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258" r:id="rId3"/>
    <p:sldId id="259" r:id="rId4"/>
    <p:sldId id="260" r:id="rId5"/>
    <p:sldId id="262" r:id="rId6"/>
    <p:sldId id="261" r:id="rId7"/>
    <p:sldId id="263" r:id="rId8"/>
    <p:sldId id="264" r:id="rId9"/>
    <p:sldId id="265" r:id="rId10"/>
    <p:sldId id="266" r:id="rId11"/>
    <p:sldId id="281" r:id="rId12"/>
    <p:sldId id="267" r:id="rId13"/>
    <p:sldId id="277" r:id="rId14"/>
    <p:sldId id="268" r:id="rId15"/>
    <p:sldId id="278" r:id="rId16"/>
    <p:sldId id="269" r:id="rId17"/>
    <p:sldId id="270" r:id="rId18"/>
    <p:sldId id="271" r:id="rId19"/>
    <p:sldId id="272" r:id="rId20"/>
    <p:sldId id="273" r:id="rId21"/>
    <p:sldId id="274" r:id="rId22"/>
    <p:sldId id="275" r:id="rId23"/>
    <p:sldId id="276" r:id="rId24"/>
    <p:sldId id="280" r:id="rId25"/>
    <p:sldId id="27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BE28"/>
    <a:srgbClr val="E17000"/>
    <a:srgbClr val="1E1E1E"/>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82" d="100"/>
          <a:sy n="82" d="100"/>
        </p:scale>
        <p:origin x="-18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A8E59A-4190-6942-881F-6AA470C61222}" type="datetimeFigureOut">
              <a:rPr lang="en-US" smtClean="0"/>
              <a:pPr/>
              <a:t>11/14/11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F2E9D5-72E7-AD40-8478-230560F733C0}" type="slidenum">
              <a:rPr lang="en-US" smtClean="0"/>
              <a:pPr/>
              <a:t>‹#›</a:t>
            </a:fld>
            <a:endParaRPr lang="en-US"/>
          </a:p>
        </p:txBody>
      </p:sp>
    </p:spTree>
    <p:extLst>
      <p:ext uri="{BB962C8B-B14F-4D97-AF65-F5344CB8AC3E}">
        <p14:creationId xmlns:p14="http://schemas.microsoft.com/office/powerpoint/2010/main" val="16738355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DBE0CE-AD4E-2448-B2AC-04012AB1296C}" type="datetimeFigureOut">
              <a:rPr lang="en-US" smtClean="0"/>
              <a:pPr/>
              <a:t>11/14/11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5E9DF8-B3F6-A743-BFAE-B34D19E4B187}" type="slidenum">
              <a:rPr lang="en-US" smtClean="0"/>
              <a:pPr/>
              <a:t>‹#›</a:t>
            </a:fld>
            <a:endParaRPr lang="en-US"/>
          </a:p>
        </p:txBody>
      </p:sp>
    </p:spTree>
    <p:extLst>
      <p:ext uri="{BB962C8B-B14F-4D97-AF65-F5344CB8AC3E}">
        <p14:creationId xmlns:p14="http://schemas.microsoft.com/office/powerpoint/2010/main" val="5843760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Say a little about Hortonworks</a:t>
            </a:r>
            <a:endParaRPr lang="en-US" dirty="0"/>
          </a:p>
        </p:txBody>
      </p:sp>
      <p:sp>
        <p:nvSpPr>
          <p:cNvPr id="4" name="Slide Number Placeholder 3"/>
          <p:cNvSpPr>
            <a:spLocks noGrp="1"/>
          </p:cNvSpPr>
          <p:nvPr>
            <p:ph type="sldNum" sz="quarter" idx="10"/>
          </p:nvPr>
        </p:nvSpPr>
        <p:spPr/>
        <p:txBody>
          <a:bodyPr/>
          <a:lstStyle/>
          <a:p>
            <a:fld id="{BF9148A5-C973-B449-BC8C-008E8E41F2E9}"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very common use case we see at Yahoo is users want to read one data set and group it several different ways.  Since scan time</a:t>
            </a:r>
            <a:r>
              <a:rPr lang="en-US" baseline="0" dirty="0" smtClean="0"/>
              <a:t> often dominates for these large data sets, sharing one scan across several group instances can result in nearly linear speed up of queries.</a:t>
            </a:r>
            <a:endParaRPr lang="en-US" dirty="0"/>
          </a:p>
        </p:txBody>
      </p:sp>
      <p:sp>
        <p:nvSpPr>
          <p:cNvPr id="4" name="Slide Number Placeholder 3"/>
          <p:cNvSpPr>
            <a:spLocks noGrp="1"/>
          </p:cNvSpPr>
          <p:nvPr>
            <p:ph type="sldNum" sz="quarter" idx="10"/>
          </p:nvPr>
        </p:nvSpPr>
        <p:spPr/>
        <p:txBody>
          <a:bodyPr/>
          <a:lstStyle/>
          <a:p>
            <a:fld id="{BF9148A5-C973-B449-BC8C-008E8E41F2E9}" type="slidenum">
              <a:rPr lang="en-US" smtClean="0"/>
              <a:pPr/>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case multiple pipelines are needed in Map and Reduce phases</a:t>
            </a:r>
          </a:p>
          <a:p>
            <a:r>
              <a:rPr lang="en-US" dirty="0" smtClean="0"/>
              <a:t>Due to our</a:t>
            </a:r>
            <a:r>
              <a:rPr lang="en-US" baseline="0" dirty="0" smtClean="0"/>
              <a:t> pull based model in execution, we have split and multiplex embed the pipelines within themselves</a:t>
            </a:r>
            <a:endParaRPr lang="en-US" dirty="0" smtClean="0"/>
          </a:p>
          <a:p>
            <a:r>
              <a:rPr lang="en-US" dirty="0" smtClean="0">
                <a:solidFill>
                  <a:schemeClr val="tx1"/>
                </a:solidFill>
                <a:latin typeface="+mn-lt"/>
                <a:ea typeface="+mn-ea"/>
                <a:cs typeface="+mn-cs"/>
              </a:rPr>
              <a:t>Records are tagged with the pipeline number in the map stage</a:t>
            </a:r>
          </a:p>
          <a:p>
            <a:r>
              <a:rPr lang="en-US" dirty="0" smtClean="0"/>
              <a:t>Grouping is done by </a:t>
            </a:r>
            <a:r>
              <a:rPr lang="en-US" dirty="0" err="1" smtClean="0"/>
              <a:t>Hadoop</a:t>
            </a:r>
            <a:r>
              <a:rPr lang="en-US" dirty="0" smtClean="0"/>
              <a:t> using a union of the keys</a:t>
            </a:r>
          </a:p>
          <a:p>
            <a:r>
              <a:rPr lang="en-US" dirty="0" smtClean="0"/>
              <a:t>Multiplex operator on the reducer places incoming records in the correct pipeline</a:t>
            </a:r>
          </a:p>
          <a:p>
            <a:endParaRPr lang="en-US" dirty="0"/>
          </a:p>
        </p:txBody>
      </p:sp>
      <p:sp>
        <p:nvSpPr>
          <p:cNvPr id="4" name="Slide Number Placeholder 3"/>
          <p:cNvSpPr>
            <a:spLocks noGrp="1"/>
          </p:cNvSpPr>
          <p:nvPr>
            <p:ph type="sldNum" sz="quarter" idx="10"/>
          </p:nvPr>
        </p:nvSpPr>
        <p:spPr/>
        <p:txBody>
          <a:bodyPr/>
          <a:lstStyle/>
          <a:p>
            <a:fld id="{C3426DD1-EB0E-E148-AF94-8EBAE7424890}" type="slidenum">
              <a:rPr lang="en-US" smtClean="0"/>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your website</a:t>
            </a:r>
            <a:r>
              <a:rPr lang="en-US" baseline="0" dirty="0" smtClean="0"/>
              <a:t> grows, the number of unique users grows beyond what you can keep in memory.</a:t>
            </a:r>
          </a:p>
          <a:p>
            <a:endParaRPr lang="en-US" baseline="0" dirty="0" smtClean="0"/>
          </a:p>
          <a:p>
            <a:r>
              <a:rPr lang="en-US" baseline="0" dirty="0" smtClean="0"/>
              <a:t>A given map only gets input from a given input source.  It can therefore annotate </a:t>
            </a:r>
            <a:r>
              <a:rPr lang="en-US" baseline="0" dirty="0" err="1" smtClean="0"/>
              <a:t>tuples</a:t>
            </a:r>
            <a:r>
              <a:rPr lang="en-US" baseline="0" dirty="0" smtClean="0"/>
              <a:t> from that source with information on which source it came from.  The join key is then used to partition the data, but the join key plus the input source id is used to sort it.  This allows pig to buffer one side of the join keys in memory and then use that as a probe table as keys from the other input stream by.</a:t>
            </a:r>
            <a:endParaRPr lang="en-US" dirty="0"/>
          </a:p>
        </p:txBody>
      </p:sp>
      <p:sp>
        <p:nvSpPr>
          <p:cNvPr id="4" name="Slide Number Placeholder 3"/>
          <p:cNvSpPr>
            <a:spLocks noGrp="1"/>
          </p:cNvSpPr>
          <p:nvPr>
            <p:ph type="sldNum" sz="quarter" idx="10"/>
          </p:nvPr>
        </p:nvSpPr>
        <p:spPr/>
        <p:txBody>
          <a:bodyPr/>
          <a:lstStyle/>
          <a:p>
            <a:fld id="{BF9148A5-C973-B449-BC8C-008E8E41F2E9}" type="slidenum">
              <a:rPr lang="en-US" smtClean="0"/>
              <a:pPr/>
              <a:t>20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Running</a:t>
            </a:r>
            <a:r>
              <a:rPr lang="en-US" baseline="0" dirty="0" smtClean="0"/>
              <a:t> example:  You start a </a:t>
            </a:r>
            <a:r>
              <a:rPr lang="en-US" baseline="0" dirty="0" err="1" smtClean="0"/>
              <a:t>webiste</a:t>
            </a:r>
            <a:r>
              <a:rPr lang="en-US" baseline="0" dirty="0" smtClean="0"/>
              <a:t>.  You want to know how users are using your website.  So you collect a couple of streams of information from your logs:  page views and users.</a:t>
            </a:r>
          </a:p>
          <a:p>
            <a:endParaRPr lang="en-US" baseline="0" dirty="0" smtClean="0"/>
          </a:p>
          <a:p>
            <a:r>
              <a:rPr lang="en-US" baseline="0" dirty="0" smtClean="0"/>
              <a:t>When you start you have a fair number of page views, but not many users.</a:t>
            </a:r>
          </a:p>
          <a:p>
            <a:endParaRPr lang="en-US" baseline="0" dirty="0" smtClean="0"/>
          </a:p>
          <a:p>
            <a:r>
              <a:rPr lang="en-US" baseline="0" dirty="0" smtClean="0"/>
              <a:t>In this algorithm the smaller table is copied to every map in its entirety (doesn’t yet use Distributed Cache, it should).  Larger file is partitioned as per normal MR.</a:t>
            </a:r>
            <a:endParaRPr lang="en-US" dirty="0"/>
          </a:p>
        </p:txBody>
      </p:sp>
      <p:sp>
        <p:nvSpPr>
          <p:cNvPr id="4" name="Slide Number Placeholder 3"/>
          <p:cNvSpPr>
            <a:spLocks noGrp="1"/>
          </p:cNvSpPr>
          <p:nvPr>
            <p:ph type="sldNum" sz="quarter" idx="10"/>
          </p:nvPr>
        </p:nvSpPr>
        <p:spPr/>
        <p:txBody>
          <a:bodyPr/>
          <a:lstStyle/>
          <a:p>
            <a:fld id="{BF9148A5-C973-B449-BC8C-008E8E41F2E9}" type="slidenum">
              <a:rPr lang="en-US" smtClean="0"/>
              <a:pPr/>
              <a:t>21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your</a:t>
            </a:r>
            <a:r>
              <a:rPr lang="en-US" baseline="0" dirty="0" smtClean="0"/>
              <a:t> website grows even more, some pages become significantly more popular than others.  This means that some pages are visited by almost every user, while others are visited only by a few users.</a:t>
            </a:r>
          </a:p>
          <a:p>
            <a:endParaRPr lang="en-US" baseline="0" dirty="0" smtClean="0"/>
          </a:p>
          <a:p>
            <a:r>
              <a:rPr lang="en-US" baseline="0" dirty="0" smtClean="0"/>
              <a:t>First, a sampling pass is done to determine which keys are large enough to need special attention.  These are keys that have enough values that we estimate we cannot hold the entire value in memory.  It’s about holding the values in memory, not the key.</a:t>
            </a:r>
          </a:p>
          <a:p>
            <a:endParaRPr lang="en-US" baseline="0" dirty="0" smtClean="0"/>
          </a:p>
          <a:p>
            <a:r>
              <a:rPr lang="en-US" baseline="0" dirty="0" smtClean="0"/>
              <a:t>Then at partitioning time, those keys are handled specially.  All other keys are treated as in the regular join.  These selected keys from input1 are split across multiple reducers.  For input2, they are replicated to each of these reducers that had the split.  In this way we guarantee that every instance of key </a:t>
            </a:r>
            <a:r>
              <a:rPr lang="en-US" baseline="0" dirty="0" err="1" smtClean="0"/>
              <a:t>k</a:t>
            </a:r>
            <a:r>
              <a:rPr lang="en-US" baseline="0" dirty="0" smtClean="0"/>
              <a:t> from input1 comes into contact with every instance of </a:t>
            </a:r>
            <a:r>
              <a:rPr lang="en-US" baseline="0" dirty="0" err="1" smtClean="0"/>
              <a:t>k</a:t>
            </a:r>
            <a:r>
              <a:rPr lang="en-US" baseline="0" dirty="0" smtClean="0"/>
              <a:t> from input2.</a:t>
            </a:r>
            <a:endParaRPr lang="en-US" dirty="0"/>
          </a:p>
        </p:txBody>
      </p:sp>
      <p:sp>
        <p:nvSpPr>
          <p:cNvPr id="4" name="Slide Number Placeholder 3"/>
          <p:cNvSpPr>
            <a:spLocks noGrp="1"/>
          </p:cNvSpPr>
          <p:nvPr>
            <p:ph type="sldNum" sz="quarter" idx="10"/>
          </p:nvPr>
        </p:nvSpPr>
        <p:spPr/>
        <p:txBody>
          <a:bodyPr/>
          <a:lstStyle/>
          <a:p>
            <a:fld id="{BF9148A5-C973-B449-BC8C-008E8E41F2E9}" type="slidenum">
              <a:rPr lang="en-US" smtClean="0"/>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lets say that for some reason you start</a:t>
            </a:r>
            <a:r>
              <a:rPr lang="en-US" baseline="0" dirty="0" smtClean="0"/>
              <a:t> keeping both your page view data and user data sorted by user.</a:t>
            </a:r>
          </a:p>
          <a:p>
            <a:endParaRPr lang="en-US" baseline="0" dirty="0" smtClean="0"/>
          </a:p>
          <a:p>
            <a:r>
              <a:rPr lang="en-US" baseline="0" dirty="0" smtClean="0"/>
              <a:t>Note that one way to do this is make sure that pages and users are partitioned the same way.  But this leads to a big problem.  In order to make sure you can join all your data sets you end up using the same hash function to join them all.  But rarely does one bucketing scheme make sense for all your data.  Whatever is big enough for one data set will be too small for others, and vice versa.  So Pig’s implementation doesn’t depend on how the data is split.</a:t>
            </a:r>
          </a:p>
          <a:p>
            <a:endParaRPr lang="en-US" baseline="0" dirty="0" smtClean="0"/>
          </a:p>
          <a:p>
            <a:r>
              <a:rPr lang="en-US" baseline="0" dirty="0" smtClean="0"/>
              <a:t>Pig does this by sampling one of the inputs and then building an index from that sample that indicates the key for the first record in every split.  The other input is used as the standard input file for </a:t>
            </a:r>
            <a:r>
              <a:rPr lang="en-US" baseline="0" dirty="0" err="1" smtClean="0"/>
              <a:t>Hadoop</a:t>
            </a:r>
            <a:r>
              <a:rPr lang="en-US" baseline="0" dirty="0" smtClean="0"/>
              <a:t> and is split to the maps as per normal.  When the map begins processing this file, when it encounters the first key in that file it uses the index to determine where it should open the second, sampled file.  It then opens the file at the appropriate point, seeks forward until it finds the key it is looking for, and then begins doing a join on the two data sources.</a:t>
            </a:r>
            <a:endParaRPr lang="en-US" dirty="0"/>
          </a:p>
        </p:txBody>
      </p:sp>
      <p:sp>
        <p:nvSpPr>
          <p:cNvPr id="4" name="Slide Number Placeholder 3"/>
          <p:cNvSpPr>
            <a:spLocks noGrp="1"/>
          </p:cNvSpPr>
          <p:nvPr>
            <p:ph type="sldNum" sz="quarter" idx="10"/>
          </p:nvPr>
        </p:nvSpPr>
        <p:spPr/>
        <p:txBody>
          <a:bodyPr/>
          <a:lstStyle/>
          <a:p>
            <a:fld id="{BF9148A5-C973-B449-BC8C-008E8E41F2E9}"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4" name="Picture 13" descr="Tittle_Page.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26916" y="1563944"/>
            <a:ext cx="8431088" cy="986653"/>
          </a:xfrm>
          <a:prstGeom prst="rect">
            <a:avLst/>
          </a:prstGeom>
        </p:spPr>
        <p:txBody>
          <a:bodyPr anchor="t">
            <a:noAutofit/>
          </a:bodyPr>
          <a:lstStyle>
            <a:lvl1pPr marL="0" indent="0" algn="l" defTabSz="454025">
              <a:tabLst/>
              <a:defRPr sz="7200">
                <a:latin typeface="Arial"/>
                <a:cs typeface="Arial"/>
              </a:defRPr>
            </a:lvl1pPr>
          </a:lstStyle>
          <a:p>
            <a:r>
              <a:rPr lang="en-US" dirty="0" smtClean="0"/>
              <a:t>&lt;Title&gt;</a:t>
            </a:r>
            <a:endParaRPr lang="en-US" dirty="0"/>
          </a:p>
        </p:txBody>
      </p:sp>
      <p:sp>
        <p:nvSpPr>
          <p:cNvPr id="3" name="Subtitle 2"/>
          <p:cNvSpPr>
            <a:spLocks noGrp="1"/>
          </p:cNvSpPr>
          <p:nvPr>
            <p:ph type="subTitle" idx="1" hasCustomPrompt="1"/>
          </p:nvPr>
        </p:nvSpPr>
        <p:spPr>
          <a:xfrm>
            <a:off x="426916" y="2550597"/>
            <a:ext cx="7633448" cy="640270"/>
          </a:xfrm>
          <a:prstGeom prst="rect">
            <a:avLst/>
          </a:prstGeom>
        </p:spPr>
        <p:txBody>
          <a:bodyPr>
            <a:normAutofit/>
          </a:bodyPr>
          <a:lstStyle>
            <a:lvl1pPr marL="0" indent="0" algn="l">
              <a:buNone/>
              <a:defRPr sz="2800">
                <a:solidFill>
                  <a:srgbClr val="C3C3C3"/>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&lt;Subtitle&gt;</a:t>
            </a:r>
            <a:endParaRPr lang="en-US" dirty="0"/>
          </a:p>
        </p:txBody>
      </p:sp>
      <p:sp>
        <p:nvSpPr>
          <p:cNvPr id="13" name="TextBox 12"/>
          <p:cNvSpPr txBox="1"/>
          <p:nvPr userDrawn="1"/>
        </p:nvSpPr>
        <p:spPr>
          <a:xfrm>
            <a:off x="629716" y="986649"/>
            <a:ext cx="184666" cy="369332"/>
          </a:xfrm>
          <a:prstGeom prst="rect">
            <a:avLst/>
          </a:prstGeom>
          <a:noFill/>
        </p:spPr>
        <p:txBody>
          <a:bodyPr wrap="none" rtlCol="0">
            <a:spAutoFit/>
          </a:bodyPr>
          <a:lstStyle/>
          <a:p>
            <a:endParaRPr lang="en-US" dirty="0"/>
          </a:p>
        </p:txBody>
      </p:sp>
      <p:sp>
        <p:nvSpPr>
          <p:cNvPr id="18" name="Text Placeholder 17"/>
          <p:cNvSpPr>
            <a:spLocks noGrp="1"/>
          </p:cNvSpPr>
          <p:nvPr>
            <p:ph type="body" sz="quarter" idx="10" hasCustomPrompt="1"/>
          </p:nvPr>
        </p:nvSpPr>
        <p:spPr>
          <a:xfrm>
            <a:off x="262907" y="6537861"/>
            <a:ext cx="2717748" cy="262407"/>
          </a:xfrm>
          <a:prstGeom prst="rect">
            <a:avLst/>
          </a:prstGeom>
        </p:spPr>
        <p:txBody>
          <a:bodyPr vert="horz"/>
          <a:lstStyle>
            <a:lvl1pPr>
              <a:buNone/>
              <a:defRPr sz="800" baseline="0">
                <a:latin typeface="Arial"/>
                <a:cs typeface="Arial"/>
              </a:defRPr>
            </a:lvl1pPr>
            <a:lvl2pPr>
              <a:defRPr sz="600">
                <a:latin typeface="Arial"/>
                <a:cs typeface="Arial"/>
              </a:defRPr>
            </a:lvl2pPr>
            <a:lvl3pPr>
              <a:defRPr sz="600">
                <a:latin typeface="Arial"/>
                <a:cs typeface="Arial"/>
              </a:defRPr>
            </a:lvl3pPr>
            <a:lvl4pPr>
              <a:defRPr sz="600">
                <a:latin typeface="Arial"/>
                <a:cs typeface="Arial"/>
              </a:defRPr>
            </a:lvl4pPr>
            <a:lvl5pPr>
              <a:defRPr sz="600">
                <a:latin typeface="Arial"/>
                <a:cs typeface="Arial"/>
              </a:defRPr>
            </a:lvl5pPr>
          </a:lstStyle>
          <a:p>
            <a:pPr lvl="0"/>
            <a:r>
              <a:rPr lang="en-US" dirty="0" smtClean="0"/>
              <a:t>© </a:t>
            </a:r>
            <a:r>
              <a:rPr lang="en-US" dirty="0" err="1" smtClean="0"/>
              <a:t>Hortonworks</a:t>
            </a:r>
            <a:r>
              <a:rPr lang="en-US" dirty="0" smtClean="0"/>
              <a:t> Inc. 2011. Confidential and Proprietary. </a:t>
            </a:r>
          </a:p>
        </p:txBody>
      </p:sp>
      <p:sp>
        <p:nvSpPr>
          <p:cNvPr id="20" name="Slide Number Placeholder 5"/>
          <p:cNvSpPr>
            <a:spLocks noGrp="1"/>
          </p:cNvSpPr>
          <p:nvPr>
            <p:ph type="sldNum" sz="quarter" idx="4"/>
          </p:nvPr>
        </p:nvSpPr>
        <p:spPr>
          <a:xfrm>
            <a:off x="6553200" y="6456135"/>
            <a:ext cx="2133600" cy="365125"/>
          </a:xfrm>
          <a:prstGeom prst="rect">
            <a:avLst/>
          </a:prstGeom>
        </p:spPr>
        <p:txBody>
          <a:bodyPr vert="horz" lIns="91440" tIns="45720" rIns="91440" bIns="45720" rtlCol="0" anchor="ctr"/>
          <a:lstStyle>
            <a:lvl1pPr algn="r">
              <a:defRPr sz="800">
                <a:solidFill>
                  <a:schemeClr val="tx1"/>
                </a:solidFill>
              </a:defRPr>
            </a:lvl1pPr>
          </a:lstStyle>
          <a:p>
            <a:r>
              <a:rPr lang="en-US" dirty="0" smtClean="0"/>
              <a:t>Page </a:t>
            </a:r>
            <a:fld id="{3C1B2A0A-8F71-0647-B921-0CE0F4746A4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57200" y="0"/>
            <a:ext cx="8229600" cy="1016000"/>
          </a:xfrm>
          <a:prstGeom prst="rect">
            <a:avLst/>
          </a:prstGeom>
        </p:spPr>
        <p:txBody>
          <a:bodyPr vert="horz" lIns="91440" tIns="45720" rIns="91440" bIns="45720" rtlCol="0" anchor="ctr">
            <a:normAutofit/>
          </a:bodyPr>
          <a:lstStyle>
            <a:lvl1pPr>
              <a:defRPr>
                <a:latin typeface="Arial"/>
                <a:cs typeface="Arial"/>
              </a:defRPr>
            </a:lvl1pPr>
          </a:lstStyle>
          <a:p>
            <a:r>
              <a:rPr lang="en-US" smtClean="0"/>
              <a:t>Click to edit Master title style</a:t>
            </a:r>
            <a:endParaRPr lang="en-US" dirty="0"/>
          </a:p>
        </p:txBody>
      </p:sp>
      <p:sp>
        <p:nvSpPr>
          <p:cNvPr id="7" name="Slide Number Placeholder 5"/>
          <p:cNvSpPr>
            <a:spLocks noGrp="1"/>
          </p:cNvSpPr>
          <p:nvPr>
            <p:ph type="sldNum" sz="quarter" idx="4"/>
          </p:nvPr>
        </p:nvSpPr>
        <p:spPr>
          <a:xfrm>
            <a:off x="6553200" y="6466631"/>
            <a:ext cx="2133600" cy="365125"/>
          </a:xfrm>
          <a:prstGeom prst="rect">
            <a:avLst/>
          </a:prstGeom>
        </p:spPr>
        <p:txBody>
          <a:bodyPr vert="horz" lIns="91440" tIns="45720" rIns="91440" bIns="45720" rtlCol="0" anchor="ctr"/>
          <a:lstStyle>
            <a:lvl1pPr algn="r">
              <a:defRPr sz="800">
                <a:solidFill>
                  <a:schemeClr val="tx1"/>
                </a:solidFill>
              </a:defRPr>
            </a:lvl1pPr>
          </a:lstStyle>
          <a:p>
            <a:r>
              <a:rPr lang="en-US" dirty="0" smtClean="0"/>
              <a:t>Page </a:t>
            </a:r>
            <a:fld id="{3C1B2A0A-8F71-0647-B921-0CE0F4746A46}" type="slidenum">
              <a:rPr lang="en-US" smtClean="0"/>
              <a:pPr/>
              <a:t>‹#›</a:t>
            </a:fld>
            <a:endParaRPr lang="en-US" dirty="0"/>
          </a:p>
        </p:txBody>
      </p:sp>
      <p:sp>
        <p:nvSpPr>
          <p:cNvPr id="9" name="Text Placeholder 17"/>
          <p:cNvSpPr>
            <a:spLocks noGrp="1"/>
          </p:cNvSpPr>
          <p:nvPr>
            <p:ph type="body" sz="quarter" idx="10" hasCustomPrompt="1"/>
          </p:nvPr>
        </p:nvSpPr>
        <p:spPr>
          <a:xfrm>
            <a:off x="1301939" y="6619241"/>
            <a:ext cx="2717748" cy="262407"/>
          </a:xfrm>
          <a:prstGeom prst="rect">
            <a:avLst/>
          </a:prstGeom>
        </p:spPr>
        <p:txBody>
          <a:bodyPr vert="horz"/>
          <a:lstStyle>
            <a:lvl1pPr>
              <a:buNone/>
              <a:defRPr sz="650" baseline="0">
                <a:latin typeface="Arial"/>
                <a:cs typeface="Arial"/>
              </a:defRPr>
            </a:lvl1pPr>
            <a:lvl2pPr>
              <a:defRPr sz="600">
                <a:latin typeface="Arial"/>
                <a:cs typeface="Arial"/>
              </a:defRPr>
            </a:lvl2pPr>
            <a:lvl3pPr>
              <a:defRPr sz="600">
                <a:latin typeface="Arial"/>
                <a:cs typeface="Arial"/>
              </a:defRPr>
            </a:lvl3pPr>
            <a:lvl4pPr>
              <a:defRPr sz="600">
                <a:latin typeface="Arial"/>
                <a:cs typeface="Arial"/>
              </a:defRPr>
            </a:lvl4pPr>
            <a:lvl5pPr>
              <a:defRPr sz="600">
                <a:latin typeface="Arial"/>
                <a:cs typeface="Arial"/>
              </a:defRPr>
            </a:lvl5pPr>
          </a:lstStyle>
          <a:p>
            <a:pPr lvl="0"/>
            <a:r>
              <a:rPr lang="en-US" dirty="0" smtClean="0"/>
              <a:t>© </a:t>
            </a:r>
            <a:r>
              <a:rPr lang="en-US" dirty="0" err="1" smtClean="0"/>
              <a:t>Hortonworks</a:t>
            </a:r>
            <a:r>
              <a:rPr lang="en-US" dirty="0" smtClean="0"/>
              <a:t> Inc. 2011. Confidential and Proprietary.</a:t>
            </a:r>
          </a:p>
        </p:txBody>
      </p:sp>
      <p:sp>
        <p:nvSpPr>
          <p:cNvPr id="10" name="Footer Placeholder 4"/>
          <p:cNvSpPr>
            <a:spLocks noGrp="1"/>
          </p:cNvSpPr>
          <p:nvPr>
            <p:ph type="ftr" sz="quarter" idx="3"/>
          </p:nvPr>
        </p:nvSpPr>
        <p:spPr>
          <a:xfrm>
            <a:off x="1301939" y="6453547"/>
            <a:ext cx="2895600" cy="265340"/>
          </a:xfrm>
          <a:prstGeom prst="rect">
            <a:avLst/>
          </a:prstGeom>
        </p:spPr>
        <p:txBody>
          <a:bodyPr vert="horz" lIns="91440" tIns="45720" rIns="91440" bIns="45720" rtlCol="0" anchor="ctr"/>
          <a:lstStyle>
            <a:lvl1pPr algn="l">
              <a:defRPr sz="800">
                <a:solidFill>
                  <a:schemeClr val="tx1"/>
                </a:solidFill>
              </a:defRPr>
            </a:lvl1pPr>
          </a:lstStyle>
          <a:p>
            <a:r>
              <a:rPr lang="en-US" smtClean="0"/>
              <a:t>&lt; Place tittle Here by using Header and Footer Options &gt;</a:t>
            </a:r>
            <a:endParaRPr lang="en-US" dirty="0"/>
          </a:p>
        </p:txBody>
      </p:sp>
      <p:sp>
        <p:nvSpPr>
          <p:cNvPr id="16" name="Text Placeholder 15"/>
          <p:cNvSpPr>
            <a:spLocks noGrp="1"/>
          </p:cNvSpPr>
          <p:nvPr>
            <p:ph type="body" sz="quarter" idx="11"/>
          </p:nvPr>
        </p:nvSpPr>
        <p:spPr>
          <a:xfrm>
            <a:off x="457200" y="1165225"/>
            <a:ext cx="8229600" cy="4954588"/>
          </a:xfrm>
          <a:prstGeom prst="rect">
            <a:avLst/>
          </a:prstGeom>
        </p:spPr>
        <p:txBody>
          <a:bodyPr vert="horz"/>
          <a:lstStyle>
            <a:lvl1pPr marL="168275" indent="-168275">
              <a:buClr>
                <a:srgbClr val="69BE28"/>
              </a:buClr>
              <a:defRPr sz="1800" b="1" i="0">
                <a:latin typeface="Arial"/>
                <a:cs typeface="Arial"/>
              </a:defRPr>
            </a:lvl1pPr>
            <a:lvl2pPr marL="566738" indent="-168275">
              <a:buFont typeface="Lucida Grande"/>
              <a:buChar char="–"/>
              <a:defRPr sz="1600"/>
            </a:lvl2pPr>
            <a:lvl3pPr marL="1081088" indent="-166688">
              <a:buFont typeface="Lucida Grande"/>
              <a:buChar char="–"/>
              <a:defRPr sz="1400"/>
            </a:lvl3pPr>
            <a:lvl4pPr marL="1543050" indent="-171450">
              <a:defRPr sz="1400"/>
            </a:lvl4pPr>
            <a:lvl5pPr marL="2005013" indent="-176213">
              <a:buFont typeface="Lucida Grande"/>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152718"/>
            <a:ext cx="8041619" cy="1067589"/>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199" y="1371601"/>
            <a:ext cx="8041619" cy="485649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457200" y="6378251"/>
            <a:ext cx="2082896" cy="398469"/>
          </a:xfrm>
          <a:prstGeom prst="rect">
            <a:avLst/>
          </a:prstGeom>
        </p:spPr>
        <p:txBody>
          <a:bodyPr/>
          <a:lstStyle/>
          <a:p>
            <a:r>
              <a:rPr lang="en-US" dirty="0" smtClean="0"/>
              <a:t>© Hortonworks Inc. 2011</a:t>
            </a:r>
            <a:endParaRPr lang="en-US" dirty="0"/>
          </a:p>
        </p:txBody>
      </p:sp>
      <p:sp>
        <p:nvSpPr>
          <p:cNvPr id="6" name="Slide Number Placeholder 3"/>
          <p:cNvSpPr>
            <a:spLocks noGrp="1"/>
          </p:cNvSpPr>
          <p:nvPr>
            <p:ph type="sldNum" sz="quarter" idx="4"/>
          </p:nvPr>
        </p:nvSpPr>
        <p:spPr>
          <a:xfrm>
            <a:off x="2855134" y="6378251"/>
            <a:ext cx="2133600" cy="398469"/>
          </a:xfrm>
          <a:prstGeom prst="rect">
            <a:avLst/>
          </a:prstGeom>
        </p:spPr>
        <p:txBody>
          <a:bodyPr vert="horz" lIns="91440" tIns="45720" rIns="91440" bIns="45720" rtlCol="0" anchor="ctr"/>
          <a:lstStyle>
            <a:lvl1pPr algn="ctr">
              <a:defRPr sz="1200">
                <a:solidFill>
                  <a:schemeClr val="tx1">
                    <a:tint val="75000"/>
                  </a:schemeClr>
                </a:solidFill>
              </a:defRPr>
            </a:lvl1pPr>
          </a:lstStyle>
          <a:p>
            <a:fld id="{13BDBACA-B5F5-394C-AF1A-AF4F872C3316}" type="slidenum">
              <a:rPr lang="en-US" smtClean="0"/>
              <a:pPr/>
              <a:t>‹#›</a:t>
            </a:fld>
            <a:endParaRPr lang="en-US" dirty="0"/>
          </a:p>
        </p:txBody>
      </p:sp>
    </p:spTree>
    <p:extLst>
      <p:ext uri="{BB962C8B-B14F-4D97-AF65-F5344CB8AC3E}">
        <p14:creationId xmlns:p14="http://schemas.microsoft.com/office/powerpoint/2010/main" val="24073486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cxnSp>
        <p:nvCxnSpPr>
          <p:cNvPr id="8" name="Straight Connector 7"/>
          <p:cNvCxnSpPr/>
          <p:nvPr/>
        </p:nvCxnSpPr>
        <p:spPr>
          <a:xfrm>
            <a:off x="0" y="1016000"/>
            <a:ext cx="9144000" cy="1588"/>
          </a:xfrm>
          <a:prstGeom prst="line">
            <a:avLst/>
          </a:prstGeom>
          <a:ln>
            <a:solidFill>
              <a:srgbClr val="69BE28"/>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l" defTabSz="4572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3" Type="http://schemas.openxmlformats.org/officeDocument/2006/relationships/hyperlink" Target="mailto:user@pig.apache.org" TargetMode="External"/><Relationship Id="rId4" Type="http://schemas.openxmlformats.org/officeDocument/2006/relationships/hyperlink" Target="mailto:dev@pig.apache.com" TargetMode="External"/><Relationship Id="rId5" Type="http://schemas.openxmlformats.org/officeDocument/2006/relationships/hyperlink" Target="http://twitter.com/%23!/alanfgates" TargetMode="External"/><Relationship Id="rId6" Type="http://schemas.openxmlformats.org/officeDocument/2006/relationships/image" Target="../media/image5.gif"/><Relationship Id="rId1" Type="http://schemas.openxmlformats.org/officeDocument/2006/relationships/slideLayout" Target="../slideLayouts/slideLayout3.xml"/><Relationship Id="rId2" Type="http://schemas.openxmlformats.org/officeDocument/2006/relationships/hyperlink" Target="http://pig.apache.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Pig</a:t>
            </a:r>
            <a:endParaRPr lang="en-US" dirty="0"/>
          </a:p>
        </p:txBody>
      </p:sp>
      <p:sp>
        <p:nvSpPr>
          <p:cNvPr id="3" name="Subtitle 2"/>
          <p:cNvSpPr>
            <a:spLocks noGrp="1"/>
          </p:cNvSpPr>
          <p:nvPr>
            <p:ph type="subTitle" idx="1"/>
          </p:nvPr>
        </p:nvSpPr>
        <p:spPr/>
        <p:txBody>
          <a:bodyPr/>
          <a:lstStyle/>
          <a:p>
            <a:r>
              <a:rPr lang="en-US" dirty="0" smtClean="0">
                <a:solidFill>
                  <a:schemeClr val="tx1"/>
                </a:solidFill>
              </a:rPr>
              <a:t>Optimization and Execution</a:t>
            </a:r>
            <a:endParaRPr lang="en-US" dirty="0">
              <a:solidFill>
                <a:schemeClr val="tx1"/>
              </a:solidFill>
            </a:endParaRPr>
          </a:p>
        </p:txBody>
      </p:sp>
      <p:sp>
        <p:nvSpPr>
          <p:cNvPr id="5" name="Slide Number Placeholder 4"/>
          <p:cNvSpPr>
            <a:spLocks noGrp="1"/>
          </p:cNvSpPr>
          <p:nvPr>
            <p:ph type="sldNum" sz="quarter" idx="4"/>
          </p:nvPr>
        </p:nvSpPr>
        <p:spPr/>
        <p:txBody>
          <a:bodyPr/>
          <a:lstStyle/>
          <a:p>
            <a:r>
              <a:rPr lang="en-US" smtClean="0"/>
              <a:t>Page </a:t>
            </a:r>
            <a:fld id="{3C1B2A0A-8F71-0647-B921-0CE0F4746A46}" type="slidenum">
              <a:rPr lang="en-US" smtClean="0"/>
              <a:pPr/>
              <a:t>1</a:t>
            </a:fld>
            <a:endParaRPr lang="en-US" dirty="0"/>
          </a:p>
        </p:txBody>
      </p:sp>
      <p:sp>
        <p:nvSpPr>
          <p:cNvPr id="6" name="Subtitle 2"/>
          <p:cNvSpPr txBox="1">
            <a:spLocks/>
          </p:cNvSpPr>
          <p:nvPr/>
        </p:nvSpPr>
        <p:spPr>
          <a:xfrm>
            <a:off x="426916" y="3946597"/>
            <a:ext cx="4694774" cy="640270"/>
          </a:xfrm>
          <a:prstGeom prst="rect">
            <a:avLst/>
          </a:prstGeom>
        </p:spPr>
        <p:txBody>
          <a:bodyPr vert="horz" lIns="91440" tIns="45720" rIns="91440" bIns="45720" rtlCol="0">
            <a:normAutofit lnSpcReduction="10000"/>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solidFill>
                  <a:srgbClr val="000000"/>
                </a:solidFill>
              </a:rPr>
              <a:t>Alan F. Gates</a:t>
            </a:r>
            <a:endParaRPr kumimoji="0" lang="en-US" sz="1800" b="0" i="0" u="none" strike="noStrike" kern="1200" cap="none" spc="0" normalizeH="0" baseline="0" noProof="0" dirty="0" smtClean="0">
              <a:ln>
                <a:noFill/>
              </a:ln>
              <a:solidFill>
                <a:srgbClr val="000000"/>
              </a:solidFill>
              <a:effectLst/>
              <a:uLnTx/>
              <a:uFillTx/>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solidFill>
                  <a:srgbClr val="000000"/>
                </a:solidFill>
              </a:rPr>
              <a:t>@</a:t>
            </a:r>
            <a:r>
              <a:rPr lang="en-US" dirty="0" err="1" smtClean="0">
                <a:solidFill>
                  <a:srgbClr val="000000"/>
                </a:solidFill>
              </a:rPr>
              <a:t>alanfgates</a:t>
            </a:r>
            <a:endParaRPr kumimoji="0" lang="en-US" sz="1800" b="0" i="0" u="none" strike="noStrike" kern="1200" cap="none" spc="0" normalizeH="0" baseline="0" noProof="0" dirty="0" smtClean="0">
              <a:ln>
                <a:noFill/>
              </a:ln>
              <a:solidFill>
                <a:srgbClr val="000000"/>
              </a:solidFill>
              <a:effectLst/>
              <a:uLnTx/>
              <a:uFillTx/>
            </a:endParaRPr>
          </a:p>
        </p:txBody>
      </p:sp>
      <p:sp>
        <p:nvSpPr>
          <p:cNvPr id="7" name="Footer Placeholder 3"/>
          <p:cNvSpPr txBox="1">
            <a:spLocks/>
          </p:cNvSpPr>
          <p:nvPr/>
        </p:nvSpPr>
        <p:spPr>
          <a:xfrm>
            <a:off x="224873" y="6434835"/>
            <a:ext cx="3105146" cy="39846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 Hortonworks Inc. 2011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3" name="Content Placeholder 2"/>
          <p:cNvSpPr>
            <a:spLocks noGrp="1"/>
          </p:cNvSpPr>
          <p:nvPr>
            <p:ph idx="1"/>
          </p:nvPr>
        </p:nvSpPr>
        <p:spPr>
          <a:xfrm>
            <a:off x="457199" y="1387091"/>
            <a:ext cx="8041619" cy="4856498"/>
          </a:xfrm>
        </p:spPr>
        <p:txBody>
          <a:bodyPr>
            <a:normAutofit fontScale="92500"/>
          </a:bodyPr>
          <a:lstStyle/>
          <a:p>
            <a:r>
              <a:rPr lang="en-US" dirty="0" smtClean="0"/>
              <a:t>Java + memory management = oil + water</a:t>
            </a:r>
          </a:p>
          <a:p>
            <a:pPr lvl="1"/>
            <a:r>
              <a:rPr lang="en-US" dirty="0" smtClean="0"/>
              <a:t>Java types inefficient memory users (~4x disk size)</a:t>
            </a:r>
          </a:p>
          <a:p>
            <a:pPr lvl="1"/>
            <a:r>
              <a:rPr lang="en-US" dirty="0" smtClean="0"/>
              <a:t>Very difficult to tell how much memory you are using</a:t>
            </a:r>
          </a:p>
          <a:p>
            <a:r>
              <a:rPr lang="en-US" dirty="0" smtClean="0"/>
              <a:t>Originally tried to monitor memory use via </a:t>
            </a:r>
            <a:r>
              <a:rPr lang="en-US" dirty="0" err="1" smtClean="0"/>
              <a:t>MXBeans</a:t>
            </a:r>
            <a:r>
              <a:rPr lang="en-US" dirty="0" smtClean="0"/>
              <a:t>:  FAIL!</a:t>
            </a:r>
          </a:p>
          <a:p>
            <a:r>
              <a:rPr lang="en-US" dirty="0" smtClean="0"/>
              <a:t>Now estimate number of records we can hold in memory and spill when we exceed; allow user to tune guess</a:t>
            </a:r>
          </a:p>
        </p:txBody>
      </p:sp>
      <p:sp>
        <p:nvSpPr>
          <p:cNvPr id="5" name="Slide Number Placeholder 4"/>
          <p:cNvSpPr>
            <a:spLocks noGrp="1"/>
          </p:cNvSpPr>
          <p:nvPr>
            <p:ph type="sldNum" sz="quarter" idx="4"/>
          </p:nvPr>
        </p:nvSpPr>
        <p:spPr/>
        <p:txBody>
          <a:bodyPr/>
          <a:lstStyle/>
          <a:p>
            <a:fld id="{13BDBACA-B5F5-394C-AF1A-AF4F872C3316}" type="slidenum">
              <a:rPr lang="en-US" smtClean="0"/>
              <a:pPr/>
              <a:t>10</a:t>
            </a:fld>
            <a:endParaRPr lang="en-US" dirty="0"/>
          </a:p>
        </p:txBody>
      </p:sp>
    </p:spTree>
    <p:extLst>
      <p:ext uri="{BB962C8B-B14F-4D97-AF65-F5344CB8AC3E}">
        <p14:creationId xmlns:p14="http://schemas.microsoft.com/office/powerpoint/2010/main" val="11348457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Spills to Disk</a:t>
            </a:r>
            <a:endParaRPr lang="en-US" dirty="0"/>
          </a:p>
        </p:txBody>
      </p:sp>
      <p:sp>
        <p:nvSpPr>
          <p:cNvPr id="3" name="Content Placeholder 2"/>
          <p:cNvSpPr>
            <a:spLocks noGrp="1"/>
          </p:cNvSpPr>
          <p:nvPr>
            <p:ph idx="1"/>
          </p:nvPr>
        </p:nvSpPr>
        <p:spPr/>
        <p:txBody>
          <a:bodyPr/>
          <a:lstStyle/>
          <a:p>
            <a:r>
              <a:rPr lang="en-US" dirty="0" smtClean="0"/>
              <a:t>Select Map size and </a:t>
            </a:r>
            <a:r>
              <a:rPr lang="en-US" dirty="0" err="1" smtClean="0"/>
              <a:t>io.sort.mb</a:t>
            </a:r>
            <a:r>
              <a:rPr lang="en-US" dirty="0" smtClean="0"/>
              <a:t> size such that 1 Map produces 1 Combiner</a:t>
            </a:r>
          </a:p>
          <a:p>
            <a:r>
              <a:rPr lang="en-US" dirty="0" smtClean="0"/>
              <a:t>Would be nice if Pig did this automatically</a:t>
            </a:r>
          </a:p>
          <a:p>
            <a:r>
              <a:rPr lang="en-US" dirty="0"/>
              <a:t>Recent improvements: hash based </a:t>
            </a:r>
            <a:r>
              <a:rPr lang="en-US" dirty="0" smtClean="0"/>
              <a:t>aggregation in 0.10</a:t>
            </a:r>
            <a:endParaRPr lang="en-US" dirty="0"/>
          </a:p>
          <a:p>
            <a:endParaRPr lang="en-US" dirty="0"/>
          </a:p>
        </p:txBody>
      </p:sp>
      <p:sp>
        <p:nvSpPr>
          <p:cNvPr id="5" name="Slide Number Placeholder 4"/>
          <p:cNvSpPr>
            <a:spLocks noGrp="1"/>
          </p:cNvSpPr>
          <p:nvPr>
            <p:ph type="sldNum" sz="quarter" idx="4"/>
          </p:nvPr>
        </p:nvSpPr>
        <p:spPr/>
        <p:txBody>
          <a:bodyPr/>
          <a:lstStyle/>
          <a:p>
            <a:fld id="{13BDBACA-B5F5-394C-AF1A-AF4F872C3316}" type="slidenum">
              <a:rPr lang="en-US" smtClean="0"/>
              <a:pPr/>
              <a:t>11</a:t>
            </a:fld>
            <a:endParaRPr lang="en-US" dirty="0"/>
          </a:p>
        </p:txBody>
      </p:sp>
    </p:spTree>
    <p:extLst>
      <p:ext uri="{BB962C8B-B14F-4D97-AF65-F5344CB8AC3E}">
        <p14:creationId xmlns:p14="http://schemas.microsoft.com/office/powerpoint/2010/main" val="13380427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a:t>
            </a:r>
            <a:endParaRPr lang="en-US" dirty="0"/>
          </a:p>
        </p:txBody>
      </p:sp>
      <p:sp>
        <p:nvSpPr>
          <p:cNvPr id="3" name="Content Placeholder 2"/>
          <p:cNvSpPr>
            <a:spLocks noGrp="1"/>
          </p:cNvSpPr>
          <p:nvPr>
            <p:ph idx="1"/>
          </p:nvPr>
        </p:nvSpPr>
        <p:spPr/>
        <p:txBody>
          <a:bodyPr/>
          <a:lstStyle/>
          <a:p>
            <a:r>
              <a:rPr lang="en-US" dirty="0" smtClean="0"/>
              <a:t>You are only as fast as your slowest reducer</a:t>
            </a:r>
          </a:p>
          <a:p>
            <a:r>
              <a:rPr lang="en-US" dirty="0"/>
              <a:t>D</a:t>
            </a:r>
            <a:r>
              <a:rPr lang="en-US" dirty="0" smtClean="0"/>
              <a:t>ata often power law distributed, </a:t>
            </a:r>
            <a:r>
              <a:rPr lang="en-US" dirty="0" smtClean="0">
                <a:sym typeface="Wingdings"/>
              </a:rPr>
              <a:t>means </a:t>
            </a:r>
            <a:r>
              <a:rPr lang="en-US" dirty="0" smtClean="0"/>
              <a:t>one reducer gets 10x+ the data of others</a:t>
            </a:r>
          </a:p>
          <a:p>
            <a:r>
              <a:rPr lang="en-US" dirty="0" smtClean="0"/>
              <a:t>Solution 1, use combiner whenever possible</a:t>
            </a:r>
          </a:p>
          <a:p>
            <a:r>
              <a:rPr lang="en-US" dirty="0" smtClean="0"/>
              <a:t>Solution 2, break rule that all records for a given key go to one reducer; works for order by and join</a:t>
            </a:r>
          </a:p>
          <a:p>
            <a:endParaRPr lang="en-US" dirty="0" smtClean="0"/>
          </a:p>
        </p:txBody>
      </p:sp>
      <p:sp>
        <p:nvSpPr>
          <p:cNvPr id="5" name="Slide Number Placeholder 4"/>
          <p:cNvSpPr>
            <a:spLocks noGrp="1"/>
          </p:cNvSpPr>
          <p:nvPr>
            <p:ph type="sldNum" sz="quarter" idx="4"/>
          </p:nvPr>
        </p:nvSpPr>
        <p:spPr/>
        <p:txBody>
          <a:bodyPr/>
          <a:lstStyle/>
          <a:p>
            <a:fld id="{13BDBACA-B5F5-394C-AF1A-AF4F872C3316}" type="slidenum">
              <a:rPr lang="en-US" smtClean="0"/>
              <a:pPr/>
              <a:t>12</a:t>
            </a:fld>
            <a:endParaRPr lang="en-US" dirty="0"/>
          </a:p>
        </p:txBody>
      </p:sp>
    </p:spTree>
    <p:extLst>
      <p:ext uri="{BB962C8B-B14F-4D97-AF65-F5344CB8AC3E}">
        <p14:creationId xmlns:p14="http://schemas.microsoft.com/office/powerpoint/2010/main" val="294449589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Reducing your Reducers</a:t>
            </a:r>
            <a:endParaRPr lang="en-US" sz="4000" dirty="0"/>
          </a:p>
        </p:txBody>
      </p:sp>
      <p:sp>
        <p:nvSpPr>
          <p:cNvPr id="3" name="Content Placeholder 2"/>
          <p:cNvSpPr>
            <a:spLocks noGrp="1"/>
          </p:cNvSpPr>
          <p:nvPr>
            <p:ph idx="1"/>
          </p:nvPr>
        </p:nvSpPr>
        <p:spPr/>
        <p:txBody>
          <a:bodyPr>
            <a:normAutofit/>
          </a:bodyPr>
          <a:lstStyle/>
          <a:p>
            <a:r>
              <a:rPr lang="en-US" sz="4000" dirty="0" smtClean="0"/>
              <a:t>Whenever possible use algorithms that can be done with no reduce</a:t>
            </a:r>
          </a:p>
          <a:p>
            <a:pPr lvl="1"/>
            <a:r>
              <a:rPr lang="en-US" sz="3600" dirty="0" smtClean="0"/>
              <a:t>Fragment-replicate join</a:t>
            </a:r>
          </a:p>
          <a:p>
            <a:pPr lvl="1"/>
            <a:r>
              <a:rPr lang="en-US" sz="3600" dirty="0" smtClean="0"/>
              <a:t>Merge join</a:t>
            </a:r>
          </a:p>
          <a:p>
            <a:pPr lvl="1"/>
            <a:r>
              <a:rPr lang="en-US" sz="3600" dirty="0" smtClean="0"/>
              <a:t>Collected group</a:t>
            </a:r>
            <a:endParaRPr lang="en-US" sz="3600" dirty="0"/>
          </a:p>
        </p:txBody>
      </p:sp>
      <p:sp>
        <p:nvSpPr>
          <p:cNvPr id="5" name="Slide Number Placeholder 4"/>
          <p:cNvSpPr>
            <a:spLocks noGrp="1"/>
          </p:cNvSpPr>
          <p:nvPr>
            <p:ph type="sldNum" sz="quarter" idx="4"/>
          </p:nvPr>
        </p:nvSpPr>
        <p:spPr/>
        <p:txBody>
          <a:bodyPr/>
          <a:lstStyle/>
          <a:p>
            <a:fld id="{13BDBACA-B5F5-394C-AF1A-AF4F872C3316}" type="slidenum">
              <a:rPr lang="en-US" smtClean="0"/>
              <a:pPr/>
              <a:t>13</a:t>
            </a:fld>
            <a:endParaRPr lang="en-US" dirty="0"/>
          </a:p>
        </p:txBody>
      </p:sp>
    </p:spTree>
    <p:extLst>
      <p:ext uri="{BB962C8B-B14F-4D97-AF65-F5344CB8AC3E}">
        <p14:creationId xmlns:p14="http://schemas.microsoft.com/office/powerpoint/2010/main" val="21623209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(De)serialization</a:t>
            </a:r>
            <a:endParaRPr lang="en-US" sz="4000" dirty="0"/>
          </a:p>
        </p:txBody>
      </p:sp>
      <p:sp>
        <p:nvSpPr>
          <p:cNvPr id="3" name="Content Placeholder 2"/>
          <p:cNvSpPr>
            <a:spLocks noGrp="1"/>
          </p:cNvSpPr>
          <p:nvPr>
            <p:ph idx="1"/>
          </p:nvPr>
        </p:nvSpPr>
        <p:spPr/>
        <p:txBody>
          <a:bodyPr/>
          <a:lstStyle/>
          <a:p>
            <a:r>
              <a:rPr lang="en-US" sz="4000" dirty="0" smtClean="0"/>
              <a:t>Data moves between memory and disk often</a:t>
            </a:r>
          </a:p>
          <a:p>
            <a:r>
              <a:rPr lang="en-US" sz="4000" dirty="0" smtClean="0"/>
              <a:t>Need to highly optimize, more work to be done here</a:t>
            </a:r>
          </a:p>
          <a:p>
            <a:r>
              <a:rPr lang="en-US" sz="4000" dirty="0" smtClean="0"/>
              <a:t>Need to do lazy deserialization</a:t>
            </a:r>
            <a:endParaRPr lang="en-US" sz="4000" dirty="0"/>
          </a:p>
        </p:txBody>
      </p:sp>
      <p:sp>
        <p:nvSpPr>
          <p:cNvPr id="5" name="Slide Number Placeholder 4"/>
          <p:cNvSpPr>
            <a:spLocks noGrp="1"/>
          </p:cNvSpPr>
          <p:nvPr>
            <p:ph type="sldNum" sz="quarter" idx="4"/>
          </p:nvPr>
        </p:nvSpPr>
        <p:spPr/>
        <p:txBody>
          <a:bodyPr/>
          <a:lstStyle/>
          <a:p>
            <a:fld id="{13BDBACA-B5F5-394C-AF1A-AF4F872C3316}" type="slidenum">
              <a:rPr lang="en-US" smtClean="0"/>
              <a:pPr/>
              <a:t>14</a:t>
            </a:fld>
            <a:endParaRPr lang="en-US" dirty="0"/>
          </a:p>
        </p:txBody>
      </p:sp>
    </p:spTree>
    <p:extLst>
      <p:ext uri="{BB962C8B-B14F-4D97-AF65-F5344CB8AC3E}">
        <p14:creationId xmlns:p14="http://schemas.microsoft.com/office/powerpoint/2010/main" val="32012189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Faster Job Startup</a:t>
            </a:r>
            <a:endParaRPr lang="en-US" sz="4000" dirty="0"/>
          </a:p>
        </p:txBody>
      </p:sp>
      <p:sp>
        <p:nvSpPr>
          <p:cNvPr id="3" name="Content Placeholder 2"/>
          <p:cNvSpPr>
            <a:spLocks noGrp="1"/>
          </p:cNvSpPr>
          <p:nvPr>
            <p:ph idx="1"/>
          </p:nvPr>
        </p:nvSpPr>
        <p:spPr/>
        <p:txBody>
          <a:bodyPr/>
          <a:lstStyle/>
          <a:p>
            <a:r>
              <a:rPr lang="en-US" sz="4000" dirty="0" smtClean="0"/>
              <a:t>Should be using the distributed cache for Pig jar and UDFs</a:t>
            </a:r>
          </a:p>
          <a:p>
            <a:r>
              <a:rPr lang="en-US" sz="4000" dirty="0" smtClean="0"/>
              <a:t>For small jobs could use </a:t>
            </a:r>
            <a:r>
              <a:rPr lang="en-US" sz="4000" dirty="0" err="1" smtClean="0"/>
              <a:t>LocalJobRunner</a:t>
            </a:r>
            <a:endParaRPr lang="en-US" sz="4000" dirty="0" smtClean="0"/>
          </a:p>
          <a:p>
            <a:r>
              <a:rPr lang="en-US" sz="4000" dirty="0" smtClean="0"/>
              <a:t>Need to try </a:t>
            </a:r>
            <a:r>
              <a:rPr lang="en-US" sz="4000" dirty="0" err="1" smtClean="0"/>
              <a:t>Tenzing</a:t>
            </a:r>
            <a:r>
              <a:rPr lang="en-US" sz="4000" dirty="0" smtClean="0"/>
              <a:t> approach of having a few tasks spun up and waiting for small jobs</a:t>
            </a:r>
            <a:endParaRPr lang="en-US" sz="4000" dirty="0"/>
          </a:p>
        </p:txBody>
      </p:sp>
      <p:sp>
        <p:nvSpPr>
          <p:cNvPr id="5" name="Slide Number Placeholder 4"/>
          <p:cNvSpPr>
            <a:spLocks noGrp="1"/>
          </p:cNvSpPr>
          <p:nvPr>
            <p:ph type="sldNum" sz="quarter" idx="4"/>
          </p:nvPr>
        </p:nvSpPr>
        <p:spPr/>
        <p:txBody>
          <a:bodyPr/>
          <a:lstStyle/>
          <a:p>
            <a:fld id="{13BDBACA-B5F5-394C-AF1A-AF4F872C3316}" type="slidenum">
              <a:rPr lang="en-US" smtClean="0"/>
              <a:pPr/>
              <a:t>15</a:t>
            </a:fld>
            <a:endParaRPr lang="en-US" dirty="0"/>
          </a:p>
        </p:txBody>
      </p:sp>
    </p:spTree>
    <p:extLst>
      <p:ext uri="{BB962C8B-B14F-4D97-AF65-F5344CB8AC3E}">
        <p14:creationId xmlns:p14="http://schemas.microsoft.com/office/powerpoint/2010/main" val="80618916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Improved Execution Models</a:t>
            </a:r>
            <a:endParaRPr lang="en-US" dirty="0"/>
          </a:p>
        </p:txBody>
      </p:sp>
      <p:sp>
        <p:nvSpPr>
          <p:cNvPr id="5" name="Slide Number Placeholder 4"/>
          <p:cNvSpPr>
            <a:spLocks noGrp="1"/>
          </p:cNvSpPr>
          <p:nvPr>
            <p:ph type="sldNum" sz="quarter" idx="4"/>
          </p:nvPr>
        </p:nvSpPr>
        <p:spPr/>
        <p:txBody>
          <a:bodyPr/>
          <a:lstStyle/>
          <a:p>
            <a:fld id="{13BDBACA-B5F5-394C-AF1A-AF4F872C3316}" type="slidenum">
              <a:rPr lang="en-US" smtClean="0"/>
              <a:pPr/>
              <a:t>16</a:t>
            </a:fld>
            <a:endParaRPr lang="en-US" dirty="0"/>
          </a:p>
        </p:txBody>
      </p:sp>
      <p:sp>
        <p:nvSpPr>
          <p:cNvPr id="6" name="Rounded Rectangle 5"/>
          <p:cNvSpPr/>
          <p:nvPr/>
        </p:nvSpPr>
        <p:spPr>
          <a:xfrm>
            <a:off x="991549" y="1315141"/>
            <a:ext cx="1393674" cy="884376"/>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Map</a:t>
            </a:r>
            <a:endParaRPr lang="en-US" sz="2400" dirty="0">
              <a:solidFill>
                <a:srgbClr val="000000"/>
              </a:solidFill>
            </a:endParaRPr>
          </a:p>
        </p:txBody>
      </p:sp>
      <p:sp>
        <p:nvSpPr>
          <p:cNvPr id="7" name="Rounded Rectangle 6"/>
          <p:cNvSpPr/>
          <p:nvPr/>
        </p:nvSpPr>
        <p:spPr>
          <a:xfrm>
            <a:off x="991549" y="2626215"/>
            <a:ext cx="1393674" cy="884376"/>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Reduce</a:t>
            </a:r>
            <a:endParaRPr lang="en-US" sz="2400" dirty="0">
              <a:solidFill>
                <a:srgbClr val="000000"/>
              </a:solidFill>
            </a:endParaRPr>
          </a:p>
        </p:txBody>
      </p:sp>
      <p:cxnSp>
        <p:nvCxnSpPr>
          <p:cNvPr id="10" name="Straight Arrow Connector 9"/>
          <p:cNvCxnSpPr>
            <a:stCxn id="6" idx="2"/>
            <a:endCxn id="7" idx="0"/>
          </p:cNvCxnSpPr>
          <p:nvPr/>
        </p:nvCxnSpPr>
        <p:spPr>
          <a:xfrm>
            <a:off x="1688386" y="2199517"/>
            <a:ext cx="0" cy="42669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2"/>
            <a:endCxn id="25" idx="0"/>
          </p:cNvCxnSpPr>
          <p:nvPr/>
        </p:nvCxnSpPr>
        <p:spPr>
          <a:xfrm>
            <a:off x="1688386" y="3510591"/>
            <a:ext cx="0" cy="439316"/>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533358" y="3221827"/>
            <a:ext cx="914400" cy="914400"/>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1800" b="0" i="0" u="none" strike="noStrike" kern="1200" cap="none" spc="0" normalizeH="0" baseline="0" noProof="0" dirty="0" smtClean="0">
              <a:ln>
                <a:noFill/>
              </a:ln>
              <a:solidFill>
                <a:srgbClr val="C3C3C3"/>
              </a:solidFill>
              <a:effectLst/>
              <a:uLnTx/>
              <a:uFillTx/>
              <a:latin typeface="+mn-lt"/>
              <a:ea typeface="+mn-ea"/>
              <a:cs typeface="+mn-cs"/>
            </a:endParaRPr>
          </a:p>
        </p:txBody>
      </p:sp>
      <p:sp>
        <p:nvSpPr>
          <p:cNvPr id="25" name="Rounded Rectangle 24"/>
          <p:cNvSpPr/>
          <p:nvPr/>
        </p:nvSpPr>
        <p:spPr>
          <a:xfrm>
            <a:off x="991549" y="3949907"/>
            <a:ext cx="1393674" cy="884376"/>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Map</a:t>
            </a:r>
            <a:endParaRPr lang="en-US" sz="2400" dirty="0">
              <a:solidFill>
                <a:srgbClr val="000000"/>
              </a:solidFill>
            </a:endParaRPr>
          </a:p>
        </p:txBody>
      </p:sp>
      <p:sp>
        <p:nvSpPr>
          <p:cNvPr id="26" name="Rounded Rectangle 25"/>
          <p:cNvSpPr/>
          <p:nvPr/>
        </p:nvSpPr>
        <p:spPr>
          <a:xfrm>
            <a:off x="991549" y="5260981"/>
            <a:ext cx="1393674" cy="884376"/>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Reduce</a:t>
            </a:r>
            <a:endParaRPr lang="en-US" sz="2400" dirty="0">
              <a:solidFill>
                <a:srgbClr val="000000"/>
              </a:solidFill>
            </a:endParaRPr>
          </a:p>
        </p:txBody>
      </p:sp>
      <p:cxnSp>
        <p:nvCxnSpPr>
          <p:cNvPr id="27" name="Straight Arrow Connector 26"/>
          <p:cNvCxnSpPr>
            <a:stCxn id="25" idx="2"/>
            <a:endCxn id="26" idx="0"/>
          </p:cNvCxnSpPr>
          <p:nvPr/>
        </p:nvCxnSpPr>
        <p:spPr>
          <a:xfrm>
            <a:off x="1688386" y="4834283"/>
            <a:ext cx="0" cy="42669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2841095" y="3665698"/>
            <a:ext cx="6288866" cy="1657312"/>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r>
              <a:rPr kumimoji="0" lang="en-US" sz="2400" b="0" i="0" u="none" strike="noStrike" kern="1200" cap="none" spc="0" normalizeH="0" baseline="0" noProof="0" dirty="0" smtClean="0">
                <a:ln>
                  <a:noFill/>
                </a:ln>
                <a:solidFill>
                  <a:srgbClr val="000000"/>
                </a:solidFill>
                <a:effectLst/>
                <a:uLnTx/>
                <a:uFillTx/>
                <a:latin typeface="+mn-lt"/>
                <a:ea typeface="+mn-ea"/>
                <a:cs typeface="+mn-cs"/>
              </a:rPr>
              <a:t>This is unnecessary</a:t>
            </a:r>
            <a:r>
              <a:rPr lang="en-US" sz="2400" dirty="0" smtClean="0">
                <a:solidFill>
                  <a:srgbClr val="000000"/>
                </a:solidFill>
              </a:rPr>
              <a:t>.  </a:t>
            </a:r>
            <a:r>
              <a:rPr kumimoji="0" lang="en-US" sz="2400" b="0" i="0" u="none" strike="noStrike" kern="1200" cap="none" spc="0" normalizeH="0" baseline="0" noProof="0" dirty="0" smtClean="0">
                <a:ln>
                  <a:noFill/>
                </a:ln>
                <a:solidFill>
                  <a:srgbClr val="000000"/>
                </a:solidFill>
                <a:effectLst/>
                <a:uLnTx/>
                <a:uFillTx/>
                <a:latin typeface="+mn-lt"/>
                <a:ea typeface="+mn-ea"/>
                <a:cs typeface="+mn-cs"/>
              </a:rPr>
              <a:t>Anything</a:t>
            </a:r>
            <a:r>
              <a:rPr kumimoji="0" lang="en-US" sz="2400" b="0" i="0" u="none" strike="noStrike" kern="1200" cap="none" spc="0" normalizeH="0" noProof="0" dirty="0" smtClean="0">
                <a:ln>
                  <a:noFill/>
                </a:ln>
                <a:solidFill>
                  <a:srgbClr val="000000"/>
                </a:solidFill>
                <a:effectLst/>
                <a:uLnTx/>
                <a:uFillTx/>
                <a:latin typeface="+mn-lt"/>
                <a:ea typeface="+mn-ea"/>
                <a:cs typeface="+mn-cs"/>
              </a:rPr>
              <a:t> that can be </a:t>
            </a:r>
          </a:p>
          <a:p>
            <a:pPr marL="0" marR="0" indent="0" algn="l" defTabSz="457200" rtl="0" eaLnBrk="1" fontAlgn="auto" latinLnBrk="0" hangingPunct="1">
              <a:lnSpc>
                <a:spcPct val="100000"/>
              </a:lnSpc>
              <a:spcBef>
                <a:spcPct val="20000"/>
              </a:spcBef>
              <a:spcAft>
                <a:spcPts val="0"/>
              </a:spcAft>
              <a:buClrTx/>
              <a:buSzTx/>
              <a:buFont typeface="Arial"/>
              <a:buNone/>
              <a:tabLst/>
            </a:pPr>
            <a:r>
              <a:rPr kumimoji="0" lang="en-US" sz="2400" b="0" i="0" u="none" strike="noStrike" kern="1200" cap="none" spc="0" normalizeH="0" noProof="0" dirty="0" smtClean="0">
                <a:ln>
                  <a:noFill/>
                </a:ln>
                <a:solidFill>
                  <a:srgbClr val="000000"/>
                </a:solidFill>
                <a:effectLst/>
                <a:uLnTx/>
                <a:uFillTx/>
                <a:latin typeface="+mn-lt"/>
                <a:ea typeface="+mn-ea"/>
                <a:cs typeface="+mn-cs"/>
              </a:rPr>
              <a:t>done in this map can be pushed to the</a:t>
            </a:r>
          </a:p>
          <a:p>
            <a:pPr marL="0" marR="0" indent="0" algn="l" defTabSz="457200" rtl="0" eaLnBrk="1" fontAlgn="auto" latinLnBrk="0" hangingPunct="1">
              <a:lnSpc>
                <a:spcPct val="100000"/>
              </a:lnSpc>
              <a:spcBef>
                <a:spcPct val="20000"/>
              </a:spcBef>
              <a:spcAft>
                <a:spcPts val="0"/>
              </a:spcAft>
              <a:buClrTx/>
              <a:buSzTx/>
              <a:buFont typeface="Arial"/>
              <a:buNone/>
              <a:tabLst/>
            </a:pPr>
            <a:r>
              <a:rPr lang="en-US" sz="2400" baseline="0" dirty="0" smtClean="0">
                <a:solidFill>
                  <a:srgbClr val="000000"/>
                </a:solidFill>
              </a:rPr>
              <a:t>previous</a:t>
            </a:r>
            <a:r>
              <a:rPr lang="en-US" sz="2400" dirty="0" smtClean="0">
                <a:solidFill>
                  <a:srgbClr val="000000"/>
                </a:solidFill>
              </a:rPr>
              <a:t> reduce.</a:t>
            </a:r>
            <a:endParaRPr kumimoji="0" lang="en-US" sz="2400" b="0" i="0" u="none" strike="noStrike" kern="1200" cap="none" spc="0" normalizeH="0" baseline="0" noProof="0" dirty="0" smtClean="0">
              <a:ln>
                <a:noFill/>
              </a:ln>
              <a:solidFill>
                <a:srgbClr val="000000"/>
              </a:solidFill>
              <a:effectLst/>
              <a:uLnTx/>
              <a:uFillTx/>
              <a:latin typeface="+mn-lt"/>
              <a:ea typeface="+mn-ea"/>
              <a:cs typeface="+mn-cs"/>
            </a:endParaRPr>
          </a:p>
        </p:txBody>
      </p:sp>
      <p:cxnSp>
        <p:nvCxnSpPr>
          <p:cNvPr id="30" name="Straight Arrow Connector 29"/>
          <p:cNvCxnSpPr>
            <a:stCxn id="29" idx="1"/>
          </p:cNvCxnSpPr>
          <p:nvPr/>
        </p:nvCxnSpPr>
        <p:spPr>
          <a:xfrm flipH="1">
            <a:off x="2509132" y="4494354"/>
            <a:ext cx="33196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841095" y="5119408"/>
            <a:ext cx="6288866" cy="1657312"/>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r>
              <a:rPr kumimoji="0" lang="en-US" sz="2400" b="0" i="0" u="none" strike="noStrike" kern="1200" cap="none" spc="0" normalizeH="0" baseline="0" noProof="0" dirty="0" smtClean="0">
                <a:ln>
                  <a:noFill/>
                </a:ln>
                <a:solidFill>
                  <a:srgbClr val="000000"/>
                </a:solidFill>
                <a:effectLst/>
                <a:uLnTx/>
                <a:uFillTx/>
                <a:latin typeface="+mn-lt"/>
                <a:ea typeface="+mn-ea"/>
                <a:cs typeface="+mn-cs"/>
              </a:rPr>
              <a:t>Need MR*</a:t>
            </a:r>
          </a:p>
        </p:txBody>
      </p:sp>
      <p:cxnSp>
        <p:nvCxnSpPr>
          <p:cNvPr id="34" name="Straight Arrow Connector 33"/>
          <p:cNvCxnSpPr>
            <a:stCxn id="7" idx="2"/>
            <a:endCxn id="26" idx="0"/>
          </p:cNvCxnSpPr>
          <p:nvPr/>
        </p:nvCxnSpPr>
        <p:spPr>
          <a:xfrm>
            <a:off x="1688386" y="3510591"/>
            <a:ext cx="0" cy="175039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92043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9" presetClass="exit" presetSubtype="0" fill="hold" grpId="0" nodeType="withEffect">
                                  <p:stCondLst>
                                    <p:cond delay="0"/>
                                  </p:stCondLst>
                                  <p:childTnLst>
                                    <p:animEffect transition="out" filter="dissolve">
                                      <p:cBhvr>
                                        <p:cTn id="14" dur="2000"/>
                                        <p:tgtEl>
                                          <p:spTgt spid="25"/>
                                        </p:tgtEl>
                                      </p:cBhvr>
                                    </p:animEffect>
                                    <p:set>
                                      <p:cBhvr>
                                        <p:cTn id="15" dur="1" fill="hold">
                                          <p:stCondLst>
                                            <p:cond delay="1999"/>
                                          </p:stCondLst>
                                        </p:cTn>
                                        <p:tgtEl>
                                          <p:spTgt spid="25"/>
                                        </p:tgtEl>
                                        <p:attrNameLst>
                                          <p:attrName>style.visibility</p:attrName>
                                        </p:attrNameLst>
                                      </p:cBhvr>
                                      <p:to>
                                        <p:strVal val="hidden"/>
                                      </p:to>
                                    </p:set>
                                  </p:childTnLst>
                                </p:cTn>
                              </p:par>
                              <p:par>
                                <p:cTn id="16" presetID="9" presetClass="exit" presetSubtype="0" fill="hold" nodeType="withEffect">
                                  <p:stCondLst>
                                    <p:cond delay="0"/>
                                  </p:stCondLst>
                                  <p:childTnLst>
                                    <p:animEffect transition="out" filter="dissolve">
                                      <p:cBhvr>
                                        <p:cTn id="17" dur="2000"/>
                                        <p:tgtEl>
                                          <p:spTgt spid="11"/>
                                        </p:tgtEl>
                                      </p:cBhvr>
                                    </p:animEffect>
                                    <p:set>
                                      <p:cBhvr>
                                        <p:cTn id="18" dur="1" fill="hold">
                                          <p:stCondLst>
                                            <p:cond delay="1999"/>
                                          </p:stCondLst>
                                        </p:cTn>
                                        <p:tgtEl>
                                          <p:spTgt spid="11"/>
                                        </p:tgtEl>
                                        <p:attrNameLst>
                                          <p:attrName>style.visibility</p:attrName>
                                        </p:attrNameLst>
                                      </p:cBhvr>
                                      <p:to>
                                        <p:strVal val="hidden"/>
                                      </p:to>
                                    </p:set>
                                  </p:childTnLst>
                                </p:cTn>
                              </p:par>
                              <p:par>
                                <p:cTn id="19" presetID="9"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dissolve">
                                      <p:cBhvr>
                                        <p:cTn id="21"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Generation</a:t>
            </a:r>
            <a:endParaRPr lang="en-US" dirty="0"/>
          </a:p>
        </p:txBody>
      </p:sp>
      <p:sp>
        <p:nvSpPr>
          <p:cNvPr id="3" name="Content Placeholder 2"/>
          <p:cNvSpPr>
            <a:spLocks noGrp="1"/>
          </p:cNvSpPr>
          <p:nvPr>
            <p:ph idx="1"/>
          </p:nvPr>
        </p:nvSpPr>
        <p:spPr/>
        <p:txBody>
          <a:bodyPr/>
          <a:lstStyle/>
          <a:p>
            <a:r>
              <a:rPr lang="en-US" dirty="0" smtClean="0"/>
              <a:t>Currently Pig physical operators are packaged in jar and pieced together on the backend to construct the data pipeline</a:t>
            </a:r>
          </a:p>
          <a:p>
            <a:r>
              <a:rPr lang="en-US" dirty="0" err="1" smtClean="0"/>
              <a:t>Tenzing</a:t>
            </a:r>
            <a:r>
              <a:rPr lang="en-US" dirty="0" smtClean="0"/>
              <a:t> and others have tried generating code on the fly instead, have seen significant improvements</a:t>
            </a:r>
          </a:p>
          <a:p>
            <a:r>
              <a:rPr lang="en-US" dirty="0" smtClean="0"/>
              <a:t>Downside, need </a:t>
            </a:r>
            <a:r>
              <a:rPr lang="en-US" dirty="0" err="1" smtClean="0"/>
              <a:t>javac</a:t>
            </a:r>
            <a:r>
              <a:rPr lang="en-US" dirty="0" smtClean="0"/>
              <a:t> on client machine </a:t>
            </a:r>
            <a:endParaRPr lang="en-US" dirty="0"/>
          </a:p>
        </p:txBody>
      </p:sp>
      <p:sp>
        <p:nvSpPr>
          <p:cNvPr id="5" name="Slide Number Placeholder 4"/>
          <p:cNvSpPr>
            <a:spLocks noGrp="1"/>
          </p:cNvSpPr>
          <p:nvPr>
            <p:ph type="sldNum" sz="quarter" idx="4"/>
          </p:nvPr>
        </p:nvSpPr>
        <p:spPr/>
        <p:txBody>
          <a:bodyPr/>
          <a:lstStyle/>
          <a:p>
            <a:fld id="{13BDBACA-B5F5-394C-AF1A-AF4F872C3316}" type="slidenum">
              <a:rPr lang="en-US" smtClean="0"/>
              <a:pPr/>
              <a:t>17</a:t>
            </a:fld>
            <a:endParaRPr lang="en-US" dirty="0"/>
          </a:p>
        </p:txBody>
      </p:sp>
    </p:spTree>
    <p:extLst>
      <p:ext uri="{BB962C8B-B14F-4D97-AF65-F5344CB8AC3E}">
        <p14:creationId xmlns:p14="http://schemas.microsoft.com/office/powerpoint/2010/main" val="310509015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Multi-store script</a:t>
            </a:r>
            <a:endParaRPr lang="en-US" dirty="0"/>
          </a:p>
        </p:txBody>
      </p:sp>
      <p:sp>
        <p:nvSpPr>
          <p:cNvPr id="4" name="TextBox 3"/>
          <p:cNvSpPr txBox="1"/>
          <p:nvPr/>
        </p:nvSpPr>
        <p:spPr>
          <a:xfrm>
            <a:off x="126222" y="1168043"/>
            <a:ext cx="7941898" cy="3416320"/>
          </a:xfrm>
          <a:prstGeom prst="rect">
            <a:avLst/>
          </a:prstGeom>
          <a:noFill/>
        </p:spPr>
        <p:txBody>
          <a:bodyPr wrap="none" rtlCol="0">
            <a:spAutoFit/>
          </a:bodyPr>
          <a:lstStyle/>
          <a:p>
            <a:r>
              <a:rPr lang="en-US" sz="2400" dirty="0" smtClean="0">
                <a:latin typeface="Courier New"/>
                <a:cs typeface="Courier New"/>
              </a:rPr>
              <a:t>A = </a:t>
            </a:r>
            <a:r>
              <a:rPr lang="en-US" sz="2400" dirty="0" smtClean="0">
                <a:solidFill>
                  <a:srgbClr val="FF0000"/>
                </a:solidFill>
                <a:latin typeface="Courier New"/>
                <a:cs typeface="Courier New"/>
              </a:rPr>
              <a:t>load </a:t>
            </a:r>
            <a:r>
              <a:rPr lang="en-US" sz="2400" dirty="0" smtClean="0">
                <a:latin typeface="Courier New"/>
                <a:cs typeface="Courier New"/>
              </a:rPr>
              <a:t>‘</a:t>
            </a:r>
            <a:r>
              <a:rPr lang="en-US" sz="2400" dirty="0" smtClean="0">
                <a:solidFill>
                  <a:srgbClr val="0000FF"/>
                </a:solidFill>
                <a:latin typeface="Courier New"/>
                <a:cs typeface="Courier New"/>
              </a:rPr>
              <a:t>users</a:t>
            </a:r>
            <a:r>
              <a:rPr lang="en-US" sz="2400" dirty="0" smtClean="0">
                <a:latin typeface="Courier New"/>
                <a:cs typeface="Courier New"/>
              </a:rPr>
              <a:t>’ </a:t>
            </a:r>
            <a:r>
              <a:rPr lang="en-US" sz="2400" dirty="0" smtClean="0">
                <a:solidFill>
                  <a:srgbClr val="FF0000"/>
                </a:solidFill>
                <a:latin typeface="Courier New"/>
                <a:cs typeface="Courier New"/>
              </a:rPr>
              <a:t>as </a:t>
            </a:r>
            <a:r>
              <a:rPr lang="en-US" sz="2400" dirty="0" smtClean="0">
                <a:latin typeface="Courier New"/>
                <a:cs typeface="Courier New"/>
              </a:rPr>
              <a:t>(name, age, gender, </a:t>
            </a:r>
            <a:br>
              <a:rPr lang="en-US" sz="2400" dirty="0" smtClean="0">
                <a:latin typeface="Courier New"/>
                <a:cs typeface="Courier New"/>
              </a:rPr>
            </a:br>
            <a:r>
              <a:rPr lang="en-US" sz="2400" dirty="0" smtClean="0">
                <a:latin typeface="Courier New"/>
                <a:cs typeface="Courier New"/>
              </a:rPr>
              <a:t>      city, state);</a:t>
            </a:r>
          </a:p>
          <a:p>
            <a:r>
              <a:rPr lang="en-US" sz="2400" dirty="0" smtClean="0">
                <a:latin typeface="Courier New"/>
                <a:cs typeface="Courier New"/>
              </a:rPr>
              <a:t>B = </a:t>
            </a:r>
            <a:r>
              <a:rPr lang="en-US" sz="2400" dirty="0" smtClean="0">
                <a:solidFill>
                  <a:srgbClr val="FF0000"/>
                </a:solidFill>
                <a:latin typeface="Courier New"/>
                <a:cs typeface="Courier New"/>
              </a:rPr>
              <a:t>filter </a:t>
            </a:r>
            <a:r>
              <a:rPr lang="en-US" sz="2400" dirty="0" smtClean="0">
                <a:latin typeface="Courier New"/>
                <a:cs typeface="Courier New"/>
              </a:rPr>
              <a:t>A </a:t>
            </a:r>
            <a:r>
              <a:rPr lang="en-US" sz="2400" dirty="0" smtClean="0">
                <a:solidFill>
                  <a:srgbClr val="FF0000"/>
                </a:solidFill>
                <a:latin typeface="Courier New"/>
                <a:cs typeface="Courier New"/>
              </a:rPr>
              <a:t>by </a:t>
            </a:r>
            <a:r>
              <a:rPr lang="en-US" sz="2400" dirty="0" smtClean="0">
                <a:latin typeface="Courier New"/>
                <a:cs typeface="Courier New"/>
              </a:rPr>
              <a:t>name </a:t>
            </a:r>
            <a:r>
              <a:rPr lang="en-US" sz="2400" dirty="0" smtClean="0">
                <a:solidFill>
                  <a:srgbClr val="FF0000"/>
                </a:solidFill>
                <a:latin typeface="Courier New"/>
                <a:cs typeface="Courier New"/>
              </a:rPr>
              <a:t>is not null</a:t>
            </a:r>
            <a:r>
              <a:rPr lang="en-US" sz="2400" dirty="0" smtClean="0">
                <a:latin typeface="Courier New"/>
                <a:cs typeface="Courier New"/>
              </a:rPr>
              <a:t>;</a:t>
            </a:r>
          </a:p>
          <a:p>
            <a:r>
              <a:rPr lang="en-US" sz="2400" dirty="0" smtClean="0">
                <a:latin typeface="Courier New"/>
                <a:cs typeface="Courier New"/>
              </a:rPr>
              <a:t>C1 = </a:t>
            </a:r>
            <a:r>
              <a:rPr lang="en-US" sz="2400" dirty="0" smtClean="0">
                <a:solidFill>
                  <a:srgbClr val="FF0000"/>
                </a:solidFill>
                <a:latin typeface="Courier New"/>
                <a:cs typeface="Courier New"/>
              </a:rPr>
              <a:t>group </a:t>
            </a:r>
            <a:r>
              <a:rPr lang="en-US" sz="2400" dirty="0" smtClean="0">
                <a:latin typeface="Courier New"/>
                <a:cs typeface="Courier New"/>
              </a:rPr>
              <a:t>B </a:t>
            </a:r>
            <a:r>
              <a:rPr lang="en-US" sz="2400" dirty="0" smtClean="0">
                <a:solidFill>
                  <a:srgbClr val="FF0000"/>
                </a:solidFill>
                <a:latin typeface="Courier New"/>
                <a:cs typeface="Courier New"/>
              </a:rPr>
              <a:t>by </a:t>
            </a:r>
            <a:r>
              <a:rPr lang="en-US" sz="2400" dirty="0" smtClean="0">
                <a:latin typeface="Courier New"/>
                <a:cs typeface="Courier New"/>
              </a:rPr>
              <a:t>age, gender;</a:t>
            </a:r>
          </a:p>
          <a:p>
            <a:r>
              <a:rPr lang="en-US" sz="2400" dirty="0" smtClean="0">
                <a:latin typeface="Courier New"/>
                <a:cs typeface="Courier New"/>
              </a:rPr>
              <a:t>D1 = </a:t>
            </a:r>
            <a:r>
              <a:rPr lang="en-US" sz="2400" dirty="0" err="1" smtClean="0">
                <a:solidFill>
                  <a:srgbClr val="FF0000"/>
                </a:solidFill>
                <a:latin typeface="Courier New"/>
                <a:cs typeface="Courier New"/>
              </a:rPr>
              <a:t>foreach</a:t>
            </a:r>
            <a:r>
              <a:rPr lang="en-US" sz="2400" dirty="0" smtClean="0">
                <a:solidFill>
                  <a:srgbClr val="FF0000"/>
                </a:solidFill>
                <a:latin typeface="Courier New"/>
                <a:cs typeface="Courier New"/>
              </a:rPr>
              <a:t> </a:t>
            </a:r>
            <a:r>
              <a:rPr lang="en-US" sz="2400" dirty="0" smtClean="0">
                <a:latin typeface="Courier New"/>
                <a:cs typeface="Courier New"/>
              </a:rPr>
              <a:t>C1 </a:t>
            </a:r>
            <a:r>
              <a:rPr lang="en-US" sz="2400" dirty="0" smtClean="0">
                <a:solidFill>
                  <a:srgbClr val="FF0000"/>
                </a:solidFill>
                <a:latin typeface="Courier New"/>
                <a:cs typeface="Courier New"/>
              </a:rPr>
              <a:t>generate</a:t>
            </a:r>
            <a:r>
              <a:rPr lang="en-US" sz="2400" dirty="0" smtClean="0">
                <a:latin typeface="Courier New"/>
                <a:cs typeface="Courier New"/>
              </a:rPr>
              <a:t> group, COUNT(B);</a:t>
            </a:r>
          </a:p>
          <a:p>
            <a:r>
              <a:rPr lang="en-US" sz="2400" dirty="0" smtClean="0">
                <a:solidFill>
                  <a:srgbClr val="FF0000"/>
                </a:solidFill>
                <a:latin typeface="Courier New"/>
                <a:cs typeface="Courier New"/>
              </a:rPr>
              <a:t>store </a:t>
            </a:r>
            <a:r>
              <a:rPr lang="en-US" sz="2400" dirty="0" smtClean="0">
                <a:latin typeface="Courier New"/>
                <a:cs typeface="Courier New"/>
              </a:rPr>
              <a:t>D </a:t>
            </a:r>
            <a:r>
              <a:rPr lang="en-US" sz="2400" dirty="0" smtClean="0">
                <a:solidFill>
                  <a:srgbClr val="FF0000"/>
                </a:solidFill>
                <a:latin typeface="Courier New"/>
                <a:cs typeface="Courier New"/>
              </a:rPr>
              <a:t>into </a:t>
            </a:r>
            <a:r>
              <a:rPr lang="en-US" sz="2400" dirty="0" smtClean="0">
                <a:latin typeface="Courier New"/>
                <a:cs typeface="Courier New"/>
              </a:rPr>
              <a:t>‘</a:t>
            </a:r>
            <a:r>
              <a:rPr lang="en-US" sz="2400" dirty="0" err="1" smtClean="0">
                <a:solidFill>
                  <a:srgbClr val="0000FF"/>
                </a:solidFill>
                <a:latin typeface="Courier New"/>
                <a:cs typeface="Courier New"/>
              </a:rPr>
              <a:t>bydemo</a:t>
            </a:r>
            <a:r>
              <a:rPr lang="en-US" sz="2400" dirty="0" smtClean="0">
                <a:latin typeface="Courier New"/>
                <a:cs typeface="Courier New"/>
              </a:rPr>
              <a:t>’;</a:t>
            </a:r>
            <a:endParaRPr lang="en-US" sz="2400" dirty="0" smtClean="0">
              <a:solidFill>
                <a:srgbClr val="FF0000"/>
              </a:solidFill>
              <a:latin typeface="Courier New"/>
              <a:cs typeface="Courier New"/>
            </a:endParaRPr>
          </a:p>
          <a:p>
            <a:r>
              <a:rPr lang="en-US" sz="2400" dirty="0" smtClean="0">
                <a:latin typeface="Courier New"/>
                <a:cs typeface="Courier New"/>
              </a:rPr>
              <a:t>C2= </a:t>
            </a:r>
            <a:r>
              <a:rPr lang="en-US" sz="2400" dirty="0" smtClean="0">
                <a:solidFill>
                  <a:srgbClr val="FF0000"/>
                </a:solidFill>
                <a:latin typeface="Courier New"/>
                <a:cs typeface="Courier New"/>
              </a:rPr>
              <a:t>group </a:t>
            </a:r>
            <a:r>
              <a:rPr lang="en-US" sz="2400" dirty="0" smtClean="0">
                <a:latin typeface="Courier New"/>
                <a:cs typeface="Courier New"/>
              </a:rPr>
              <a:t>B </a:t>
            </a:r>
            <a:r>
              <a:rPr lang="en-US" sz="2400" dirty="0" smtClean="0">
                <a:solidFill>
                  <a:srgbClr val="FF0000"/>
                </a:solidFill>
                <a:latin typeface="Courier New"/>
                <a:cs typeface="Courier New"/>
              </a:rPr>
              <a:t>by </a:t>
            </a:r>
            <a:r>
              <a:rPr lang="en-US" sz="2400" dirty="0" smtClean="0">
                <a:latin typeface="Courier New"/>
                <a:cs typeface="Courier New"/>
              </a:rPr>
              <a:t>state;</a:t>
            </a:r>
          </a:p>
          <a:p>
            <a:r>
              <a:rPr lang="en-US" sz="2400" dirty="0" smtClean="0">
                <a:latin typeface="Courier New"/>
                <a:cs typeface="Courier New"/>
              </a:rPr>
              <a:t>D2 = </a:t>
            </a:r>
            <a:r>
              <a:rPr lang="en-US" sz="2400" dirty="0" err="1" smtClean="0">
                <a:solidFill>
                  <a:srgbClr val="FF0000"/>
                </a:solidFill>
                <a:latin typeface="Courier New"/>
                <a:cs typeface="Courier New"/>
              </a:rPr>
              <a:t>foreach</a:t>
            </a:r>
            <a:r>
              <a:rPr lang="en-US" sz="2400" dirty="0" smtClean="0">
                <a:solidFill>
                  <a:srgbClr val="FF0000"/>
                </a:solidFill>
                <a:latin typeface="Courier New"/>
                <a:cs typeface="Courier New"/>
              </a:rPr>
              <a:t> </a:t>
            </a:r>
            <a:r>
              <a:rPr lang="en-US" sz="2400" dirty="0" smtClean="0">
                <a:latin typeface="Courier New"/>
                <a:cs typeface="Courier New"/>
              </a:rPr>
              <a:t>C2 </a:t>
            </a:r>
            <a:r>
              <a:rPr lang="en-US" sz="2400" dirty="0" smtClean="0">
                <a:solidFill>
                  <a:srgbClr val="FF0000"/>
                </a:solidFill>
                <a:latin typeface="Courier New"/>
                <a:cs typeface="Courier New"/>
              </a:rPr>
              <a:t>generate </a:t>
            </a:r>
            <a:r>
              <a:rPr lang="en-US" sz="2400" dirty="0" smtClean="0">
                <a:latin typeface="Courier New"/>
                <a:cs typeface="Courier New"/>
              </a:rPr>
              <a:t>group, COUNT(B);</a:t>
            </a:r>
          </a:p>
          <a:p>
            <a:r>
              <a:rPr lang="en-US" sz="2400" dirty="0" smtClean="0">
                <a:solidFill>
                  <a:srgbClr val="FF0000"/>
                </a:solidFill>
                <a:latin typeface="Courier New"/>
                <a:cs typeface="Courier New"/>
              </a:rPr>
              <a:t>store </a:t>
            </a:r>
            <a:r>
              <a:rPr lang="en-US" sz="2400" dirty="0" smtClean="0">
                <a:latin typeface="Courier New"/>
                <a:cs typeface="Courier New"/>
              </a:rPr>
              <a:t>D2 </a:t>
            </a:r>
            <a:r>
              <a:rPr lang="en-US" sz="2400" dirty="0" smtClean="0">
                <a:solidFill>
                  <a:srgbClr val="FF0000"/>
                </a:solidFill>
                <a:latin typeface="Courier New"/>
                <a:cs typeface="Courier New"/>
              </a:rPr>
              <a:t>into </a:t>
            </a:r>
            <a:r>
              <a:rPr lang="en-US" sz="2400" dirty="0" smtClean="0">
                <a:latin typeface="Courier New"/>
                <a:cs typeface="Courier New"/>
              </a:rPr>
              <a:t>‘</a:t>
            </a:r>
            <a:r>
              <a:rPr lang="en-US" sz="2400" dirty="0" err="1" smtClean="0">
                <a:solidFill>
                  <a:srgbClr val="0000FF"/>
                </a:solidFill>
                <a:latin typeface="Courier New"/>
                <a:cs typeface="Courier New"/>
              </a:rPr>
              <a:t>bystate</a:t>
            </a:r>
            <a:r>
              <a:rPr lang="en-US" sz="2400" dirty="0" smtClean="0">
                <a:latin typeface="Courier New"/>
                <a:cs typeface="Courier New"/>
              </a:rPr>
              <a:t>’;</a:t>
            </a:r>
            <a:endParaRPr lang="en-US" sz="2400" dirty="0">
              <a:solidFill>
                <a:srgbClr val="FF0000"/>
              </a:solidFill>
              <a:latin typeface="Courier New"/>
              <a:cs typeface="Courier New"/>
            </a:endParaRPr>
          </a:p>
        </p:txBody>
      </p:sp>
      <p:sp>
        <p:nvSpPr>
          <p:cNvPr id="5" name="Rounded Rectangle 4"/>
          <p:cNvSpPr/>
          <p:nvPr/>
        </p:nvSpPr>
        <p:spPr>
          <a:xfrm>
            <a:off x="76200" y="5088123"/>
            <a:ext cx="1560168" cy="396017"/>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solidFill>
                  <a:srgbClr val="000000"/>
                </a:solidFill>
              </a:rPr>
              <a:t>load users</a:t>
            </a:r>
            <a:endParaRPr lang="en-US" dirty="0">
              <a:solidFill>
                <a:srgbClr val="000000"/>
              </a:solidFill>
            </a:endParaRPr>
          </a:p>
        </p:txBody>
      </p:sp>
      <p:sp>
        <p:nvSpPr>
          <p:cNvPr id="6" name="Rounded Rectangle 5"/>
          <p:cNvSpPr/>
          <p:nvPr/>
        </p:nvSpPr>
        <p:spPr>
          <a:xfrm>
            <a:off x="1830385" y="5088123"/>
            <a:ext cx="1560168" cy="396017"/>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solidFill>
                  <a:srgbClr val="000000"/>
                </a:solidFill>
              </a:rPr>
              <a:t>filter nulls</a:t>
            </a:r>
            <a:endParaRPr lang="en-US" dirty="0">
              <a:solidFill>
                <a:srgbClr val="000000"/>
              </a:solidFill>
            </a:endParaRPr>
          </a:p>
        </p:txBody>
      </p:sp>
      <p:cxnSp>
        <p:nvCxnSpPr>
          <p:cNvPr id="7" name="Straight Arrow Connector 6"/>
          <p:cNvCxnSpPr>
            <a:stCxn id="5" idx="3"/>
            <a:endCxn id="6" idx="1"/>
          </p:cNvCxnSpPr>
          <p:nvPr/>
        </p:nvCxnSpPr>
        <p:spPr>
          <a:xfrm>
            <a:off x="1636368" y="5286132"/>
            <a:ext cx="194017"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3561695" y="5484141"/>
            <a:ext cx="1711235" cy="647365"/>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solidFill>
                  <a:srgbClr val="000000"/>
                </a:solidFill>
              </a:rPr>
              <a:t>group by state</a:t>
            </a:r>
            <a:endParaRPr lang="en-US" dirty="0">
              <a:solidFill>
                <a:srgbClr val="000000"/>
              </a:solidFill>
            </a:endParaRPr>
          </a:p>
        </p:txBody>
      </p:sp>
      <p:sp>
        <p:nvSpPr>
          <p:cNvPr id="9" name="Rounded Rectangle 8"/>
          <p:cNvSpPr/>
          <p:nvPr/>
        </p:nvSpPr>
        <p:spPr>
          <a:xfrm>
            <a:off x="3561695" y="4638767"/>
            <a:ext cx="1725624" cy="647365"/>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solidFill>
                  <a:srgbClr val="000000"/>
                </a:solidFill>
              </a:rPr>
              <a:t>group by age, gender</a:t>
            </a:r>
            <a:endParaRPr lang="en-US" dirty="0">
              <a:solidFill>
                <a:srgbClr val="000000"/>
              </a:solidFill>
            </a:endParaRPr>
          </a:p>
        </p:txBody>
      </p:sp>
      <p:sp>
        <p:nvSpPr>
          <p:cNvPr id="10" name="Rounded Rectangle 9"/>
          <p:cNvSpPr/>
          <p:nvPr/>
        </p:nvSpPr>
        <p:spPr>
          <a:xfrm>
            <a:off x="5533742" y="5609815"/>
            <a:ext cx="1560168" cy="396017"/>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solidFill>
                  <a:srgbClr val="000000"/>
                </a:solidFill>
              </a:rPr>
              <a:t>apply </a:t>
            </a:r>
            <a:r>
              <a:rPr lang="en-US" dirty="0" err="1" smtClean="0">
                <a:solidFill>
                  <a:srgbClr val="000000"/>
                </a:solidFill>
              </a:rPr>
              <a:t>UDFs</a:t>
            </a:r>
            <a:endParaRPr lang="en-US" dirty="0">
              <a:solidFill>
                <a:srgbClr val="000000"/>
              </a:solidFill>
            </a:endParaRPr>
          </a:p>
        </p:txBody>
      </p:sp>
      <p:sp>
        <p:nvSpPr>
          <p:cNvPr id="11" name="Rounded Rectangle 10"/>
          <p:cNvSpPr/>
          <p:nvPr/>
        </p:nvSpPr>
        <p:spPr>
          <a:xfrm>
            <a:off x="5533743" y="4764441"/>
            <a:ext cx="1560168" cy="396017"/>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solidFill>
                  <a:srgbClr val="000000"/>
                </a:solidFill>
              </a:rPr>
              <a:t>apply </a:t>
            </a:r>
            <a:r>
              <a:rPr lang="en-US" dirty="0" err="1" smtClean="0">
                <a:solidFill>
                  <a:srgbClr val="000000"/>
                </a:solidFill>
              </a:rPr>
              <a:t>UDFs</a:t>
            </a:r>
            <a:endParaRPr lang="en-US" dirty="0">
              <a:solidFill>
                <a:srgbClr val="000000"/>
              </a:solidFill>
            </a:endParaRPr>
          </a:p>
        </p:txBody>
      </p:sp>
      <p:cxnSp>
        <p:nvCxnSpPr>
          <p:cNvPr id="12" name="Straight Arrow Connector 11"/>
          <p:cNvCxnSpPr>
            <a:stCxn id="6" idx="3"/>
            <a:endCxn id="8" idx="1"/>
          </p:cNvCxnSpPr>
          <p:nvPr/>
        </p:nvCxnSpPr>
        <p:spPr>
          <a:xfrm>
            <a:off x="3390553" y="5286132"/>
            <a:ext cx="171142" cy="52169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8" idx="3"/>
            <a:endCxn id="10" idx="1"/>
          </p:cNvCxnSpPr>
          <p:nvPr/>
        </p:nvCxnSpPr>
        <p:spPr>
          <a:xfrm>
            <a:off x="5272930" y="5807824"/>
            <a:ext cx="260812"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3"/>
            <a:endCxn id="9" idx="1"/>
          </p:cNvCxnSpPr>
          <p:nvPr/>
        </p:nvCxnSpPr>
        <p:spPr>
          <a:xfrm flipV="1">
            <a:off x="3390553" y="4962450"/>
            <a:ext cx="171142" cy="32368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3"/>
            <a:endCxn id="11" idx="1"/>
          </p:cNvCxnSpPr>
          <p:nvPr/>
        </p:nvCxnSpPr>
        <p:spPr>
          <a:xfrm>
            <a:off x="5287319" y="4962450"/>
            <a:ext cx="246424"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7346782" y="5485729"/>
            <a:ext cx="1711235" cy="647365"/>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solidFill>
                  <a:srgbClr val="000000"/>
                </a:solidFill>
              </a:rPr>
              <a:t>store into ‘</a:t>
            </a:r>
            <a:r>
              <a:rPr lang="en-US" dirty="0" err="1" smtClean="0">
                <a:solidFill>
                  <a:srgbClr val="000000"/>
                </a:solidFill>
              </a:rPr>
              <a:t>bystate</a:t>
            </a:r>
            <a:r>
              <a:rPr lang="en-US" dirty="0" smtClean="0">
                <a:solidFill>
                  <a:srgbClr val="000000"/>
                </a:solidFill>
              </a:rPr>
              <a:t>’</a:t>
            </a:r>
            <a:endParaRPr lang="en-US" dirty="0">
              <a:solidFill>
                <a:srgbClr val="000000"/>
              </a:solidFill>
            </a:endParaRPr>
          </a:p>
        </p:txBody>
      </p:sp>
      <p:sp>
        <p:nvSpPr>
          <p:cNvPr id="17" name="Rounded Rectangle 16"/>
          <p:cNvSpPr/>
          <p:nvPr/>
        </p:nvSpPr>
        <p:spPr>
          <a:xfrm>
            <a:off x="7346782" y="4638767"/>
            <a:ext cx="1711235" cy="647365"/>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solidFill>
                  <a:srgbClr val="000000"/>
                </a:solidFill>
              </a:rPr>
              <a:t>store into ‘</a:t>
            </a:r>
            <a:r>
              <a:rPr lang="en-US" dirty="0" err="1" smtClean="0">
                <a:solidFill>
                  <a:srgbClr val="000000"/>
                </a:solidFill>
              </a:rPr>
              <a:t>bydemo</a:t>
            </a:r>
            <a:r>
              <a:rPr lang="en-US" dirty="0" smtClean="0">
                <a:solidFill>
                  <a:srgbClr val="000000"/>
                </a:solidFill>
              </a:rPr>
              <a:t>’</a:t>
            </a:r>
            <a:endParaRPr lang="en-US" dirty="0">
              <a:solidFill>
                <a:srgbClr val="000000"/>
              </a:solidFill>
            </a:endParaRPr>
          </a:p>
        </p:txBody>
      </p:sp>
      <p:cxnSp>
        <p:nvCxnSpPr>
          <p:cNvPr id="18" name="Straight Arrow Connector 17"/>
          <p:cNvCxnSpPr>
            <a:stCxn id="10" idx="3"/>
            <a:endCxn id="16" idx="1"/>
          </p:cNvCxnSpPr>
          <p:nvPr/>
        </p:nvCxnSpPr>
        <p:spPr>
          <a:xfrm>
            <a:off x="7093910" y="5807824"/>
            <a:ext cx="252872"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1" idx="3"/>
            <a:endCxn id="17" idx="1"/>
          </p:cNvCxnSpPr>
          <p:nvPr/>
        </p:nvCxnSpPr>
        <p:spPr>
          <a:xfrm>
            <a:off x="7093911" y="4962450"/>
            <a:ext cx="252871"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163492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Multi-Store Map-Reduce Plan</a:t>
            </a:r>
            <a:endParaRPr lang="en-US" dirty="0"/>
          </a:p>
        </p:txBody>
      </p:sp>
      <p:sp>
        <p:nvSpPr>
          <p:cNvPr id="5" name="Rounded Rectangle 4"/>
          <p:cNvSpPr/>
          <p:nvPr/>
        </p:nvSpPr>
        <p:spPr>
          <a:xfrm>
            <a:off x="2247692" y="1468011"/>
            <a:ext cx="4800673" cy="1960989"/>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t"/>
          <a:lstStyle/>
          <a:p>
            <a:r>
              <a:rPr lang="en-US" dirty="0" smtClean="0">
                <a:solidFill>
                  <a:srgbClr val="000000"/>
                </a:solidFill>
              </a:rPr>
              <a:t>map</a:t>
            </a:r>
            <a:endParaRPr lang="en-US" dirty="0">
              <a:solidFill>
                <a:srgbClr val="000000"/>
              </a:solidFill>
            </a:endParaRPr>
          </a:p>
        </p:txBody>
      </p:sp>
      <p:sp>
        <p:nvSpPr>
          <p:cNvPr id="8" name="Rounded Rectangle 7"/>
          <p:cNvSpPr/>
          <p:nvPr/>
        </p:nvSpPr>
        <p:spPr>
          <a:xfrm>
            <a:off x="4265679" y="1701773"/>
            <a:ext cx="822960" cy="293304"/>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solidFill>
                  <a:srgbClr val="000000"/>
                </a:solidFill>
              </a:rPr>
              <a:t>filter</a:t>
            </a:r>
            <a:endParaRPr lang="en-US" dirty="0">
              <a:solidFill>
                <a:srgbClr val="000000"/>
              </a:solidFill>
            </a:endParaRPr>
          </a:p>
        </p:txBody>
      </p:sp>
      <p:sp>
        <p:nvSpPr>
          <p:cNvPr id="9" name="Rounded Rectangle 8"/>
          <p:cNvSpPr/>
          <p:nvPr/>
        </p:nvSpPr>
        <p:spPr>
          <a:xfrm>
            <a:off x="2680024" y="2796099"/>
            <a:ext cx="1944258" cy="245804"/>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solidFill>
                  <a:srgbClr val="000000"/>
                </a:solidFill>
              </a:rPr>
              <a:t>rearrange</a:t>
            </a:r>
            <a:endParaRPr lang="en-US" dirty="0">
              <a:solidFill>
                <a:srgbClr val="000000"/>
              </a:solidFill>
            </a:endParaRPr>
          </a:p>
        </p:txBody>
      </p:sp>
      <p:cxnSp>
        <p:nvCxnSpPr>
          <p:cNvPr id="10" name="Straight Arrow Connector 9"/>
          <p:cNvCxnSpPr>
            <a:stCxn id="5" idx="2"/>
            <a:endCxn id="22" idx="0"/>
          </p:cNvCxnSpPr>
          <p:nvPr/>
        </p:nvCxnSpPr>
        <p:spPr>
          <a:xfrm rot="16200000" flipH="1">
            <a:off x="4336913" y="3740116"/>
            <a:ext cx="625507" cy="327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8" idx="2"/>
            <a:endCxn id="14" idx="0"/>
          </p:cNvCxnSpPr>
          <p:nvPr/>
        </p:nvCxnSpPr>
        <p:spPr>
          <a:xfrm rot="5400000">
            <a:off x="4515435" y="2156801"/>
            <a:ext cx="323448"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2480734" y="2318525"/>
            <a:ext cx="4392849" cy="932071"/>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t"/>
          <a:lstStyle/>
          <a:p>
            <a:pPr algn="ctr"/>
            <a:r>
              <a:rPr lang="en-US" dirty="0" smtClean="0">
                <a:solidFill>
                  <a:srgbClr val="000000"/>
                </a:solidFill>
              </a:rPr>
              <a:t>split</a:t>
            </a:r>
            <a:endParaRPr lang="en-US" dirty="0">
              <a:solidFill>
                <a:srgbClr val="000000"/>
              </a:solidFill>
            </a:endParaRPr>
          </a:p>
        </p:txBody>
      </p:sp>
      <p:sp>
        <p:nvSpPr>
          <p:cNvPr id="15" name="Rounded Rectangle 14"/>
          <p:cNvSpPr/>
          <p:nvPr/>
        </p:nvSpPr>
        <p:spPr>
          <a:xfrm>
            <a:off x="4776682" y="2796099"/>
            <a:ext cx="1944258" cy="245804"/>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solidFill>
                  <a:srgbClr val="000000"/>
                </a:solidFill>
              </a:rPr>
              <a:t>rearrange</a:t>
            </a:r>
            <a:endParaRPr lang="en-US" dirty="0">
              <a:solidFill>
                <a:srgbClr val="000000"/>
              </a:solidFill>
            </a:endParaRPr>
          </a:p>
        </p:txBody>
      </p:sp>
      <p:sp>
        <p:nvSpPr>
          <p:cNvPr id="22" name="Rounded Rectangle 21"/>
          <p:cNvSpPr/>
          <p:nvPr/>
        </p:nvSpPr>
        <p:spPr>
          <a:xfrm>
            <a:off x="2250966" y="4054507"/>
            <a:ext cx="4800673" cy="1960989"/>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t"/>
          <a:lstStyle/>
          <a:p>
            <a:r>
              <a:rPr lang="en-US" dirty="0" smtClean="0">
                <a:solidFill>
                  <a:srgbClr val="000000"/>
                </a:solidFill>
              </a:rPr>
              <a:t>reduce</a:t>
            </a:r>
            <a:endParaRPr lang="en-US" dirty="0">
              <a:solidFill>
                <a:srgbClr val="000000"/>
              </a:solidFill>
            </a:endParaRPr>
          </a:p>
        </p:txBody>
      </p:sp>
      <p:sp>
        <p:nvSpPr>
          <p:cNvPr id="24" name="Rounded Rectangle 23"/>
          <p:cNvSpPr/>
          <p:nvPr/>
        </p:nvSpPr>
        <p:spPr>
          <a:xfrm>
            <a:off x="2479940" y="4543845"/>
            <a:ext cx="4392849" cy="1316550"/>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t"/>
          <a:lstStyle/>
          <a:p>
            <a:pPr algn="ctr"/>
            <a:r>
              <a:rPr lang="en-US" dirty="0" smtClean="0">
                <a:solidFill>
                  <a:srgbClr val="000000"/>
                </a:solidFill>
              </a:rPr>
              <a:t>multiplex</a:t>
            </a:r>
            <a:endParaRPr lang="en-US" dirty="0">
              <a:solidFill>
                <a:srgbClr val="000000"/>
              </a:solidFill>
            </a:endParaRPr>
          </a:p>
        </p:txBody>
      </p:sp>
      <p:sp>
        <p:nvSpPr>
          <p:cNvPr id="25" name="Rounded Rectangle 24"/>
          <p:cNvSpPr/>
          <p:nvPr/>
        </p:nvSpPr>
        <p:spPr>
          <a:xfrm>
            <a:off x="2883335" y="4788512"/>
            <a:ext cx="1148298" cy="293304"/>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solidFill>
                  <a:srgbClr val="000000"/>
                </a:solidFill>
              </a:rPr>
              <a:t>package</a:t>
            </a:r>
            <a:endParaRPr lang="en-US" dirty="0">
              <a:solidFill>
                <a:srgbClr val="000000"/>
              </a:solidFill>
            </a:endParaRPr>
          </a:p>
        </p:txBody>
      </p:sp>
      <p:sp>
        <p:nvSpPr>
          <p:cNvPr id="26" name="Rounded Rectangle 25"/>
          <p:cNvSpPr/>
          <p:nvPr/>
        </p:nvSpPr>
        <p:spPr>
          <a:xfrm>
            <a:off x="5342854" y="4794260"/>
            <a:ext cx="1148298" cy="293304"/>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solidFill>
                  <a:srgbClr val="000000"/>
                </a:solidFill>
              </a:rPr>
              <a:t>package</a:t>
            </a:r>
            <a:endParaRPr lang="en-US" dirty="0">
              <a:solidFill>
                <a:srgbClr val="000000"/>
              </a:solidFill>
            </a:endParaRPr>
          </a:p>
        </p:txBody>
      </p:sp>
      <p:sp>
        <p:nvSpPr>
          <p:cNvPr id="27" name="Rounded Rectangle 26"/>
          <p:cNvSpPr/>
          <p:nvPr/>
        </p:nvSpPr>
        <p:spPr>
          <a:xfrm>
            <a:off x="2883335" y="5406009"/>
            <a:ext cx="1148298" cy="293304"/>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err="1" smtClean="0">
                <a:solidFill>
                  <a:srgbClr val="000000"/>
                </a:solidFill>
              </a:rPr>
              <a:t>foreach</a:t>
            </a:r>
            <a:endParaRPr lang="en-US" dirty="0">
              <a:solidFill>
                <a:srgbClr val="000000"/>
              </a:solidFill>
            </a:endParaRPr>
          </a:p>
        </p:txBody>
      </p:sp>
      <p:sp>
        <p:nvSpPr>
          <p:cNvPr id="28" name="Rounded Rectangle 27"/>
          <p:cNvSpPr/>
          <p:nvPr/>
        </p:nvSpPr>
        <p:spPr>
          <a:xfrm>
            <a:off x="5342854" y="5406009"/>
            <a:ext cx="1148298" cy="293304"/>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err="1" smtClean="0">
                <a:solidFill>
                  <a:srgbClr val="000000"/>
                </a:solidFill>
              </a:rPr>
              <a:t>foreach</a:t>
            </a:r>
            <a:endParaRPr lang="en-US" dirty="0">
              <a:solidFill>
                <a:srgbClr val="000000"/>
              </a:solidFill>
            </a:endParaRPr>
          </a:p>
        </p:txBody>
      </p:sp>
      <p:cxnSp>
        <p:nvCxnSpPr>
          <p:cNvPr id="29" name="Straight Arrow Connector 28"/>
          <p:cNvCxnSpPr>
            <a:stCxn id="25" idx="2"/>
            <a:endCxn id="27" idx="0"/>
          </p:cNvCxnSpPr>
          <p:nvPr/>
        </p:nvCxnSpPr>
        <p:spPr>
          <a:xfrm rot="5400000">
            <a:off x="3295388" y="5243912"/>
            <a:ext cx="324193"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6" idx="2"/>
            <a:endCxn id="28" idx="0"/>
          </p:cNvCxnSpPr>
          <p:nvPr/>
        </p:nvCxnSpPr>
        <p:spPr>
          <a:xfrm rot="5400000">
            <a:off x="5757781" y="5246786"/>
            <a:ext cx="318445"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47697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P spid="15" grpId="0" animBg="1"/>
      <p:bldP spid="24" grpId="0" animBg="1"/>
      <p:bldP spid="25" grpId="0" animBg="1"/>
      <p:bldP spid="26" grpId="0" animBg="1"/>
      <p:bldP spid="27"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pigs1-cropped.jpg"/>
          <p:cNvPicPr>
            <a:picLocks noChangeAspect="1"/>
          </p:cNvPicPr>
          <p:nvPr/>
        </p:nvPicPr>
        <p:blipFill>
          <a:blip r:embed="rId3">
            <a:clrChange>
              <a:clrFrom>
                <a:srgbClr val="FFFFFF"/>
              </a:clrFrom>
              <a:clrTo>
                <a:srgbClr val="FFFFFF">
                  <a:alpha val="0"/>
                </a:srgbClr>
              </a:clrTo>
            </a:clrChange>
            <a:alphaModFix amt="62000"/>
          </a:blip>
          <a:stretch>
            <a:fillRect/>
          </a:stretch>
        </p:blipFill>
        <p:spPr>
          <a:xfrm>
            <a:off x="190073" y="1237496"/>
            <a:ext cx="8787732" cy="4999244"/>
          </a:xfrm>
          <a:prstGeom prst="rect">
            <a:avLst/>
          </a:prstGeom>
          <a:solidFill>
            <a:schemeClr val="bg1">
              <a:alpha val="50000"/>
            </a:schemeClr>
          </a:solidFill>
        </p:spPr>
      </p:pic>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p:txBody>
          <a:bodyPr/>
          <a:lstStyle/>
          <a:p>
            <a:r>
              <a:rPr lang="en-US" dirty="0" smtClean="0"/>
              <a:t>Pig committer and PMC Member</a:t>
            </a:r>
          </a:p>
          <a:p>
            <a:r>
              <a:rPr lang="en-US" dirty="0" err="1" smtClean="0"/>
              <a:t>HCatalog</a:t>
            </a:r>
            <a:r>
              <a:rPr lang="en-US" dirty="0" smtClean="0"/>
              <a:t> </a:t>
            </a:r>
            <a:r>
              <a:rPr lang="en-US" smtClean="0"/>
              <a:t>committer and </a:t>
            </a:r>
            <a:r>
              <a:rPr lang="en-US" dirty="0" smtClean="0"/>
              <a:t>mentor</a:t>
            </a:r>
          </a:p>
          <a:p>
            <a:r>
              <a:rPr lang="en-US" dirty="0" smtClean="0"/>
              <a:t>Member of ASF and Incubator PMC</a:t>
            </a:r>
          </a:p>
          <a:p>
            <a:r>
              <a:rPr lang="en-US" dirty="0">
                <a:solidFill>
                  <a:srgbClr val="000000"/>
                </a:solidFill>
              </a:rPr>
              <a:t>Co-founder </a:t>
            </a:r>
            <a:r>
              <a:rPr lang="en-US" dirty="0" smtClean="0">
                <a:solidFill>
                  <a:srgbClr val="000000"/>
                </a:solidFill>
              </a:rPr>
              <a:t>of Hortonworks</a:t>
            </a:r>
            <a:endParaRPr lang="en-US" dirty="0">
              <a:solidFill>
                <a:srgbClr val="000000"/>
              </a:solidFill>
            </a:endParaRPr>
          </a:p>
          <a:p>
            <a:r>
              <a:rPr lang="en-US" dirty="0" smtClean="0"/>
              <a:t>Author of </a:t>
            </a:r>
            <a:r>
              <a:rPr lang="en-US" i="1" dirty="0" smtClean="0"/>
              <a:t>Programming Pig</a:t>
            </a:r>
            <a:r>
              <a:rPr lang="en-US" dirty="0" smtClean="0"/>
              <a:t> from O’Reilly</a:t>
            </a:r>
          </a:p>
        </p:txBody>
      </p:sp>
      <p:sp>
        <p:nvSpPr>
          <p:cNvPr id="5" name="TextBox 4"/>
          <p:cNvSpPr txBox="1"/>
          <p:nvPr/>
        </p:nvSpPr>
        <p:spPr>
          <a:xfrm>
            <a:off x="2290876" y="6181090"/>
            <a:ext cx="4575591" cy="307777"/>
          </a:xfrm>
          <a:prstGeom prst="rect">
            <a:avLst/>
          </a:prstGeom>
          <a:noFill/>
        </p:spPr>
        <p:txBody>
          <a:bodyPr wrap="none" rtlCol="0">
            <a:spAutoFit/>
          </a:bodyPr>
          <a:lstStyle/>
          <a:p>
            <a:r>
              <a:rPr lang="en-US" sz="1400" dirty="0" smtClean="0"/>
              <a:t>Photo credit:  Steven </a:t>
            </a:r>
            <a:r>
              <a:rPr lang="en-US" sz="1400" dirty="0" err="1" smtClean="0"/>
              <a:t>Guarnaccia</a:t>
            </a:r>
            <a:r>
              <a:rPr lang="en-US" sz="1400" dirty="0" smtClean="0"/>
              <a:t>, </a:t>
            </a:r>
            <a:r>
              <a:rPr lang="en-US" sz="1400" i="1" dirty="0" smtClean="0"/>
              <a:t>The Three Little Pigs</a:t>
            </a:r>
            <a:endParaRPr lang="en-US" sz="1400" dirty="0"/>
          </a:p>
        </p:txBody>
      </p:sp>
    </p:spTree>
    <p:extLst>
      <p:ext uri="{BB962C8B-B14F-4D97-AF65-F5344CB8AC3E}">
        <p14:creationId xmlns:p14="http://schemas.microsoft.com/office/powerpoint/2010/main" val="340037008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Join</a:t>
            </a:r>
            <a:endParaRPr lang="en-US" dirty="0"/>
          </a:p>
        </p:txBody>
      </p:sp>
      <p:sp>
        <p:nvSpPr>
          <p:cNvPr id="4" name="Rectangle 3"/>
          <p:cNvSpPr/>
          <p:nvPr/>
        </p:nvSpPr>
        <p:spPr>
          <a:xfrm>
            <a:off x="215454" y="3073200"/>
            <a:ext cx="1338076" cy="3291897"/>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Pages</a:t>
            </a:r>
            <a:endParaRPr lang="en-US" sz="2400" dirty="0">
              <a:solidFill>
                <a:srgbClr val="000000"/>
              </a:solidFill>
            </a:endParaRPr>
          </a:p>
        </p:txBody>
      </p:sp>
      <p:sp>
        <p:nvSpPr>
          <p:cNvPr id="5" name="Rectangle 4"/>
          <p:cNvSpPr/>
          <p:nvPr/>
        </p:nvSpPr>
        <p:spPr>
          <a:xfrm>
            <a:off x="1984439" y="3073200"/>
            <a:ext cx="1338076" cy="3291897"/>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smtClean="0">
                <a:solidFill>
                  <a:srgbClr val="000000"/>
                </a:solidFill>
              </a:rPr>
              <a:t>Users</a:t>
            </a:r>
            <a:endParaRPr lang="en-US" sz="2400" dirty="0">
              <a:solidFill>
                <a:srgbClr val="000000"/>
              </a:solidFill>
            </a:endParaRPr>
          </a:p>
        </p:txBody>
      </p:sp>
      <p:sp>
        <p:nvSpPr>
          <p:cNvPr id="6" name="TextBox 5"/>
          <p:cNvSpPr txBox="1"/>
          <p:nvPr/>
        </p:nvSpPr>
        <p:spPr>
          <a:xfrm>
            <a:off x="215454" y="1292785"/>
            <a:ext cx="5864068" cy="923330"/>
          </a:xfrm>
          <a:prstGeom prst="rect">
            <a:avLst/>
          </a:prstGeom>
          <a:noFill/>
        </p:spPr>
        <p:txBody>
          <a:bodyPr wrap="none" rtlCol="0">
            <a:spAutoFit/>
          </a:bodyPr>
          <a:lstStyle/>
          <a:p>
            <a:r>
              <a:rPr lang="en-US" dirty="0" smtClean="0">
                <a:latin typeface="Courier New" charset="0"/>
                <a:ea typeface="MS PGothic" charset="0"/>
                <a:cs typeface="MS PGothic" charset="0"/>
              </a:rPr>
              <a:t>Users = </a:t>
            </a:r>
            <a:r>
              <a:rPr lang="en-US" dirty="0" smtClean="0">
                <a:solidFill>
                  <a:srgbClr val="FF0000"/>
                </a:solidFill>
                <a:latin typeface="Courier New" charset="0"/>
                <a:ea typeface="MS PGothic" charset="0"/>
                <a:cs typeface="MS PGothic" charset="0"/>
              </a:rPr>
              <a:t>load</a:t>
            </a:r>
            <a:r>
              <a:rPr lang="en-US" dirty="0" smtClean="0">
                <a:latin typeface="Courier New" charset="0"/>
                <a:ea typeface="MS PGothic" charset="0"/>
                <a:cs typeface="MS PGothic" charset="0"/>
              </a:rPr>
              <a:t> </a:t>
            </a:r>
            <a:r>
              <a:rPr lang="en-US" dirty="0" smtClean="0">
                <a:solidFill>
                  <a:srgbClr val="000000"/>
                </a:solidFill>
                <a:latin typeface="Courier New" charset="0"/>
                <a:ea typeface="MS PGothic" charset="0"/>
                <a:cs typeface="MS PGothic" charset="0"/>
              </a:rPr>
              <a:t>‘</a:t>
            </a:r>
            <a:r>
              <a:rPr lang="en-US" dirty="0" smtClean="0">
                <a:solidFill>
                  <a:srgbClr val="0000FF"/>
                </a:solidFill>
                <a:latin typeface="Courier New" charset="0"/>
                <a:ea typeface="MS PGothic" charset="0"/>
                <a:cs typeface="MS PGothic" charset="0"/>
              </a:rPr>
              <a:t>users</a:t>
            </a:r>
            <a:r>
              <a:rPr lang="en-US" dirty="0" smtClean="0">
                <a:solidFill>
                  <a:srgbClr val="000000"/>
                </a:solidFill>
                <a:latin typeface="Courier New" charset="0"/>
                <a:ea typeface="MS PGothic" charset="0"/>
                <a:cs typeface="MS PGothic" charset="0"/>
              </a:rPr>
              <a:t>’</a:t>
            </a:r>
            <a:r>
              <a:rPr lang="en-US" dirty="0" smtClean="0">
                <a:latin typeface="Courier New" charset="0"/>
                <a:ea typeface="MS PGothic" charset="0"/>
                <a:cs typeface="MS PGothic" charset="0"/>
              </a:rPr>
              <a:t> </a:t>
            </a:r>
            <a:r>
              <a:rPr lang="en-US" dirty="0" smtClean="0">
                <a:solidFill>
                  <a:srgbClr val="FF0000"/>
                </a:solidFill>
                <a:latin typeface="Courier New" charset="0"/>
                <a:ea typeface="MS PGothic" charset="0"/>
                <a:cs typeface="MS PGothic" charset="0"/>
              </a:rPr>
              <a:t>as</a:t>
            </a:r>
            <a:r>
              <a:rPr lang="en-US" dirty="0" smtClean="0">
                <a:latin typeface="Courier New" charset="0"/>
                <a:ea typeface="MS PGothic" charset="0"/>
                <a:cs typeface="MS PGothic" charset="0"/>
              </a:rPr>
              <a:t> (name, age);</a:t>
            </a:r>
            <a:br>
              <a:rPr lang="en-US" dirty="0" smtClean="0">
                <a:latin typeface="Courier New" charset="0"/>
                <a:ea typeface="MS PGothic" charset="0"/>
                <a:cs typeface="MS PGothic" charset="0"/>
              </a:rPr>
            </a:br>
            <a:r>
              <a:rPr lang="en-US" dirty="0" smtClean="0">
                <a:latin typeface="Courier New" charset="0"/>
                <a:ea typeface="MS PGothic" charset="0"/>
                <a:cs typeface="MS PGothic" charset="0"/>
              </a:rPr>
              <a:t>Pages = </a:t>
            </a:r>
            <a:r>
              <a:rPr lang="en-US" dirty="0" smtClean="0">
                <a:solidFill>
                  <a:srgbClr val="FF0000"/>
                </a:solidFill>
                <a:latin typeface="Courier New" charset="0"/>
                <a:ea typeface="MS PGothic" charset="0"/>
                <a:cs typeface="MS PGothic" charset="0"/>
              </a:rPr>
              <a:t>load</a:t>
            </a:r>
            <a:r>
              <a:rPr lang="en-US" dirty="0" smtClean="0">
                <a:latin typeface="Courier New" charset="0"/>
                <a:ea typeface="MS PGothic" charset="0"/>
                <a:cs typeface="MS PGothic" charset="0"/>
              </a:rPr>
              <a:t> ‘</a:t>
            </a:r>
            <a:r>
              <a:rPr lang="en-US" dirty="0" smtClean="0">
                <a:solidFill>
                  <a:srgbClr val="0000FF"/>
                </a:solidFill>
                <a:latin typeface="Courier New" charset="0"/>
                <a:ea typeface="MS PGothic" charset="0"/>
                <a:cs typeface="MS PGothic" charset="0"/>
              </a:rPr>
              <a:t>pages</a:t>
            </a:r>
            <a:r>
              <a:rPr lang="en-US" dirty="0" smtClean="0">
                <a:latin typeface="Courier New" charset="0"/>
                <a:ea typeface="MS PGothic" charset="0"/>
                <a:cs typeface="MS PGothic" charset="0"/>
              </a:rPr>
              <a:t>’ </a:t>
            </a:r>
            <a:r>
              <a:rPr lang="en-US" dirty="0" smtClean="0">
                <a:solidFill>
                  <a:srgbClr val="FF0000"/>
                </a:solidFill>
                <a:latin typeface="Courier New" charset="0"/>
                <a:ea typeface="MS PGothic" charset="0"/>
                <a:cs typeface="MS PGothic" charset="0"/>
              </a:rPr>
              <a:t>as</a:t>
            </a:r>
            <a:r>
              <a:rPr lang="en-US" dirty="0" smtClean="0">
                <a:latin typeface="Courier New" charset="0"/>
                <a:ea typeface="MS PGothic" charset="0"/>
                <a:cs typeface="MS PGothic" charset="0"/>
              </a:rPr>
              <a:t> (user, </a:t>
            </a:r>
            <a:r>
              <a:rPr lang="en-US" dirty="0" err="1" smtClean="0">
                <a:latin typeface="Courier New" charset="0"/>
                <a:ea typeface="MS PGothic" charset="0"/>
                <a:cs typeface="MS PGothic" charset="0"/>
              </a:rPr>
              <a:t>url</a:t>
            </a:r>
            <a:r>
              <a:rPr lang="en-US" dirty="0" smtClean="0">
                <a:latin typeface="Courier New" charset="0"/>
                <a:ea typeface="MS PGothic" charset="0"/>
                <a:cs typeface="MS PGothic" charset="0"/>
              </a:rPr>
              <a:t>);</a:t>
            </a:r>
            <a:br>
              <a:rPr lang="en-US" dirty="0" smtClean="0">
                <a:latin typeface="Courier New" charset="0"/>
                <a:ea typeface="MS PGothic" charset="0"/>
                <a:cs typeface="MS PGothic" charset="0"/>
              </a:rPr>
            </a:br>
            <a:r>
              <a:rPr lang="en-US" dirty="0" err="1" smtClean="0">
                <a:latin typeface="Courier New" charset="0"/>
                <a:ea typeface="MS PGothic" charset="0"/>
                <a:cs typeface="MS PGothic" charset="0"/>
              </a:rPr>
              <a:t>Jnd</a:t>
            </a:r>
            <a:r>
              <a:rPr lang="en-US" dirty="0" smtClean="0">
                <a:latin typeface="Courier New" charset="0"/>
                <a:ea typeface="MS PGothic" charset="0"/>
                <a:cs typeface="MS PGothic" charset="0"/>
              </a:rPr>
              <a:t> = </a:t>
            </a:r>
            <a:r>
              <a:rPr lang="en-US" dirty="0" smtClean="0">
                <a:solidFill>
                  <a:srgbClr val="FF0000"/>
                </a:solidFill>
                <a:latin typeface="Courier New" charset="0"/>
                <a:ea typeface="MS PGothic" charset="0"/>
                <a:cs typeface="MS PGothic" charset="0"/>
              </a:rPr>
              <a:t>join</a:t>
            </a:r>
            <a:r>
              <a:rPr lang="en-US" dirty="0" smtClean="0">
                <a:latin typeface="Courier New" charset="0"/>
                <a:ea typeface="MS PGothic" charset="0"/>
                <a:cs typeface="MS PGothic" charset="0"/>
              </a:rPr>
              <a:t> Users </a:t>
            </a:r>
            <a:r>
              <a:rPr lang="en-US" dirty="0" smtClean="0">
                <a:solidFill>
                  <a:srgbClr val="FF0000"/>
                </a:solidFill>
                <a:latin typeface="Courier New" charset="0"/>
                <a:ea typeface="MS PGothic" charset="0"/>
                <a:cs typeface="MS PGothic" charset="0"/>
              </a:rPr>
              <a:t>by</a:t>
            </a:r>
            <a:r>
              <a:rPr lang="en-US" dirty="0" smtClean="0">
                <a:latin typeface="Courier New" charset="0"/>
                <a:ea typeface="MS PGothic" charset="0"/>
                <a:cs typeface="MS PGothic" charset="0"/>
              </a:rPr>
              <a:t> name, Pages </a:t>
            </a:r>
            <a:r>
              <a:rPr lang="en-US" dirty="0" smtClean="0">
                <a:solidFill>
                  <a:srgbClr val="FF0000"/>
                </a:solidFill>
                <a:latin typeface="Courier New" charset="0"/>
                <a:ea typeface="MS PGothic" charset="0"/>
                <a:cs typeface="MS PGothic" charset="0"/>
              </a:rPr>
              <a:t>by</a:t>
            </a:r>
            <a:r>
              <a:rPr lang="en-US" dirty="0" smtClean="0">
                <a:latin typeface="Courier New" charset="0"/>
                <a:ea typeface="MS PGothic" charset="0"/>
                <a:cs typeface="MS PGothic" charset="0"/>
              </a:rPr>
              <a:t> user;</a:t>
            </a:r>
            <a:endParaRPr lang="en-US" dirty="0"/>
          </a:p>
        </p:txBody>
      </p:sp>
      <p:cxnSp>
        <p:nvCxnSpPr>
          <p:cNvPr id="7" name="Straight Connector 6"/>
          <p:cNvCxnSpPr/>
          <p:nvPr/>
        </p:nvCxnSpPr>
        <p:spPr>
          <a:xfrm>
            <a:off x="76200" y="4186106"/>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861507" y="4184518"/>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6200" y="5260276"/>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861507" y="5261864"/>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3606006" y="2245367"/>
            <a:ext cx="1837021"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Map 1</a:t>
            </a:r>
            <a:endParaRPr lang="en-US" sz="2400" dirty="0">
              <a:solidFill>
                <a:srgbClr val="000000"/>
              </a:solidFill>
            </a:endParaRPr>
          </a:p>
        </p:txBody>
      </p:sp>
      <p:sp>
        <p:nvSpPr>
          <p:cNvPr id="12" name="Rectangle 11"/>
          <p:cNvSpPr/>
          <p:nvPr/>
        </p:nvSpPr>
        <p:spPr>
          <a:xfrm>
            <a:off x="3832800" y="2914520"/>
            <a:ext cx="1338076" cy="1122578"/>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Pages</a:t>
            </a:r>
          </a:p>
          <a:p>
            <a:pPr algn="ctr"/>
            <a:r>
              <a:rPr lang="en-US" sz="2400" dirty="0" smtClean="0">
                <a:solidFill>
                  <a:srgbClr val="000000"/>
                </a:solidFill>
              </a:rPr>
              <a:t>block </a:t>
            </a:r>
            <a:r>
              <a:rPr lang="en-US" sz="2400" dirty="0" err="1" smtClean="0">
                <a:solidFill>
                  <a:srgbClr val="000000"/>
                </a:solidFill>
              </a:rPr>
              <a:t>n</a:t>
            </a:r>
            <a:endParaRPr lang="en-US" sz="2400" dirty="0">
              <a:solidFill>
                <a:srgbClr val="000000"/>
              </a:solidFill>
            </a:endParaRPr>
          </a:p>
        </p:txBody>
      </p:sp>
      <p:sp>
        <p:nvSpPr>
          <p:cNvPr id="13" name="Rounded Rectangle 12"/>
          <p:cNvSpPr/>
          <p:nvPr/>
        </p:nvSpPr>
        <p:spPr>
          <a:xfrm>
            <a:off x="3606006" y="4382306"/>
            <a:ext cx="1837021"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Map 2</a:t>
            </a:r>
            <a:endParaRPr lang="en-US" sz="2400" dirty="0">
              <a:solidFill>
                <a:srgbClr val="000000"/>
              </a:solidFill>
            </a:endParaRPr>
          </a:p>
        </p:txBody>
      </p:sp>
      <p:sp>
        <p:nvSpPr>
          <p:cNvPr id="14" name="Rectangle 13"/>
          <p:cNvSpPr/>
          <p:nvPr/>
        </p:nvSpPr>
        <p:spPr>
          <a:xfrm>
            <a:off x="3832800" y="5051459"/>
            <a:ext cx="1338076" cy="1122578"/>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Users</a:t>
            </a:r>
          </a:p>
          <a:p>
            <a:pPr algn="ctr"/>
            <a:r>
              <a:rPr lang="en-US" sz="2400" dirty="0" smtClean="0">
                <a:solidFill>
                  <a:srgbClr val="000000"/>
                </a:solidFill>
              </a:rPr>
              <a:t>block </a:t>
            </a:r>
            <a:r>
              <a:rPr lang="en-US" sz="2400" dirty="0" err="1">
                <a:solidFill>
                  <a:srgbClr val="000000"/>
                </a:solidFill>
              </a:rPr>
              <a:t>m</a:t>
            </a:r>
            <a:endParaRPr lang="en-US" sz="2400" dirty="0">
              <a:solidFill>
                <a:srgbClr val="000000"/>
              </a:solidFill>
            </a:endParaRPr>
          </a:p>
        </p:txBody>
      </p:sp>
      <p:sp>
        <p:nvSpPr>
          <p:cNvPr id="15" name="Rounded Rectangle 14"/>
          <p:cNvSpPr/>
          <p:nvPr/>
        </p:nvSpPr>
        <p:spPr>
          <a:xfrm>
            <a:off x="7154579" y="2245367"/>
            <a:ext cx="1837021"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Reducer 1</a:t>
            </a:r>
            <a:endParaRPr lang="en-US" sz="2400" dirty="0">
              <a:solidFill>
                <a:srgbClr val="000000"/>
              </a:solidFill>
            </a:endParaRPr>
          </a:p>
        </p:txBody>
      </p:sp>
      <p:sp>
        <p:nvSpPr>
          <p:cNvPr id="16" name="Rounded Rectangle 15"/>
          <p:cNvSpPr/>
          <p:nvPr/>
        </p:nvSpPr>
        <p:spPr>
          <a:xfrm>
            <a:off x="7154579" y="4393646"/>
            <a:ext cx="1837021"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Reducer 2</a:t>
            </a:r>
            <a:endParaRPr lang="en-US" sz="2400" dirty="0">
              <a:solidFill>
                <a:srgbClr val="000000"/>
              </a:solidFill>
            </a:endParaRPr>
          </a:p>
        </p:txBody>
      </p:sp>
      <p:cxnSp>
        <p:nvCxnSpPr>
          <p:cNvPr id="18" name="Straight Arrow Connector 17"/>
          <p:cNvCxnSpPr>
            <a:stCxn id="11" idx="3"/>
            <a:endCxn id="15" idx="1"/>
          </p:cNvCxnSpPr>
          <p:nvPr/>
        </p:nvCxnSpPr>
        <p:spPr>
          <a:xfrm>
            <a:off x="5443027" y="3243307"/>
            <a:ext cx="1711552"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1" idx="3"/>
          </p:cNvCxnSpPr>
          <p:nvPr/>
        </p:nvCxnSpPr>
        <p:spPr>
          <a:xfrm>
            <a:off x="5443027" y="3243307"/>
            <a:ext cx="1711552" cy="201696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3" idx="3"/>
          </p:cNvCxnSpPr>
          <p:nvPr/>
        </p:nvCxnSpPr>
        <p:spPr>
          <a:xfrm flipV="1">
            <a:off x="5443027" y="3447428"/>
            <a:ext cx="1711552" cy="193281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3" idx="3"/>
            <a:endCxn id="16" idx="1"/>
          </p:cNvCxnSpPr>
          <p:nvPr/>
        </p:nvCxnSpPr>
        <p:spPr>
          <a:xfrm>
            <a:off x="5443027" y="5380246"/>
            <a:ext cx="1711552" cy="1134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647139" y="2732994"/>
            <a:ext cx="1044088" cy="369332"/>
          </a:xfrm>
          <a:prstGeom prst="rect">
            <a:avLst/>
          </a:prstGeom>
          <a:noFill/>
        </p:spPr>
        <p:txBody>
          <a:bodyPr wrap="none" rtlCol="0">
            <a:spAutoFit/>
          </a:bodyPr>
          <a:lstStyle/>
          <a:p>
            <a:r>
              <a:rPr lang="en-US" dirty="0" smtClean="0"/>
              <a:t>(1, user)</a:t>
            </a:r>
            <a:endParaRPr lang="en-US" dirty="0"/>
          </a:p>
        </p:txBody>
      </p:sp>
      <p:sp>
        <p:nvSpPr>
          <p:cNvPr id="30" name="TextBox 29"/>
          <p:cNvSpPr txBox="1"/>
          <p:nvPr/>
        </p:nvSpPr>
        <p:spPr>
          <a:xfrm>
            <a:off x="5647139" y="5658771"/>
            <a:ext cx="1172466" cy="369332"/>
          </a:xfrm>
          <a:prstGeom prst="rect">
            <a:avLst/>
          </a:prstGeom>
          <a:noFill/>
        </p:spPr>
        <p:txBody>
          <a:bodyPr wrap="none" rtlCol="0">
            <a:spAutoFit/>
          </a:bodyPr>
          <a:lstStyle/>
          <a:p>
            <a:r>
              <a:rPr lang="en-US" dirty="0" smtClean="0"/>
              <a:t>(2, name)</a:t>
            </a:r>
            <a:endParaRPr lang="en-US" dirty="0"/>
          </a:p>
        </p:txBody>
      </p:sp>
      <p:sp>
        <p:nvSpPr>
          <p:cNvPr id="33" name="TextBox 32"/>
          <p:cNvSpPr txBox="1"/>
          <p:nvPr/>
        </p:nvSpPr>
        <p:spPr>
          <a:xfrm>
            <a:off x="7597556" y="2985763"/>
            <a:ext cx="992805" cy="923330"/>
          </a:xfrm>
          <a:prstGeom prst="rect">
            <a:avLst/>
          </a:prstGeom>
          <a:noFill/>
        </p:spPr>
        <p:txBody>
          <a:bodyPr wrap="none" rtlCol="0">
            <a:spAutoFit/>
          </a:bodyPr>
          <a:lstStyle/>
          <a:p>
            <a:r>
              <a:rPr lang="en-US" dirty="0" smtClean="0"/>
              <a:t>(1, </a:t>
            </a:r>
            <a:r>
              <a:rPr lang="en-US" dirty="0" err="1" smtClean="0"/>
              <a:t>fred</a:t>
            </a:r>
            <a:r>
              <a:rPr lang="en-US" dirty="0" smtClean="0"/>
              <a:t>)</a:t>
            </a:r>
          </a:p>
          <a:p>
            <a:r>
              <a:rPr lang="en-US" dirty="0" smtClean="0"/>
              <a:t>(2, </a:t>
            </a:r>
            <a:r>
              <a:rPr lang="en-US" dirty="0" err="1" smtClean="0"/>
              <a:t>fred</a:t>
            </a:r>
            <a:r>
              <a:rPr lang="en-US" dirty="0" smtClean="0"/>
              <a:t>)</a:t>
            </a:r>
          </a:p>
          <a:p>
            <a:r>
              <a:rPr lang="en-US" dirty="0" smtClean="0"/>
              <a:t>(2, </a:t>
            </a:r>
            <a:r>
              <a:rPr lang="en-US" dirty="0" err="1" smtClean="0"/>
              <a:t>fred</a:t>
            </a:r>
            <a:r>
              <a:rPr lang="en-US" dirty="0" smtClean="0"/>
              <a:t>)</a:t>
            </a:r>
            <a:endParaRPr lang="en-US" dirty="0"/>
          </a:p>
        </p:txBody>
      </p:sp>
      <p:sp>
        <p:nvSpPr>
          <p:cNvPr id="34" name="TextBox 33"/>
          <p:cNvSpPr txBox="1"/>
          <p:nvPr/>
        </p:nvSpPr>
        <p:spPr>
          <a:xfrm>
            <a:off x="7597556" y="5197106"/>
            <a:ext cx="1031465" cy="923330"/>
          </a:xfrm>
          <a:prstGeom prst="rect">
            <a:avLst/>
          </a:prstGeom>
          <a:noFill/>
        </p:spPr>
        <p:txBody>
          <a:bodyPr wrap="none" rtlCol="0">
            <a:spAutoFit/>
          </a:bodyPr>
          <a:lstStyle/>
          <a:p>
            <a:r>
              <a:rPr lang="en-US" dirty="0" smtClean="0"/>
              <a:t>(1, </a:t>
            </a:r>
            <a:r>
              <a:rPr lang="en-US" dirty="0" err="1" smtClean="0"/>
              <a:t>jane</a:t>
            </a:r>
            <a:r>
              <a:rPr lang="en-US" dirty="0" smtClean="0"/>
              <a:t>)</a:t>
            </a:r>
          </a:p>
          <a:p>
            <a:r>
              <a:rPr lang="en-US" dirty="0" smtClean="0"/>
              <a:t>(2, </a:t>
            </a:r>
            <a:r>
              <a:rPr lang="en-US" dirty="0" err="1" smtClean="0"/>
              <a:t>jane</a:t>
            </a:r>
            <a:r>
              <a:rPr lang="en-US" dirty="0" smtClean="0"/>
              <a:t>)</a:t>
            </a:r>
          </a:p>
          <a:p>
            <a:r>
              <a:rPr lang="en-US" dirty="0" smtClean="0"/>
              <a:t>(2, </a:t>
            </a:r>
            <a:r>
              <a:rPr lang="en-US" dirty="0" err="1" smtClean="0"/>
              <a:t>jane</a:t>
            </a:r>
            <a:r>
              <a:rPr lang="en-US" dirty="0" smtClean="0"/>
              <a:t>)</a:t>
            </a:r>
            <a:endParaRPr lang="en-US" dirty="0"/>
          </a:p>
        </p:txBody>
      </p:sp>
    </p:spTree>
    <p:extLst>
      <p:ext uri="{BB962C8B-B14F-4D97-AF65-F5344CB8AC3E}">
        <p14:creationId xmlns:p14="http://schemas.microsoft.com/office/powerpoint/2010/main" val="24913231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12" grpId="0" animBg="1"/>
      <p:bldP spid="13" grpId="0" animBg="1"/>
      <p:bldP spid="14" grpId="0" animBg="1"/>
      <p:bldP spid="15" grpId="0" animBg="1"/>
      <p:bldP spid="16" grpId="0" animBg="1"/>
      <p:bldP spid="29" grpId="0"/>
      <p:bldP spid="30" grpId="0"/>
      <p:bldP spid="33" grpId="0"/>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Replicate Join</a:t>
            </a:r>
            <a:endParaRPr lang="en-US" dirty="0"/>
          </a:p>
        </p:txBody>
      </p:sp>
      <p:sp>
        <p:nvSpPr>
          <p:cNvPr id="5" name="TextBox 4"/>
          <p:cNvSpPr txBox="1"/>
          <p:nvPr/>
        </p:nvSpPr>
        <p:spPr>
          <a:xfrm>
            <a:off x="215454" y="1292785"/>
            <a:ext cx="8357464" cy="923330"/>
          </a:xfrm>
          <a:prstGeom prst="rect">
            <a:avLst/>
          </a:prstGeom>
          <a:noFill/>
        </p:spPr>
        <p:txBody>
          <a:bodyPr wrap="none" rtlCol="0">
            <a:spAutoFit/>
          </a:bodyPr>
          <a:lstStyle/>
          <a:p>
            <a:r>
              <a:rPr lang="en-US" dirty="0" smtClean="0">
                <a:latin typeface="Courier New" charset="0"/>
                <a:ea typeface="MS PGothic" charset="0"/>
                <a:cs typeface="MS PGothic" charset="0"/>
              </a:rPr>
              <a:t>Users = </a:t>
            </a:r>
            <a:r>
              <a:rPr lang="en-US" dirty="0" smtClean="0">
                <a:solidFill>
                  <a:srgbClr val="FF0000"/>
                </a:solidFill>
                <a:latin typeface="Courier New" charset="0"/>
                <a:ea typeface="MS PGothic" charset="0"/>
                <a:cs typeface="MS PGothic" charset="0"/>
              </a:rPr>
              <a:t>load</a:t>
            </a:r>
            <a:r>
              <a:rPr lang="en-US" dirty="0" smtClean="0">
                <a:latin typeface="Courier New" charset="0"/>
                <a:ea typeface="MS PGothic" charset="0"/>
                <a:cs typeface="MS PGothic" charset="0"/>
              </a:rPr>
              <a:t> </a:t>
            </a:r>
            <a:r>
              <a:rPr lang="en-US" dirty="0" smtClean="0">
                <a:solidFill>
                  <a:srgbClr val="000000"/>
                </a:solidFill>
                <a:latin typeface="Courier New" charset="0"/>
                <a:ea typeface="MS PGothic" charset="0"/>
                <a:cs typeface="MS PGothic" charset="0"/>
              </a:rPr>
              <a:t>‘</a:t>
            </a:r>
            <a:r>
              <a:rPr lang="en-US" dirty="0" smtClean="0">
                <a:solidFill>
                  <a:srgbClr val="0000FF"/>
                </a:solidFill>
                <a:latin typeface="Courier New" charset="0"/>
                <a:ea typeface="MS PGothic" charset="0"/>
                <a:cs typeface="MS PGothic" charset="0"/>
              </a:rPr>
              <a:t>users</a:t>
            </a:r>
            <a:r>
              <a:rPr lang="en-US" dirty="0" smtClean="0">
                <a:solidFill>
                  <a:srgbClr val="000000"/>
                </a:solidFill>
                <a:latin typeface="Courier New" charset="0"/>
                <a:ea typeface="MS PGothic" charset="0"/>
                <a:cs typeface="MS PGothic" charset="0"/>
              </a:rPr>
              <a:t>’</a:t>
            </a:r>
            <a:r>
              <a:rPr lang="en-US" dirty="0" smtClean="0">
                <a:latin typeface="Courier New" charset="0"/>
                <a:ea typeface="MS PGothic" charset="0"/>
                <a:cs typeface="MS PGothic" charset="0"/>
              </a:rPr>
              <a:t> </a:t>
            </a:r>
            <a:r>
              <a:rPr lang="en-US" dirty="0" smtClean="0">
                <a:solidFill>
                  <a:srgbClr val="FF0000"/>
                </a:solidFill>
                <a:latin typeface="Courier New" charset="0"/>
                <a:ea typeface="MS PGothic" charset="0"/>
                <a:cs typeface="MS PGothic" charset="0"/>
              </a:rPr>
              <a:t>as</a:t>
            </a:r>
            <a:r>
              <a:rPr lang="en-US" dirty="0" smtClean="0">
                <a:latin typeface="Courier New" charset="0"/>
                <a:ea typeface="MS PGothic" charset="0"/>
                <a:cs typeface="MS PGothic" charset="0"/>
              </a:rPr>
              <a:t> (name, age);</a:t>
            </a:r>
            <a:br>
              <a:rPr lang="en-US" dirty="0" smtClean="0">
                <a:latin typeface="Courier New" charset="0"/>
                <a:ea typeface="MS PGothic" charset="0"/>
                <a:cs typeface="MS PGothic" charset="0"/>
              </a:rPr>
            </a:br>
            <a:r>
              <a:rPr lang="en-US" dirty="0" smtClean="0">
                <a:latin typeface="Courier New" charset="0"/>
                <a:ea typeface="MS PGothic" charset="0"/>
                <a:cs typeface="MS PGothic" charset="0"/>
              </a:rPr>
              <a:t>Pages = </a:t>
            </a:r>
            <a:r>
              <a:rPr lang="en-US" dirty="0" smtClean="0">
                <a:solidFill>
                  <a:srgbClr val="FF0000"/>
                </a:solidFill>
                <a:latin typeface="Courier New" charset="0"/>
                <a:ea typeface="MS PGothic" charset="0"/>
                <a:cs typeface="MS PGothic" charset="0"/>
              </a:rPr>
              <a:t>load</a:t>
            </a:r>
            <a:r>
              <a:rPr lang="en-US" dirty="0" smtClean="0">
                <a:latin typeface="Courier New" charset="0"/>
                <a:ea typeface="MS PGothic" charset="0"/>
                <a:cs typeface="MS PGothic" charset="0"/>
              </a:rPr>
              <a:t> ‘</a:t>
            </a:r>
            <a:r>
              <a:rPr lang="en-US" dirty="0" smtClean="0">
                <a:solidFill>
                  <a:srgbClr val="0000FF"/>
                </a:solidFill>
                <a:latin typeface="Courier New" charset="0"/>
                <a:ea typeface="MS PGothic" charset="0"/>
                <a:cs typeface="MS PGothic" charset="0"/>
              </a:rPr>
              <a:t>pages</a:t>
            </a:r>
            <a:r>
              <a:rPr lang="en-US" dirty="0" smtClean="0">
                <a:latin typeface="Courier New" charset="0"/>
                <a:ea typeface="MS PGothic" charset="0"/>
                <a:cs typeface="MS PGothic" charset="0"/>
              </a:rPr>
              <a:t>’ </a:t>
            </a:r>
            <a:r>
              <a:rPr lang="en-US" dirty="0" smtClean="0">
                <a:solidFill>
                  <a:srgbClr val="FF0000"/>
                </a:solidFill>
                <a:latin typeface="Courier New" charset="0"/>
                <a:ea typeface="MS PGothic" charset="0"/>
                <a:cs typeface="MS PGothic" charset="0"/>
              </a:rPr>
              <a:t>as</a:t>
            </a:r>
            <a:r>
              <a:rPr lang="en-US" dirty="0" smtClean="0">
                <a:latin typeface="Courier New" charset="0"/>
                <a:ea typeface="MS PGothic" charset="0"/>
                <a:cs typeface="MS PGothic" charset="0"/>
              </a:rPr>
              <a:t> (user, </a:t>
            </a:r>
            <a:r>
              <a:rPr lang="en-US" dirty="0" err="1" smtClean="0">
                <a:latin typeface="Courier New" charset="0"/>
                <a:ea typeface="MS PGothic" charset="0"/>
                <a:cs typeface="MS PGothic" charset="0"/>
              </a:rPr>
              <a:t>url</a:t>
            </a:r>
            <a:r>
              <a:rPr lang="en-US" dirty="0" smtClean="0">
                <a:latin typeface="Courier New" charset="0"/>
                <a:ea typeface="MS PGothic" charset="0"/>
                <a:cs typeface="MS PGothic" charset="0"/>
              </a:rPr>
              <a:t>);</a:t>
            </a:r>
            <a:br>
              <a:rPr lang="en-US" dirty="0" smtClean="0">
                <a:latin typeface="Courier New" charset="0"/>
                <a:ea typeface="MS PGothic" charset="0"/>
                <a:cs typeface="MS PGothic" charset="0"/>
              </a:rPr>
            </a:br>
            <a:r>
              <a:rPr lang="en-US" dirty="0" err="1" smtClean="0">
                <a:latin typeface="Courier New" charset="0"/>
                <a:ea typeface="MS PGothic" charset="0"/>
                <a:cs typeface="MS PGothic" charset="0"/>
              </a:rPr>
              <a:t>Jnd</a:t>
            </a:r>
            <a:r>
              <a:rPr lang="en-US" dirty="0" smtClean="0">
                <a:latin typeface="Courier New" charset="0"/>
                <a:ea typeface="MS PGothic" charset="0"/>
                <a:cs typeface="MS PGothic" charset="0"/>
              </a:rPr>
              <a:t> = </a:t>
            </a:r>
            <a:r>
              <a:rPr lang="en-US" dirty="0" smtClean="0">
                <a:solidFill>
                  <a:srgbClr val="FF0000"/>
                </a:solidFill>
                <a:latin typeface="Courier New" charset="0"/>
                <a:ea typeface="MS PGothic" charset="0"/>
                <a:cs typeface="MS PGothic" charset="0"/>
              </a:rPr>
              <a:t>join</a:t>
            </a:r>
            <a:r>
              <a:rPr lang="en-US" dirty="0" smtClean="0">
                <a:latin typeface="Courier New" charset="0"/>
                <a:ea typeface="MS PGothic" charset="0"/>
                <a:cs typeface="MS PGothic" charset="0"/>
              </a:rPr>
              <a:t> Pages </a:t>
            </a:r>
            <a:r>
              <a:rPr lang="en-US" dirty="0" smtClean="0">
                <a:solidFill>
                  <a:srgbClr val="FF0000"/>
                </a:solidFill>
                <a:latin typeface="Courier New" charset="0"/>
                <a:ea typeface="MS PGothic" charset="0"/>
                <a:cs typeface="MS PGothic" charset="0"/>
              </a:rPr>
              <a:t>by</a:t>
            </a:r>
            <a:r>
              <a:rPr lang="en-US" dirty="0" smtClean="0">
                <a:latin typeface="Courier New" charset="0"/>
                <a:ea typeface="MS PGothic" charset="0"/>
                <a:cs typeface="MS PGothic" charset="0"/>
              </a:rPr>
              <a:t> user, Users </a:t>
            </a:r>
            <a:r>
              <a:rPr lang="en-US" dirty="0" smtClean="0">
                <a:solidFill>
                  <a:srgbClr val="FF0000"/>
                </a:solidFill>
                <a:latin typeface="Courier New" charset="0"/>
                <a:ea typeface="MS PGothic" charset="0"/>
                <a:cs typeface="MS PGothic" charset="0"/>
              </a:rPr>
              <a:t>by</a:t>
            </a:r>
            <a:r>
              <a:rPr lang="en-US" dirty="0" smtClean="0">
                <a:latin typeface="Courier New" charset="0"/>
                <a:ea typeface="MS PGothic" charset="0"/>
                <a:cs typeface="MS PGothic" charset="0"/>
              </a:rPr>
              <a:t> name </a:t>
            </a:r>
            <a:r>
              <a:rPr lang="en-US" dirty="0" smtClean="0">
                <a:solidFill>
                  <a:srgbClr val="FF0000"/>
                </a:solidFill>
                <a:latin typeface="Courier New" charset="0"/>
                <a:ea typeface="MS PGothic" charset="0"/>
                <a:cs typeface="MS PGothic" charset="0"/>
              </a:rPr>
              <a:t>using</a:t>
            </a:r>
            <a:r>
              <a:rPr lang="en-US" dirty="0" smtClean="0">
                <a:latin typeface="Courier New" charset="0"/>
                <a:ea typeface="MS PGothic" charset="0"/>
                <a:cs typeface="MS PGothic" charset="0"/>
              </a:rPr>
              <a:t> “</a:t>
            </a:r>
            <a:r>
              <a:rPr lang="en-US" dirty="0" smtClean="0">
                <a:solidFill>
                  <a:srgbClr val="0000FF"/>
                </a:solidFill>
                <a:latin typeface="Courier New" charset="0"/>
                <a:ea typeface="MS PGothic" charset="0"/>
                <a:cs typeface="MS PGothic" charset="0"/>
              </a:rPr>
              <a:t>replicated</a:t>
            </a:r>
            <a:r>
              <a:rPr lang="en-US" dirty="0" smtClean="0">
                <a:latin typeface="Courier New" charset="0"/>
                <a:ea typeface="MS PGothic" charset="0"/>
                <a:cs typeface="MS PGothic" charset="0"/>
              </a:rPr>
              <a:t>”;</a:t>
            </a:r>
            <a:endParaRPr lang="en-US" dirty="0"/>
          </a:p>
        </p:txBody>
      </p:sp>
      <p:sp>
        <p:nvSpPr>
          <p:cNvPr id="6" name="Rectangle 5"/>
          <p:cNvSpPr/>
          <p:nvPr/>
        </p:nvSpPr>
        <p:spPr>
          <a:xfrm>
            <a:off x="215454" y="3073200"/>
            <a:ext cx="1338076" cy="3291897"/>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Pages</a:t>
            </a:r>
            <a:endParaRPr lang="en-US" sz="2400" dirty="0">
              <a:solidFill>
                <a:srgbClr val="000000"/>
              </a:solidFill>
            </a:endParaRPr>
          </a:p>
        </p:txBody>
      </p:sp>
      <p:sp>
        <p:nvSpPr>
          <p:cNvPr id="7" name="Rectangle 6"/>
          <p:cNvSpPr/>
          <p:nvPr/>
        </p:nvSpPr>
        <p:spPr>
          <a:xfrm>
            <a:off x="1939079" y="3073200"/>
            <a:ext cx="1338076"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smtClean="0">
                <a:solidFill>
                  <a:srgbClr val="000000"/>
                </a:solidFill>
              </a:rPr>
              <a:t>Users</a:t>
            </a:r>
            <a:endParaRPr lang="en-US" sz="2400" dirty="0">
              <a:solidFill>
                <a:srgbClr val="000000"/>
              </a:solidFill>
            </a:endParaRPr>
          </a:p>
        </p:txBody>
      </p:sp>
      <p:sp>
        <p:nvSpPr>
          <p:cNvPr id="8" name="Rounded Rectangle 7"/>
          <p:cNvSpPr/>
          <p:nvPr/>
        </p:nvSpPr>
        <p:spPr>
          <a:xfrm>
            <a:off x="4362111" y="2222687"/>
            <a:ext cx="3499907"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Map 1</a:t>
            </a:r>
            <a:endParaRPr lang="en-US" sz="2400" dirty="0">
              <a:solidFill>
                <a:srgbClr val="000000"/>
              </a:solidFill>
            </a:endParaRPr>
          </a:p>
        </p:txBody>
      </p:sp>
      <p:sp>
        <p:nvSpPr>
          <p:cNvPr id="9" name="Rounded Rectangle 8"/>
          <p:cNvSpPr/>
          <p:nvPr/>
        </p:nvSpPr>
        <p:spPr>
          <a:xfrm>
            <a:off x="4362111" y="4422690"/>
            <a:ext cx="3499907"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Map 2</a:t>
            </a:r>
            <a:endParaRPr lang="en-US" sz="2400" dirty="0">
              <a:solidFill>
                <a:srgbClr val="000000"/>
              </a:solidFill>
            </a:endParaRPr>
          </a:p>
        </p:txBody>
      </p:sp>
      <p:cxnSp>
        <p:nvCxnSpPr>
          <p:cNvPr id="11" name="Straight Connector 10"/>
          <p:cNvCxnSpPr/>
          <p:nvPr/>
        </p:nvCxnSpPr>
        <p:spPr>
          <a:xfrm>
            <a:off x="76200" y="4186106"/>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264464" y="2893428"/>
            <a:ext cx="1338076"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smtClean="0">
                <a:solidFill>
                  <a:srgbClr val="000000"/>
                </a:solidFill>
              </a:rPr>
              <a:t>Users</a:t>
            </a:r>
            <a:endParaRPr lang="en-US" sz="2400" dirty="0">
              <a:solidFill>
                <a:srgbClr val="000000"/>
              </a:solidFill>
            </a:endParaRPr>
          </a:p>
        </p:txBody>
      </p:sp>
      <p:sp>
        <p:nvSpPr>
          <p:cNvPr id="15" name="Rectangle 14"/>
          <p:cNvSpPr/>
          <p:nvPr/>
        </p:nvSpPr>
        <p:spPr>
          <a:xfrm>
            <a:off x="6264464" y="5080423"/>
            <a:ext cx="1338076"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smtClean="0">
                <a:solidFill>
                  <a:srgbClr val="000000"/>
                </a:solidFill>
              </a:rPr>
              <a:t>Users</a:t>
            </a:r>
            <a:endParaRPr lang="en-US" sz="2400" dirty="0">
              <a:solidFill>
                <a:srgbClr val="000000"/>
              </a:solidFill>
            </a:endParaRPr>
          </a:p>
        </p:txBody>
      </p:sp>
      <p:sp>
        <p:nvSpPr>
          <p:cNvPr id="16" name="Rectangle 15"/>
          <p:cNvSpPr/>
          <p:nvPr/>
        </p:nvSpPr>
        <p:spPr>
          <a:xfrm>
            <a:off x="4773989" y="2893428"/>
            <a:ext cx="1338076" cy="1122578"/>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Pages</a:t>
            </a:r>
          </a:p>
          <a:p>
            <a:pPr algn="ctr"/>
            <a:r>
              <a:rPr lang="en-US" sz="2400" dirty="0" smtClean="0">
                <a:solidFill>
                  <a:srgbClr val="000000"/>
                </a:solidFill>
              </a:rPr>
              <a:t>block 1</a:t>
            </a:r>
            <a:endParaRPr lang="en-US" sz="2400" dirty="0">
              <a:solidFill>
                <a:srgbClr val="000000"/>
              </a:solidFill>
            </a:endParaRPr>
          </a:p>
        </p:txBody>
      </p:sp>
      <p:sp>
        <p:nvSpPr>
          <p:cNvPr id="17" name="Rectangle 16"/>
          <p:cNvSpPr/>
          <p:nvPr/>
        </p:nvSpPr>
        <p:spPr>
          <a:xfrm>
            <a:off x="4773989" y="5080423"/>
            <a:ext cx="1338076" cy="1112906"/>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Pages</a:t>
            </a:r>
          </a:p>
          <a:p>
            <a:pPr algn="ctr"/>
            <a:r>
              <a:rPr lang="en-US" sz="2400" dirty="0" smtClean="0">
                <a:solidFill>
                  <a:srgbClr val="000000"/>
                </a:solidFill>
              </a:rPr>
              <a:t>block 2</a:t>
            </a:r>
            <a:endParaRPr lang="en-US" sz="2400" dirty="0">
              <a:solidFill>
                <a:srgbClr val="000000"/>
              </a:solidFill>
            </a:endParaRPr>
          </a:p>
        </p:txBody>
      </p:sp>
      <p:cxnSp>
        <p:nvCxnSpPr>
          <p:cNvPr id="18" name="Straight Connector 17"/>
          <p:cNvCxnSpPr/>
          <p:nvPr/>
        </p:nvCxnSpPr>
        <p:spPr>
          <a:xfrm>
            <a:off x="76200" y="5250523"/>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Right Arrow 18"/>
          <p:cNvSpPr/>
          <p:nvPr/>
        </p:nvSpPr>
        <p:spPr>
          <a:xfrm>
            <a:off x="3277155" y="4497897"/>
            <a:ext cx="761356" cy="321698"/>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95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4" grpId="0" animBg="1"/>
      <p:bldP spid="15" grpId="0" animBg="1"/>
      <p:bldP spid="16" grpId="0" animBg="1"/>
      <p:bldP spid="17"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 Join</a:t>
            </a:r>
            <a:endParaRPr lang="en-US" dirty="0"/>
          </a:p>
        </p:txBody>
      </p:sp>
      <p:sp>
        <p:nvSpPr>
          <p:cNvPr id="4" name="Rectangle 3"/>
          <p:cNvSpPr/>
          <p:nvPr/>
        </p:nvSpPr>
        <p:spPr>
          <a:xfrm>
            <a:off x="215454" y="3073200"/>
            <a:ext cx="1338076" cy="3291897"/>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Pages</a:t>
            </a:r>
            <a:endParaRPr lang="en-US" sz="2400" dirty="0">
              <a:solidFill>
                <a:srgbClr val="000000"/>
              </a:solidFill>
            </a:endParaRPr>
          </a:p>
        </p:txBody>
      </p:sp>
      <p:sp>
        <p:nvSpPr>
          <p:cNvPr id="5" name="Rectangle 4"/>
          <p:cNvSpPr/>
          <p:nvPr/>
        </p:nvSpPr>
        <p:spPr>
          <a:xfrm>
            <a:off x="1984439" y="3073200"/>
            <a:ext cx="1338076" cy="3291897"/>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smtClean="0">
                <a:solidFill>
                  <a:srgbClr val="000000"/>
                </a:solidFill>
              </a:rPr>
              <a:t>Users</a:t>
            </a:r>
            <a:endParaRPr lang="en-US" sz="2400" dirty="0">
              <a:solidFill>
                <a:srgbClr val="000000"/>
              </a:solidFill>
            </a:endParaRPr>
          </a:p>
        </p:txBody>
      </p:sp>
      <p:sp>
        <p:nvSpPr>
          <p:cNvPr id="7" name="TextBox 6"/>
          <p:cNvSpPr txBox="1"/>
          <p:nvPr/>
        </p:nvSpPr>
        <p:spPr>
          <a:xfrm>
            <a:off x="215454" y="1292785"/>
            <a:ext cx="7803376" cy="923330"/>
          </a:xfrm>
          <a:prstGeom prst="rect">
            <a:avLst/>
          </a:prstGeom>
          <a:noFill/>
        </p:spPr>
        <p:txBody>
          <a:bodyPr wrap="none" rtlCol="0">
            <a:spAutoFit/>
          </a:bodyPr>
          <a:lstStyle/>
          <a:p>
            <a:r>
              <a:rPr lang="en-US" dirty="0" smtClean="0">
                <a:latin typeface="Courier New" charset="0"/>
                <a:ea typeface="MS PGothic" charset="0"/>
                <a:cs typeface="MS PGothic" charset="0"/>
              </a:rPr>
              <a:t>Users = </a:t>
            </a:r>
            <a:r>
              <a:rPr lang="en-US" dirty="0" smtClean="0">
                <a:solidFill>
                  <a:srgbClr val="FF0000"/>
                </a:solidFill>
                <a:latin typeface="Courier New" charset="0"/>
                <a:ea typeface="MS PGothic" charset="0"/>
                <a:cs typeface="MS PGothic" charset="0"/>
              </a:rPr>
              <a:t>load</a:t>
            </a:r>
            <a:r>
              <a:rPr lang="en-US" dirty="0" smtClean="0">
                <a:latin typeface="Courier New" charset="0"/>
                <a:ea typeface="MS PGothic" charset="0"/>
                <a:cs typeface="MS PGothic" charset="0"/>
              </a:rPr>
              <a:t> </a:t>
            </a:r>
            <a:r>
              <a:rPr lang="en-US" dirty="0" smtClean="0">
                <a:solidFill>
                  <a:srgbClr val="000000"/>
                </a:solidFill>
                <a:latin typeface="Courier New" charset="0"/>
                <a:ea typeface="MS PGothic" charset="0"/>
                <a:cs typeface="MS PGothic" charset="0"/>
              </a:rPr>
              <a:t>‘</a:t>
            </a:r>
            <a:r>
              <a:rPr lang="en-US" dirty="0" smtClean="0">
                <a:solidFill>
                  <a:srgbClr val="0000FF"/>
                </a:solidFill>
                <a:latin typeface="Courier New" charset="0"/>
                <a:ea typeface="MS PGothic" charset="0"/>
                <a:cs typeface="MS PGothic" charset="0"/>
              </a:rPr>
              <a:t>users</a:t>
            </a:r>
            <a:r>
              <a:rPr lang="en-US" dirty="0" smtClean="0">
                <a:solidFill>
                  <a:srgbClr val="000000"/>
                </a:solidFill>
                <a:latin typeface="Courier New" charset="0"/>
                <a:ea typeface="MS PGothic" charset="0"/>
                <a:cs typeface="MS PGothic" charset="0"/>
              </a:rPr>
              <a:t>’</a:t>
            </a:r>
            <a:r>
              <a:rPr lang="en-US" dirty="0" smtClean="0">
                <a:latin typeface="Courier New" charset="0"/>
                <a:ea typeface="MS PGothic" charset="0"/>
                <a:cs typeface="MS PGothic" charset="0"/>
              </a:rPr>
              <a:t> </a:t>
            </a:r>
            <a:r>
              <a:rPr lang="en-US" dirty="0" smtClean="0">
                <a:solidFill>
                  <a:srgbClr val="FF0000"/>
                </a:solidFill>
                <a:latin typeface="Courier New" charset="0"/>
                <a:ea typeface="MS PGothic" charset="0"/>
                <a:cs typeface="MS PGothic" charset="0"/>
              </a:rPr>
              <a:t>as</a:t>
            </a:r>
            <a:r>
              <a:rPr lang="en-US" dirty="0" smtClean="0">
                <a:latin typeface="Courier New" charset="0"/>
                <a:ea typeface="MS PGothic" charset="0"/>
                <a:cs typeface="MS PGothic" charset="0"/>
              </a:rPr>
              <a:t> (name, age);</a:t>
            </a:r>
            <a:br>
              <a:rPr lang="en-US" dirty="0" smtClean="0">
                <a:latin typeface="Courier New" charset="0"/>
                <a:ea typeface="MS PGothic" charset="0"/>
                <a:cs typeface="MS PGothic" charset="0"/>
              </a:rPr>
            </a:br>
            <a:r>
              <a:rPr lang="en-US" dirty="0" smtClean="0">
                <a:latin typeface="Courier New" charset="0"/>
                <a:ea typeface="MS PGothic" charset="0"/>
                <a:cs typeface="MS PGothic" charset="0"/>
              </a:rPr>
              <a:t>Pages = </a:t>
            </a:r>
            <a:r>
              <a:rPr lang="en-US" dirty="0" smtClean="0">
                <a:solidFill>
                  <a:srgbClr val="FF0000"/>
                </a:solidFill>
                <a:latin typeface="Courier New" charset="0"/>
                <a:ea typeface="MS PGothic" charset="0"/>
                <a:cs typeface="MS PGothic" charset="0"/>
              </a:rPr>
              <a:t>load</a:t>
            </a:r>
            <a:r>
              <a:rPr lang="en-US" dirty="0" smtClean="0">
                <a:latin typeface="Courier New" charset="0"/>
                <a:ea typeface="MS PGothic" charset="0"/>
                <a:cs typeface="MS PGothic" charset="0"/>
              </a:rPr>
              <a:t> ‘</a:t>
            </a:r>
            <a:r>
              <a:rPr lang="en-US" dirty="0" smtClean="0">
                <a:solidFill>
                  <a:srgbClr val="0000FF"/>
                </a:solidFill>
                <a:latin typeface="Courier New" charset="0"/>
                <a:ea typeface="MS PGothic" charset="0"/>
                <a:cs typeface="MS PGothic" charset="0"/>
              </a:rPr>
              <a:t>pages</a:t>
            </a:r>
            <a:r>
              <a:rPr lang="en-US" dirty="0" smtClean="0">
                <a:latin typeface="Courier New" charset="0"/>
                <a:ea typeface="MS PGothic" charset="0"/>
                <a:cs typeface="MS PGothic" charset="0"/>
              </a:rPr>
              <a:t>’ </a:t>
            </a:r>
            <a:r>
              <a:rPr lang="en-US" dirty="0" smtClean="0">
                <a:solidFill>
                  <a:srgbClr val="FF0000"/>
                </a:solidFill>
                <a:latin typeface="Courier New" charset="0"/>
                <a:ea typeface="MS PGothic" charset="0"/>
                <a:cs typeface="MS PGothic" charset="0"/>
              </a:rPr>
              <a:t>as</a:t>
            </a:r>
            <a:r>
              <a:rPr lang="en-US" dirty="0" smtClean="0">
                <a:latin typeface="Courier New" charset="0"/>
                <a:ea typeface="MS PGothic" charset="0"/>
                <a:cs typeface="MS PGothic" charset="0"/>
              </a:rPr>
              <a:t> (user, </a:t>
            </a:r>
            <a:r>
              <a:rPr lang="en-US" dirty="0" err="1" smtClean="0">
                <a:latin typeface="Courier New" charset="0"/>
                <a:ea typeface="MS PGothic" charset="0"/>
                <a:cs typeface="MS PGothic" charset="0"/>
              </a:rPr>
              <a:t>url</a:t>
            </a:r>
            <a:r>
              <a:rPr lang="en-US" dirty="0" smtClean="0">
                <a:latin typeface="Courier New" charset="0"/>
                <a:ea typeface="MS PGothic" charset="0"/>
                <a:cs typeface="MS PGothic" charset="0"/>
              </a:rPr>
              <a:t>);</a:t>
            </a:r>
            <a:br>
              <a:rPr lang="en-US" dirty="0" smtClean="0">
                <a:latin typeface="Courier New" charset="0"/>
                <a:ea typeface="MS PGothic" charset="0"/>
                <a:cs typeface="MS PGothic" charset="0"/>
              </a:rPr>
            </a:br>
            <a:r>
              <a:rPr lang="en-US" dirty="0" err="1" smtClean="0">
                <a:latin typeface="Courier New" charset="0"/>
                <a:ea typeface="MS PGothic" charset="0"/>
                <a:cs typeface="MS PGothic" charset="0"/>
              </a:rPr>
              <a:t>Jnd</a:t>
            </a:r>
            <a:r>
              <a:rPr lang="en-US" dirty="0" smtClean="0">
                <a:latin typeface="Courier New" charset="0"/>
                <a:ea typeface="MS PGothic" charset="0"/>
                <a:cs typeface="MS PGothic" charset="0"/>
              </a:rPr>
              <a:t> = </a:t>
            </a:r>
            <a:r>
              <a:rPr lang="en-US" dirty="0" smtClean="0">
                <a:solidFill>
                  <a:srgbClr val="FF0000"/>
                </a:solidFill>
                <a:latin typeface="Courier New" charset="0"/>
                <a:ea typeface="MS PGothic" charset="0"/>
                <a:cs typeface="MS PGothic" charset="0"/>
              </a:rPr>
              <a:t>join</a:t>
            </a:r>
            <a:r>
              <a:rPr lang="en-US" dirty="0" smtClean="0">
                <a:latin typeface="Courier New" charset="0"/>
                <a:ea typeface="MS PGothic" charset="0"/>
                <a:cs typeface="MS PGothic" charset="0"/>
              </a:rPr>
              <a:t> Pages </a:t>
            </a:r>
            <a:r>
              <a:rPr lang="en-US" dirty="0" smtClean="0">
                <a:solidFill>
                  <a:srgbClr val="FF0000"/>
                </a:solidFill>
                <a:latin typeface="Courier New" charset="0"/>
                <a:ea typeface="MS PGothic" charset="0"/>
                <a:cs typeface="MS PGothic" charset="0"/>
              </a:rPr>
              <a:t>by</a:t>
            </a:r>
            <a:r>
              <a:rPr lang="en-US" dirty="0" smtClean="0">
                <a:latin typeface="Courier New" charset="0"/>
                <a:ea typeface="MS PGothic" charset="0"/>
                <a:cs typeface="MS PGothic" charset="0"/>
              </a:rPr>
              <a:t> user, Users </a:t>
            </a:r>
            <a:r>
              <a:rPr lang="en-US" dirty="0" smtClean="0">
                <a:solidFill>
                  <a:srgbClr val="FF0000"/>
                </a:solidFill>
                <a:latin typeface="Courier New" charset="0"/>
                <a:ea typeface="MS PGothic" charset="0"/>
                <a:cs typeface="MS PGothic" charset="0"/>
              </a:rPr>
              <a:t>by</a:t>
            </a:r>
            <a:r>
              <a:rPr lang="en-US" dirty="0" smtClean="0">
                <a:latin typeface="Courier New" charset="0"/>
                <a:ea typeface="MS PGothic" charset="0"/>
                <a:cs typeface="MS PGothic" charset="0"/>
              </a:rPr>
              <a:t> name </a:t>
            </a:r>
            <a:r>
              <a:rPr lang="en-US" dirty="0" smtClean="0">
                <a:solidFill>
                  <a:srgbClr val="FF0000"/>
                </a:solidFill>
                <a:latin typeface="Courier New" charset="0"/>
                <a:ea typeface="MS PGothic" charset="0"/>
                <a:cs typeface="MS PGothic" charset="0"/>
              </a:rPr>
              <a:t>using</a:t>
            </a:r>
            <a:r>
              <a:rPr lang="en-US" dirty="0" smtClean="0">
                <a:latin typeface="Courier New" charset="0"/>
                <a:ea typeface="MS PGothic" charset="0"/>
                <a:cs typeface="MS PGothic" charset="0"/>
              </a:rPr>
              <a:t> “</a:t>
            </a:r>
            <a:r>
              <a:rPr lang="en-US" dirty="0" smtClean="0">
                <a:solidFill>
                  <a:srgbClr val="0000FF"/>
                </a:solidFill>
                <a:latin typeface="Courier New" charset="0"/>
                <a:ea typeface="MS PGothic" charset="0"/>
                <a:cs typeface="MS PGothic" charset="0"/>
              </a:rPr>
              <a:t>skewed</a:t>
            </a:r>
            <a:r>
              <a:rPr lang="en-US" dirty="0" smtClean="0">
                <a:latin typeface="Courier New" charset="0"/>
                <a:ea typeface="MS PGothic" charset="0"/>
                <a:cs typeface="MS PGothic" charset="0"/>
              </a:rPr>
              <a:t>”;</a:t>
            </a:r>
            <a:endParaRPr lang="en-US" dirty="0"/>
          </a:p>
        </p:txBody>
      </p:sp>
      <p:cxnSp>
        <p:nvCxnSpPr>
          <p:cNvPr id="8" name="Straight Connector 7"/>
          <p:cNvCxnSpPr/>
          <p:nvPr/>
        </p:nvCxnSpPr>
        <p:spPr>
          <a:xfrm>
            <a:off x="76200" y="4186106"/>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61507" y="4184518"/>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6200" y="5260276"/>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861507" y="5261864"/>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3606006" y="2245367"/>
            <a:ext cx="1837021"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Map 1</a:t>
            </a:r>
            <a:endParaRPr lang="en-US" sz="2400" dirty="0">
              <a:solidFill>
                <a:srgbClr val="000000"/>
              </a:solidFill>
            </a:endParaRPr>
          </a:p>
        </p:txBody>
      </p:sp>
      <p:sp>
        <p:nvSpPr>
          <p:cNvPr id="13" name="Rectangle 12"/>
          <p:cNvSpPr/>
          <p:nvPr/>
        </p:nvSpPr>
        <p:spPr>
          <a:xfrm>
            <a:off x="3832800" y="2914520"/>
            <a:ext cx="1338076" cy="1122578"/>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Pages</a:t>
            </a:r>
          </a:p>
          <a:p>
            <a:pPr algn="ctr"/>
            <a:r>
              <a:rPr lang="en-US" sz="2400" dirty="0" smtClean="0">
                <a:solidFill>
                  <a:srgbClr val="000000"/>
                </a:solidFill>
              </a:rPr>
              <a:t>block </a:t>
            </a:r>
            <a:r>
              <a:rPr lang="en-US" sz="2400" dirty="0" err="1" smtClean="0">
                <a:solidFill>
                  <a:srgbClr val="000000"/>
                </a:solidFill>
              </a:rPr>
              <a:t>n</a:t>
            </a:r>
            <a:endParaRPr lang="en-US" sz="2400" dirty="0">
              <a:solidFill>
                <a:srgbClr val="000000"/>
              </a:solidFill>
            </a:endParaRPr>
          </a:p>
        </p:txBody>
      </p:sp>
      <p:sp>
        <p:nvSpPr>
          <p:cNvPr id="14" name="Rounded Rectangle 13"/>
          <p:cNvSpPr/>
          <p:nvPr/>
        </p:nvSpPr>
        <p:spPr>
          <a:xfrm>
            <a:off x="3606006" y="4382306"/>
            <a:ext cx="1837021"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Map 2</a:t>
            </a:r>
            <a:endParaRPr lang="en-US" sz="2400" dirty="0">
              <a:solidFill>
                <a:srgbClr val="000000"/>
              </a:solidFill>
            </a:endParaRPr>
          </a:p>
        </p:txBody>
      </p:sp>
      <p:sp>
        <p:nvSpPr>
          <p:cNvPr id="15" name="Rectangle 14"/>
          <p:cNvSpPr/>
          <p:nvPr/>
        </p:nvSpPr>
        <p:spPr>
          <a:xfrm>
            <a:off x="3832800" y="5051459"/>
            <a:ext cx="1338076" cy="1122578"/>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Users</a:t>
            </a:r>
          </a:p>
          <a:p>
            <a:pPr algn="ctr"/>
            <a:r>
              <a:rPr lang="en-US" sz="2400" dirty="0" smtClean="0">
                <a:solidFill>
                  <a:srgbClr val="000000"/>
                </a:solidFill>
              </a:rPr>
              <a:t>block </a:t>
            </a:r>
            <a:r>
              <a:rPr lang="en-US" sz="2400" dirty="0" err="1">
                <a:solidFill>
                  <a:srgbClr val="000000"/>
                </a:solidFill>
              </a:rPr>
              <a:t>m</a:t>
            </a:r>
            <a:endParaRPr lang="en-US" sz="2400" dirty="0">
              <a:solidFill>
                <a:srgbClr val="000000"/>
              </a:solidFill>
            </a:endParaRPr>
          </a:p>
        </p:txBody>
      </p:sp>
      <p:sp>
        <p:nvSpPr>
          <p:cNvPr id="16" name="Rounded Rectangle 15"/>
          <p:cNvSpPr/>
          <p:nvPr/>
        </p:nvSpPr>
        <p:spPr>
          <a:xfrm>
            <a:off x="7154579" y="2245367"/>
            <a:ext cx="1837021"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Reducer 1</a:t>
            </a:r>
            <a:endParaRPr lang="en-US" sz="2400" dirty="0">
              <a:solidFill>
                <a:srgbClr val="000000"/>
              </a:solidFill>
            </a:endParaRPr>
          </a:p>
        </p:txBody>
      </p:sp>
      <p:sp>
        <p:nvSpPr>
          <p:cNvPr id="17" name="Rounded Rectangle 16"/>
          <p:cNvSpPr/>
          <p:nvPr/>
        </p:nvSpPr>
        <p:spPr>
          <a:xfrm>
            <a:off x="7154579" y="4393646"/>
            <a:ext cx="1837021"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Reducer 2</a:t>
            </a:r>
            <a:endParaRPr lang="en-US" sz="2400" dirty="0">
              <a:solidFill>
                <a:srgbClr val="000000"/>
              </a:solidFill>
            </a:endParaRPr>
          </a:p>
        </p:txBody>
      </p:sp>
      <p:cxnSp>
        <p:nvCxnSpPr>
          <p:cNvPr id="18" name="Straight Arrow Connector 17"/>
          <p:cNvCxnSpPr>
            <a:stCxn id="26" idx="3"/>
            <a:endCxn id="16" idx="1"/>
          </p:cNvCxnSpPr>
          <p:nvPr/>
        </p:nvCxnSpPr>
        <p:spPr>
          <a:xfrm flipV="1">
            <a:off x="5968294" y="3243307"/>
            <a:ext cx="1186285"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6" idx="3"/>
          </p:cNvCxnSpPr>
          <p:nvPr/>
        </p:nvCxnSpPr>
        <p:spPr>
          <a:xfrm>
            <a:off x="5968294" y="3244895"/>
            <a:ext cx="1186285" cy="2015381"/>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29" idx="3"/>
          </p:cNvCxnSpPr>
          <p:nvPr/>
        </p:nvCxnSpPr>
        <p:spPr>
          <a:xfrm flipV="1">
            <a:off x="5964649" y="3447428"/>
            <a:ext cx="1189930" cy="191973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29" idx="3"/>
            <a:endCxn id="17" idx="1"/>
          </p:cNvCxnSpPr>
          <p:nvPr/>
        </p:nvCxnSpPr>
        <p:spPr>
          <a:xfrm>
            <a:off x="5964649" y="5367158"/>
            <a:ext cx="1189930" cy="2442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022909" y="2703868"/>
            <a:ext cx="1044088" cy="369332"/>
          </a:xfrm>
          <a:prstGeom prst="rect">
            <a:avLst/>
          </a:prstGeom>
          <a:noFill/>
        </p:spPr>
        <p:txBody>
          <a:bodyPr wrap="none" rtlCol="0">
            <a:spAutoFit/>
          </a:bodyPr>
          <a:lstStyle/>
          <a:p>
            <a:r>
              <a:rPr lang="en-US" dirty="0" smtClean="0"/>
              <a:t>(1, user)</a:t>
            </a:r>
            <a:endParaRPr lang="en-US" dirty="0"/>
          </a:p>
        </p:txBody>
      </p:sp>
      <p:sp>
        <p:nvSpPr>
          <p:cNvPr id="23" name="TextBox 22"/>
          <p:cNvSpPr txBox="1"/>
          <p:nvPr/>
        </p:nvSpPr>
        <p:spPr>
          <a:xfrm>
            <a:off x="5952791" y="5658771"/>
            <a:ext cx="1172466" cy="369332"/>
          </a:xfrm>
          <a:prstGeom prst="rect">
            <a:avLst/>
          </a:prstGeom>
          <a:noFill/>
        </p:spPr>
        <p:txBody>
          <a:bodyPr wrap="none" rtlCol="0">
            <a:spAutoFit/>
          </a:bodyPr>
          <a:lstStyle/>
          <a:p>
            <a:r>
              <a:rPr lang="en-US" dirty="0" smtClean="0"/>
              <a:t>(2, name)</a:t>
            </a:r>
            <a:endParaRPr lang="en-US" dirty="0"/>
          </a:p>
        </p:txBody>
      </p:sp>
      <p:sp>
        <p:nvSpPr>
          <p:cNvPr id="24" name="TextBox 23"/>
          <p:cNvSpPr txBox="1"/>
          <p:nvPr/>
        </p:nvSpPr>
        <p:spPr>
          <a:xfrm>
            <a:off x="7329917" y="2985763"/>
            <a:ext cx="1377826" cy="923330"/>
          </a:xfrm>
          <a:prstGeom prst="rect">
            <a:avLst/>
          </a:prstGeom>
          <a:noFill/>
        </p:spPr>
        <p:txBody>
          <a:bodyPr wrap="none" rtlCol="0">
            <a:spAutoFit/>
          </a:bodyPr>
          <a:lstStyle/>
          <a:p>
            <a:r>
              <a:rPr lang="en-US" dirty="0" smtClean="0"/>
              <a:t>(1, </a:t>
            </a:r>
            <a:r>
              <a:rPr lang="en-US" dirty="0" err="1" smtClean="0"/>
              <a:t>fred</a:t>
            </a:r>
            <a:r>
              <a:rPr lang="en-US" dirty="0" smtClean="0"/>
              <a:t>, p1)</a:t>
            </a:r>
          </a:p>
          <a:p>
            <a:r>
              <a:rPr lang="en-US" dirty="0" smtClean="0"/>
              <a:t>(1, </a:t>
            </a:r>
            <a:r>
              <a:rPr lang="en-US" dirty="0" err="1" smtClean="0"/>
              <a:t>fred</a:t>
            </a:r>
            <a:r>
              <a:rPr lang="en-US" dirty="0" smtClean="0"/>
              <a:t>, p2)</a:t>
            </a:r>
          </a:p>
          <a:p>
            <a:r>
              <a:rPr lang="en-US" dirty="0" smtClean="0"/>
              <a:t>(2, </a:t>
            </a:r>
            <a:r>
              <a:rPr lang="en-US" dirty="0" err="1" smtClean="0"/>
              <a:t>fred</a:t>
            </a:r>
            <a:r>
              <a:rPr lang="en-US" dirty="0" smtClean="0"/>
              <a:t>)</a:t>
            </a:r>
            <a:endParaRPr lang="en-US" dirty="0"/>
          </a:p>
        </p:txBody>
      </p:sp>
      <p:sp>
        <p:nvSpPr>
          <p:cNvPr id="25" name="TextBox 24"/>
          <p:cNvSpPr txBox="1"/>
          <p:nvPr/>
        </p:nvSpPr>
        <p:spPr>
          <a:xfrm>
            <a:off x="7329917" y="5104773"/>
            <a:ext cx="1377826" cy="923330"/>
          </a:xfrm>
          <a:prstGeom prst="rect">
            <a:avLst/>
          </a:prstGeom>
          <a:noFill/>
        </p:spPr>
        <p:txBody>
          <a:bodyPr wrap="none" rtlCol="0">
            <a:spAutoFit/>
          </a:bodyPr>
          <a:lstStyle/>
          <a:p>
            <a:r>
              <a:rPr lang="en-US" dirty="0" smtClean="0"/>
              <a:t>(1, </a:t>
            </a:r>
            <a:r>
              <a:rPr lang="en-US" dirty="0" err="1" smtClean="0"/>
              <a:t>fred</a:t>
            </a:r>
            <a:r>
              <a:rPr lang="en-US" dirty="0" smtClean="0"/>
              <a:t>, p3)</a:t>
            </a:r>
          </a:p>
          <a:p>
            <a:r>
              <a:rPr lang="en-US" dirty="0" smtClean="0"/>
              <a:t>(1, </a:t>
            </a:r>
            <a:r>
              <a:rPr lang="en-US" dirty="0" err="1" smtClean="0"/>
              <a:t>fred</a:t>
            </a:r>
            <a:r>
              <a:rPr lang="en-US" dirty="0" smtClean="0"/>
              <a:t>, p4)</a:t>
            </a:r>
          </a:p>
          <a:p>
            <a:r>
              <a:rPr lang="en-US" dirty="0" smtClean="0"/>
              <a:t>(2, </a:t>
            </a:r>
            <a:r>
              <a:rPr lang="en-US" dirty="0" err="1" smtClean="0"/>
              <a:t>fred</a:t>
            </a:r>
            <a:r>
              <a:rPr lang="en-US" dirty="0" smtClean="0"/>
              <a:t>)</a:t>
            </a:r>
            <a:endParaRPr lang="en-US" dirty="0"/>
          </a:p>
        </p:txBody>
      </p:sp>
      <p:sp>
        <p:nvSpPr>
          <p:cNvPr id="26" name="Rounded Rectangle 25"/>
          <p:cNvSpPr/>
          <p:nvPr/>
        </p:nvSpPr>
        <p:spPr>
          <a:xfrm>
            <a:off x="5443027" y="2246955"/>
            <a:ext cx="525267"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2400" dirty="0" smtClean="0">
                <a:solidFill>
                  <a:srgbClr val="000000"/>
                </a:solidFill>
              </a:rPr>
              <a:t>SP</a:t>
            </a:r>
            <a:endParaRPr lang="en-US" sz="2400" dirty="0">
              <a:solidFill>
                <a:srgbClr val="000000"/>
              </a:solidFill>
            </a:endParaRPr>
          </a:p>
        </p:txBody>
      </p:sp>
      <p:sp>
        <p:nvSpPr>
          <p:cNvPr id="29" name="Rounded Rectangle 28"/>
          <p:cNvSpPr/>
          <p:nvPr/>
        </p:nvSpPr>
        <p:spPr>
          <a:xfrm>
            <a:off x="5439382" y="4369218"/>
            <a:ext cx="525267"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2400" dirty="0" smtClean="0">
                <a:solidFill>
                  <a:srgbClr val="000000"/>
                </a:solidFill>
              </a:rPr>
              <a:t>SP</a:t>
            </a:r>
            <a:endParaRPr lang="en-US" sz="2400" dirty="0">
              <a:solidFill>
                <a:srgbClr val="000000"/>
              </a:solidFill>
            </a:endParaRPr>
          </a:p>
        </p:txBody>
      </p:sp>
    </p:spTree>
    <p:extLst>
      <p:ext uri="{BB962C8B-B14F-4D97-AF65-F5344CB8AC3E}">
        <p14:creationId xmlns:p14="http://schemas.microsoft.com/office/powerpoint/2010/main" val="41724307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3" grpId="0" animBg="1"/>
      <p:bldP spid="14" grpId="0" animBg="1"/>
      <p:bldP spid="15" grpId="0" animBg="1"/>
      <p:bldP spid="16" grpId="0" animBg="1"/>
      <p:bldP spid="17" grpId="0" animBg="1"/>
      <p:bldP spid="22" grpId="0"/>
      <p:bldP spid="23" grpId="0"/>
      <p:bldP spid="24" grpId="0"/>
      <p:bldP spid="25" grpId="0"/>
      <p:bldP spid="26" grpId="0" animBg="1"/>
      <p:bldP spid="29"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Join</a:t>
            </a:r>
            <a:endParaRPr lang="en-US" dirty="0"/>
          </a:p>
        </p:txBody>
      </p:sp>
      <p:sp>
        <p:nvSpPr>
          <p:cNvPr id="4" name="Rectangle 3"/>
          <p:cNvSpPr/>
          <p:nvPr/>
        </p:nvSpPr>
        <p:spPr>
          <a:xfrm>
            <a:off x="215454" y="3073200"/>
            <a:ext cx="1338076" cy="3291897"/>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Pages</a:t>
            </a:r>
          </a:p>
        </p:txBody>
      </p:sp>
      <p:sp>
        <p:nvSpPr>
          <p:cNvPr id="5" name="Rectangle 4"/>
          <p:cNvSpPr/>
          <p:nvPr/>
        </p:nvSpPr>
        <p:spPr>
          <a:xfrm>
            <a:off x="1984439" y="3073200"/>
            <a:ext cx="1338076" cy="3291897"/>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smtClean="0">
                <a:solidFill>
                  <a:srgbClr val="000000"/>
                </a:solidFill>
              </a:rPr>
              <a:t>Users</a:t>
            </a:r>
            <a:endParaRPr lang="en-US" sz="2400" dirty="0">
              <a:solidFill>
                <a:srgbClr val="000000"/>
              </a:solidFill>
            </a:endParaRPr>
          </a:p>
        </p:txBody>
      </p:sp>
      <p:sp>
        <p:nvSpPr>
          <p:cNvPr id="6" name="TextBox 5"/>
          <p:cNvSpPr txBox="1"/>
          <p:nvPr/>
        </p:nvSpPr>
        <p:spPr>
          <a:xfrm>
            <a:off x="510285" y="3538150"/>
            <a:ext cx="775047" cy="2862323"/>
          </a:xfrm>
          <a:prstGeom prst="rect">
            <a:avLst/>
          </a:prstGeom>
          <a:noFill/>
        </p:spPr>
        <p:txBody>
          <a:bodyPr wrap="none" rtlCol="0">
            <a:spAutoFit/>
          </a:bodyPr>
          <a:lstStyle/>
          <a:p>
            <a:r>
              <a:rPr lang="en-US" dirty="0" err="1" smtClean="0"/>
              <a:t>aaron</a:t>
            </a:r>
            <a:endParaRPr lang="en-US" dirty="0" smtClean="0"/>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err="1" smtClean="0"/>
              <a:t>zach</a:t>
            </a:r>
            <a:endParaRPr lang="en-US" dirty="0"/>
          </a:p>
        </p:txBody>
      </p:sp>
      <p:sp>
        <p:nvSpPr>
          <p:cNvPr id="7" name="TextBox 6"/>
          <p:cNvSpPr txBox="1"/>
          <p:nvPr/>
        </p:nvSpPr>
        <p:spPr>
          <a:xfrm>
            <a:off x="2297995" y="3538150"/>
            <a:ext cx="775047" cy="2862323"/>
          </a:xfrm>
          <a:prstGeom prst="rect">
            <a:avLst/>
          </a:prstGeom>
          <a:noFill/>
        </p:spPr>
        <p:txBody>
          <a:bodyPr wrap="none" rtlCol="0">
            <a:spAutoFit/>
          </a:bodyPr>
          <a:lstStyle/>
          <a:p>
            <a:r>
              <a:rPr lang="en-US" dirty="0" err="1" smtClean="0"/>
              <a:t>aaron</a:t>
            </a:r>
            <a:endParaRPr lang="en-US" dirty="0" smtClean="0"/>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err="1" smtClean="0"/>
              <a:t>zach</a:t>
            </a:r>
            <a:endParaRPr lang="en-US" dirty="0"/>
          </a:p>
        </p:txBody>
      </p:sp>
      <p:sp>
        <p:nvSpPr>
          <p:cNvPr id="9" name="TextBox 8"/>
          <p:cNvSpPr txBox="1"/>
          <p:nvPr/>
        </p:nvSpPr>
        <p:spPr>
          <a:xfrm>
            <a:off x="215454" y="1292785"/>
            <a:ext cx="7803376" cy="923330"/>
          </a:xfrm>
          <a:prstGeom prst="rect">
            <a:avLst/>
          </a:prstGeom>
          <a:noFill/>
        </p:spPr>
        <p:txBody>
          <a:bodyPr wrap="none" rtlCol="0">
            <a:spAutoFit/>
          </a:bodyPr>
          <a:lstStyle/>
          <a:p>
            <a:r>
              <a:rPr lang="en-US" dirty="0" smtClean="0">
                <a:latin typeface="Courier New" charset="0"/>
                <a:ea typeface="MS PGothic" charset="0"/>
                <a:cs typeface="MS PGothic" charset="0"/>
              </a:rPr>
              <a:t>Users = </a:t>
            </a:r>
            <a:r>
              <a:rPr lang="en-US" dirty="0" smtClean="0">
                <a:solidFill>
                  <a:srgbClr val="FF0000"/>
                </a:solidFill>
                <a:latin typeface="Courier New" charset="0"/>
                <a:ea typeface="MS PGothic" charset="0"/>
                <a:cs typeface="MS PGothic" charset="0"/>
              </a:rPr>
              <a:t>load</a:t>
            </a:r>
            <a:r>
              <a:rPr lang="en-US" dirty="0" smtClean="0">
                <a:latin typeface="Courier New" charset="0"/>
                <a:ea typeface="MS PGothic" charset="0"/>
                <a:cs typeface="MS PGothic" charset="0"/>
              </a:rPr>
              <a:t> </a:t>
            </a:r>
            <a:r>
              <a:rPr lang="en-US" dirty="0" smtClean="0">
                <a:solidFill>
                  <a:srgbClr val="000000"/>
                </a:solidFill>
                <a:latin typeface="Courier New" charset="0"/>
                <a:ea typeface="MS PGothic" charset="0"/>
                <a:cs typeface="MS PGothic" charset="0"/>
              </a:rPr>
              <a:t>‘</a:t>
            </a:r>
            <a:r>
              <a:rPr lang="en-US" dirty="0" smtClean="0">
                <a:solidFill>
                  <a:srgbClr val="0000FF"/>
                </a:solidFill>
                <a:latin typeface="Courier New" charset="0"/>
                <a:ea typeface="MS PGothic" charset="0"/>
                <a:cs typeface="MS PGothic" charset="0"/>
              </a:rPr>
              <a:t>users</a:t>
            </a:r>
            <a:r>
              <a:rPr lang="en-US" dirty="0" smtClean="0">
                <a:solidFill>
                  <a:srgbClr val="000000"/>
                </a:solidFill>
                <a:latin typeface="Courier New" charset="0"/>
                <a:ea typeface="MS PGothic" charset="0"/>
                <a:cs typeface="MS PGothic" charset="0"/>
              </a:rPr>
              <a:t>’</a:t>
            </a:r>
            <a:r>
              <a:rPr lang="en-US" dirty="0" smtClean="0">
                <a:latin typeface="Courier New" charset="0"/>
                <a:ea typeface="MS PGothic" charset="0"/>
                <a:cs typeface="MS PGothic" charset="0"/>
              </a:rPr>
              <a:t> </a:t>
            </a:r>
            <a:r>
              <a:rPr lang="en-US" dirty="0" smtClean="0">
                <a:solidFill>
                  <a:srgbClr val="FF0000"/>
                </a:solidFill>
                <a:latin typeface="Courier New" charset="0"/>
                <a:ea typeface="MS PGothic" charset="0"/>
                <a:cs typeface="MS PGothic" charset="0"/>
              </a:rPr>
              <a:t>as</a:t>
            </a:r>
            <a:r>
              <a:rPr lang="en-US" dirty="0" smtClean="0">
                <a:latin typeface="Courier New" charset="0"/>
                <a:ea typeface="MS PGothic" charset="0"/>
                <a:cs typeface="MS PGothic" charset="0"/>
              </a:rPr>
              <a:t> (name, age);</a:t>
            </a:r>
            <a:br>
              <a:rPr lang="en-US" dirty="0" smtClean="0">
                <a:latin typeface="Courier New" charset="0"/>
                <a:ea typeface="MS PGothic" charset="0"/>
                <a:cs typeface="MS PGothic" charset="0"/>
              </a:rPr>
            </a:br>
            <a:r>
              <a:rPr lang="en-US" dirty="0" smtClean="0">
                <a:latin typeface="Courier New" charset="0"/>
                <a:ea typeface="MS PGothic" charset="0"/>
                <a:cs typeface="MS PGothic" charset="0"/>
              </a:rPr>
              <a:t>Pages = </a:t>
            </a:r>
            <a:r>
              <a:rPr lang="en-US" dirty="0" smtClean="0">
                <a:solidFill>
                  <a:srgbClr val="FF0000"/>
                </a:solidFill>
                <a:latin typeface="Courier New" charset="0"/>
                <a:ea typeface="MS PGothic" charset="0"/>
                <a:cs typeface="MS PGothic" charset="0"/>
              </a:rPr>
              <a:t>load</a:t>
            </a:r>
            <a:r>
              <a:rPr lang="en-US" dirty="0" smtClean="0">
                <a:latin typeface="Courier New" charset="0"/>
                <a:ea typeface="MS PGothic" charset="0"/>
                <a:cs typeface="MS PGothic" charset="0"/>
              </a:rPr>
              <a:t> ‘</a:t>
            </a:r>
            <a:r>
              <a:rPr lang="en-US" dirty="0" smtClean="0">
                <a:solidFill>
                  <a:srgbClr val="0000FF"/>
                </a:solidFill>
                <a:latin typeface="Courier New" charset="0"/>
                <a:ea typeface="MS PGothic" charset="0"/>
                <a:cs typeface="MS PGothic" charset="0"/>
              </a:rPr>
              <a:t>pages</a:t>
            </a:r>
            <a:r>
              <a:rPr lang="en-US" dirty="0" smtClean="0">
                <a:latin typeface="Courier New" charset="0"/>
                <a:ea typeface="MS PGothic" charset="0"/>
                <a:cs typeface="MS PGothic" charset="0"/>
              </a:rPr>
              <a:t>’ </a:t>
            </a:r>
            <a:r>
              <a:rPr lang="en-US" dirty="0" smtClean="0">
                <a:solidFill>
                  <a:srgbClr val="FF0000"/>
                </a:solidFill>
                <a:latin typeface="Courier New" charset="0"/>
                <a:ea typeface="MS PGothic" charset="0"/>
                <a:cs typeface="MS PGothic" charset="0"/>
              </a:rPr>
              <a:t>as</a:t>
            </a:r>
            <a:r>
              <a:rPr lang="en-US" dirty="0" smtClean="0">
                <a:latin typeface="Courier New" charset="0"/>
                <a:ea typeface="MS PGothic" charset="0"/>
                <a:cs typeface="MS PGothic" charset="0"/>
              </a:rPr>
              <a:t> (user, </a:t>
            </a:r>
            <a:r>
              <a:rPr lang="en-US" dirty="0" err="1" smtClean="0">
                <a:latin typeface="Courier New" charset="0"/>
                <a:ea typeface="MS PGothic" charset="0"/>
                <a:cs typeface="MS PGothic" charset="0"/>
              </a:rPr>
              <a:t>url</a:t>
            </a:r>
            <a:r>
              <a:rPr lang="en-US" dirty="0" smtClean="0">
                <a:latin typeface="Courier New" charset="0"/>
                <a:ea typeface="MS PGothic" charset="0"/>
                <a:cs typeface="MS PGothic" charset="0"/>
              </a:rPr>
              <a:t>);</a:t>
            </a:r>
            <a:br>
              <a:rPr lang="en-US" dirty="0" smtClean="0">
                <a:latin typeface="Courier New" charset="0"/>
                <a:ea typeface="MS PGothic" charset="0"/>
                <a:cs typeface="MS PGothic" charset="0"/>
              </a:rPr>
            </a:br>
            <a:r>
              <a:rPr lang="en-US" dirty="0" err="1" smtClean="0">
                <a:latin typeface="Courier New" charset="0"/>
                <a:ea typeface="MS PGothic" charset="0"/>
                <a:cs typeface="MS PGothic" charset="0"/>
              </a:rPr>
              <a:t>Jnd</a:t>
            </a:r>
            <a:r>
              <a:rPr lang="en-US" dirty="0" smtClean="0">
                <a:latin typeface="Courier New" charset="0"/>
                <a:ea typeface="MS PGothic" charset="0"/>
                <a:cs typeface="MS PGothic" charset="0"/>
              </a:rPr>
              <a:t> = </a:t>
            </a:r>
            <a:r>
              <a:rPr lang="en-US" dirty="0" smtClean="0">
                <a:solidFill>
                  <a:srgbClr val="FF0000"/>
                </a:solidFill>
                <a:latin typeface="Courier New" charset="0"/>
                <a:ea typeface="MS PGothic" charset="0"/>
                <a:cs typeface="MS PGothic" charset="0"/>
              </a:rPr>
              <a:t>join</a:t>
            </a:r>
            <a:r>
              <a:rPr lang="en-US" dirty="0" smtClean="0">
                <a:latin typeface="Courier New" charset="0"/>
                <a:ea typeface="MS PGothic" charset="0"/>
                <a:cs typeface="MS PGothic" charset="0"/>
              </a:rPr>
              <a:t> Pages </a:t>
            </a:r>
            <a:r>
              <a:rPr lang="en-US" dirty="0" smtClean="0">
                <a:solidFill>
                  <a:srgbClr val="FF0000"/>
                </a:solidFill>
                <a:latin typeface="Courier New" charset="0"/>
                <a:ea typeface="MS PGothic" charset="0"/>
                <a:cs typeface="MS PGothic" charset="0"/>
              </a:rPr>
              <a:t>by</a:t>
            </a:r>
            <a:r>
              <a:rPr lang="en-US" dirty="0" smtClean="0">
                <a:latin typeface="Courier New" charset="0"/>
                <a:ea typeface="MS PGothic" charset="0"/>
                <a:cs typeface="MS PGothic" charset="0"/>
              </a:rPr>
              <a:t> user, Users </a:t>
            </a:r>
            <a:r>
              <a:rPr lang="en-US" dirty="0" smtClean="0">
                <a:solidFill>
                  <a:srgbClr val="FF0000"/>
                </a:solidFill>
                <a:latin typeface="Courier New" charset="0"/>
                <a:ea typeface="MS PGothic" charset="0"/>
                <a:cs typeface="MS PGothic" charset="0"/>
              </a:rPr>
              <a:t>by</a:t>
            </a:r>
            <a:r>
              <a:rPr lang="en-US" dirty="0" smtClean="0">
                <a:latin typeface="Courier New" charset="0"/>
                <a:ea typeface="MS PGothic" charset="0"/>
                <a:cs typeface="MS PGothic" charset="0"/>
              </a:rPr>
              <a:t> name </a:t>
            </a:r>
            <a:r>
              <a:rPr lang="en-US" dirty="0" smtClean="0">
                <a:solidFill>
                  <a:srgbClr val="FF0000"/>
                </a:solidFill>
                <a:latin typeface="Courier New" charset="0"/>
                <a:ea typeface="MS PGothic" charset="0"/>
                <a:cs typeface="MS PGothic" charset="0"/>
              </a:rPr>
              <a:t>using</a:t>
            </a:r>
            <a:r>
              <a:rPr lang="en-US" dirty="0" smtClean="0">
                <a:latin typeface="Courier New" charset="0"/>
                <a:ea typeface="MS PGothic" charset="0"/>
                <a:cs typeface="MS PGothic" charset="0"/>
              </a:rPr>
              <a:t> “</a:t>
            </a:r>
            <a:r>
              <a:rPr lang="en-US" dirty="0" smtClean="0">
                <a:solidFill>
                  <a:srgbClr val="0000FF"/>
                </a:solidFill>
                <a:latin typeface="Courier New" charset="0"/>
                <a:ea typeface="MS PGothic" charset="0"/>
                <a:cs typeface="MS PGothic" charset="0"/>
              </a:rPr>
              <a:t>merge</a:t>
            </a:r>
            <a:r>
              <a:rPr lang="en-US" dirty="0" smtClean="0">
                <a:latin typeface="Courier New" charset="0"/>
                <a:ea typeface="MS PGothic" charset="0"/>
                <a:cs typeface="MS PGothic" charset="0"/>
              </a:rPr>
              <a:t>”;</a:t>
            </a:r>
            <a:endParaRPr lang="en-US" dirty="0"/>
          </a:p>
        </p:txBody>
      </p:sp>
      <p:cxnSp>
        <p:nvCxnSpPr>
          <p:cNvPr id="10" name="Straight Connector 9"/>
          <p:cNvCxnSpPr/>
          <p:nvPr/>
        </p:nvCxnSpPr>
        <p:spPr>
          <a:xfrm>
            <a:off x="76200" y="4186106"/>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6200" y="5260276"/>
            <a:ext cx="1632907"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4362111" y="2392787"/>
            <a:ext cx="3499907"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Map 1</a:t>
            </a:r>
            <a:endParaRPr lang="en-US" sz="2400" dirty="0">
              <a:solidFill>
                <a:srgbClr val="000000"/>
              </a:solidFill>
            </a:endParaRPr>
          </a:p>
        </p:txBody>
      </p:sp>
      <p:sp>
        <p:nvSpPr>
          <p:cNvPr id="13" name="Rounded Rectangle 12"/>
          <p:cNvSpPr/>
          <p:nvPr/>
        </p:nvSpPr>
        <p:spPr>
          <a:xfrm>
            <a:off x="4362111" y="4592790"/>
            <a:ext cx="3499907" cy="1995879"/>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Map 2</a:t>
            </a:r>
            <a:endParaRPr lang="en-US" sz="2400" dirty="0">
              <a:solidFill>
                <a:srgbClr val="000000"/>
              </a:solidFill>
            </a:endParaRPr>
          </a:p>
        </p:txBody>
      </p:sp>
      <p:sp>
        <p:nvSpPr>
          <p:cNvPr id="14" name="Rectangle 13"/>
          <p:cNvSpPr/>
          <p:nvPr/>
        </p:nvSpPr>
        <p:spPr>
          <a:xfrm>
            <a:off x="6264464" y="3063528"/>
            <a:ext cx="1338076" cy="1122578"/>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smtClean="0">
                <a:solidFill>
                  <a:srgbClr val="000000"/>
                </a:solidFill>
              </a:rPr>
              <a:t>Users</a:t>
            </a:r>
            <a:endParaRPr lang="en-US" sz="2400" dirty="0">
              <a:solidFill>
                <a:srgbClr val="000000"/>
              </a:solidFill>
            </a:endParaRPr>
          </a:p>
        </p:txBody>
      </p:sp>
      <p:sp>
        <p:nvSpPr>
          <p:cNvPr id="15" name="Rectangle 14"/>
          <p:cNvSpPr/>
          <p:nvPr/>
        </p:nvSpPr>
        <p:spPr>
          <a:xfrm>
            <a:off x="6264464" y="5250523"/>
            <a:ext cx="1338076" cy="1112906"/>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smtClean="0">
                <a:solidFill>
                  <a:srgbClr val="000000"/>
                </a:solidFill>
              </a:rPr>
              <a:t>Users</a:t>
            </a:r>
            <a:endParaRPr lang="en-US" sz="2400" dirty="0">
              <a:solidFill>
                <a:srgbClr val="000000"/>
              </a:solidFill>
            </a:endParaRPr>
          </a:p>
        </p:txBody>
      </p:sp>
      <p:sp>
        <p:nvSpPr>
          <p:cNvPr id="16" name="Rectangle 15"/>
          <p:cNvSpPr/>
          <p:nvPr/>
        </p:nvSpPr>
        <p:spPr>
          <a:xfrm>
            <a:off x="4773989" y="3063528"/>
            <a:ext cx="1338076" cy="1122578"/>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Pages</a:t>
            </a:r>
          </a:p>
        </p:txBody>
      </p:sp>
      <p:sp>
        <p:nvSpPr>
          <p:cNvPr id="17" name="Rectangle 16"/>
          <p:cNvSpPr/>
          <p:nvPr/>
        </p:nvSpPr>
        <p:spPr>
          <a:xfrm>
            <a:off x="4773989" y="5250523"/>
            <a:ext cx="1338076" cy="1112906"/>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2400" dirty="0" smtClean="0">
                <a:solidFill>
                  <a:srgbClr val="000000"/>
                </a:solidFill>
              </a:rPr>
              <a:t>Pages</a:t>
            </a:r>
          </a:p>
        </p:txBody>
      </p:sp>
      <p:sp>
        <p:nvSpPr>
          <p:cNvPr id="18" name="TextBox 17"/>
          <p:cNvSpPr txBox="1"/>
          <p:nvPr/>
        </p:nvSpPr>
        <p:spPr>
          <a:xfrm>
            <a:off x="4944079" y="3481450"/>
            <a:ext cx="1005879" cy="646331"/>
          </a:xfrm>
          <a:prstGeom prst="rect">
            <a:avLst/>
          </a:prstGeom>
          <a:noFill/>
        </p:spPr>
        <p:txBody>
          <a:bodyPr wrap="none" rtlCol="0">
            <a:spAutoFit/>
          </a:bodyPr>
          <a:lstStyle/>
          <a:p>
            <a:r>
              <a:rPr lang="en-US" dirty="0" err="1" smtClean="0"/>
              <a:t>aaron</a:t>
            </a:r>
            <a:r>
              <a:rPr lang="en-US" dirty="0" smtClean="0"/>
              <a:t>…</a:t>
            </a:r>
          </a:p>
          <a:p>
            <a:r>
              <a:rPr lang="en-US" dirty="0" err="1" smtClean="0"/>
              <a:t>amr</a:t>
            </a:r>
            <a:endParaRPr lang="en-US" dirty="0"/>
          </a:p>
        </p:txBody>
      </p:sp>
      <p:sp>
        <p:nvSpPr>
          <p:cNvPr id="19" name="TextBox 18"/>
          <p:cNvSpPr txBox="1"/>
          <p:nvPr/>
        </p:nvSpPr>
        <p:spPr>
          <a:xfrm>
            <a:off x="6403889" y="3481450"/>
            <a:ext cx="775047" cy="646331"/>
          </a:xfrm>
          <a:prstGeom prst="rect">
            <a:avLst/>
          </a:prstGeom>
          <a:noFill/>
        </p:spPr>
        <p:txBody>
          <a:bodyPr wrap="none" rtlCol="0">
            <a:spAutoFit/>
          </a:bodyPr>
          <a:lstStyle/>
          <a:p>
            <a:r>
              <a:rPr lang="en-US" dirty="0" err="1" smtClean="0"/>
              <a:t>aaron</a:t>
            </a:r>
            <a:endParaRPr lang="en-US" dirty="0" smtClean="0"/>
          </a:p>
          <a:p>
            <a:r>
              <a:rPr lang="en-US" dirty="0" smtClean="0"/>
              <a:t>…</a:t>
            </a:r>
          </a:p>
        </p:txBody>
      </p:sp>
      <p:sp>
        <p:nvSpPr>
          <p:cNvPr id="20" name="TextBox 19"/>
          <p:cNvSpPr txBox="1"/>
          <p:nvPr/>
        </p:nvSpPr>
        <p:spPr>
          <a:xfrm>
            <a:off x="4944079" y="5717098"/>
            <a:ext cx="851578" cy="646331"/>
          </a:xfrm>
          <a:prstGeom prst="rect">
            <a:avLst/>
          </a:prstGeom>
          <a:noFill/>
        </p:spPr>
        <p:txBody>
          <a:bodyPr wrap="none" rtlCol="0">
            <a:spAutoFit/>
          </a:bodyPr>
          <a:lstStyle/>
          <a:p>
            <a:r>
              <a:rPr lang="en-US" dirty="0" err="1" smtClean="0"/>
              <a:t>amy</a:t>
            </a:r>
            <a:r>
              <a:rPr lang="en-US" dirty="0" smtClean="0"/>
              <a:t>…</a:t>
            </a:r>
          </a:p>
          <a:p>
            <a:r>
              <a:rPr lang="en-US" dirty="0" smtClean="0"/>
              <a:t>barb</a:t>
            </a:r>
            <a:endParaRPr lang="en-US" dirty="0"/>
          </a:p>
        </p:txBody>
      </p:sp>
      <p:sp>
        <p:nvSpPr>
          <p:cNvPr id="21" name="TextBox 20"/>
          <p:cNvSpPr txBox="1"/>
          <p:nvPr/>
        </p:nvSpPr>
        <p:spPr>
          <a:xfrm>
            <a:off x="6403889" y="5717098"/>
            <a:ext cx="620745" cy="646331"/>
          </a:xfrm>
          <a:prstGeom prst="rect">
            <a:avLst/>
          </a:prstGeom>
          <a:noFill/>
        </p:spPr>
        <p:txBody>
          <a:bodyPr wrap="none" rtlCol="0">
            <a:spAutoFit/>
          </a:bodyPr>
          <a:lstStyle/>
          <a:p>
            <a:r>
              <a:rPr lang="en-US" dirty="0" err="1" smtClean="0"/>
              <a:t>amy</a:t>
            </a:r>
            <a:endParaRPr lang="en-US" dirty="0" smtClean="0"/>
          </a:p>
          <a:p>
            <a:r>
              <a:rPr lang="en-US" dirty="0" smtClean="0"/>
              <a:t>…</a:t>
            </a:r>
            <a:endParaRPr lang="en-US" dirty="0"/>
          </a:p>
        </p:txBody>
      </p:sp>
    </p:spTree>
    <p:extLst>
      <p:ext uri="{BB962C8B-B14F-4D97-AF65-F5344CB8AC3E}">
        <p14:creationId xmlns:p14="http://schemas.microsoft.com/office/powerpoint/2010/main" val="7049005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13" grpId="0" animBg="1"/>
      <p:bldP spid="14" grpId="0" animBg="1"/>
      <p:bldP spid="15" grpId="0" animBg="1"/>
      <p:bldP spid="16" grpId="0" animBg="1"/>
      <p:bldP spid="17" grpId="0" animBg="1"/>
      <p:bldP spid="18" grpId="0"/>
      <p:bldP spid="19" grpId="0"/>
      <p:bldP spid="20"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More</a:t>
            </a:r>
            <a:endParaRPr lang="en-US" dirty="0"/>
          </a:p>
        </p:txBody>
      </p:sp>
      <p:sp>
        <p:nvSpPr>
          <p:cNvPr id="3" name="Content Placeholder 2"/>
          <p:cNvSpPr>
            <a:spLocks noGrp="1"/>
          </p:cNvSpPr>
          <p:nvPr>
            <p:ph idx="1"/>
          </p:nvPr>
        </p:nvSpPr>
        <p:spPr>
          <a:xfrm>
            <a:off x="457199" y="1371601"/>
            <a:ext cx="6245209" cy="4856498"/>
          </a:xfrm>
        </p:spPr>
        <p:txBody>
          <a:bodyPr>
            <a:normAutofit fontScale="92500" lnSpcReduction="10000"/>
          </a:bodyPr>
          <a:lstStyle/>
          <a:p>
            <a:r>
              <a:rPr lang="en-US" dirty="0" smtClean="0"/>
              <a:t>Read the online documentation:  </a:t>
            </a:r>
            <a:r>
              <a:rPr lang="en-US" dirty="0" smtClean="0">
                <a:hlinkClick r:id="rId2"/>
              </a:rPr>
              <a:t>http://pig.apache.org/</a:t>
            </a:r>
            <a:endParaRPr lang="en-US" dirty="0" smtClean="0"/>
          </a:p>
          <a:p>
            <a:r>
              <a:rPr lang="en-US" i="1" dirty="0"/>
              <a:t>Programming Pig</a:t>
            </a:r>
            <a:r>
              <a:rPr lang="en-US" dirty="0"/>
              <a:t> from O’Reilly </a:t>
            </a:r>
            <a:r>
              <a:rPr lang="en-US" dirty="0" smtClean="0"/>
              <a:t>Press </a:t>
            </a:r>
          </a:p>
          <a:p>
            <a:r>
              <a:rPr lang="en-US" dirty="0" smtClean="0"/>
              <a:t>Join the mailing lists:</a:t>
            </a:r>
          </a:p>
          <a:p>
            <a:pPr lvl="1"/>
            <a:r>
              <a:rPr lang="en-US" dirty="0" smtClean="0">
                <a:hlinkClick r:id="rId3"/>
              </a:rPr>
              <a:t>user@pig.apache.org</a:t>
            </a:r>
            <a:r>
              <a:rPr lang="en-US" dirty="0" smtClean="0"/>
              <a:t> for user questions</a:t>
            </a:r>
          </a:p>
          <a:p>
            <a:pPr lvl="1"/>
            <a:r>
              <a:rPr lang="en-US" dirty="0" smtClean="0">
                <a:hlinkClick r:id="rId4"/>
              </a:rPr>
              <a:t>dev@pig.apache.com</a:t>
            </a:r>
            <a:r>
              <a:rPr lang="en-US" dirty="0" smtClean="0"/>
              <a:t> for developer issues</a:t>
            </a:r>
          </a:p>
          <a:p>
            <a:r>
              <a:rPr lang="en-US" dirty="0" smtClean="0"/>
              <a:t>Follow me on Twitter, </a:t>
            </a:r>
            <a:r>
              <a:rPr lang="en-US" dirty="0" smtClean="0">
                <a:hlinkClick r:id="rId5"/>
              </a:rPr>
              <a:t>@alanfgates</a:t>
            </a:r>
            <a:endParaRPr lang="en-US" dirty="0" smtClean="0"/>
          </a:p>
        </p:txBody>
      </p:sp>
      <p:pic>
        <p:nvPicPr>
          <p:cNvPr id="4" name="Picture 3" descr="pigbook.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7230" y="1078792"/>
            <a:ext cx="2286000" cy="2997200"/>
          </a:xfrm>
          <a:prstGeom prst="rect">
            <a:avLst/>
          </a:prstGeom>
        </p:spPr>
      </p:pic>
    </p:spTree>
    <p:extLst>
      <p:ext uri="{BB962C8B-B14F-4D97-AF65-F5344CB8AC3E}">
        <p14:creationId xmlns:p14="http://schemas.microsoft.com/office/powerpoint/2010/main" val="109175365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4"/>
          </p:nvPr>
        </p:nvSpPr>
        <p:spPr/>
        <p:txBody>
          <a:bodyPr/>
          <a:lstStyle/>
          <a:p>
            <a:fld id="{13BDBACA-B5F5-394C-AF1A-AF4F872C3316}" type="slidenum">
              <a:rPr lang="en-US" smtClean="0"/>
              <a:pPr/>
              <a:t>25</a:t>
            </a:fld>
            <a:endParaRPr lang="en-US" dirty="0"/>
          </a:p>
        </p:txBody>
      </p:sp>
    </p:spTree>
    <p:extLst>
      <p:ext uri="{BB962C8B-B14F-4D97-AF65-F5344CB8AC3E}">
        <p14:creationId xmlns:p14="http://schemas.microsoft.com/office/powerpoint/2010/main" val="24234256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4"/>
          </p:nvPr>
        </p:nvSpPr>
        <p:spPr/>
        <p:txBody>
          <a:bodyPr/>
          <a:lstStyle/>
          <a:p>
            <a:fld id="{13BDBACA-B5F5-394C-AF1A-AF4F872C3316}" type="slidenum">
              <a:rPr lang="en-US" smtClean="0"/>
              <a:pPr/>
              <a:t>3</a:t>
            </a:fld>
            <a:endParaRPr lang="en-US" dirty="0"/>
          </a:p>
        </p:txBody>
      </p:sp>
    </p:spTree>
    <p:extLst>
      <p:ext uri="{BB962C8B-B14F-4D97-AF65-F5344CB8AC3E}">
        <p14:creationId xmlns:p14="http://schemas.microsoft.com/office/powerpoint/2010/main" val="971139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We Optimize?</a:t>
            </a:r>
            <a:endParaRPr lang="en-US" dirty="0"/>
          </a:p>
        </p:txBody>
      </p:sp>
      <p:sp>
        <p:nvSpPr>
          <p:cNvPr id="3" name="Content Placeholder 2"/>
          <p:cNvSpPr>
            <a:spLocks noGrp="1"/>
          </p:cNvSpPr>
          <p:nvPr>
            <p:ph idx="1"/>
          </p:nvPr>
        </p:nvSpPr>
        <p:spPr/>
        <p:txBody>
          <a:bodyPr/>
          <a:lstStyle/>
          <a:p>
            <a:r>
              <a:rPr lang="en-US" dirty="0" smtClean="0"/>
              <a:t>Minimize scans – </a:t>
            </a:r>
            <a:r>
              <a:rPr lang="en-US" dirty="0" err="1" smtClean="0"/>
              <a:t>Hadoop</a:t>
            </a:r>
            <a:r>
              <a:rPr lang="en-US" dirty="0" smtClean="0"/>
              <a:t> is still often I/O bound</a:t>
            </a:r>
          </a:p>
          <a:p>
            <a:r>
              <a:rPr lang="en-US" dirty="0" smtClean="0"/>
              <a:t>Minimize total number of MR jobs</a:t>
            </a:r>
          </a:p>
          <a:p>
            <a:r>
              <a:rPr lang="en-US" dirty="0" smtClean="0"/>
              <a:t>Minimize shuffle size and number of shuffles</a:t>
            </a:r>
          </a:p>
          <a:p>
            <a:r>
              <a:rPr lang="en-US" dirty="0" smtClean="0"/>
              <a:t>Avoid spills to disk</a:t>
            </a:r>
          </a:p>
          <a:p>
            <a:r>
              <a:rPr lang="en-US" dirty="0" smtClean="0"/>
              <a:t>Reduce or remove skew</a:t>
            </a:r>
          </a:p>
          <a:p>
            <a:r>
              <a:rPr lang="en-US" dirty="0" smtClean="0"/>
              <a:t>For small jobs, minimize start-up time</a:t>
            </a:r>
            <a:endParaRPr lang="en-US" dirty="0"/>
          </a:p>
        </p:txBody>
      </p:sp>
      <p:sp>
        <p:nvSpPr>
          <p:cNvPr id="5" name="Slide Number Placeholder 4"/>
          <p:cNvSpPr>
            <a:spLocks noGrp="1"/>
          </p:cNvSpPr>
          <p:nvPr>
            <p:ph type="sldNum" sz="quarter" idx="4"/>
          </p:nvPr>
        </p:nvSpPr>
        <p:spPr/>
        <p:txBody>
          <a:bodyPr/>
          <a:lstStyle/>
          <a:p>
            <a:fld id="{13BDBACA-B5F5-394C-AF1A-AF4F872C3316}" type="slidenum">
              <a:rPr lang="en-US" smtClean="0"/>
              <a:pPr/>
              <a:t>4</a:t>
            </a:fld>
            <a:endParaRPr lang="en-US" dirty="0"/>
          </a:p>
        </p:txBody>
      </p:sp>
    </p:spTree>
    <p:extLst>
      <p:ext uri="{BB962C8B-B14F-4D97-AF65-F5344CB8AC3E}">
        <p14:creationId xmlns:p14="http://schemas.microsoft.com/office/powerpoint/2010/main" val="8206348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dirty="0" smtClean="0"/>
              <a:t>Pig Deployment</a:t>
            </a:r>
            <a:endParaRPr lang="en-US" dirty="0"/>
          </a:p>
        </p:txBody>
      </p:sp>
      <p:sp>
        <p:nvSpPr>
          <p:cNvPr id="489475" name="Rectangle 3"/>
          <p:cNvSpPr>
            <a:spLocks noGrp="1" noChangeArrowheads="1"/>
          </p:cNvSpPr>
          <p:nvPr>
            <p:ph type="body" idx="1"/>
          </p:nvPr>
        </p:nvSpPr>
        <p:spPr>
          <a:xfrm>
            <a:off x="2076358" y="5077599"/>
            <a:ext cx="2213945" cy="381000"/>
          </a:xfrm>
        </p:spPr>
        <p:txBody>
          <a:bodyPr/>
          <a:lstStyle/>
          <a:p>
            <a:pPr>
              <a:lnSpc>
                <a:spcPct val="90000"/>
              </a:lnSpc>
              <a:buNone/>
            </a:pPr>
            <a:r>
              <a:rPr lang="en-US" sz="2400" dirty="0" smtClean="0"/>
              <a:t>User machine</a:t>
            </a:r>
            <a:endParaRPr lang="en-US" sz="2400" dirty="0"/>
          </a:p>
        </p:txBody>
      </p:sp>
      <p:sp>
        <p:nvSpPr>
          <p:cNvPr id="5" name="Cloud 4"/>
          <p:cNvSpPr/>
          <p:nvPr/>
        </p:nvSpPr>
        <p:spPr>
          <a:xfrm>
            <a:off x="4819559" y="3096399"/>
            <a:ext cx="3048000" cy="2819400"/>
          </a:xfrm>
          <a:prstGeom prst="cloud">
            <a:avLst/>
          </a:prstGeom>
          <a:ln/>
        </p:spPr>
        <p:style>
          <a:lnRef idx="1">
            <a:schemeClr val="accent1"/>
          </a:lnRef>
          <a:fillRef idx="3">
            <a:schemeClr val="accent1"/>
          </a:fillRef>
          <a:effectRef idx="2">
            <a:schemeClr val="accent1"/>
          </a:effectRef>
          <a:fontRef idx="minor">
            <a:schemeClr val="lt1"/>
          </a:fontRef>
        </p:style>
        <p:txBody>
          <a:bodyPr vert="horz" anchor="ctr" anchorCtr="1"/>
          <a:lstStyle/>
          <a:p>
            <a:r>
              <a:rPr lang="en-US" sz="2400" dirty="0" err="1" smtClean="0">
                <a:solidFill>
                  <a:schemeClr val="tx1"/>
                </a:solidFill>
              </a:rPr>
              <a:t>Hadoop</a:t>
            </a:r>
            <a:r>
              <a:rPr lang="en-US" sz="2400" dirty="0" smtClean="0">
                <a:solidFill>
                  <a:schemeClr val="tx1"/>
                </a:solidFill>
              </a:rPr>
              <a:t> Cluster</a:t>
            </a:r>
            <a:endParaRPr lang="en-US" sz="2400" dirty="0">
              <a:solidFill>
                <a:schemeClr val="tx1"/>
              </a:solidFill>
            </a:endParaRPr>
          </a:p>
        </p:txBody>
      </p:sp>
      <p:pic>
        <p:nvPicPr>
          <p:cNvPr id="8" name="Picture 7" descr="guide_laptops_low.jpg"/>
          <p:cNvPicPr>
            <a:picLocks noChangeAspect="1"/>
          </p:cNvPicPr>
          <p:nvPr/>
        </p:nvPicPr>
        <p:blipFill>
          <a:blip r:embed="rId2"/>
          <a:stretch>
            <a:fillRect/>
          </a:stretch>
        </p:blipFill>
        <p:spPr>
          <a:xfrm>
            <a:off x="2457359" y="3934599"/>
            <a:ext cx="1211071" cy="1219199"/>
          </a:xfrm>
          <a:prstGeom prst="rect">
            <a:avLst/>
          </a:prstGeom>
          <a:scene3d>
            <a:camera prst="orthographicFront">
              <a:rot lat="0" lon="10800000" rev="0"/>
            </a:camera>
            <a:lightRig rig="threePt" dir="t"/>
          </a:scene3d>
        </p:spPr>
      </p:pic>
      <p:sp>
        <p:nvSpPr>
          <p:cNvPr id="10" name="TextBox 9"/>
          <p:cNvSpPr txBox="1"/>
          <p:nvPr/>
        </p:nvSpPr>
        <p:spPr>
          <a:xfrm>
            <a:off x="1414379" y="3131949"/>
            <a:ext cx="3757107" cy="830997"/>
          </a:xfrm>
          <a:prstGeom prst="rect">
            <a:avLst/>
          </a:prstGeom>
          <a:noFill/>
        </p:spPr>
        <p:txBody>
          <a:bodyPr wrap="square" rtlCol="0">
            <a:spAutoFit/>
          </a:bodyPr>
          <a:lstStyle/>
          <a:p>
            <a:r>
              <a:rPr lang="en-US" sz="2400" dirty="0" smtClean="0"/>
              <a:t>Pig resides on user </a:t>
            </a:r>
            <a:r>
              <a:rPr lang="en-US" sz="2400" dirty="0" smtClean="0"/>
              <a:t>machine or gateway</a:t>
            </a:r>
            <a:endParaRPr lang="en-US" sz="2400" dirty="0" smtClean="0"/>
          </a:p>
        </p:txBody>
      </p:sp>
      <p:cxnSp>
        <p:nvCxnSpPr>
          <p:cNvPr id="11" name="Straight Connector 10"/>
          <p:cNvCxnSpPr/>
          <p:nvPr/>
        </p:nvCxnSpPr>
        <p:spPr>
          <a:xfrm>
            <a:off x="3676559" y="4544199"/>
            <a:ext cx="990600" cy="158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819559" y="2562999"/>
            <a:ext cx="3418123" cy="461665"/>
          </a:xfrm>
          <a:prstGeom prst="rect">
            <a:avLst/>
          </a:prstGeom>
          <a:noFill/>
        </p:spPr>
        <p:txBody>
          <a:bodyPr wrap="none" rtlCol="0">
            <a:spAutoFit/>
          </a:bodyPr>
          <a:lstStyle/>
          <a:p>
            <a:r>
              <a:rPr lang="en-US" sz="2400" dirty="0" smtClean="0"/>
              <a:t>Job executes on cluster</a:t>
            </a:r>
            <a:endParaRPr lang="en-US" sz="2400" dirty="0"/>
          </a:p>
        </p:txBody>
      </p:sp>
      <p:sp>
        <p:nvSpPr>
          <p:cNvPr id="18" name="TextBox 17"/>
          <p:cNvSpPr txBox="1"/>
          <p:nvPr/>
        </p:nvSpPr>
        <p:spPr>
          <a:xfrm>
            <a:off x="1760345" y="1220307"/>
            <a:ext cx="5813627" cy="830997"/>
          </a:xfrm>
          <a:prstGeom prst="rect">
            <a:avLst/>
          </a:prstGeom>
          <a:noFill/>
        </p:spPr>
        <p:txBody>
          <a:bodyPr wrap="square" rtlCol="0">
            <a:spAutoFit/>
          </a:bodyPr>
          <a:lstStyle/>
          <a:p>
            <a:r>
              <a:rPr lang="en-US" sz="2400" dirty="0" smtClean="0"/>
              <a:t>No server, all optimization and planning done on the launching machine</a:t>
            </a:r>
            <a:endParaRPr lang="en-US" sz="2400" dirty="0"/>
          </a:p>
        </p:txBody>
      </p:sp>
    </p:spTree>
    <p:extLst>
      <p:ext uri="{BB962C8B-B14F-4D97-AF65-F5344CB8AC3E}">
        <p14:creationId xmlns:p14="http://schemas.microsoft.com/office/powerpoint/2010/main" val="33890142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Guts (i.e. Pig Architecture), p. 1</a:t>
            </a:r>
            <a:endParaRPr lang="en-US" dirty="0"/>
          </a:p>
        </p:txBody>
      </p:sp>
      <p:sp>
        <p:nvSpPr>
          <p:cNvPr id="5" name="Slide Number Placeholder 4"/>
          <p:cNvSpPr>
            <a:spLocks noGrp="1"/>
          </p:cNvSpPr>
          <p:nvPr>
            <p:ph type="sldNum" sz="quarter" idx="4"/>
          </p:nvPr>
        </p:nvSpPr>
        <p:spPr/>
        <p:txBody>
          <a:bodyPr/>
          <a:lstStyle/>
          <a:p>
            <a:fld id="{13BDBACA-B5F5-394C-AF1A-AF4F872C3316}" type="slidenum">
              <a:rPr lang="en-US" smtClean="0"/>
              <a:pPr/>
              <a:t>6</a:t>
            </a:fld>
            <a:endParaRPr lang="en-US" dirty="0"/>
          </a:p>
        </p:txBody>
      </p:sp>
      <p:sp>
        <p:nvSpPr>
          <p:cNvPr id="6" name="TextBox 5"/>
          <p:cNvSpPr txBox="1"/>
          <p:nvPr/>
        </p:nvSpPr>
        <p:spPr>
          <a:xfrm>
            <a:off x="157950" y="2178821"/>
            <a:ext cx="3232150" cy="2308324"/>
          </a:xfrm>
          <a:prstGeom prst="rect">
            <a:avLst/>
          </a:prstGeom>
          <a:noFill/>
        </p:spPr>
        <p:txBody>
          <a:bodyPr wrap="none" rtlCol="0">
            <a:spAutoFit/>
          </a:bodyPr>
          <a:lstStyle/>
          <a:p>
            <a:r>
              <a:rPr lang="en-US" dirty="0" smtClean="0">
                <a:latin typeface="Courier New"/>
                <a:cs typeface="Courier New"/>
              </a:rPr>
              <a:t>A = LOAD ‘</a:t>
            </a:r>
            <a:r>
              <a:rPr lang="en-US" dirty="0" err="1" smtClean="0">
                <a:latin typeface="Courier New"/>
                <a:cs typeface="Courier New"/>
              </a:rPr>
              <a:t>myfile</a:t>
            </a:r>
            <a:r>
              <a:rPr lang="en-US" dirty="0" smtClean="0">
                <a:latin typeface="Courier New"/>
                <a:cs typeface="Courier New"/>
              </a:rPr>
              <a:t>’</a:t>
            </a:r>
          </a:p>
          <a:p>
            <a:r>
              <a:rPr lang="en-US" dirty="0" smtClean="0">
                <a:latin typeface="Courier New"/>
                <a:cs typeface="Courier New"/>
              </a:rPr>
              <a:t>    AS (x, y, z)</a:t>
            </a:r>
            <a:r>
              <a:rPr lang="en-US" dirty="0" smtClean="0">
                <a:latin typeface="Courier New"/>
                <a:cs typeface="Courier New"/>
              </a:rPr>
              <a:t>;</a:t>
            </a:r>
          </a:p>
          <a:p>
            <a:r>
              <a:rPr lang="en-US" dirty="0" smtClean="0">
                <a:latin typeface="Courier New"/>
                <a:cs typeface="Courier New"/>
              </a:rPr>
              <a:t>B = GROUP A by x;</a:t>
            </a:r>
            <a:endParaRPr lang="en-US" dirty="0" smtClean="0">
              <a:latin typeface="Courier New"/>
              <a:cs typeface="Courier New"/>
            </a:endParaRPr>
          </a:p>
          <a:p>
            <a:r>
              <a:rPr lang="en-US" dirty="0">
                <a:latin typeface="Courier New"/>
                <a:cs typeface="Courier New"/>
              </a:rPr>
              <a:t>C</a:t>
            </a:r>
            <a:r>
              <a:rPr lang="en-US" dirty="0" smtClean="0">
                <a:latin typeface="Courier New"/>
                <a:cs typeface="Courier New"/>
              </a:rPr>
              <a:t> </a:t>
            </a:r>
            <a:r>
              <a:rPr lang="en-US" dirty="0" smtClean="0">
                <a:latin typeface="Courier New"/>
                <a:cs typeface="Courier New"/>
              </a:rPr>
              <a:t>= FILTER </a:t>
            </a:r>
            <a:r>
              <a:rPr lang="en-US" dirty="0" smtClean="0">
                <a:latin typeface="Courier New"/>
                <a:cs typeface="Courier New"/>
              </a:rPr>
              <a:t>B </a:t>
            </a:r>
            <a:r>
              <a:rPr lang="en-US" dirty="0" smtClean="0">
                <a:latin typeface="Courier New"/>
                <a:cs typeface="Courier New"/>
              </a:rPr>
              <a:t>by </a:t>
            </a:r>
            <a:endParaRPr lang="en-US" dirty="0" smtClean="0">
              <a:latin typeface="Courier New"/>
              <a:cs typeface="Courier New"/>
            </a:endParaRPr>
          </a:p>
          <a:p>
            <a:r>
              <a:rPr lang="en-US" dirty="0">
                <a:latin typeface="Courier New"/>
                <a:cs typeface="Courier New"/>
              </a:rPr>
              <a:t>	</a:t>
            </a:r>
            <a:r>
              <a:rPr lang="en-US" dirty="0" smtClean="0">
                <a:latin typeface="Courier New"/>
                <a:cs typeface="Courier New"/>
              </a:rPr>
              <a:t> group</a:t>
            </a:r>
            <a:r>
              <a:rPr lang="en-US" dirty="0" smtClean="0">
                <a:latin typeface="Courier New"/>
                <a:cs typeface="Courier New"/>
              </a:rPr>
              <a:t> </a:t>
            </a:r>
            <a:r>
              <a:rPr lang="en-US" dirty="0" smtClean="0">
                <a:latin typeface="Courier New"/>
                <a:cs typeface="Courier New"/>
              </a:rPr>
              <a:t>&gt; 0; </a:t>
            </a:r>
          </a:p>
          <a:p>
            <a:r>
              <a:rPr lang="en-US" dirty="0" smtClean="0">
                <a:latin typeface="Courier New"/>
                <a:cs typeface="Courier New"/>
              </a:rPr>
              <a:t>D = FOREACH </a:t>
            </a:r>
            <a:r>
              <a:rPr lang="en-US" dirty="0" smtClean="0">
                <a:latin typeface="Courier New"/>
                <a:cs typeface="Courier New"/>
              </a:rPr>
              <a:t>C </a:t>
            </a:r>
            <a:r>
              <a:rPr lang="en-US" dirty="0" smtClean="0">
                <a:latin typeface="Courier New"/>
                <a:cs typeface="Courier New"/>
              </a:rPr>
              <a:t>GENERATE</a:t>
            </a:r>
          </a:p>
          <a:p>
            <a:r>
              <a:rPr lang="en-US" dirty="0" smtClean="0">
                <a:latin typeface="Courier New"/>
                <a:cs typeface="Courier New"/>
              </a:rPr>
              <a:t>    </a:t>
            </a:r>
            <a:r>
              <a:rPr lang="en-US" dirty="0" smtClean="0">
                <a:latin typeface="Courier New"/>
                <a:cs typeface="Courier New"/>
              </a:rPr>
              <a:t>group, </a:t>
            </a:r>
            <a:r>
              <a:rPr lang="en-US" dirty="0" smtClean="0">
                <a:latin typeface="Courier New"/>
                <a:cs typeface="Courier New"/>
              </a:rPr>
              <a:t>COUNT</a:t>
            </a:r>
            <a:r>
              <a:rPr lang="en-US" dirty="0" smtClean="0">
                <a:latin typeface="Courier New"/>
                <a:cs typeface="Courier New"/>
              </a:rPr>
              <a:t>(A)</a:t>
            </a:r>
            <a:r>
              <a:rPr lang="en-US" dirty="0" smtClean="0">
                <a:latin typeface="Courier New"/>
                <a:cs typeface="Courier New"/>
              </a:rPr>
              <a:t>;</a:t>
            </a:r>
          </a:p>
          <a:p>
            <a:r>
              <a:rPr lang="en-US" dirty="0" smtClean="0">
                <a:latin typeface="Courier New"/>
                <a:cs typeface="Courier New"/>
              </a:rPr>
              <a:t>STORE D INTO ‘output’;</a:t>
            </a:r>
            <a:endParaRPr lang="en-US" dirty="0">
              <a:latin typeface="Courier New"/>
              <a:cs typeface="Courier New"/>
            </a:endParaRPr>
          </a:p>
        </p:txBody>
      </p:sp>
      <p:sp>
        <p:nvSpPr>
          <p:cNvPr id="7" name="TextBox 6"/>
          <p:cNvSpPr txBox="1"/>
          <p:nvPr/>
        </p:nvSpPr>
        <p:spPr>
          <a:xfrm>
            <a:off x="122081" y="1521767"/>
            <a:ext cx="2590800" cy="461665"/>
          </a:xfrm>
          <a:prstGeom prst="rect">
            <a:avLst/>
          </a:prstGeom>
          <a:noFill/>
        </p:spPr>
        <p:txBody>
          <a:bodyPr wrap="square" rtlCol="0">
            <a:spAutoFit/>
          </a:bodyPr>
          <a:lstStyle/>
          <a:p>
            <a:pPr algn="ctr"/>
            <a:r>
              <a:rPr lang="en-US" sz="2400" dirty="0" smtClean="0"/>
              <a:t>Pig Latin</a:t>
            </a:r>
            <a:endParaRPr lang="en-US" sz="2400" dirty="0"/>
          </a:p>
        </p:txBody>
      </p:sp>
      <p:sp>
        <p:nvSpPr>
          <p:cNvPr id="8" name="Rounded Rectangle 7"/>
          <p:cNvSpPr/>
          <p:nvPr/>
        </p:nvSpPr>
        <p:spPr>
          <a:xfrm>
            <a:off x="7000785" y="1721621"/>
            <a:ext cx="1068702"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Load</a:t>
            </a:r>
            <a:endParaRPr lang="en-US" dirty="0">
              <a:solidFill>
                <a:srgbClr val="000000"/>
              </a:solidFill>
            </a:endParaRPr>
          </a:p>
        </p:txBody>
      </p:sp>
      <p:sp>
        <p:nvSpPr>
          <p:cNvPr id="10" name="Rounded Rectangle 9"/>
          <p:cNvSpPr/>
          <p:nvPr/>
        </p:nvSpPr>
        <p:spPr>
          <a:xfrm>
            <a:off x="7000785" y="2561370"/>
            <a:ext cx="1068702"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Group</a:t>
            </a:r>
            <a:endParaRPr lang="en-US" dirty="0">
              <a:solidFill>
                <a:srgbClr val="000000"/>
              </a:solidFill>
            </a:endParaRPr>
          </a:p>
        </p:txBody>
      </p:sp>
      <p:sp>
        <p:nvSpPr>
          <p:cNvPr id="11" name="Rounded Rectangle 10"/>
          <p:cNvSpPr/>
          <p:nvPr/>
        </p:nvSpPr>
        <p:spPr>
          <a:xfrm>
            <a:off x="7000787" y="3356587"/>
            <a:ext cx="1068701"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Filter</a:t>
            </a:r>
            <a:endParaRPr lang="en-US" dirty="0">
              <a:solidFill>
                <a:srgbClr val="000000"/>
              </a:solidFill>
            </a:endParaRPr>
          </a:p>
        </p:txBody>
      </p:sp>
      <p:sp>
        <p:nvSpPr>
          <p:cNvPr id="12" name="Rounded Rectangle 11"/>
          <p:cNvSpPr/>
          <p:nvPr/>
        </p:nvSpPr>
        <p:spPr>
          <a:xfrm>
            <a:off x="7000783" y="4154598"/>
            <a:ext cx="1068703"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Foreach</a:t>
            </a:r>
            <a:endParaRPr lang="en-US" dirty="0">
              <a:solidFill>
                <a:srgbClr val="000000"/>
              </a:solidFill>
            </a:endParaRPr>
          </a:p>
        </p:txBody>
      </p:sp>
      <p:sp>
        <p:nvSpPr>
          <p:cNvPr id="13" name="Rounded Rectangle 12"/>
          <p:cNvSpPr/>
          <p:nvPr/>
        </p:nvSpPr>
        <p:spPr>
          <a:xfrm>
            <a:off x="7000783" y="5022144"/>
            <a:ext cx="1068702"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Store</a:t>
            </a:r>
            <a:endParaRPr lang="en-US" dirty="0">
              <a:solidFill>
                <a:srgbClr val="000000"/>
              </a:solidFill>
            </a:endParaRPr>
          </a:p>
        </p:txBody>
      </p:sp>
      <p:cxnSp>
        <p:nvCxnSpPr>
          <p:cNvPr id="16" name="Straight Arrow Connector 15"/>
          <p:cNvCxnSpPr>
            <a:stCxn id="8" idx="2"/>
            <a:endCxn id="10" idx="0"/>
          </p:cNvCxnSpPr>
          <p:nvPr/>
        </p:nvCxnSpPr>
        <p:spPr>
          <a:xfrm>
            <a:off x="7535136" y="2178821"/>
            <a:ext cx="0" cy="38254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2"/>
            <a:endCxn id="11" idx="0"/>
          </p:cNvCxnSpPr>
          <p:nvPr/>
        </p:nvCxnSpPr>
        <p:spPr>
          <a:xfrm>
            <a:off x="7535136" y="3018570"/>
            <a:ext cx="2" cy="33801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1" idx="2"/>
            <a:endCxn id="12" idx="0"/>
          </p:cNvCxnSpPr>
          <p:nvPr/>
        </p:nvCxnSpPr>
        <p:spPr>
          <a:xfrm flipH="1">
            <a:off x="7535135" y="3813787"/>
            <a:ext cx="3" cy="340811"/>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2" idx="2"/>
            <a:endCxn id="13" idx="0"/>
          </p:cNvCxnSpPr>
          <p:nvPr/>
        </p:nvCxnSpPr>
        <p:spPr>
          <a:xfrm flipH="1">
            <a:off x="7535134" y="4611798"/>
            <a:ext cx="1" cy="410346"/>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239734" y="1212502"/>
            <a:ext cx="2590800" cy="461665"/>
          </a:xfrm>
          <a:prstGeom prst="rect">
            <a:avLst/>
          </a:prstGeom>
          <a:noFill/>
        </p:spPr>
        <p:txBody>
          <a:bodyPr wrap="square" rtlCol="0">
            <a:spAutoFit/>
          </a:bodyPr>
          <a:lstStyle/>
          <a:p>
            <a:pPr algn="ctr"/>
            <a:r>
              <a:rPr lang="en-US" sz="2400" dirty="0" smtClean="0"/>
              <a:t>Logical Plan</a:t>
            </a:r>
            <a:endParaRPr lang="en-US" sz="2400" dirty="0"/>
          </a:p>
        </p:txBody>
      </p:sp>
      <p:sp>
        <p:nvSpPr>
          <p:cNvPr id="28" name="TextBox 27"/>
          <p:cNvSpPr txBox="1"/>
          <p:nvPr/>
        </p:nvSpPr>
        <p:spPr>
          <a:xfrm>
            <a:off x="3693334" y="2894922"/>
            <a:ext cx="2590800" cy="461665"/>
          </a:xfrm>
          <a:prstGeom prst="rect">
            <a:avLst/>
          </a:prstGeom>
          <a:noFill/>
        </p:spPr>
        <p:txBody>
          <a:bodyPr wrap="square" rtlCol="0">
            <a:spAutoFit/>
          </a:bodyPr>
          <a:lstStyle/>
          <a:p>
            <a:pPr algn="ctr"/>
            <a:r>
              <a:rPr lang="en-US" sz="2400" dirty="0" smtClean="0"/>
              <a:t>AST</a:t>
            </a:r>
            <a:endParaRPr lang="en-US" sz="2400" dirty="0"/>
          </a:p>
        </p:txBody>
      </p:sp>
      <p:sp>
        <p:nvSpPr>
          <p:cNvPr id="44" name="Right Arrow 43"/>
          <p:cNvSpPr/>
          <p:nvPr/>
        </p:nvSpPr>
        <p:spPr>
          <a:xfrm>
            <a:off x="3460353" y="2894922"/>
            <a:ext cx="978408" cy="484632"/>
          </a:xfrm>
          <a:prstGeom prst="rightArrow">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ight Arrow 44"/>
          <p:cNvSpPr/>
          <p:nvPr/>
        </p:nvSpPr>
        <p:spPr>
          <a:xfrm>
            <a:off x="5610765" y="2871955"/>
            <a:ext cx="978408" cy="484632"/>
          </a:xfrm>
          <a:prstGeom prst="rightArrow">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Curved Up Arrow 45"/>
          <p:cNvSpPr/>
          <p:nvPr/>
        </p:nvSpPr>
        <p:spPr>
          <a:xfrm>
            <a:off x="4380658" y="3562597"/>
            <a:ext cx="1216152" cy="731520"/>
          </a:xfrm>
          <a:prstGeom prst="curvedUpArrow">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7" name="TextBox 46"/>
          <p:cNvSpPr txBox="1"/>
          <p:nvPr/>
        </p:nvSpPr>
        <p:spPr>
          <a:xfrm>
            <a:off x="4000916" y="4483520"/>
            <a:ext cx="2238817" cy="538624"/>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r>
              <a:rPr lang="en-US" noProof="0" dirty="0" smtClean="0">
                <a:solidFill>
                  <a:srgbClr val="000000"/>
                </a:solidFill>
              </a:rPr>
              <a:t>Semantic Checks</a:t>
            </a:r>
            <a:endParaRPr kumimoji="0" lang="en-US" sz="1800" b="0" i="0" u="none" strike="noStrike" kern="120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9267652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27" grpId="0"/>
      <p:bldP spid="28" grpId="0"/>
      <p:bldP spid="44" grpId="0" animBg="1"/>
      <p:bldP spid="45" grpId="0" animBg="1"/>
      <p:bldP spid="46" grpId="0" animBg="1"/>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Guts, p. 2</a:t>
            </a:r>
            <a:endParaRPr lang="en-US" dirty="0"/>
          </a:p>
        </p:txBody>
      </p:sp>
      <p:sp>
        <p:nvSpPr>
          <p:cNvPr id="5" name="Slide Number Placeholder 4"/>
          <p:cNvSpPr>
            <a:spLocks noGrp="1"/>
          </p:cNvSpPr>
          <p:nvPr>
            <p:ph type="sldNum" sz="quarter" idx="4"/>
          </p:nvPr>
        </p:nvSpPr>
        <p:spPr/>
        <p:txBody>
          <a:bodyPr/>
          <a:lstStyle/>
          <a:p>
            <a:fld id="{13BDBACA-B5F5-394C-AF1A-AF4F872C3316}" type="slidenum">
              <a:rPr lang="en-US" smtClean="0"/>
              <a:pPr/>
              <a:t>7</a:t>
            </a:fld>
            <a:endParaRPr lang="en-US" dirty="0"/>
          </a:p>
        </p:txBody>
      </p:sp>
      <p:sp>
        <p:nvSpPr>
          <p:cNvPr id="6" name="Rounded Rectangle 5"/>
          <p:cNvSpPr/>
          <p:nvPr/>
        </p:nvSpPr>
        <p:spPr>
          <a:xfrm>
            <a:off x="1025385" y="1769075"/>
            <a:ext cx="1068702"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Load</a:t>
            </a:r>
            <a:endParaRPr lang="en-US" dirty="0">
              <a:solidFill>
                <a:srgbClr val="000000"/>
              </a:solidFill>
            </a:endParaRPr>
          </a:p>
        </p:txBody>
      </p:sp>
      <p:sp>
        <p:nvSpPr>
          <p:cNvPr id="7" name="Rounded Rectangle 6"/>
          <p:cNvSpPr/>
          <p:nvPr/>
        </p:nvSpPr>
        <p:spPr>
          <a:xfrm>
            <a:off x="1025385" y="2608824"/>
            <a:ext cx="1068702"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Group</a:t>
            </a:r>
            <a:endParaRPr lang="en-US" dirty="0">
              <a:solidFill>
                <a:srgbClr val="000000"/>
              </a:solidFill>
            </a:endParaRPr>
          </a:p>
        </p:txBody>
      </p:sp>
      <p:sp>
        <p:nvSpPr>
          <p:cNvPr id="8" name="Rounded Rectangle 7"/>
          <p:cNvSpPr/>
          <p:nvPr/>
        </p:nvSpPr>
        <p:spPr>
          <a:xfrm>
            <a:off x="1025387" y="3404041"/>
            <a:ext cx="1068701"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Filter</a:t>
            </a:r>
            <a:endParaRPr lang="en-US" dirty="0">
              <a:solidFill>
                <a:srgbClr val="000000"/>
              </a:solidFill>
            </a:endParaRPr>
          </a:p>
        </p:txBody>
      </p:sp>
      <p:sp>
        <p:nvSpPr>
          <p:cNvPr id="9" name="Rounded Rectangle 8"/>
          <p:cNvSpPr/>
          <p:nvPr/>
        </p:nvSpPr>
        <p:spPr>
          <a:xfrm>
            <a:off x="1025383" y="4202052"/>
            <a:ext cx="1068703"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Foreach</a:t>
            </a:r>
            <a:endParaRPr lang="en-US" dirty="0">
              <a:solidFill>
                <a:srgbClr val="000000"/>
              </a:solidFill>
            </a:endParaRPr>
          </a:p>
        </p:txBody>
      </p:sp>
      <p:sp>
        <p:nvSpPr>
          <p:cNvPr id="10" name="Rounded Rectangle 9"/>
          <p:cNvSpPr/>
          <p:nvPr/>
        </p:nvSpPr>
        <p:spPr>
          <a:xfrm>
            <a:off x="1025383" y="5069598"/>
            <a:ext cx="1068702"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Store</a:t>
            </a:r>
            <a:endParaRPr lang="en-US" dirty="0">
              <a:solidFill>
                <a:srgbClr val="000000"/>
              </a:solidFill>
            </a:endParaRPr>
          </a:p>
        </p:txBody>
      </p:sp>
      <p:cxnSp>
        <p:nvCxnSpPr>
          <p:cNvPr id="11" name="Straight Arrow Connector 10"/>
          <p:cNvCxnSpPr>
            <a:stCxn id="6" idx="2"/>
            <a:endCxn id="7" idx="0"/>
          </p:cNvCxnSpPr>
          <p:nvPr/>
        </p:nvCxnSpPr>
        <p:spPr>
          <a:xfrm>
            <a:off x="1559736" y="2226275"/>
            <a:ext cx="0" cy="38254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7" idx="2"/>
            <a:endCxn id="8" idx="0"/>
          </p:cNvCxnSpPr>
          <p:nvPr/>
        </p:nvCxnSpPr>
        <p:spPr>
          <a:xfrm>
            <a:off x="1559736" y="3066024"/>
            <a:ext cx="2" cy="33801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8" idx="2"/>
            <a:endCxn id="9" idx="0"/>
          </p:cNvCxnSpPr>
          <p:nvPr/>
        </p:nvCxnSpPr>
        <p:spPr>
          <a:xfrm flipH="1">
            <a:off x="1559735" y="3861241"/>
            <a:ext cx="3" cy="340811"/>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9" idx="2"/>
            <a:endCxn id="10" idx="0"/>
          </p:cNvCxnSpPr>
          <p:nvPr/>
        </p:nvCxnSpPr>
        <p:spPr>
          <a:xfrm flipH="1">
            <a:off x="1559734" y="4659252"/>
            <a:ext cx="1" cy="410346"/>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64334" y="1259956"/>
            <a:ext cx="2590800" cy="461665"/>
          </a:xfrm>
          <a:prstGeom prst="rect">
            <a:avLst/>
          </a:prstGeom>
          <a:noFill/>
        </p:spPr>
        <p:txBody>
          <a:bodyPr wrap="square" rtlCol="0">
            <a:spAutoFit/>
          </a:bodyPr>
          <a:lstStyle/>
          <a:p>
            <a:pPr algn="ctr"/>
            <a:r>
              <a:rPr lang="en-US" sz="2400" dirty="0" smtClean="0"/>
              <a:t>Logical Plan</a:t>
            </a:r>
            <a:endParaRPr lang="en-US" sz="2400" dirty="0"/>
          </a:p>
        </p:txBody>
      </p:sp>
      <p:sp>
        <p:nvSpPr>
          <p:cNvPr id="16" name="Rounded Rectangle 15"/>
          <p:cNvSpPr/>
          <p:nvPr/>
        </p:nvSpPr>
        <p:spPr>
          <a:xfrm>
            <a:off x="3920032" y="1771356"/>
            <a:ext cx="1068702"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Load</a:t>
            </a:r>
            <a:endParaRPr lang="en-US" dirty="0">
              <a:solidFill>
                <a:srgbClr val="000000"/>
              </a:solidFill>
            </a:endParaRPr>
          </a:p>
        </p:txBody>
      </p:sp>
      <p:sp>
        <p:nvSpPr>
          <p:cNvPr id="17" name="Rounded Rectangle 16"/>
          <p:cNvSpPr/>
          <p:nvPr/>
        </p:nvSpPr>
        <p:spPr>
          <a:xfrm>
            <a:off x="3920032" y="2611105"/>
            <a:ext cx="1068702" cy="457200"/>
          </a:xfrm>
          <a:prstGeom prst="roundRect">
            <a:avLst/>
          </a:prstGeom>
          <a:solidFill>
            <a:srgbClr val="FFFF00"/>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Filter</a:t>
            </a:r>
            <a:endParaRPr lang="en-US" dirty="0">
              <a:solidFill>
                <a:srgbClr val="000000"/>
              </a:solidFill>
            </a:endParaRPr>
          </a:p>
        </p:txBody>
      </p:sp>
      <p:sp>
        <p:nvSpPr>
          <p:cNvPr id="18" name="Rounded Rectangle 17"/>
          <p:cNvSpPr/>
          <p:nvPr/>
        </p:nvSpPr>
        <p:spPr>
          <a:xfrm>
            <a:off x="3920034" y="3406322"/>
            <a:ext cx="1068701" cy="457200"/>
          </a:xfrm>
          <a:prstGeom prst="roundRect">
            <a:avLst/>
          </a:prstGeom>
          <a:solidFill>
            <a:srgbClr val="FFFF00"/>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Group</a:t>
            </a:r>
            <a:endParaRPr lang="en-US" dirty="0">
              <a:solidFill>
                <a:srgbClr val="000000"/>
              </a:solidFill>
            </a:endParaRPr>
          </a:p>
        </p:txBody>
      </p:sp>
      <p:sp>
        <p:nvSpPr>
          <p:cNvPr id="19" name="Rounded Rectangle 18"/>
          <p:cNvSpPr/>
          <p:nvPr/>
        </p:nvSpPr>
        <p:spPr>
          <a:xfrm>
            <a:off x="3920030" y="4204333"/>
            <a:ext cx="1068703"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Foreach</a:t>
            </a:r>
            <a:endParaRPr lang="en-US" dirty="0">
              <a:solidFill>
                <a:srgbClr val="000000"/>
              </a:solidFill>
            </a:endParaRPr>
          </a:p>
        </p:txBody>
      </p:sp>
      <p:sp>
        <p:nvSpPr>
          <p:cNvPr id="20" name="Rounded Rectangle 19"/>
          <p:cNvSpPr/>
          <p:nvPr/>
        </p:nvSpPr>
        <p:spPr>
          <a:xfrm>
            <a:off x="3920030" y="5071879"/>
            <a:ext cx="1068702"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Store</a:t>
            </a:r>
            <a:endParaRPr lang="en-US" dirty="0">
              <a:solidFill>
                <a:srgbClr val="000000"/>
              </a:solidFill>
            </a:endParaRPr>
          </a:p>
        </p:txBody>
      </p:sp>
      <p:cxnSp>
        <p:nvCxnSpPr>
          <p:cNvPr id="21" name="Straight Arrow Connector 20"/>
          <p:cNvCxnSpPr>
            <a:stCxn id="16" idx="2"/>
            <a:endCxn id="17" idx="0"/>
          </p:cNvCxnSpPr>
          <p:nvPr/>
        </p:nvCxnSpPr>
        <p:spPr>
          <a:xfrm>
            <a:off x="4454383" y="2228556"/>
            <a:ext cx="0" cy="38254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7" idx="2"/>
            <a:endCxn id="18" idx="0"/>
          </p:cNvCxnSpPr>
          <p:nvPr/>
        </p:nvCxnSpPr>
        <p:spPr>
          <a:xfrm>
            <a:off x="4454383" y="3068305"/>
            <a:ext cx="2" cy="33801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8" idx="2"/>
            <a:endCxn id="19" idx="0"/>
          </p:cNvCxnSpPr>
          <p:nvPr/>
        </p:nvCxnSpPr>
        <p:spPr>
          <a:xfrm flipH="1">
            <a:off x="4454382" y="3863522"/>
            <a:ext cx="3" cy="340811"/>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9" idx="2"/>
            <a:endCxn id="20" idx="0"/>
          </p:cNvCxnSpPr>
          <p:nvPr/>
        </p:nvCxnSpPr>
        <p:spPr>
          <a:xfrm flipH="1">
            <a:off x="4454381" y="4661533"/>
            <a:ext cx="1" cy="410346"/>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6" name="Right Arrow 25"/>
          <p:cNvSpPr/>
          <p:nvPr/>
        </p:nvSpPr>
        <p:spPr>
          <a:xfrm>
            <a:off x="2365929" y="3161725"/>
            <a:ext cx="1366789" cy="484632"/>
          </a:xfrm>
          <a:prstGeom prst="rightArrow">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2365929" y="3574146"/>
            <a:ext cx="946404" cy="1160903"/>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Rule </a:t>
            </a:r>
          </a:p>
          <a:p>
            <a:pPr marL="0" marR="0" indent="0" algn="l" defTabSz="457200" rtl="0" eaLnBrk="1" fontAlgn="auto" latinLnBrk="0" hangingPunct="1">
              <a:lnSpc>
                <a:spcPct val="100000"/>
              </a:lnSpc>
              <a:spcBef>
                <a:spcPct val="20000"/>
              </a:spcBef>
              <a:spcAft>
                <a:spcPts val="0"/>
              </a:spcAft>
              <a:buClrTx/>
              <a:buSzTx/>
              <a:buFont typeface="Arial"/>
              <a:buNone/>
              <a:tabLst/>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based </a:t>
            </a:r>
          </a:p>
          <a:p>
            <a:pPr marL="0" marR="0" indent="0" algn="l" defTabSz="457200" rtl="0" eaLnBrk="1" fontAlgn="auto" latinLnBrk="0" hangingPunct="1">
              <a:lnSpc>
                <a:spcPct val="100000"/>
              </a:lnSpc>
              <a:spcBef>
                <a:spcPct val="20000"/>
              </a:spcBef>
              <a:spcAft>
                <a:spcPts val="0"/>
              </a:spcAft>
              <a:buClrTx/>
              <a:buSzTx/>
              <a:buFont typeface="Arial"/>
              <a:buNone/>
              <a:tabLst/>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optimizations</a:t>
            </a:r>
            <a:endParaRPr kumimoji="0" lang="en-US" sz="1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28" name="Rounded Rectangle 27"/>
          <p:cNvSpPr/>
          <p:nvPr/>
        </p:nvSpPr>
        <p:spPr>
          <a:xfrm>
            <a:off x="6457655" y="1724887"/>
            <a:ext cx="2355280" cy="1632685"/>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Map</a:t>
            </a:r>
            <a:endParaRPr lang="en-US" dirty="0">
              <a:solidFill>
                <a:srgbClr val="000000"/>
              </a:solidFill>
            </a:endParaRPr>
          </a:p>
        </p:txBody>
      </p:sp>
      <p:sp>
        <p:nvSpPr>
          <p:cNvPr id="30" name="Rounded Rectangle 29"/>
          <p:cNvSpPr/>
          <p:nvPr/>
        </p:nvSpPr>
        <p:spPr>
          <a:xfrm>
            <a:off x="7294031" y="1951205"/>
            <a:ext cx="1333041"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Filter</a:t>
            </a:r>
            <a:endParaRPr lang="en-US" dirty="0">
              <a:solidFill>
                <a:srgbClr val="000000"/>
              </a:solidFill>
            </a:endParaRPr>
          </a:p>
        </p:txBody>
      </p:sp>
      <p:sp>
        <p:nvSpPr>
          <p:cNvPr id="31" name="Rounded Rectangle 30"/>
          <p:cNvSpPr/>
          <p:nvPr/>
        </p:nvSpPr>
        <p:spPr>
          <a:xfrm>
            <a:off x="7294031" y="2704525"/>
            <a:ext cx="1333042"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Rearrange</a:t>
            </a:r>
            <a:endParaRPr lang="en-US" dirty="0">
              <a:solidFill>
                <a:srgbClr val="000000"/>
              </a:solidFill>
            </a:endParaRPr>
          </a:p>
        </p:txBody>
      </p:sp>
      <p:sp>
        <p:nvSpPr>
          <p:cNvPr id="32" name="Rounded Rectangle 31"/>
          <p:cNvSpPr/>
          <p:nvPr/>
        </p:nvSpPr>
        <p:spPr>
          <a:xfrm>
            <a:off x="6457655" y="3833313"/>
            <a:ext cx="2355280" cy="1851353"/>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Reduce</a:t>
            </a:r>
            <a:endParaRPr lang="en-US" dirty="0">
              <a:solidFill>
                <a:srgbClr val="000000"/>
              </a:solidFill>
            </a:endParaRPr>
          </a:p>
        </p:txBody>
      </p:sp>
      <p:sp>
        <p:nvSpPr>
          <p:cNvPr id="33" name="Rounded Rectangle 32"/>
          <p:cNvSpPr/>
          <p:nvPr/>
        </p:nvSpPr>
        <p:spPr>
          <a:xfrm>
            <a:off x="7294031" y="4277849"/>
            <a:ext cx="1333041"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Package</a:t>
            </a:r>
            <a:endParaRPr lang="en-US" dirty="0">
              <a:solidFill>
                <a:srgbClr val="000000"/>
              </a:solidFill>
            </a:endParaRPr>
          </a:p>
        </p:txBody>
      </p:sp>
      <p:sp>
        <p:nvSpPr>
          <p:cNvPr id="34" name="Rounded Rectangle 33"/>
          <p:cNvSpPr/>
          <p:nvPr/>
        </p:nvSpPr>
        <p:spPr>
          <a:xfrm>
            <a:off x="7294032" y="5066624"/>
            <a:ext cx="1333041"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Foreach</a:t>
            </a:r>
            <a:endParaRPr lang="en-US" dirty="0">
              <a:solidFill>
                <a:srgbClr val="000000"/>
              </a:solidFill>
            </a:endParaRPr>
          </a:p>
        </p:txBody>
      </p:sp>
      <p:cxnSp>
        <p:nvCxnSpPr>
          <p:cNvPr id="35" name="Straight Arrow Connector 34"/>
          <p:cNvCxnSpPr>
            <a:stCxn id="30" idx="2"/>
            <a:endCxn id="31" idx="0"/>
          </p:cNvCxnSpPr>
          <p:nvPr/>
        </p:nvCxnSpPr>
        <p:spPr>
          <a:xfrm>
            <a:off x="7960552" y="2408405"/>
            <a:ext cx="0" cy="29612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8" idx="2"/>
            <a:endCxn id="32" idx="0"/>
          </p:cNvCxnSpPr>
          <p:nvPr/>
        </p:nvCxnSpPr>
        <p:spPr>
          <a:xfrm>
            <a:off x="7635295" y="3357572"/>
            <a:ext cx="0" cy="475741"/>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33" idx="2"/>
          </p:cNvCxnSpPr>
          <p:nvPr/>
        </p:nvCxnSpPr>
        <p:spPr>
          <a:xfrm>
            <a:off x="7960552" y="4735049"/>
            <a:ext cx="0" cy="33683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4" name="Right Arrow 43"/>
          <p:cNvSpPr/>
          <p:nvPr/>
        </p:nvSpPr>
        <p:spPr>
          <a:xfrm>
            <a:off x="5353137" y="3164006"/>
            <a:ext cx="1104518" cy="484632"/>
          </a:xfrm>
          <a:prstGeom prst="rightArrow">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6289346" y="1181523"/>
            <a:ext cx="2590800" cy="461665"/>
          </a:xfrm>
          <a:prstGeom prst="rect">
            <a:avLst/>
          </a:prstGeom>
          <a:noFill/>
        </p:spPr>
        <p:txBody>
          <a:bodyPr wrap="square" rtlCol="0">
            <a:spAutoFit/>
          </a:bodyPr>
          <a:lstStyle/>
          <a:p>
            <a:pPr algn="ctr"/>
            <a:r>
              <a:rPr lang="en-US" sz="2400" dirty="0" err="1" smtClean="0"/>
              <a:t>MapReduce</a:t>
            </a:r>
            <a:r>
              <a:rPr lang="en-US" sz="2400" dirty="0" smtClean="0"/>
              <a:t> Plan</a:t>
            </a:r>
            <a:endParaRPr lang="en-US" sz="2400" dirty="0"/>
          </a:p>
        </p:txBody>
      </p:sp>
    </p:spTree>
    <p:extLst>
      <p:ext uri="{BB962C8B-B14F-4D97-AF65-F5344CB8AC3E}">
        <p14:creationId xmlns:p14="http://schemas.microsoft.com/office/powerpoint/2010/main" val="19213969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6" grpId="0" animBg="1"/>
      <p:bldP spid="27" grpId="0"/>
      <p:bldP spid="28" grpId="0" animBg="1"/>
      <p:bldP spid="30" grpId="0" animBg="1"/>
      <p:bldP spid="31" grpId="0" animBg="1"/>
      <p:bldP spid="32" grpId="0" animBg="1"/>
      <p:bldP spid="33" grpId="0" animBg="1"/>
      <p:bldP spid="34" grpId="0" animBg="1"/>
      <p:bldP spid="44" grpId="0" animBg="1"/>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Guts, p. 3</a:t>
            </a:r>
            <a:endParaRPr lang="en-US" dirty="0"/>
          </a:p>
        </p:txBody>
      </p:sp>
      <p:sp>
        <p:nvSpPr>
          <p:cNvPr id="5" name="Slide Number Placeholder 4"/>
          <p:cNvSpPr>
            <a:spLocks noGrp="1"/>
          </p:cNvSpPr>
          <p:nvPr>
            <p:ph type="sldNum" sz="quarter" idx="4"/>
          </p:nvPr>
        </p:nvSpPr>
        <p:spPr/>
        <p:txBody>
          <a:bodyPr/>
          <a:lstStyle/>
          <a:p>
            <a:fld id="{13BDBACA-B5F5-394C-AF1A-AF4F872C3316}" type="slidenum">
              <a:rPr lang="en-US" smtClean="0"/>
              <a:pPr/>
              <a:t>8</a:t>
            </a:fld>
            <a:endParaRPr lang="en-US" dirty="0"/>
          </a:p>
        </p:txBody>
      </p:sp>
      <p:sp>
        <p:nvSpPr>
          <p:cNvPr id="6" name="Rounded Rectangle 5"/>
          <p:cNvSpPr/>
          <p:nvPr/>
        </p:nvSpPr>
        <p:spPr>
          <a:xfrm>
            <a:off x="1269019" y="1847094"/>
            <a:ext cx="2355280" cy="1632685"/>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Map</a:t>
            </a:r>
            <a:endParaRPr lang="en-US" dirty="0">
              <a:solidFill>
                <a:srgbClr val="000000"/>
              </a:solidFill>
            </a:endParaRPr>
          </a:p>
        </p:txBody>
      </p:sp>
      <p:sp>
        <p:nvSpPr>
          <p:cNvPr id="7" name="Rounded Rectangle 6"/>
          <p:cNvSpPr/>
          <p:nvPr/>
        </p:nvSpPr>
        <p:spPr>
          <a:xfrm>
            <a:off x="2105395" y="2073412"/>
            <a:ext cx="1333041"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Filter</a:t>
            </a:r>
            <a:endParaRPr lang="en-US" dirty="0">
              <a:solidFill>
                <a:srgbClr val="000000"/>
              </a:solidFill>
            </a:endParaRPr>
          </a:p>
        </p:txBody>
      </p:sp>
      <p:sp>
        <p:nvSpPr>
          <p:cNvPr id="8" name="Rounded Rectangle 7"/>
          <p:cNvSpPr/>
          <p:nvPr/>
        </p:nvSpPr>
        <p:spPr>
          <a:xfrm>
            <a:off x="2105395" y="2826732"/>
            <a:ext cx="1333042"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Rearrange</a:t>
            </a:r>
            <a:endParaRPr lang="en-US" dirty="0">
              <a:solidFill>
                <a:srgbClr val="000000"/>
              </a:solidFill>
            </a:endParaRPr>
          </a:p>
        </p:txBody>
      </p:sp>
      <p:sp>
        <p:nvSpPr>
          <p:cNvPr id="9" name="Rounded Rectangle 8"/>
          <p:cNvSpPr/>
          <p:nvPr/>
        </p:nvSpPr>
        <p:spPr>
          <a:xfrm>
            <a:off x="1269019" y="3955520"/>
            <a:ext cx="2355280" cy="1851353"/>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Reduce</a:t>
            </a:r>
            <a:endParaRPr lang="en-US" dirty="0">
              <a:solidFill>
                <a:srgbClr val="000000"/>
              </a:solidFill>
            </a:endParaRPr>
          </a:p>
        </p:txBody>
      </p:sp>
      <p:sp>
        <p:nvSpPr>
          <p:cNvPr id="10" name="Rounded Rectangle 9"/>
          <p:cNvSpPr/>
          <p:nvPr/>
        </p:nvSpPr>
        <p:spPr>
          <a:xfrm>
            <a:off x="2105395" y="4400056"/>
            <a:ext cx="1333041"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Package</a:t>
            </a:r>
            <a:endParaRPr lang="en-US" dirty="0">
              <a:solidFill>
                <a:srgbClr val="000000"/>
              </a:solidFill>
            </a:endParaRPr>
          </a:p>
        </p:txBody>
      </p:sp>
      <p:sp>
        <p:nvSpPr>
          <p:cNvPr id="11" name="Rounded Rectangle 10"/>
          <p:cNvSpPr/>
          <p:nvPr/>
        </p:nvSpPr>
        <p:spPr>
          <a:xfrm>
            <a:off x="2105396" y="5188831"/>
            <a:ext cx="1333041"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Foreach</a:t>
            </a:r>
            <a:endParaRPr lang="en-US" dirty="0">
              <a:solidFill>
                <a:srgbClr val="000000"/>
              </a:solidFill>
            </a:endParaRPr>
          </a:p>
        </p:txBody>
      </p:sp>
      <p:cxnSp>
        <p:nvCxnSpPr>
          <p:cNvPr id="12" name="Straight Arrow Connector 11"/>
          <p:cNvCxnSpPr>
            <a:stCxn id="7" idx="2"/>
            <a:endCxn id="8" idx="0"/>
          </p:cNvCxnSpPr>
          <p:nvPr/>
        </p:nvCxnSpPr>
        <p:spPr>
          <a:xfrm>
            <a:off x="2771916" y="2530612"/>
            <a:ext cx="0" cy="29612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6" idx="2"/>
            <a:endCxn id="9" idx="0"/>
          </p:cNvCxnSpPr>
          <p:nvPr/>
        </p:nvCxnSpPr>
        <p:spPr>
          <a:xfrm>
            <a:off x="2446659" y="3479779"/>
            <a:ext cx="0" cy="475741"/>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0" idx="2"/>
          </p:cNvCxnSpPr>
          <p:nvPr/>
        </p:nvCxnSpPr>
        <p:spPr>
          <a:xfrm>
            <a:off x="2771916" y="4857256"/>
            <a:ext cx="0" cy="33683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100710" y="1303730"/>
            <a:ext cx="2590800" cy="461665"/>
          </a:xfrm>
          <a:prstGeom prst="rect">
            <a:avLst/>
          </a:prstGeom>
          <a:noFill/>
        </p:spPr>
        <p:txBody>
          <a:bodyPr wrap="square" rtlCol="0">
            <a:spAutoFit/>
          </a:bodyPr>
          <a:lstStyle/>
          <a:p>
            <a:pPr algn="ctr"/>
            <a:r>
              <a:rPr lang="en-US" sz="2400" dirty="0" err="1" smtClean="0"/>
              <a:t>MapReduce</a:t>
            </a:r>
            <a:r>
              <a:rPr lang="en-US" sz="2400" dirty="0" smtClean="0"/>
              <a:t> Plan</a:t>
            </a:r>
            <a:endParaRPr lang="en-US" sz="2400" dirty="0"/>
          </a:p>
        </p:txBody>
      </p:sp>
      <p:sp>
        <p:nvSpPr>
          <p:cNvPr id="16" name="Rounded Rectangle 15"/>
          <p:cNvSpPr/>
          <p:nvPr/>
        </p:nvSpPr>
        <p:spPr>
          <a:xfrm>
            <a:off x="5745185" y="1256833"/>
            <a:ext cx="2355280" cy="1632685"/>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Map</a:t>
            </a:r>
            <a:endParaRPr lang="en-US" dirty="0">
              <a:solidFill>
                <a:srgbClr val="000000"/>
              </a:solidFill>
            </a:endParaRPr>
          </a:p>
        </p:txBody>
      </p:sp>
      <p:sp>
        <p:nvSpPr>
          <p:cNvPr id="17" name="Rounded Rectangle 16"/>
          <p:cNvSpPr/>
          <p:nvPr/>
        </p:nvSpPr>
        <p:spPr>
          <a:xfrm>
            <a:off x="6581561" y="1483151"/>
            <a:ext cx="1333041"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Filter</a:t>
            </a:r>
            <a:endParaRPr lang="en-US" dirty="0">
              <a:solidFill>
                <a:srgbClr val="000000"/>
              </a:solidFill>
            </a:endParaRPr>
          </a:p>
        </p:txBody>
      </p:sp>
      <p:sp>
        <p:nvSpPr>
          <p:cNvPr id="18" name="Rounded Rectangle 17"/>
          <p:cNvSpPr/>
          <p:nvPr/>
        </p:nvSpPr>
        <p:spPr>
          <a:xfrm>
            <a:off x="6581561" y="2236471"/>
            <a:ext cx="1333042"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Rearrange</a:t>
            </a:r>
            <a:endParaRPr lang="en-US" dirty="0">
              <a:solidFill>
                <a:srgbClr val="000000"/>
              </a:solidFill>
            </a:endParaRPr>
          </a:p>
        </p:txBody>
      </p:sp>
      <p:sp>
        <p:nvSpPr>
          <p:cNvPr id="19" name="Rounded Rectangle 18"/>
          <p:cNvSpPr/>
          <p:nvPr/>
        </p:nvSpPr>
        <p:spPr>
          <a:xfrm>
            <a:off x="5745185" y="4526898"/>
            <a:ext cx="2355280" cy="1851353"/>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Reduce</a:t>
            </a:r>
            <a:endParaRPr lang="en-US" dirty="0">
              <a:solidFill>
                <a:srgbClr val="000000"/>
              </a:solidFill>
            </a:endParaRPr>
          </a:p>
        </p:txBody>
      </p:sp>
      <p:sp>
        <p:nvSpPr>
          <p:cNvPr id="20" name="Rounded Rectangle 19"/>
          <p:cNvSpPr/>
          <p:nvPr/>
        </p:nvSpPr>
        <p:spPr>
          <a:xfrm>
            <a:off x="6581561" y="4971434"/>
            <a:ext cx="1333041"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Package</a:t>
            </a:r>
            <a:endParaRPr lang="en-US" dirty="0">
              <a:solidFill>
                <a:srgbClr val="000000"/>
              </a:solidFill>
            </a:endParaRPr>
          </a:p>
        </p:txBody>
      </p:sp>
      <p:sp>
        <p:nvSpPr>
          <p:cNvPr id="21" name="Rounded Rectangle 20"/>
          <p:cNvSpPr/>
          <p:nvPr/>
        </p:nvSpPr>
        <p:spPr>
          <a:xfrm>
            <a:off x="6581562" y="5760209"/>
            <a:ext cx="1333041"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Foreach</a:t>
            </a:r>
            <a:endParaRPr lang="en-US" dirty="0">
              <a:solidFill>
                <a:srgbClr val="000000"/>
              </a:solidFill>
            </a:endParaRPr>
          </a:p>
        </p:txBody>
      </p:sp>
      <p:cxnSp>
        <p:nvCxnSpPr>
          <p:cNvPr id="22" name="Straight Arrow Connector 21"/>
          <p:cNvCxnSpPr>
            <a:stCxn id="17" idx="2"/>
            <a:endCxn id="18" idx="0"/>
          </p:cNvCxnSpPr>
          <p:nvPr/>
        </p:nvCxnSpPr>
        <p:spPr>
          <a:xfrm>
            <a:off x="7248082" y="1940351"/>
            <a:ext cx="0" cy="29612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6" idx="2"/>
            <a:endCxn id="29" idx="0"/>
          </p:cNvCxnSpPr>
          <p:nvPr/>
        </p:nvCxnSpPr>
        <p:spPr>
          <a:xfrm>
            <a:off x="6922825" y="2889518"/>
            <a:ext cx="0" cy="25762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0" idx="2"/>
          </p:cNvCxnSpPr>
          <p:nvPr/>
        </p:nvCxnSpPr>
        <p:spPr>
          <a:xfrm>
            <a:off x="7248082" y="5428634"/>
            <a:ext cx="0" cy="33683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5745185" y="3147147"/>
            <a:ext cx="2355280" cy="1130702"/>
          </a:xfrm>
          <a:prstGeom prst="roundRect">
            <a:avLst/>
          </a:prstGeom>
          <a:solidFill>
            <a:srgbClr val="FFFF00"/>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rgbClr val="000000"/>
                </a:solidFill>
              </a:rPr>
              <a:t>Combine</a:t>
            </a:r>
            <a:endParaRPr lang="en-US" dirty="0">
              <a:solidFill>
                <a:srgbClr val="000000"/>
              </a:solidFill>
            </a:endParaRPr>
          </a:p>
        </p:txBody>
      </p:sp>
      <p:sp>
        <p:nvSpPr>
          <p:cNvPr id="31" name="Rounded Rectangle 30"/>
          <p:cNvSpPr/>
          <p:nvPr/>
        </p:nvSpPr>
        <p:spPr>
          <a:xfrm>
            <a:off x="6581562" y="3604713"/>
            <a:ext cx="1333041"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Foreach</a:t>
            </a:r>
            <a:endParaRPr lang="en-US" dirty="0">
              <a:solidFill>
                <a:srgbClr val="000000"/>
              </a:solidFill>
            </a:endParaRPr>
          </a:p>
        </p:txBody>
      </p:sp>
      <p:cxnSp>
        <p:nvCxnSpPr>
          <p:cNvPr id="33" name="Straight Arrow Connector 32"/>
          <p:cNvCxnSpPr>
            <a:stCxn id="29" idx="2"/>
            <a:endCxn id="19" idx="0"/>
          </p:cNvCxnSpPr>
          <p:nvPr/>
        </p:nvCxnSpPr>
        <p:spPr>
          <a:xfrm>
            <a:off x="6922825" y="4277849"/>
            <a:ext cx="0" cy="24904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1" name="Right Arrow 40"/>
          <p:cNvSpPr/>
          <p:nvPr/>
        </p:nvSpPr>
        <p:spPr>
          <a:xfrm>
            <a:off x="4007705" y="3333168"/>
            <a:ext cx="1366789" cy="484632"/>
          </a:xfrm>
          <a:prstGeom prst="rightArrow">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4007705" y="3820649"/>
            <a:ext cx="914400" cy="914400"/>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Physical</a:t>
            </a:r>
          </a:p>
          <a:p>
            <a:pPr marL="0" marR="0" indent="0" algn="l" defTabSz="457200" rtl="0" eaLnBrk="1" fontAlgn="auto" latinLnBrk="0" hangingPunct="1">
              <a:lnSpc>
                <a:spcPct val="100000"/>
              </a:lnSpc>
              <a:spcBef>
                <a:spcPct val="20000"/>
              </a:spcBef>
              <a:spcAft>
                <a:spcPts val="0"/>
              </a:spcAft>
              <a:buClrTx/>
              <a:buSzTx/>
              <a:buFont typeface="Arial"/>
              <a:buNone/>
              <a:tabLst/>
            </a:pPr>
            <a:r>
              <a:rPr lang="en-US" dirty="0" smtClean="0">
                <a:solidFill>
                  <a:srgbClr val="000000"/>
                </a:solidFill>
              </a:rPr>
              <a:t>optimizations</a:t>
            </a:r>
            <a:endParaRPr kumimoji="0" lang="en-US" sz="1800" b="0" i="0" u="none" strike="noStrike" kern="120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10331934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9" grpId="0" animBg="1"/>
      <p:bldP spid="31" grpId="0" animBg="1"/>
      <p:bldP spid="41" grpId="0" animBg="1"/>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would be really cool if…</a:t>
            </a:r>
            <a:endParaRPr lang="en-US" dirty="0"/>
          </a:p>
        </p:txBody>
      </p:sp>
      <p:sp>
        <p:nvSpPr>
          <p:cNvPr id="5" name="Slide Number Placeholder 4"/>
          <p:cNvSpPr>
            <a:spLocks noGrp="1"/>
          </p:cNvSpPr>
          <p:nvPr>
            <p:ph type="sldNum" sz="quarter" idx="4"/>
          </p:nvPr>
        </p:nvSpPr>
        <p:spPr/>
        <p:txBody>
          <a:bodyPr/>
          <a:lstStyle/>
          <a:p>
            <a:fld id="{13BDBACA-B5F5-394C-AF1A-AF4F872C3316}" type="slidenum">
              <a:rPr lang="en-US" smtClean="0"/>
              <a:pPr/>
              <a:t>9</a:t>
            </a:fld>
            <a:endParaRPr lang="en-US" dirty="0"/>
          </a:p>
        </p:txBody>
      </p:sp>
      <p:sp>
        <p:nvSpPr>
          <p:cNvPr id="6" name="Rounded Rectangle 5"/>
          <p:cNvSpPr/>
          <p:nvPr/>
        </p:nvSpPr>
        <p:spPr>
          <a:xfrm>
            <a:off x="457198" y="1315141"/>
            <a:ext cx="1068702"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Map</a:t>
            </a:r>
            <a:endParaRPr lang="en-US" dirty="0">
              <a:solidFill>
                <a:srgbClr val="000000"/>
              </a:solidFill>
            </a:endParaRPr>
          </a:p>
        </p:txBody>
      </p:sp>
      <p:sp>
        <p:nvSpPr>
          <p:cNvPr id="7" name="Rounded Rectangle 6"/>
          <p:cNvSpPr/>
          <p:nvPr/>
        </p:nvSpPr>
        <p:spPr>
          <a:xfrm>
            <a:off x="457198" y="1997675"/>
            <a:ext cx="1068702"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Reduce</a:t>
            </a:r>
            <a:endParaRPr lang="en-US" dirty="0">
              <a:solidFill>
                <a:srgbClr val="000000"/>
              </a:solidFill>
            </a:endParaRPr>
          </a:p>
        </p:txBody>
      </p:sp>
      <p:sp>
        <p:nvSpPr>
          <p:cNvPr id="8" name="Rounded Rectangle 7"/>
          <p:cNvSpPr/>
          <p:nvPr/>
        </p:nvSpPr>
        <p:spPr>
          <a:xfrm>
            <a:off x="2094087" y="1318407"/>
            <a:ext cx="1068702"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Map</a:t>
            </a:r>
            <a:endParaRPr lang="en-US" dirty="0">
              <a:solidFill>
                <a:srgbClr val="000000"/>
              </a:solidFill>
            </a:endParaRPr>
          </a:p>
        </p:txBody>
      </p:sp>
      <p:sp>
        <p:nvSpPr>
          <p:cNvPr id="9" name="Rounded Rectangle 8"/>
          <p:cNvSpPr/>
          <p:nvPr/>
        </p:nvSpPr>
        <p:spPr>
          <a:xfrm>
            <a:off x="457198" y="2768664"/>
            <a:ext cx="1068702"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Map</a:t>
            </a:r>
            <a:endParaRPr lang="en-US" dirty="0">
              <a:solidFill>
                <a:srgbClr val="000000"/>
              </a:solidFill>
            </a:endParaRPr>
          </a:p>
        </p:txBody>
      </p:sp>
      <p:sp>
        <p:nvSpPr>
          <p:cNvPr id="10" name="Rounded Rectangle 9"/>
          <p:cNvSpPr/>
          <p:nvPr/>
        </p:nvSpPr>
        <p:spPr>
          <a:xfrm>
            <a:off x="2094087" y="2764697"/>
            <a:ext cx="1068702"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Map</a:t>
            </a:r>
            <a:endParaRPr lang="en-US" dirty="0">
              <a:solidFill>
                <a:srgbClr val="000000"/>
              </a:solidFill>
            </a:endParaRPr>
          </a:p>
        </p:txBody>
      </p:sp>
      <p:sp>
        <p:nvSpPr>
          <p:cNvPr id="11" name="Rounded Rectangle 10"/>
          <p:cNvSpPr/>
          <p:nvPr/>
        </p:nvSpPr>
        <p:spPr>
          <a:xfrm>
            <a:off x="1260114" y="4341111"/>
            <a:ext cx="1068702"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Map</a:t>
            </a:r>
            <a:endParaRPr lang="en-US" dirty="0">
              <a:solidFill>
                <a:srgbClr val="000000"/>
              </a:solidFill>
            </a:endParaRPr>
          </a:p>
        </p:txBody>
      </p:sp>
      <p:sp>
        <p:nvSpPr>
          <p:cNvPr id="12" name="Rounded Rectangle 11"/>
          <p:cNvSpPr/>
          <p:nvPr/>
        </p:nvSpPr>
        <p:spPr>
          <a:xfrm>
            <a:off x="2094087" y="1997675"/>
            <a:ext cx="1068702"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Reduce</a:t>
            </a:r>
            <a:endParaRPr lang="en-US" dirty="0">
              <a:solidFill>
                <a:srgbClr val="000000"/>
              </a:solidFill>
            </a:endParaRPr>
          </a:p>
        </p:txBody>
      </p:sp>
      <p:sp>
        <p:nvSpPr>
          <p:cNvPr id="13" name="Rounded Rectangle 12"/>
          <p:cNvSpPr/>
          <p:nvPr/>
        </p:nvSpPr>
        <p:spPr>
          <a:xfrm>
            <a:off x="457198" y="3590604"/>
            <a:ext cx="1068702"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Reduce</a:t>
            </a:r>
            <a:endParaRPr lang="en-US" dirty="0">
              <a:solidFill>
                <a:srgbClr val="000000"/>
              </a:solidFill>
            </a:endParaRPr>
          </a:p>
        </p:txBody>
      </p:sp>
      <p:sp>
        <p:nvSpPr>
          <p:cNvPr id="14" name="Rounded Rectangle 13"/>
          <p:cNvSpPr/>
          <p:nvPr/>
        </p:nvSpPr>
        <p:spPr>
          <a:xfrm>
            <a:off x="2094087" y="3590604"/>
            <a:ext cx="1068702"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Reduce</a:t>
            </a:r>
            <a:endParaRPr lang="en-US" dirty="0">
              <a:solidFill>
                <a:srgbClr val="000000"/>
              </a:solidFill>
            </a:endParaRPr>
          </a:p>
        </p:txBody>
      </p:sp>
      <p:sp>
        <p:nvSpPr>
          <p:cNvPr id="15" name="Rounded Rectangle 14"/>
          <p:cNvSpPr/>
          <p:nvPr/>
        </p:nvSpPr>
        <p:spPr>
          <a:xfrm>
            <a:off x="1260114" y="5077601"/>
            <a:ext cx="1068702" cy="4572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Reduce</a:t>
            </a:r>
            <a:endParaRPr lang="en-US" dirty="0">
              <a:solidFill>
                <a:srgbClr val="000000"/>
              </a:solidFill>
            </a:endParaRPr>
          </a:p>
        </p:txBody>
      </p:sp>
      <p:cxnSp>
        <p:nvCxnSpPr>
          <p:cNvPr id="16" name="Straight Arrow Connector 15"/>
          <p:cNvCxnSpPr>
            <a:stCxn id="6" idx="2"/>
            <a:endCxn id="7" idx="0"/>
          </p:cNvCxnSpPr>
          <p:nvPr/>
        </p:nvCxnSpPr>
        <p:spPr>
          <a:xfrm>
            <a:off x="991549" y="1772341"/>
            <a:ext cx="0" cy="22533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7" idx="2"/>
            <a:endCxn id="9" idx="0"/>
          </p:cNvCxnSpPr>
          <p:nvPr/>
        </p:nvCxnSpPr>
        <p:spPr>
          <a:xfrm>
            <a:off x="991549" y="2454875"/>
            <a:ext cx="0" cy="31378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9" idx="2"/>
            <a:endCxn id="13" idx="0"/>
          </p:cNvCxnSpPr>
          <p:nvPr/>
        </p:nvCxnSpPr>
        <p:spPr>
          <a:xfrm>
            <a:off x="991549" y="3225864"/>
            <a:ext cx="0" cy="36474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8" idx="2"/>
            <a:endCxn id="12" idx="0"/>
          </p:cNvCxnSpPr>
          <p:nvPr/>
        </p:nvCxnSpPr>
        <p:spPr>
          <a:xfrm>
            <a:off x="2628438" y="1775607"/>
            <a:ext cx="0" cy="22206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2" idx="2"/>
            <a:endCxn id="10" idx="0"/>
          </p:cNvCxnSpPr>
          <p:nvPr/>
        </p:nvCxnSpPr>
        <p:spPr>
          <a:xfrm>
            <a:off x="2628438" y="2454875"/>
            <a:ext cx="0" cy="30982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0" idx="2"/>
            <a:endCxn id="14" idx="0"/>
          </p:cNvCxnSpPr>
          <p:nvPr/>
        </p:nvCxnSpPr>
        <p:spPr>
          <a:xfrm>
            <a:off x="2628438" y="3221897"/>
            <a:ext cx="0" cy="36870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3" idx="2"/>
            <a:endCxn id="11" idx="0"/>
          </p:cNvCxnSpPr>
          <p:nvPr/>
        </p:nvCxnSpPr>
        <p:spPr>
          <a:xfrm>
            <a:off x="991549" y="4047804"/>
            <a:ext cx="802916" cy="29330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4" idx="2"/>
            <a:endCxn id="11" idx="0"/>
          </p:cNvCxnSpPr>
          <p:nvPr/>
        </p:nvCxnSpPr>
        <p:spPr>
          <a:xfrm flipH="1">
            <a:off x="1794465" y="4047804"/>
            <a:ext cx="833973" cy="29330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1" idx="2"/>
            <a:endCxn id="15" idx="0"/>
          </p:cNvCxnSpPr>
          <p:nvPr/>
        </p:nvCxnSpPr>
        <p:spPr>
          <a:xfrm>
            <a:off x="1794465" y="4798311"/>
            <a:ext cx="0" cy="27929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275519" y="4163201"/>
            <a:ext cx="5026296" cy="1371600"/>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r>
              <a:rPr lang="en-US" sz="2400" dirty="0" smtClean="0">
                <a:solidFill>
                  <a:srgbClr val="000000"/>
                </a:solidFill>
              </a:rPr>
              <a:t>What’s the right join algorithm here?</a:t>
            </a:r>
          </a:p>
          <a:p>
            <a:pPr marL="0" marR="0" indent="0" algn="l" defTabSz="457200" rtl="0" eaLnBrk="1" fontAlgn="auto" latinLnBrk="0" hangingPunct="1">
              <a:lnSpc>
                <a:spcPct val="100000"/>
              </a:lnSpc>
              <a:spcBef>
                <a:spcPct val="20000"/>
              </a:spcBef>
              <a:spcAft>
                <a:spcPts val="0"/>
              </a:spcAft>
              <a:buClrTx/>
              <a:buSzTx/>
              <a:buFont typeface="Arial"/>
              <a:buNone/>
              <a:tabLst/>
            </a:pPr>
            <a:r>
              <a:rPr lang="en-US" sz="2400" dirty="0" smtClean="0">
                <a:solidFill>
                  <a:srgbClr val="000000"/>
                </a:solidFill>
              </a:rPr>
              <a:t>Even with statistics it would be hard to </a:t>
            </a:r>
          </a:p>
          <a:p>
            <a:pPr marL="0" marR="0" indent="0" algn="l" defTabSz="457200" rtl="0" eaLnBrk="1" fontAlgn="auto" latinLnBrk="0" hangingPunct="1">
              <a:lnSpc>
                <a:spcPct val="100000"/>
              </a:lnSpc>
              <a:spcBef>
                <a:spcPct val="20000"/>
              </a:spcBef>
              <a:spcAft>
                <a:spcPts val="0"/>
              </a:spcAft>
              <a:buClrTx/>
              <a:buSzTx/>
              <a:buFont typeface="Arial"/>
              <a:buNone/>
              <a:tabLst/>
            </a:pPr>
            <a:r>
              <a:rPr lang="en-US" sz="2400" dirty="0" smtClean="0">
                <a:solidFill>
                  <a:srgbClr val="000000"/>
                </a:solidFill>
              </a:rPr>
              <a:t>know.</a:t>
            </a:r>
            <a:endParaRPr kumimoji="0" lang="en-US" sz="2400" b="0" i="0" u="none" strike="noStrike" kern="1200" cap="none" spc="0" normalizeH="0" baseline="0" noProof="0" dirty="0" smtClean="0">
              <a:ln>
                <a:noFill/>
              </a:ln>
              <a:solidFill>
                <a:srgbClr val="000000"/>
              </a:solidFill>
              <a:effectLst/>
              <a:uLnTx/>
              <a:uFillTx/>
            </a:endParaRPr>
          </a:p>
        </p:txBody>
      </p:sp>
      <p:cxnSp>
        <p:nvCxnSpPr>
          <p:cNvPr id="45" name="Straight Arrow Connector 44"/>
          <p:cNvCxnSpPr/>
          <p:nvPr/>
        </p:nvCxnSpPr>
        <p:spPr>
          <a:xfrm flipH="1" flipV="1">
            <a:off x="2509131" y="4553929"/>
            <a:ext cx="766389" cy="24438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3275520" y="5687201"/>
            <a:ext cx="5026296" cy="1371600"/>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r>
              <a:rPr lang="en-US" sz="2400" dirty="0" smtClean="0">
                <a:solidFill>
                  <a:srgbClr val="000000"/>
                </a:solidFill>
              </a:rPr>
              <a:t>Need on the fly execution plan rewrites.</a:t>
            </a:r>
            <a:endParaRPr kumimoji="0" lang="en-US" sz="2400" b="0" i="0" u="none" strike="noStrike" kern="120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39863049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2000"/>
                                        <p:tgtEl>
                                          <p:spTgt spid="15"/>
                                        </p:tgtEl>
                                      </p:cBhvr>
                                    </p:animEffect>
                                    <p:set>
                                      <p:cBhvr>
                                        <p:cTn id="17" dur="1" fill="hold">
                                          <p:stCondLst>
                                            <p:cond delay="1999"/>
                                          </p:stCondLst>
                                        </p:cTn>
                                        <p:tgtEl>
                                          <p:spTgt spid="15"/>
                                        </p:tgtEl>
                                        <p:attrNameLst>
                                          <p:attrName>style.visibility</p:attrName>
                                        </p:attrNameLst>
                                      </p:cBhvr>
                                      <p:to>
                                        <p:strVal val="hidden"/>
                                      </p:to>
                                    </p:set>
                                  </p:childTnLst>
                                </p:cTn>
                              </p:par>
                              <p:par>
                                <p:cTn id="18" presetID="9" presetClass="exit" presetSubtype="0" fill="hold" nodeType="withEffect">
                                  <p:stCondLst>
                                    <p:cond delay="0"/>
                                  </p:stCondLst>
                                  <p:childTnLst>
                                    <p:animEffect transition="out" filter="dissolve">
                                      <p:cBhvr>
                                        <p:cTn id="19" dur="2000"/>
                                        <p:tgtEl>
                                          <p:spTgt spid="40"/>
                                        </p:tgtEl>
                                      </p:cBhvr>
                                    </p:animEffect>
                                    <p:set>
                                      <p:cBhvr>
                                        <p:cTn id="20" dur="1" fill="hold">
                                          <p:stCondLst>
                                            <p:cond delay="19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3" grpId="0"/>
      <p:bldP spid="49" grpId="0"/>
    </p:bldLst>
  </p:timing>
</p:sld>
</file>

<file path=ppt/theme/theme1.xml><?xml version="1.0" encoding="utf-8"?>
<a:theme xmlns:a="http://schemas.openxmlformats.org/drawingml/2006/main" name="Hortonworks_PPT_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lnSpcReduction="10000"/>
      </a:bodyPr>
      <a:lstStyle>
        <a:defPPr marL="0" marR="0" indent="0" algn="l" defTabSz="457200" rtl="0" eaLnBrk="1" fontAlgn="auto" latinLnBrk="0" hangingPunct="1">
          <a:lnSpc>
            <a:spcPct val="100000"/>
          </a:lnSpc>
          <a:spcBef>
            <a:spcPct val="20000"/>
          </a:spcBef>
          <a:spcAft>
            <a:spcPts val="0"/>
          </a:spcAft>
          <a:buClrTx/>
          <a:buSzTx/>
          <a:buFont typeface="Arial"/>
          <a:buNone/>
          <a:tabLst/>
          <a:defRPr kumimoji="0" sz="1800" b="0" i="0" u="none" strike="noStrike" kern="1200" cap="none" spc="0" normalizeH="0" baseline="0" noProof="0" dirty="0" smtClean="0">
            <a:ln>
              <a:noFill/>
            </a:ln>
            <a:solidFill>
              <a:srgbClr val="C3C3C3"/>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Hortonworks_PPT_1.potx</Template>
  <TotalTime>1742</TotalTime>
  <Words>1687</Words>
  <Application>Microsoft Macintosh PowerPoint</Application>
  <PresentationFormat>On-screen Show (4:3)</PresentationFormat>
  <Paragraphs>317</Paragraphs>
  <Slides>25</Slides>
  <Notes>7</Notes>
  <HiddenSlides>6</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Hortonworks_PPT_1</vt:lpstr>
      <vt:lpstr>Pig</vt:lpstr>
      <vt:lpstr>Who Am I?</vt:lpstr>
      <vt:lpstr>Who Are You?</vt:lpstr>
      <vt:lpstr>What Should We Optimize?</vt:lpstr>
      <vt:lpstr>Pig Deployment</vt:lpstr>
      <vt:lpstr>Pig Guts (i.e. Pig Architecture), p. 1</vt:lpstr>
      <vt:lpstr>Pig Guts, p. 2</vt:lpstr>
      <vt:lpstr>Pig Guts, p. 3</vt:lpstr>
      <vt:lpstr>It would be really cool if…</vt:lpstr>
      <vt:lpstr>Memory</vt:lpstr>
      <vt:lpstr>Reducing Spills to Disk</vt:lpstr>
      <vt:lpstr>Skew</vt:lpstr>
      <vt:lpstr>Reducing your Reducers</vt:lpstr>
      <vt:lpstr>(De)serialization</vt:lpstr>
      <vt:lpstr>Faster Job Startup</vt:lpstr>
      <vt:lpstr>Improved Execution Models</vt:lpstr>
      <vt:lpstr>Code Generation</vt:lpstr>
      <vt:lpstr>Multi-store script</vt:lpstr>
      <vt:lpstr>Multi-Store Map-Reduce Plan</vt:lpstr>
      <vt:lpstr>Hash Join</vt:lpstr>
      <vt:lpstr>Fragment Replicate Join</vt:lpstr>
      <vt:lpstr>Skew Join</vt:lpstr>
      <vt:lpstr>Merge Join</vt:lpstr>
      <vt:lpstr>Learn More</vt:lpstr>
      <vt:lpstr>Questions?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Eric Delin</dc:creator>
  <cp:keywords/>
  <dc:description/>
  <cp:lastModifiedBy>Alan Gates</cp:lastModifiedBy>
  <cp:revision>28</cp:revision>
  <dcterms:created xsi:type="dcterms:W3CDTF">2011-10-31T20:24:39Z</dcterms:created>
  <dcterms:modified xsi:type="dcterms:W3CDTF">2011-11-16T00:15:26Z</dcterms:modified>
  <cp:category/>
</cp:coreProperties>
</file>