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34"/>
  </p:notesMasterIdLst>
  <p:handoutMasterIdLst>
    <p:handoutMasterId r:id="rId35"/>
  </p:handoutMasterIdLst>
  <p:sldIdLst>
    <p:sldId id="256" r:id="rId2"/>
    <p:sldId id="472" r:id="rId3"/>
    <p:sldId id="392" r:id="rId4"/>
    <p:sldId id="401" r:id="rId5"/>
    <p:sldId id="405" r:id="rId6"/>
    <p:sldId id="406" r:id="rId7"/>
    <p:sldId id="464" r:id="rId8"/>
    <p:sldId id="473" r:id="rId9"/>
    <p:sldId id="474" r:id="rId10"/>
    <p:sldId id="415" r:id="rId11"/>
    <p:sldId id="465" r:id="rId12"/>
    <p:sldId id="434" r:id="rId13"/>
    <p:sldId id="475" r:id="rId14"/>
    <p:sldId id="408" r:id="rId15"/>
    <p:sldId id="442" r:id="rId16"/>
    <p:sldId id="403" r:id="rId17"/>
    <p:sldId id="476" r:id="rId18"/>
    <p:sldId id="409" r:id="rId19"/>
    <p:sldId id="466" r:id="rId20"/>
    <p:sldId id="412" r:id="rId21"/>
    <p:sldId id="456" r:id="rId22"/>
    <p:sldId id="467" r:id="rId23"/>
    <p:sldId id="453" r:id="rId24"/>
    <p:sldId id="419" r:id="rId25"/>
    <p:sldId id="449" r:id="rId26"/>
    <p:sldId id="477" r:id="rId27"/>
    <p:sldId id="478" r:id="rId28"/>
    <p:sldId id="479" r:id="rId29"/>
    <p:sldId id="480" r:id="rId30"/>
    <p:sldId id="481" r:id="rId31"/>
    <p:sldId id="423" r:id="rId32"/>
    <p:sldId id="4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CC"/>
    <a:srgbClr val="E0C1FF"/>
    <a:srgbClr val="33CC33"/>
    <a:srgbClr val="F2F2F2"/>
    <a:srgbClr val="D4D4D4"/>
    <a:srgbClr val="9900CC"/>
    <a:srgbClr val="FF3300"/>
    <a:srgbClr val="FF99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 autoAdjust="0"/>
    <p:restoredTop sz="93609" autoAdjust="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57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elastisizer\elastisizer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elastisizer\elastisizer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elastisizer\elastisizer-results-cr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job_optimizer\results_vldb11\cooccuren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job_optimizer\results_vldb11\cooccurenc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elastisizer\elastisizer_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o\Documents\Research%20Projects\Starfish\elastisizer\elastisizer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749409957476"/>
          <c:y val="0.0623737373737377"/>
          <c:w val="0.668606558627846"/>
          <c:h val="0.604246798695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UseCase3a!$M$3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UseCase3a!$L$53:$L$57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UseCase3a!$M$53:$M$57</c:f>
              <c:numCache>
                <c:formatCode>#,##0</c:formatCode>
                <c:ptCount val="5"/>
                <c:pt idx="0">
                  <c:v>1030.242533333333</c:v>
                </c:pt>
                <c:pt idx="1">
                  <c:v>219.8002000000001</c:v>
                </c:pt>
                <c:pt idx="2">
                  <c:v>109.8536166666667</c:v>
                </c:pt>
                <c:pt idx="3">
                  <c:v>274.5999499999997</c:v>
                </c:pt>
                <c:pt idx="4">
                  <c:v>56.94633333333333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106744"/>
        <c:axId val="-2103332216"/>
      </c:barChart>
      <c:catAx>
        <c:axId val="-21361067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03332216"/>
        <c:crosses val="autoZero"/>
        <c:auto val="1"/>
        <c:lblAlgn val="ctr"/>
        <c:lblOffset val="100"/>
        <c:noMultiLvlLbl val="0"/>
      </c:catAx>
      <c:valAx>
        <c:axId val="-2103332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Running Time (min)</a:t>
                </a:r>
              </a:p>
            </c:rich>
          </c:tx>
          <c:layout>
            <c:manualLayout>
              <c:xMode val="edge"/>
              <c:yMode val="edge"/>
              <c:x val="0.00771604938271611"/>
              <c:y val="0.0421717171717172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6106744"/>
        <c:crosses val="autoZero"/>
        <c:crossBetween val="between"/>
      </c:valAx>
      <c:spPr>
        <a:solidFill>
          <a:srgbClr val="DBF5F9">
            <a:alpha val="25000"/>
          </a:srgbClr>
        </a:solidFill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023316852835"/>
          <c:y val="0.0775252525252525"/>
          <c:w val="0.671182780931453"/>
          <c:h val="0.589095283544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UseCase3a!$M$3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UseCase3a!$L$66:$L$70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UseCase3a!$M$66:$M$70</c:f>
              <c:numCache>
                <c:formatCode>0.00</c:formatCode>
                <c:ptCount val="5"/>
                <c:pt idx="0">
                  <c:v>8.757061533333335</c:v>
                </c:pt>
                <c:pt idx="1">
                  <c:v>7.473206800000003</c:v>
                </c:pt>
                <c:pt idx="2">
                  <c:v>7.470045933333365</c:v>
                </c:pt>
                <c:pt idx="3">
                  <c:v>4.668199149999975</c:v>
                </c:pt>
                <c:pt idx="4">
                  <c:v>3.872350666666667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410312"/>
        <c:axId val="-2135967352"/>
      </c:barChart>
      <c:catAx>
        <c:axId val="-2103410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1800" b="1" i="0" baseline="0" dirty="0" smtClean="0"/>
                  <a:t>EC2 Instance Type</a:t>
                </a:r>
                <a:endParaRPr lang="en-US" sz="1800" b="1" i="0" baseline="0" dirty="0"/>
              </a:p>
            </c:rich>
          </c:tx>
          <c:layout>
            <c:manualLayout>
              <c:xMode val="edge"/>
              <c:yMode val="edge"/>
              <c:x val="0.297556867891516"/>
              <c:y val="0.873762427423848"/>
            </c:manualLayout>
          </c:layout>
          <c:overlay val="0"/>
        </c:title>
        <c:majorTickMark val="none"/>
        <c:minorTickMark val="none"/>
        <c:tickLblPos val="nextTo"/>
        <c:crossAx val="-2135967352"/>
        <c:crosses val="autoZero"/>
        <c:auto val="1"/>
        <c:lblAlgn val="ctr"/>
        <c:lblOffset val="100"/>
        <c:noMultiLvlLbl val="0"/>
      </c:catAx>
      <c:valAx>
        <c:axId val="-2135967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Cost ($)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-2103410312"/>
        <c:crosses val="autoZero"/>
        <c:crossBetween val="between"/>
        <c:majorUnit val="2.0"/>
      </c:valAx>
      <c:spPr>
        <a:solidFill>
          <a:srgbClr val="DBF5F9">
            <a:alpha val="25000"/>
          </a:srgbClr>
        </a:solidFill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284752600369"/>
          <c:y val="0.052833942632171"/>
          <c:w val="0.622623456790127"/>
          <c:h val="0.709340316835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UseCase2!$G$47</c:f>
              <c:strCache>
                <c:ptCount val="1"/>
                <c:pt idx="0">
                  <c:v>Default Settings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UseCase2!$B$48:$B$53</c:f>
              <c:strCache>
                <c:ptCount val="6"/>
                <c:pt idx="0">
                  <c:v>TS</c:v>
                </c:pt>
                <c:pt idx="1">
                  <c:v>WC</c:v>
                </c:pt>
                <c:pt idx="2">
                  <c:v>LG</c:v>
                </c:pt>
                <c:pt idx="3">
                  <c:v>JO</c:v>
                </c:pt>
                <c:pt idx="4">
                  <c:v>TF</c:v>
                </c:pt>
                <c:pt idx="5">
                  <c:v>CO</c:v>
                </c:pt>
              </c:strCache>
            </c:strRef>
          </c:cat>
          <c:val>
            <c:numRef>
              <c:f>UseCase2!$G$48:$G$53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UseCase2!$H$47</c:f>
              <c:strCache>
                <c:ptCount val="1"/>
                <c:pt idx="0">
                  <c:v>Rule-based Optimizer</c:v>
                </c:pt>
              </c:strCache>
            </c:strRef>
          </c:tx>
          <c:spPr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UseCase2!$B$48:$B$53</c:f>
              <c:strCache>
                <c:ptCount val="6"/>
                <c:pt idx="0">
                  <c:v>TS</c:v>
                </c:pt>
                <c:pt idx="1">
                  <c:v>WC</c:v>
                </c:pt>
                <c:pt idx="2">
                  <c:v>LG</c:v>
                </c:pt>
                <c:pt idx="3">
                  <c:v>JO</c:v>
                </c:pt>
                <c:pt idx="4">
                  <c:v>TF</c:v>
                </c:pt>
                <c:pt idx="5">
                  <c:v>CO</c:v>
                </c:pt>
              </c:strCache>
            </c:strRef>
          </c:cat>
          <c:val>
            <c:numRef>
              <c:f>UseCase2!$H$48:$H$53</c:f>
              <c:numCache>
                <c:formatCode>0</c:formatCode>
                <c:ptCount val="6"/>
                <c:pt idx="0">
                  <c:v>31.71065634213609</c:v>
                </c:pt>
                <c:pt idx="1">
                  <c:v>1.938647531450954</c:v>
                </c:pt>
                <c:pt idx="2">
                  <c:v>18.1567756252625</c:v>
                </c:pt>
                <c:pt idx="3">
                  <c:v>19.74332578706519</c:v>
                </c:pt>
                <c:pt idx="4">
                  <c:v>2.778210837044079</c:v>
                </c:pt>
                <c:pt idx="5">
                  <c:v>11.88766565029595</c:v>
                </c:pt>
              </c:numCache>
            </c:numRef>
          </c:val>
        </c:ser>
        <c:ser>
          <c:idx val="2"/>
          <c:order val="2"/>
          <c:tx>
            <c:strRef>
              <c:f>UseCase2!$I$47</c:f>
              <c:strCache>
                <c:ptCount val="1"/>
                <c:pt idx="0">
                  <c:v>Cost-based Optimizer</c:v>
                </c:pt>
              </c:strCache>
            </c:strRef>
          </c:tx>
          <c:spPr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UseCase2!$B$48:$B$53</c:f>
              <c:strCache>
                <c:ptCount val="6"/>
                <c:pt idx="0">
                  <c:v>TS</c:v>
                </c:pt>
                <c:pt idx="1">
                  <c:v>WC</c:v>
                </c:pt>
                <c:pt idx="2">
                  <c:v>LG</c:v>
                </c:pt>
                <c:pt idx="3">
                  <c:v>JO</c:v>
                </c:pt>
                <c:pt idx="4">
                  <c:v>TF</c:v>
                </c:pt>
                <c:pt idx="5">
                  <c:v>CO</c:v>
                </c:pt>
              </c:strCache>
            </c:strRef>
          </c:cat>
          <c:val>
            <c:numRef>
              <c:f>UseCase2!$I$48:$I$53</c:f>
              <c:numCache>
                <c:formatCode>0</c:formatCode>
                <c:ptCount val="6"/>
                <c:pt idx="0">
                  <c:v>52.61327928402211</c:v>
                </c:pt>
                <c:pt idx="1">
                  <c:v>2.536869628571558</c:v>
                </c:pt>
                <c:pt idx="2">
                  <c:v>22.31855003995883</c:v>
                </c:pt>
                <c:pt idx="3">
                  <c:v>35.78161894946305</c:v>
                </c:pt>
                <c:pt idx="4">
                  <c:v>3.639476530155218</c:v>
                </c:pt>
                <c:pt idx="5">
                  <c:v>18.8799699637716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6771544"/>
        <c:axId val="-2146611256"/>
      </c:barChart>
      <c:catAx>
        <c:axId val="-2146771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/>
                  <a:t>MapReduce</a:t>
                </a:r>
                <a:r>
                  <a:rPr lang="en-US" dirty="0"/>
                  <a:t> </a:t>
                </a:r>
                <a:r>
                  <a:rPr lang="en-US" dirty="0" smtClean="0"/>
                  <a:t>Programs</a:t>
                </a:r>
                <a:endParaRPr lang="en-US" dirty="0"/>
              </a:p>
            </c:rich>
          </c:tx>
          <c:overlay val="0"/>
        </c:title>
        <c:majorTickMark val="none"/>
        <c:minorTickMark val="none"/>
        <c:tickLblPos val="nextTo"/>
        <c:crossAx val="-2146611256"/>
        <c:crosses val="autoZero"/>
        <c:auto val="1"/>
        <c:lblAlgn val="ctr"/>
        <c:lblOffset val="100"/>
        <c:noMultiLvlLbl val="0"/>
      </c:catAx>
      <c:valAx>
        <c:axId val="-21466112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Speedup over Default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31172839506173"/>
              <c:y val="0.06688648293963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146771544"/>
        <c:crosses val="autoZero"/>
        <c:crossBetween val="between"/>
      </c:valAx>
      <c:spPr>
        <a:solidFill>
          <a:srgbClr val="DBF5F9">
            <a:alpha val="25000"/>
          </a:srgbClr>
        </a:solidFill>
      </c:spPr>
    </c:plotArea>
    <c:legend>
      <c:legendPos val="r"/>
      <c:layout>
        <c:manualLayout>
          <c:xMode val="edge"/>
          <c:yMode val="edge"/>
          <c:x val="0.749648950131236"/>
          <c:y val="0.125668588301462"/>
          <c:w val="0.241091790609507"/>
          <c:h val="0.593056805399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Sampling!$H$51</c:f>
              <c:strCache>
                <c:ptCount val="1"/>
                <c:pt idx="0">
                  <c:v>Profiling Overhead</c:v>
                </c:pt>
              </c:strCache>
            </c:strRef>
          </c:tx>
          <c:spPr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numRef>
              <c:f>Sampling!$D$52:$D$59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40.0</c:v>
                </c:pt>
                <c:pt idx="5">
                  <c:v>60.0</c:v>
                </c:pt>
                <c:pt idx="6">
                  <c:v>80.0</c:v>
                </c:pt>
                <c:pt idx="7">
                  <c:v>100.0</c:v>
                </c:pt>
              </c:numCache>
            </c:numRef>
          </c:cat>
          <c:val>
            <c:numRef>
              <c:f>Sampling!$H$52:$H$59</c:f>
              <c:numCache>
                <c:formatCode>0</c:formatCode>
                <c:ptCount val="8"/>
                <c:pt idx="0">
                  <c:v>0.024455935873962</c:v>
                </c:pt>
                <c:pt idx="1">
                  <c:v>5.81689261591631</c:v>
                </c:pt>
                <c:pt idx="2">
                  <c:v>13.06944520422325</c:v>
                </c:pt>
                <c:pt idx="3">
                  <c:v>19.51953739666563</c:v>
                </c:pt>
                <c:pt idx="4">
                  <c:v>19.64149528740552</c:v>
                </c:pt>
                <c:pt idx="5">
                  <c:v>19.82885671717676</c:v>
                </c:pt>
                <c:pt idx="6">
                  <c:v>22.90330573459517</c:v>
                </c:pt>
                <c:pt idx="7">
                  <c:v>30.10984254882325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99602392"/>
        <c:axId val="-2099886152"/>
      </c:barChart>
      <c:catAx>
        <c:axId val="-209960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Percent of Tasks Profiled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99886152"/>
        <c:crosses val="autoZero"/>
        <c:auto val="1"/>
        <c:lblAlgn val="ctr"/>
        <c:lblOffset val="100"/>
        <c:noMultiLvlLbl val="0"/>
      </c:catAx>
      <c:valAx>
        <c:axId val="-2099886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b="1"/>
                  <a:t>Percent Overhead over Job Running Time with Profiling Turned Off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-2099602392"/>
        <c:crosses val="autoZero"/>
        <c:crossBetween val="between"/>
      </c:valAx>
      <c:spPr>
        <a:solidFill>
          <a:srgbClr val="DBF5F9">
            <a:alpha val="30000"/>
          </a:srgbClr>
        </a:solidFill>
      </c:spPr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Sampling!$I$51</c:f>
              <c:strCache>
                <c:ptCount val="1"/>
                <c:pt idx="0">
                  <c:v>Profiling Benefit</c:v>
                </c:pt>
              </c:strCache>
            </c:strRef>
          </c:tx>
          <c:spPr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numRef>
              <c:f>Sampling!$D$52:$D$59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40.0</c:v>
                </c:pt>
                <c:pt idx="5">
                  <c:v>60.0</c:v>
                </c:pt>
                <c:pt idx="6">
                  <c:v>80.0</c:v>
                </c:pt>
                <c:pt idx="7">
                  <c:v>100.0</c:v>
                </c:pt>
              </c:numCache>
            </c:numRef>
          </c:cat>
          <c:val>
            <c:numRef>
              <c:f>Sampling!$I$52:$I$59</c:f>
              <c:numCache>
                <c:formatCode>0.0</c:formatCode>
                <c:ptCount val="8"/>
                <c:pt idx="0">
                  <c:v>1.447105983794493</c:v>
                </c:pt>
                <c:pt idx="1">
                  <c:v>1.75553314152504</c:v>
                </c:pt>
                <c:pt idx="2">
                  <c:v>2.040797319210107</c:v>
                </c:pt>
                <c:pt idx="3">
                  <c:v>1.976214510362459</c:v>
                </c:pt>
                <c:pt idx="4">
                  <c:v>1.945030500805996</c:v>
                </c:pt>
                <c:pt idx="5">
                  <c:v>1.98749468837159</c:v>
                </c:pt>
                <c:pt idx="6">
                  <c:v>1.962758709090666</c:v>
                </c:pt>
                <c:pt idx="7">
                  <c:v>1.996131074779052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99325272"/>
        <c:axId val="-2136455688"/>
      </c:barChart>
      <c:catAx>
        <c:axId val="-2099325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Percent of Tasks Profiled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36455688"/>
        <c:crosses val="autoZero"/>
        <c:auto val="1"/>
        <c:lblAlgn val="ctr"/>
        <c:lblOffset val="100"/>
        <c:noMultiLvlLbl val="0"/>
      </c:catAx>
      <c:valAx>
        <c:axId val="-2136455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over Job run </a:t>
                </a:r>
              </a:p>
              <a:p>
                <a:pPr>
                  <a:defRPr/>
                </a:pPr>
                <a:r>
                  <a:rPr lang="en-US"/>
                  <a:t>with RBO Settings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-2099325272"/>
        <c:crosses val="autoZero"/>
        <c:crossBetween val="between"/>
      </c:valAx>
      <c:spPr>
        <a:solidFill>
          <a:srgbClr val="DBF5F9">
            <a:alpha val="30000"/>
          </a:srgbClr>
        </a:solidFill>
      </c:spPr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364343345971"/>
          <c:y val="0.0623737373737377"/>
          <c:w val="0.650841717701955"/>
          <c:h val="0.64725764118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UseCase3a!$M$3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UseCase3a!$L$53:$L$57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UseCase3a!$M$53:$M$57</c:f>
              <c:numCache>
                <c:formatCode>#,##0</c:formatCode>
                <c:ptCount val="5"/>
                <c:pt idx="0">
                  <c:v>1030.242533333333</c:v>
                </c:pt>
                <c:pt idx="1">
                  <c:v>219.8002000000001</c:v>
                </c:pt>
                <c:pt idx="2">
                  <c:v>109.8536166666667</c:v>
                </c:pt>
                <c:pt idx="3">
                  <c:v>274.5999499999997</c:v>
                </c:pt>
                <c:pt idx="4">
                  <c:v>56.94633333333333</c:v>
                </c:pt>
              </c:numCache>
            </c:numRef>
          </c:val>
        </c:ser>
        <c:ser>
          <c:idx val="1"/>
          <c:order val="1"/>
          <c:tx>
            <c:strRef>
              <c:f>UseCase3a!$N$3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UseCase3a!$L$53:$L$57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UseCase3a!$N$53:$N$57</c:f>
              <c:numCache>
                <c:formatCode>#,##0</c:formatCode>
                <c:ptCount val="5"/>
                <c:pt idx="0">
                  <c:v>1088.140566666666</c:v>
                </c:pt>
                <c:pt idx="1">
                  <c:v>241.50525</c:v>
                </c:pt>
                <c:pt idx="2">
                  <c:v>158.7538833333334</c:v>
                </c:pt>
                <c:pt idx="3">
                  <c:v>271.5160833333352</c:v>
                </c:pt>
                <c:pt idx="4">
                  <c:v>69.71748333333333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144328"/>
        <c:axId val="-2146948280"/>
      </c:barChart>
      <c:catAx>
        <c:axId val="-21471443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6948280"/>
        <c:crosses val="autoZero"/>
        <c:auto val="1"/>
        <c:lblAlgn val="ctr"/>
        <c:lblOffset val="100"/>
        <c:noMultiLvlLbl val="0"/>
      </c:catAx>
      <c:valAx>
        <c:axId val="-2146948280"/>
        <c:scaling>
          <c:orientation val="minMax"/>
          <c:max val="12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Running Time (min)</a:t>
                </a:r>
              </a:p>
            </c:rich>
          </c:tx>
          <c:layout>
            <c:manualLayout>
              <c:xMode val="edge"/>
              <c:yMode val="edge"/>
              <c:x val="0.0077160493827161"/>
              <c:y val="0.0421717171717172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7144328"/>
        <c:crosses val="autoZero"/>
        <c:crossBetween val="between"/>
        <c:majorUnit val="200.0"/>
      </c:valAx>
      <c:spPr>
        <a:solidFill>
          <a:srgbClr val="DBF5F9">
            <a:alpha val="25000"/>
          </a:srgbClr>
        </a:solidFill>
      </c:spPr>
    </c:plotArea>
    <c:legend>
      <c:legendPos val="r"/>
      <c:layout>
        <c:manualLayout>
          <c:xMode val="edge"/>
          <c:yMode val="edge"/>
          <c:x val="0.8341813696899"/>
          <c:y val="0.242810785015509"/>
          <c:w val="0.156559371050841"/>
          <c:h val="0.30025230717128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372120151648"/>
          <c:y val="0.0667725002116671"/>
          <c:w val="0.650833940896277"/>
          <c:h val="0.59984802302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UseCase3a!$M$3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UseCase3a!$L$66:$L$70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UseCase3a!$M$66:$M$70</c:f>
              <c:numCache>
                <c:formatCode>0.00</c:formatCode>
                <c:ptCount val="5"/>
                <c:pt idx="0">
                  <c:v>8.757061533333335</c:v>
                </c:pt>
                <c:pt idx="1">
                  <c:v>7.473206800000003</c:v>
                </c:pt>
                <c:pt idx="2">
                  <c:v>7.470045933333363</c:v>
                </c:pt>
                <c:pt idx="3">
                  <c:v>4.668199149999975</c:v>
                </c:pt>
                <c:pt idx="4">
                  <c:v>3.872350666666667</c:v>
                </c:pt>
              </c:numCache>
            </c:numRef>
          </c:val>
        </c:ser>
        <c:ser>
          <c:idx val="1"/>
          <c:order val="1"/>
          <c:tx>
            <c:strRef>
              <c:f>UseCase3a!$N$3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UseCase3a!$L$66:$L$70</c:f>
              <c:strCache>
                <c:ptCount val="5"/>
                <c:pt idx="0">
                  <c:v>m1.small</c:v>
                </c:pt>
                <c:pt idx="1">
                  <c:v>m1.large</c:v>
                </c:pt>
                <c:pt idx="2">
                  <c:v>m1.xlarge</c:v>
                </c:pt>
                <c:pt idx="3">
                  <c:v>c1.medium</c:v>
                </c:pt>
                <c:pt idx="4">
                  <c:v>c1.xlarge</c:v>
                </c:pt>
              </c:strCache>
            </c:strRef>
          </c:cat>
          <c:val>
            <c:numRef>
              <c:f>UseCase3a!$N$66:$N$70</c:f>
              <c:numCache>
                <c:formatCode>0.00</c:formatCode>
                <c:ptCount val="5"/>
                <c:pt idx="0">
                  <c:v>9.249194816666676</c:v>
                </c:pt>
                <c:pt idx="1">
                  <c:v>8.21117849999993</c:v>
                </c:pt>
                <c:pt idx="2">
                  <c:v>9.048971349999949</c:v>
                </c:pt>
                <c:pt idx="3">
                  <c:v>4.615773416666666</c:v>
                </c:pt>
                <c:pt idx="4">
                  <c:v>4.461918933333333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0435224"/>
        <c:axId val="-2140594280"/>
      </c:barChart>
      <c:catAx>
        <c:axId val="-2140435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1800" b="1" i="0" baseline="0" dirty="0" smtClean="0"/>
                  <a:t>EC2 Instance Type for Target Cluster</a:t>
                </a:r>
                <a:endParaRPr lang="en-US" sz="1800" b="1" i="0" baseline="0" dirty="0"/>
              </a:p>
            </c:rich>
          </c:tx>
          <c:layout>
            <c:manualLayout>
              <c:xMode val="edge"/>
              <c:yMode val="edge"/>
              <c:x val="0.297556867891515"/>
              <c:y val="0.873762427423848"/>
            </c:manualLayout>
          </c:layout>
          <c:overlay val="0"/>
        </c:title>
        <c:majorTickMark val="none"/>
        <c:minorTickMark val="none"/>
        <c:tickLblPos val="nextTo"/>
        <c:crossAx val="-2140594280"/>
        <c:crosses val="autoZero"/>
        <c:auto val="1"/>
        <c:lblAlgn val="ctr"/>
        <c:lblOffset val="100"/>
        <c:noMultiLvlLbl val="0"/>
      </c:catAx>
      <c:valAx>
        <c:axId val="-2140594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Cost ($)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-2140435224"/>
        <c:crosses val="autoZero"/>
        <c:crossBetween val="between"/>
        <c:majorUnit val="2.0"/>
      </c:valAx>
      <c:spPr>
        <a:solidFill>
          <a:srgbClr val="DBF5F9">
            <a:alpha val="25000"/>
          </a:srgbClr>
        </a:solidFill>
      </c:spPr>
    </c:plotArea>
    <c:legend>
      <c:legendPos val="r"/>
      <c:layout>
        <c:manualLayout>
          <c:xMode val="edge"/>
          <c:yMode val="edge"/>
          <c:x val="0.8341813696899"/>
          <c:y val="0.242810785015509"/>
          <c:w val="0.156559371050841"/>
          <c:h val="0.300252307171281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7BAF-7E11-43EE-B34F-AB35535D79EC}" type="datetimeFigureOut">
              <a:rPr lang="en-US" smtClean="0"/>
              <a:pPr/>
              <a:t>8/16/12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7AA4-4FA3-48AE-8026-4670268A4C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2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0DB9-329D-4D44-846A-803869C6924C}" type="datetimeFigureOut">
              <a:rPr lang="en-US" smtClean="0"/>
              <a:pPr/>
              <a:t>8/16/12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179C5-5571-45B8-87BD-7031140C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Responsibility</a:t>
            </a:r>
            <a:r>
              <a:rPr lang="en-US" baseline="0" dirty="0" smtClean="0"/>
              <a:t> is g</a:t>
            </a:r>
            <a:r>
              <a:rPr lang="en-US" dirty="0" smtClean="0"/>
              <a:t>iven a job to execute on a particular data</a:t>
            </a:r>
            <a:r>
              <a:rPr lang="en-US" baseline="0" dirty="0" smtClean="0"/>
              <a:t> set on a particular cluster, to search through the high-dimensional space of parameter settings, in order to find the one with the best estimated performance.</a:t>
            </a:r>
          </a:p>
          <a:p>
            <a:r>
              <a:rPr lang="en-US" baseline="0" dirty="0" smtClean="0"/>
              <a:t>Dynamic instrumentation: collect run-time monitoring information to build a job profile: a concise representation of the job execution.</a:t>
            </a:r>
          </a:p>
          <a:p>
            <a:r>
              <a:rPr lang="en-US" dirty="0" smtClean="0"/>
              <a:t>Use existing methods (e.g., simulated annealing, stochastic gradient descent)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Analytics in Hadoop involves loading data as files and </a:t>
            </a:r>
          </a:p>
          <a:p>
            <a:r>
              <a:rPr lang="en-US" dirty="0" smtClean="0"/>
              <a:t>running parallel MR computations to interpret and process the data.</a:t>
            </a:r>
          </a:p>
          <a:p>
            <a:r>
              <a:rPr lang="en-US" dirty="0" smtClean="0"/>
              <a:t>Several systems have been built on top of Hadoop to satisfy user needs and preferences.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Users: computational analysts,</a:t>
            </a:r>
            <a:r>
              <a:rPr lang="en-US" baseline="0" dirty="0" smtClean="0"/>
              <a:t> system researchers, and business analysts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levels of workload granularities create 3 levels</a:t>
            </a:r>
            <a:r>
              <a:rPr lang="en-US" baseline="0" dirty="0" smtClean="0"/>
              <a:t> of tuning opportunities</a:t>
            </a:r>
            <a:r>
              <a:rPr lang="en-US" dirty="0" smtClean="0"/>
              <a:t> that form</a:t>
            </a:r>
            <a:r>
              <a:rPr lang="en-US" baseline="0" dirty="0" smtClean="0"/>
              <a:t> the basis for </a:t>
            </a:r>
            <a:r>
              <a:rPr lang="en-US" dirty="0" smtClean="0"/>
              <a:t>the starfish architecture.</a:t>
            </a:r>
          </a:p>
          <a:p>
            <a:r>
              <a:rPr lang="en-US" dirty="0" smtClean="0"/>
              <a:t>In particular, we have organized the components into 3 categories.</a:t>
            </a:r>
          </a:p>
          <a:p>
            <a:r>
              <a:rPr lang="en-US" dirty="0" smtClean="0"/>
              <a:t>Provide an overview of the main challenges and opportunities that exists in the 3 tuning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75F1B-F8DC-45FA-B1CB-4B92C7E5C3D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75F1B-F8DC-45FA-B1CB-4B92C7E5C3D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Parameters: number</a:t>
            </a:r>
            <a:r>
              <a:rPr lang="en-US" baseline="0" dirty="0" smtClean="0"/>
              <a:t> of map and reduce tasks, memory buffers, or use of compression</a:t>
            </a:r>
            <a:endParaRPr lang="en-US" dirty="0" smtClean="0"/>
          </a:p>
          <a:p>
            <a:r>
              <a:rPr lang="en-US" dirty="0" smtClean="0"/>
              <a:t>Job: cpu vs io computation,</a:t>
            </a:r>
            <a:r>
              <a:rPr lang="en-US" baseline="0" dirty="0" smtClean="0"/>
              <a:t> how selective the map is</a:t>
            </a:r>
          </a:p>
          <a:p>
            <a:r>
              <a:rPr lang="en-US" baseline="0" dirty="0" smtClean="0"/>
              <a:t>Data: num unique values, key-value distributions</a:t>
            </a:r>
          </a:p>
          <a:p>
            <a:r>
              <a:rPr lang="en-US" baseline="0" dirty="0" smtClean="0"/>
              <a:t>Cluster: num task slots, available task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79C5-5571-45B8-87BD-7031140C7E4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-19017" y="-7144"/>
            <a:ext cx="9180548" cy="1454944"/>
            <a:chOff x="-19017" y="-7144"/>
            <a:chExt cx="9180548" cy="1041400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 rot="21435692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7200" y="6324600"/>
            <a:ext cx="8229600" cy="762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-19017" y="-7144"/>
            <a:ext cx="9180548" cy="640080"/>
            <a:chOff x="-19017" y="-7144"/>
            <a:chExt cx="9180548" cy="1041400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rot="21480000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80000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7200" y="6324600"/>
            <a:ext cx="8229600" cy="762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-19017" y="-7144"/>
            <a:ext cx="9180548" cy="640080"/>
            <a:chOff x="-19017" y="-7144"/>
            <a:chExt cx="9180548" cy="1041400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rot="21480000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80000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26670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7200" y="6324600"/>
            <a:ext cx="8229600" cy="762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-19017" y="-7144"/>
            <a:ext cx="9180548" cy="640080"/>
            <a:chOff x="-19017" y="-7144"/>
            <a:chExt cx="9180548" cy="1041400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rot="21480000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80000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648200" y="1219200"/>
            <a:ext cx="4038600" cy="26670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457200" y="3962400"/>
            <a:ext cx="4038600" cy="23622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4648200" y="3962400"/>
            <a:ext cx="4038600" cy="23622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7200" y="6324600"/>
            <a:ext cx="8229600" cy="762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-19017" y="-7144"/>
            <a:ext cx="9180548" cy="640080"/>
            <a:chOff x="-19017" y="-7144"/>
            <a:chExt cx="9180548" cy="1041400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rot="21480000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80000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514600"/>
          </a:xfrm>
        </p:spPr>
        <p:txBody>
          <a:bodyPr/>
          <a:lstStyle>
            <a:lvl1pPr eaLnBrk="1" latinLnBrk="0" hangingPunct="1">
              <a:buClr>
                <a:schemeClr val="accent2"/>
              </a:buClr>
              <a:defRPr/>
            </a:lvl1pPr>
            <a:lvl2pPr eaLnBrk="1" latinLnBrk="0" hangingPunct="1">
              <a:buClr>
                <a:schemeClr val="accent1"/>
              </a:buClr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  <a:p>
            <a:pPr lvl="0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7200" y="6324600"/>
            <a:ext cx="8229600" cy="762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16" name="Group 9"/>
          <p:cNvGrpSpPr/>
          <p:nvPr userDrawn="1"/>
        </p:nvGrpSpPr>
        <p:grpSpPr>
          <a:xfrm>
            <a:off x="-19017" y="-7144"/>
            <a:ext cx="9180548" cy="640080"/>
            <a:chOff x="-19017" y="-7144"/>
            <a:chExt cx="9180548" cy="1041400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381500" y="-7144"/>
              <a:ext cx="4762500" cy="63817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8" name="Group 1"/>
            <p:cNvGrpSpPr/>
            <p:nvPr/>
          </p:nvGrpSpPr>
          <p:grpSpPr>
            <a:xfrm>
              <a:off x="-19017" y="202408"/>
              <a:ext cx="9180548" cy="649224"/>
              <a:chOff x="-19045" y="216550"/>
              <a:chExt cx="9180548" cy="649224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 rot="21480000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rot="21480000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-9525" y="-7144"/>
              <a:ext cx="9163050" cy="104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 b="1" i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 b="1" i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smtClean="0"/>
              <a:t>Starfish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 b="1" i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9" r:id="rId3"/>
    <p:sldLayoutId id="2147483870" r:id="rId4"/>
    <p:sldLayoutId id="2147483868" r:id="rId5"/>
    <p:sldLayoutId id="2147483867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219200"/>
            <a:ext cx="6096000" cy="23622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Starfish: </a:t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Self-tuning System </a:t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for Big Data Analytics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Documents and Settings\hherodot\My Documents\Starfish_Project\websites\starfish\images\starfish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Execution</a:t>
            </a:r>
            <a:endParaRPr lang="en-US" dirty="0"/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304800" y="2434683"/>
            <a:ext cx="8610600" cy="3615894"/>
            <a:chOff x="71214" y="1748883"/>
            <a:chExt cx="8973085" cy="3615894"/>
          </a:xfrm>
        </p:grpSpPr>
        <p:grpSp>
          <p:nvGrpSpPr>
            <p:cNvPr id="83" name="Group 82"/>
            <p:cNvGrpSpPr/>
            <p:nvPr/>
          </p:nvGrpSpPr>
          <p:grpSpPr>
            <a:xfrm>
              <a:off x="142430" y="1897566"/>
              <a:ext cx="2634953" cy="817756"/>
              <a:chOff x="142430" y="1897566"/>
              <a:chExt cx="2634953" cy="81775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42430" y="1897566"/>
                <a:ext cx="2634953" cy="8177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 w="19050"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98689" y="2120590"/>
                <a:ext cx="82296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split 0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353084" y="2031380"/>
                <a:ext cx="769121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map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449794" y="2120590"/>
                <a:ext cx="256374" cy="356839"/>
                <a:chOff x="3505200" y="1676400"/>
                <a:chExt cx="304800" cy="457200"/>
              </a:xfrm>
              <a:effectLst/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505200" y="16764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05200" y="19050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3" idx="3"/>
                <a:endCxn id="5" idx="1"/>
              </p:cNvCxnSpPr>
              <p:nvPr/>
            </p:nvCxnSpPr>
            <p:spPr>
              <a:xfrm flipV="1">
                <a:off x="1021649" y="2299010"/>
                <a:ext cx="331435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22205" y="2299010"/>
                <a:ext cx="34183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6480560" y="1897566"/>
              <a:ext cx="2560320" cy="817756"/>
              <a:chOff x="6480560" y="1897566"/>
              <a:chExt cx="2560320" cy="81775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480560" y="1897566"/>
                <a:ext cx="2560320" cy="8177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2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229600" y="2101946"/>
                <a:ext cx="73152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out 0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086600" y="2031380"/>
                <a:ext cx="914400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reduce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Straight Arrow Connector 52"/>
              <p:cNvCxnSpPr>
                <a:endCxn id="51" idx="1"/>
              </p:cNvCxnSpPr>
              <p:nvPr/>
            </p:nvCxnSpPr>
            <p:spPr>
              <a:xfrm>
                <a:off x="6793907" y="2269273"/>
                <a:ext cx="292693" cy="0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8001000" y="2299010"/>
                <a:ext cx="228600" cy="1549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58"/>
              <p:cNvGrpSpPr/>
              <p:nvPr/>
            </p:nvGrpSpPr>
            <p:grpSpPr>
              <a:xfrm>
                <a:off x="6537533" y="2031380"/>
                <a:ext cx="256374" cy="535259"/>
                <a:chOff x="6400800" y="2514600"/>
                <a:chExt cx="274320" cy="746760"/>
              </a:xfrm>
              <a:effectLst/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400800" y="251460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400800" y="269748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400800" y="289560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400800" y="307848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76" name="Curved Connector 75"/>
            <p:cNvCxnSpPr>
              <a:stCxn id="37" idx="3"/>
              <a:endCxn id="56" idx="1"/>
            </p:cNvCxnSpPr>
            <p:nvPr/>
          </p:nvCxnSpPr>
          <p:spPr>
            <a:xfrm>
              <a:off x="5697196" y="2209800"/>
              <a:ext cx="840336" cy="1820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46" idx="3"/>
              <a:endCxn id="57" idx="1"/>
            </p:cNvCxnSpPr>
            <p:nvPr/>
          </p:nvCxnSpPr>
          <p:spPr>
            <a:xfrm flipV="1">
              <a:off x="5697196" y="2370013"/>
              <a:ext cx="840337" cy="14065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>
              <a:off x="2706168" y="3954966"/>
              <a:ext cx="722832" cy="464634"/>
            </a:xfrm>
            <a:prstGeom prst="curvedConnector3">
              <a:avLst>
                <a:gd name="adj1" fmla="val 36324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18318" y="4419600"/>
              <a:ext cx="2492523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/>
            <p:nvPr/>
          </p:nvCxnSpPr>
          <p:spPr>
            <a:xfrm flipV="1">
              <a:off x="2706168" y="3276600"/>
              <a:ext cx="570432" cy="49994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275888" y="3276600"/>
              <a:ext cx="243911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endCxn id="58" idx="1"/>
            </p:cNvCxnSpPr>
            <p:nvPr/>
          </p:nvCxnSpPr>
          <p:spPr>
            <a:xfrm flipV="1">
              <a:off x="5715000" y="2501097"/>
              <a:ext cx="822533" cy="775503"/>
            </a:xfrm>
            <a:prstGeom prst="curvedConnector3">
              <a:avLst>
                <a:gd name="adj1" fmla="val 61248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>
              <a:stCxn id="7" idx="3"/>
            </p:cNvCxnSpPr>
            <p:nvPr/>
          </p:nvCxnSpPr>
          <p:spPr>
            <a:xfrm flipV="1">
              <a:off x="2706168" y="1748883"/>
              <a:ext cx="569720" cy="4609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275888" y="1748883"/>
              <a:ext cx="2492523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>
              <a:endCxn id="55" idx="1"/>
            </p:cNvCxnSpPr>
            <p:nvPr/>
          </p:nvCxnSpPr>
          <p:spPr>
            <a:xfrm>
              <a:off x="5768411" y="1748883"/>
              <a:ext cx="769121" cy="34804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8" idx="3"/>
            </p:cNvCxnSpPr>
            <p:nvPr/>
          </p:nvCxnSpPr>
          <p:spPr>
            <a:xfrm>
              <a:off x="2706168" y="2388220"/>
              <a:ext cx="570432" cy="50738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275888" y="2895600"/>
              <a:ext cx="243911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2" name="Right Brace 141"/>
            <p:cNvSpPr/>
            <p:nvPr/>
          </p:nvSpPr>
          <p:spPr>
            <a:xfrm rot="5400000">
              <a:off x="2723073" y="1836448"/>
              <a:ext cx="464693" cy="5768411"/>
            </a:xfrm>
            <a:prstGeom prst="rightBrace">
              <a:avLst>
                <a:gd name="adj1" fmla="val 34420"/>
                <a:gd name="adj2" fmla="val 50000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59371" y="4933890"/>
              <a:ext cx="26349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</a:rPr>
                <a:t>Two Map Waves</a:t>
              </a:r>
              <a:endParaRPr lang="en-US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Right Brace 147"/>
            <p:cNvSpPr/>
            <p:nvPr/>
          </p:nvSpPr>
          <p:spPr>
            <a:xfrm rot="5400000">
              <a:off x="7454069" y="3442531"/>
              <a:ext cx="457200" cy="2563738"/>
            </a:xfrm>
            <a:prstGeom prst="rightBrace">
              <a:avLst>
                <a:gd name="adj1" fmla="val 34420"/>
                <a:gd name="adj2" fmla="val 50322"/>
              </a:avLst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09346" y="4933890"/>
              <a:ext cx="26349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Times New Roman" pitchFamily="18" charset="0"/>
                  <a:cs typeface="Times New Roman" pitchFamily="18" charset="0"/>
                </a:rPr>
                <a:t>One Reduce Wave</a:t>
              </a:r>
              <a:endParaRPr lang="en-US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156247" y="1905000"/>
              <a:ext cx="2634953" cy="817756"/>
              <a:chOff x="142430" y="1897566"/>
              <a:chExt cx="2634953" cy="817756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42430" y="1897566"/>
                <a:ext cx="2634953" cy="8177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 w="19050"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8689" y="2120590"/>
                <a:ext cx="82296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split 2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353084" y="2031380"/>
                <a:ext cx="769121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map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9" name="Group 13"/>
              <p:cNvGrpSpPr/>
              <p:nvPr/>
            </p:nvGrpSpPr>
            <p:grpSpPr>
              <a:xfrm>
                <a:off x="2449794" y="2120594"/>
                <a:ext cx="256374" cy="356840"/>
                <a:chOff x="3505200" y="1676400"/>
                <a:chExt cx="304800" cy="457200"/>
              </a:xfrm>
              <a:effectLst/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505200" y="16764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505200" y="19050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90" name="Straight Arrow Connector 89"/>
              <p:cNvCxnSpPr>
                <a:stCxn id="87" idx="3"/>
                <a:endCxn id="88" idx="1"/>
              </p:cNvCxnSpPr>
              <p:nvPr/>
            </p:nvCxnSpPr>
            <p:spPr>
              <a:xfrm flipV="1">
                <a:off x="1021649" y="2299010"/>
                <a:ext cx="331435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2122205" y="2299010"/>
                <a:ext cx="34183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152400" y="3449444"/>
              <a:ext cx="2634953" cy="817756"/>
              <a:chOff x="142430" y="1897566"/>
              <a:chExt cx="2634953" cy="817756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142430" y="1897566"/>
                <a:ext cx="2634953" cy="8177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 w="19050"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8689" y="2120590"/>
                <a:ext cx="82296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split 1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353084" y="2031380"/>
                <a:ext cx="769121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map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8" name="Group 13"/>
              <p:cNvGrpSpPr/>
              <p:nvPr/>
            </p:nvGrpSpPr>
            <p:grpSpPr>
              <a:xfrm>
                <a:off x="2449794" y="2120594"/>
                <a:ext cx="256374" cy="356840"/>
                <a:chOff x="3505200" y="1676400"/>
                <a:chExt cx="304800" cy="457200"/>
              </a:xfrm>
              <a:effectLst/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3505200" y="16764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505200" y="19050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99" name="Straight Arrow Connector 98"/>
              <p:cNvCxnSpPr>
                <a:stCxn id="96" idx="3"/>
                <a:endCxn id="97" idx="1"/>
              </p:cNvCxnSpPr>
              <p:nvPr/>
            </p:nvCxnSpPr>
            <p:spPr>
              <a:xfrm flipV="1">
                <a:off x="1021649" y="2299010"/>
                <a:ext cx="331435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122205" y="2299010"/>
                <a:ext cx="34183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3156247" y="3449444"/>
              <a:ext cx="2634953" cy="817756"/>
              <a:chOff x="142430" y="1897566"/>
              <a:chExt cx="2634953" cy="817756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142430" y="1897566"/>
                <a:ext cx="2634953" cy="8177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 w="19050"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98689" y="2120590"/>
                <a:ext cx="82296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split 3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353084" y="2031380"/>
                <a:ext cx="769121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map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0" name="Group 13"/>
              <p:cNvGrpSpPr/>
              <p:nvPr/>
            </p:nvGrpSpPr>
            <p:grpSpPr>
              <a:xfrm>
                <a:off x="2449794" y="2120594"/>
                <a:ext cx="256374" cy="356840"/>
                <a:chOff x="3505200" y="1676400"/>
                <a:chExt cx="304800" cy="457200"/>
              </a:xfrm>
              <a:effectLst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3505200" y="16764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505200" y="1905000"/>
                  <a:ext cx="304800" cy="22860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12" name="Straight Arrow Connector 111"/>
              <p:cNvCxnSpPr>
                <a:stCxn id="106" idx="3"/>
                <a:endCxn id="108" idx="1"/>
              </p:cNvCxnSpPr>
              <p:nvPr/>
            </p:nvCxnSpPr>
            <p:spPr>
              <a:xfrm flipV="1">
                <a:off x="1021649" y="2299010"/>
                <a:ext cx="331435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122205" y="2299010"/>
                <a:ext cx="34183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6477000" y="3449444"/>
              <a:ext cx="2560320" cy="817756"/>
              <a:chOff x="6480560" y="1897566"/>
              <a:chExt cx="2560320" cy="817756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6480560" y="1897566"/>
                <a:ext cx="2560320" cy="8177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2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229600" y="2101946"/>
                <a:ext cx="731520" cy="400110"/>
              </a:xfrm>
              <a:prstGeom prst="rect">
                <a:avLst/>
              </a:prstGeom>
              <a:ln w="19050">
                <a:prstDash val="sysDot"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Out 1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7086600" y="2031380"/>
                <a:ext cx="914400" cy="535259"/>
              </a:xfrm>
              <a:prstGeom prst="roundRect">
                <a:avLst/>
              </a:prstGeom>
              <a:ln w="28575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reduce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7" name="Straight Arrow Connector 126"/>
              <p:cNvCxnSpPr>
                <a:endCxn id="126" idx="1"/>
              </p:cNvCxnSpPr>
              <p:nvPr/>
            </p:nvCxnSpPr>
            <p:spPr>
              <a:xfrm>
                <a:off x="6793907" y="2269273"/>
                <a:ext cx="292693" cy="0"/>
              </a:xfrm>
              <a:prstGeom prst="straightConnector1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8001000" y="2299010"/>
                <a:ext cx="228600" cy="1549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Group 58"/>
              <p:cNvGrpSpPr/>
              <p:nvPr/>
            </p:nvGrpSpPr>
            <p:grpSpPr>
              <a:xfrm>
                <a:off x="6537533" y="2031383"/>
                <a:ext cx="256374" cy="535260"/>
                <a:chOff x="6400800" y="2514600"/>
                <a:chExt cx="274320" cy="746760"/>
              </a:xfrm>
              <a:effectLst/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400800" y="251460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6400800" y="269748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400800" y="289560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6400800" y="3078480"/>
                  <a:ext cx="274320" cy="1828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82" name="Curved Connector 81"/>
            <p:cNvCxnSpPr/>
            <p:nvPr/>
          </p:nvCxnSpPr>
          <p:spPr>
            <a:xfrm flipV="1">
              <a:off x="5697196" y="3936765"/>
              <a:ext cx="840336" cy="182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38" idx="3"/>
              <a:endCxn id="72" idx="1"/>
            </p:cNvCxnSpPr>
            <p:nvPr/>
          </p:nvCxnSpPr>
          <p:spPr>
            <a:xfrm>
              <a:off x="5697196" y="2388220"/>
              <a:ext cx="840337" cy="140653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 flipV="1">
              <a:off x="5867400" y="4067850"/>
              <a:ext cx="670133" cy="35175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/>
            <p:nvPr/>
          </p:nvCxnSpPr>
          <p:spPr>
            <a:xfrm>
              <a:off x="5715000" y="2895600"/>
              <a:ext cx="822533" cy="768073"/>
            </a:xfrm>
            <a:prstGeom prst="curvedConnector3">
              <a:avLst>
                <a:gd name="adj1" fmla="val 63497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0" name="TextBox 289"/>
          <p:cNvSpPr txBox="1"/>
          <p:nvPr/>
        </p:nvSpPr>
        <p:spPr>
          <a:xfrm>
            <a:off x="381000" y="13716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resources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configuration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600" b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Footer Placeholder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Controls MR Job Execution?</a:t>
            </a:r>
            <a:endParaRPr lang="en-US" dirty="0"/>
          </a:p>
        </p:txBody>
      </p:sp>
      <p:sp>
        <p:nvSpPr>
          <p:cNvPr id="89" name="Content Placeholder 88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Space of configuration choices:</a:t>
            </a:r>
          </a:p>
          <a:p>
            <a:pPr lvl="1"/>
            <a:r>
              <a:rPr lang="en-US" dirty="0" smtClean="0"/>
              <a:t>Number of map tasks</a:t>
            </a:r>
          </a:p>
          <a:p>
            <a:pPr lvl="1"/>
            <a:r>
              <a:rPr lang="en-US" dirty="0" smtClean="0"/>
              <a:t>Number of reduce tasks</a:t>
            </a:r>
          </a:p>
          <a:p>
            <a:pPr lvl="1"/>
            <a:r>
              <a:rPr lang="en-US" dirty="0" smtClean="0"/>
              <a:t>Partitioning of map outputs to reduce tasks</a:t>
            </a:r>
          </a:p>
          <a:p>
            <a:pPr lvl="1"/>
            <a:r>
              <a:rPr lang="en-US" dirty="0" smtClean="0"/>
              <a:t>Memory allocation to task-level buffers</a:t>
            </a:r>
          </a:p>
          <a:p>
            <a:pPr lvl="1"/>
            <a:r>
              <a:rPr lang="en-US" dirty="0" smtClean="0"/>
              <a:t>Multiphase external sorting in the tasks</a:t>
            </a:r>
          </a:p>
          <a:p>
            <a:pPr lvl="1"/>
            <a:r>
              <a:rPr lang="en-US" dirty="0" smtClean="0"/>
              <a:t>Whether output data from tasks should be compressed</a:t>
            </a:r>
          </a:p>
          <a:p>
            <a:pPr lvl="1"/>
            <a:r>
              <a:rPr lang="en-US" dirty="0" smtClean="0"/>
              <a:t>Whether combine function should be used</a:t>
            </a:r>
            <a:endParaRPr lang="en-US" dirty="0"/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381000" y="13716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resources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, configuration </a:t>
            </a:r>
            <a:r>
              <a:rPr lang="en-US" sz="2600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600" b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Configuration Settings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 smtClean="0">
                <a:solidFill>
                  <a:srgbClr val="990000"/>
                </a:solidFill>
              </a:rPr>
              <a:t>defaults</a:t>
            </a:r>
            <a:r>
              <a:rPr lang="en-US" sz="2600" dirty="0" smtClean="0"/>
              <a:t> or set </a:t>
            </a:r>
            <a:r>
              <a:rPr lang="en-US" sz="2600" dirty="0" smtClean="0">
                <a:solidFill>
                  <a:srgbClr val="990000"/>
                </a:solidFill>
              </a:rPr>
              <a:t>manually</a:t>
            </a:r>
            <a:r>
              <a:rPr lang="en-US" sz="2600" dirty="0" smtClean="0"/>
              <a:t> (rules-of-thumb)</a:t>
            </a:r>
          </a:p>
          <a:p>
            <a:r>
              <a:rPr lang="en-US" sz="2600" dirty="0" smtClean="0"/>
              <a:t>Rules-of-thumb </a:t>
            </a:r>
            <a:r>
              <a:rPr lang="en-US" sz="2600" dirty="0" smtClean="0">
                <a:solidFill>
                  <a:srgbClr val="990000"/>
                </a:solidFill>
              </a:rPr>
              <a:t>may not </a:t>
            </a:r>
            <a:r>
              <a:rPr lang="en-US" sz="2600" dirty="0" smtClean="0"/>
              <a:t>suffice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275" y="1600200"/>
            <a:ext cx="44545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943600" y="1600200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Two-dimensional projection of a multi-dimensional surface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(Word Co-occurrence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3671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Rules-of-thumb settings</a:t>
            </a:r>
            <a:endParaRPr lang="en-US" sz="240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1828800"/>
            <a:ext cx="304800" cy="1143000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MapReduce</a:t>
            </a:r>
            <a:r>
              <a:rPr lang="en-US" sz="4400" dirty="0" smtClean="0"/>
              <a:t> Job Tuning in a Nutshell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Goal:</a:t>
            </a:r>
          </a:p>
          <a:p>
            <a:pPr lvl="6"/>
            <a:endParaRPr lang="en-US" dirty="0" smtClean="0">
              <a:solidFill>
                <a:srgbClr val="990000"/>
              </a:solidFill>
            </a:endParaRPr>
          </a:p>
          <a:p>
            <a:pPr lvl="5"/>
            <a:endParaRPr lang="en-US" dirty="0" smtClean="0">
              <a:solidFill>
                <a:srgbClr val="990000"/>
              </a:solidFill>
            </a:endParaRPr>
          </a:p>
          <a:p>
            <a:r>
              <a:rPr lang="en-US" dirty="0" smtClean="0">
                <a:solidFill>
                  <a:srgbClr val="990000"/>
                </a:solidFill>
              </a:rPr>
              <a:t>Challenges: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an arbitrary </a:t>
            </a:r>
            <a:r>
              <a:rPr lang="en-US" dirty="0" err="1" smtClean="0"/>
              <a:t>MapReduce</a:t>
            </a:r>
            <a:r>
              <a:rPr lang="en-US" dirty="0" smtClean="0"/>
              <a:t> program; </a:t>
            </a:r>
            <a:r>
              <a:rPr lang="en-US" i="1" dirty="0" smtClean="0"/>
              <a:t>c</a:t>
            </a:r>
            <a:r>
              <a:rPr lang="en-US" dirty="0" smtClean="0"/>
              <a:t> is high-dimensional;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63904"/>
              </p:ext>
            </p:extLst>
          </p:nvPr>
        </p:nvGraphicFramePr>
        <p:xfrm>
          <a:off x="2057400" y="1767114"/>
          <a:ext cx="3524250" cy="67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4" imgW="1600200" imgH="304560" progId="Equation.3">
                  <p:embed/>
                </p:oleObj>
              </mc:Choice>
              <mc:Fallback>
                <p:oleObj name="Equation" r:id="rId4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7114"/>
                        <a:ext cx="3524250" cy="671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28108"/>
              </p:ext>
            </p:extLst>
          </p:nvPr>
        </p:nvGraphicFramePr>
        <p:xfrm>
          <a:off x="1981200" y="1295400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6" imgW="1218960" imgH="203040" progId="Equation.3">
                  <p:embed/>
                </p:oleObj>
              </mc:Choice>
              <mc:Fallback>
                <p:oleObj name="Equation" r:id="rId6" imgW="12189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2667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352801"/>
            <a:ext cx="2667000" cy="28193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990000"/>
                </a:solidFill>
              </a:rPr>
              <a:t>Profiler</a:t>
            </a:r>
          </a:p>
          <a:p>
            <a:pPr lvl="1"/>
            <a:endParaRPr lang="en-US" dirty="0" smtClean="0">
              <a:solidFill>
                <a:srgbClr val="990000"/>
              </a:solidFill>
            </a:endParaRPr>
          </a:p>
          <a:p>
            <a:r>
              <a:rPr lang="en-US" dirty="0" smtClean="0">
                <a:solidFill>
                  <a:srgbClr val="990000"/>
                </a:solidFill>
              </a:rPr>
              <a:t>What-if Engine</a:t>
            </a:r>
          </a:p>
          <a:p>
            <a:pPr lvl="1"/>
            <a:endParaRPr lang="en-US" dirty="0" smtClean="0">
              <a:solidFill>
                <a:srgbClr val="990000"/>
              </a:solidFill>
            </a:endParaRPr>
          </a:p>
          <a:p>
            <a:r>
              <a:rPr lang="en-US" dirty="0" smtClean="0">
                <a:solidFill>
                  <a:srgbClr val="990000"/>
                </a:solidFill>
              </a:rPr>
              <a:t>Optimizer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4200" y="3352800"/>
            <a:ext cx="5943600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Runs </a:t>
            </a:r>
            <a:r>
              <a:rPr lang="en-US" i="1" dirty="0" smtClean="0"/>
              <a:t>p</a:t>
            </a:r>
            <a:r>
              <a:rPr lang="en-US" dirty="0" smtClean="0"/>
              <a:t> to collect a </a:t>
            </a:r>
            <a:r>
              <a:rPr lang="en-US" b="1" i="1" dirty="0" smtClean="0">
                <a:solidFill>
                  <a:srgbClr val="990000"/>
                </a:solidFill>
              </a:rPr>
              <a:t>job profile </a:t>
            </a:r>
            <a:r>
              <a:rPr lang="en-US" dirty="0" smtClean="0"/>
              <a:t>(concise execution summary) of &lt;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&gt;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24200" y="4343400"/>
            <a:ext cx="5943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Given profile of &lt;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&gt;, estimates </a:t>
            </a:r>
            <a:r>
              <a:rPr lang="en-US" b="1" i="1" dirty="0" smtClean="0">
                <a:solidFill>
                  <a:srgbClr val="990000"/>
                </a:solidFill>
              </a:rPr>
              <a:t>virtual profile </a:t>
            </a:r>
            <a:r>
              <a:rPr lang="en-US" dirty="0" smtClean="0"/>
              <a:t>for &lt;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,</a:t>
            </a:r>
            <a:r>
              <a:rPr lang="en-US" i="1" dirty="0" smtClean="0"/>
              <a:t>c</a:t>
            </a:r>
            <a:r>
              <a:rPr lang="en-US" i="1" baseline="-25000" dirty="0"/>
              <a:t>2</a:t>
            </a:r>
            <a:r>
              <a:rPr lang="en-US" dirty="0" smtClean="0"/>
              <a:t>&gt;</a:t>
            </a:r>
            <a:endParaRPr lang="en-US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24200" y="5334000"/>
            <a:ext cx="57150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5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Enumerates and searches through the </a:t>
            </a:r>
            <a:r>
              <a:rPr lang="en-US" b="1" i="1" dirty="0" smtClean="0">
                <a:solidFill>
                  <a:srgbClr val="990000"/>
                </a:solidFill>
              </a:rPr>
              <a:t>optimization space S </a:t>
            </a:r>
            <a:r>
              <a:rPr lang="en-US" dirty="0" smtClean="0"/>
              <a:t>efficiently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Profile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990000"/>
                </a:solidFill>
              </a:rPr>
              <a:t>Concise representation </a:t>
            </a:r>
            <a:r>
              <a:rPr lang="en-US" sz="2600" dirty="0" smtClean="0"/>
              <a:t>of program execution as a job</a:t>
            </a:r>
          </a:p>
          <a:p>
            <a:r>
              <a:rPr lang="en-US" sz="2600" dirty="0" smtClean="0"/>
              <a:t>Records information at the level of </a:t>
            </a:r>
            <a:r>
              <a:rPr lang="en-US" sz="2600" dirty="0" smtClean="0">
                <a:solidFill>
                  <a:srgbClr val="990000"/>
                </a:solidFill>
              </a:rPr>
              <a:t>“task phases”</a:t>
            </a:r>
          </a:p>
          <a:p>
            <a:pPr marL="274320" lvl="1" indent="-274320">
              <a:buClr>
                <a:schemeClr val="accent2"/>
              </a:buClr>
              <a:buSzPct val="95000"/>
            </a:pPr>
            <a:r>
              <a:rPr lang="en-US" dirty="0" smtClean="0"/>
              <a:t>Generated by </a:t>
            </a:r>
            <a:r>
              <a:rPr lang="en-US" dirty="0" smtClean="0">
                <a:solidFill>
                  <a:srgbClr val="33CC33"/>
                </a:solidFill>
              </a:rPr>
              <a:t>Profiler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rgbClr val="990000"/>
                </a:solidFill>
              </a:rPr>
              <a:t>measurement</a:t>
            </a:r>
            <a:r>
              <a:rPr lang="en-US" dirty="0" smtClean="0"/>
              <a:t> or by the </a:t>
            </a:r>
            <a:r>
              <a:rPr lang="en-US" dirty="0" smtClean="0">
                <a:solidFill>
                  <a:srgbClr val="33CC33"/>
                </a:solidFill>
              </a:rPr>
              <a:t>What-if Engine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990000"/>
                </a:solidFill>
              </a:rPr>
              <a:t>estimation</a:t>
            </a:r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09601" y="3007354"/>
            <a:ext cx="7924799" cy="3349214"/>
            <a:chOff x="609601" y="3007354"/>
            <a:chExt cx="7924799" cy="334921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811418" y="3464554"/>
              <a:ext cx="1639389" cy="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450807" y="3093096"/>
              <a:ext cx="1721393" cy="719038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Memory Buffer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6166394" y="3657599"/>
              <a:ext cx="2368006" cy="191974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73061" y="4657651"/>
              <a:ext cx="437170" cy="300992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73061" y="4941921"/>
              <a:ext cx="437170" cy="300992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Group 168"/>
            <p:cNvGrpSpPr/>
            <p:nvPr/>
          </p:nvGrpSpPr>
          <p:grpSpPr>
            <a:xfrm>
              <a:off x="6333672" y="4406824"/>
              <a:ext cx="437170" cy="183939"/>
              <a:chOff x="1752600" y="5410200"/>
              <a:chExt cx="365760" cy="167640"/>
            </a:xfrm>
            <a:effectLst/>
          </p:grpSpPr>
          <p:sp>
            <p:nvSpPr>
              <p:cNvPr id="63" name="Rectangle 62"/>
              <p:cNvSpPr/>
              <p:nvPr/>
            </p:nvSpPr>
            <p:spPr>
              <a:xfrm>
                <a:off x="1752600" y="5410200"/>
                <a:ext cx="365760" cy="9144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52600" y="5486400"/>
                <a:ext cx="365760" cy="9144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169"/>
            <p:cNvGrpSpPr/>
            <p:nvPr/>
          </p:nvGrpSpPr>
          <p:grpSpPr>
            <a:xfrm>
              <a:off x="6351888" y="5142582"/>
              <a:ext cx="437170" cy="183939"/>
              <a:chOff x="1752600" y="5410200"/>
              <a:chExt cx="365760" cy="167640"/>
            </a:xfrm>
            <a:effectLst/>
          </p:grpSpPr>
          <p:sp>
            <p:nvSpPr>
              <p:cNvPr id="61" name="Rectangle 60"/>
              <p:cNvSpPr/>
              <p:nvPr/>
            </p:nvSpPr>
            <p:spPr>
              <a:xfrm>
                <a:off x="1752600" y="5410200"/>
                <a:ext cx="365760" cy="9144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52600" y="5486400"/>
                <a:ext cx="365760" cy="9144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175"/>
            <p:cNvGrpSpPr/>
            <p:nvPr/>
          </p:nvGrpSpPr>
          <p:grpSpPr>
            <a:xfrm>
              <a:off x="6515827" y="4657628"/>
              <a:ext cx="109293" cy="418045"/>
              <a:chOff x="5486400" y="4648199"/>
              <a:chExt cx="91440" cy="381001"/>
            </a:xfrm>
            <a:solidFill>
              <a:schemeClr val="tx2">
                <a:lumMod val="75000"/>
              </a:schemeClr>
            </a:solidFill>
            <a:effectLst/>
          </p:grpSpPr>
          <p:sp>
            <p:nvSpPr>
              <p:cNvPr id="58" name="Oval 57"/>
              <p:cNvSpPr/>
              <p:nvPr/>
            </p:nvSpPr>
            <p:spPr>
              <a:xfrm>
                <a:off x="5486400" y="464819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486400" y="4800599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486400" y="4937760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" name="Right Brace 34"/>
            <p:cNvSpPr/>
            <p:nvPr/>
          </p:nvSpPr>
          <p:spPr>
            <a:xfrm>
              <a:off x="6697981" y="4323215"/>
              <a:ext cx="364309" cy="1086917"/>
            </a:xfrm>
            <a:prstGeom prst="rightBrace">
              <a:avLst>
                <a:gd name="adj1" fmla="val 8333"/>
                <a:gd name="adj2" fmla="val 53010"/>
              </a:avLst>
            </a:prstGeom>
            <a:ln w="28575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062290" y="4908478"/>
              <a:ext cx="874341" cy="1742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dash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80135" y="4406824"/>
              <a:ext cx="1184003" cy="4296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Arrow Connector 7"/>
            <p:cNvCxnSpPr/>
            <p:nvPr/>
          </p:nvCxnSpPr>
          <p:spPr>
            <a:xfrm>
              <a:off x="5791200" y="4876800"/>
              <a:ext cx="609600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arrow"/>
            </a:ln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8"/>
            <p:cNvSpPr txBox="1"/>
            <p:nvPr/>
          </p:nvSpPr>
          <p:spPr>
            <a:xfrm>
              <a:off x="3813267" y="3810000"/>
              <a:ext cx="2003697" cy="111721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Sort,</a:t>
              </a:r>
            </a:p>
            <a:p>
              <a:pPr algn="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[Combine],</a:t>
              </a:r>
            </a:p>
            <a:p>
              <a:pPr algn="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[Compress]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9"/>
            <p:cNvSpPr txBox="1"/>
            <p:nvPr/>
          </p:nvSpPr>
          <p:spPr>
            <a:xfrm>
              <a:off x="2971800" y="3007354"/>
              <a:ext cx="1524000" cy="7734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Serialize,</a:t>
              </a:r>
            </a:p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Partition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900647" y="3083554"/>
              <a:ext cx="919283" cy="802646"/>
            </a:xfrm>
            <a:prstGeom prst="roundRect">
              <a:avLst/>
            </a:prstGeom>
            <a:ln w="28575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map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ight Brace 41"/>
            <p:cNvSpPr/>
            <p:nvPr/>
          </p:nvSpPr>
          <p:spPr>
            <a:xfrm rot="5400000">
              <a:off x="7220477" y="4733269"/>
              <a:ext cx="418047" cy="2057400"/>
            </a:xfrm>
            <a:prstGeom prst="rightBrace">
              <a:avLst>
                <a:gd name="adj1" fmla="val 34420"/>
                <a:gd name="adj2" fmla="val 50000"/>
              </a:avLst>
            </a:prstGeom>
            <a:ln w="28575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000" y="5894903"/>
              <a:ext cx="1890125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5257800" y="4343400"/>
              <a:ext cx="10668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609601" y="4072388"/>
              <a:ext cx="1311511" cy="13377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2179" y="4252408"/>
              <a:ext cx="1021425" cy="471992"/>
            </a:xfrm>
            <a:prstGeom prst="rect">
              <a:avLst/>
            </a:prstGeom>
            <a:ln w="19050">
              <a:prstDash val="sysDot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0678" y="4992087"/>
              <a:ext cx="1184003" cy="4296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DFS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6200000" flipH="1">
              <a:off x="921797" y="3878802"/>
              <a:ext cx="747206" cy="1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295401" y="3464554"/>
              <a:ext cx="605246" cy="147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arrow"/>
            </a:ln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ight Brace 49"/>
            <p:cNvSpPr/>
            <p:nvPr/>
          </p:nvSpPr>
          <p:spPr>
            <a:xfrm rot="5400000">
              <a:off x="5133142" y="4779529"/>
              <a:ext cx="418047" cy="1964872"/>
            </a:xfrm>
            <a:prstGeom prst="rightBrace">
              <a:avLst>
                <a:gd name="adj1" fmla="val 34420"/>
                <a:gd name="adj2" fmla="val 50000"/>
              </a:avLst>
            </a:prstGeom>
            <a:ln w="28575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5894903"/>
              <a:ext cx="170097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Spill</a:t>
              </a:r>
              <a:endPara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ight Brace 51"/>
            <p:cNvSpPr/>
            <p:nvPr/>
          </p:nvSpPr>
          <p:spPr>
            <a:xfrm rot="5400000">
              <a:off x="3425068" y="5121445"/>
              <a:ext cx="418047" cy="1281038"/>
            </a:xfrm>
            <a:prstGeom prst="rightBrace">
              <a:avLst>
                <a:gd name="adj1" fmla="val 34420"/>
                <a:gd name="adj2" fmla="val 50000"/>
              </a:avLst>
            </a:prstGeom>
            <a:ln w="28575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3572" y="5894903"/>
              <a:ext cx="1324347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Collect</a:t>
              </a:r>
              <a:endPara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2238085" y="5319383"/>
              <a:ext cx="418047" cy="910773"/>
            </a:xfrm>
            <a:prstGeom prst="rightBrace">
              <a:avLst>
                <a:gd name="adj1" fmla="val 34420"/>
                <a:gd name="adj2" fmla="val 50000"/>
              </a:avLst>
            </a:prstGeom>
            <a:ln w="28575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91724" y="5894903"/>
              <a:ext cx="94156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Map</a:t>
              </a:r>
              <a:endPara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ight Brace 55"/>
            <p:cNvSpPr/>
            <p:nvPr/>
          </p:nvSpPr>
          <p:spPr>
            <a:xfrm rot="5400000">
              <a:off x="1086378" y="5158457"/>
              <a:ext cx="418047" cy="1219200"/>
            </a:xfrm>
            <a:prstGeom prst="rightBrace">
              <a:avLst>
                <a:gd name="adj1" fmla="val 34420"/>
                <a:gd name="adj2" fmla="val 50000"/>
              </a:avLst>
            </a:prstGeom>
            <a:ln w="28575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5801" y="5894903"/>
              <a:ext cx="119120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Read</a:t>
              </a:r>
              <a:endParaRPr lang="en-US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Profile Fields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457960"/>
          <a:ext cx="381000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Dataflow: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amount of data flowing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through task phases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 output bytes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spills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records in buffer per spill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3"/>
          </p:nvPr>
        </p:nvGraphicFramePr>
        <p:xfrm>
          <a:off x="4419600" y="1457960"/>
          <a:ext cx="4267200" cy="218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Costs: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execution times at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the level of task phases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Read phase time in the map task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 phase time in the map task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Spill phase time in the map task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4"/>
          </p:nvPr>
        </p:nvGraphicFramePr>
        <p:xfrm>
          <a:off x="457200" y="3896360"/>
          <a:ext cx="381000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Dataflow  Statistics: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statistical information about dataflow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Width of input key-value pairs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 selectivity in terms of records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Map output compression ratio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5"/>
          </p:nvPr>
        </p:nvGraphicFramePr>
        <p:xfrm>
          <a:off x="4419600" y="3896360"/>
          <a:ext cx="4267200" cy="218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Cost  Statistics: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statistical information about resource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costs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I/O cost for reading from local disk per byte</a:t>
                      </a:r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CPU cost for executing the Mapper per record</a:t>
                      </a:r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CPU cost for uncompressing the input per byte</a:t>
                      </a:r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981200" y="3328416"/>
            <a:ext cx="54864" cy="252984"/>
            <a:chOff x="1981200" y="3276600"/>
            <a:chExt cx="54864" cy="252984"/>
          </a:xfrm>
        </p:grpSpPr>
        <p:sp>
          <p:nvSpPr>
            <p:cNvPr id="14" name="Oval 13"/>
            <p:cNvSpPr/>
            <p:nvPr/>
          </p:nvSpPr>
          <p:spPr>
            <a:xfrm>
              <a:off x="1981200" y="327660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3374136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981200" y="347472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72200" y="3328416"/>
            <a:ext cx="54864" cy="252984"/>
            <a:chOff x="1981200" y="3276600"/>
            <a:chExt cx="54864" cy="252984"/>
          </a:xfrm>
        </p:grpSpPr>
        <p:sp>
          <p:nvSpPr>
            <p:cNvPr id="19" name="Oval 18"/>
            <p:cNvSpPr/>
            <p:nvPr/>
          </p:nvSpPr>
          <p:spPr>
            <a:xfrm>
              <a:off x="1981200" y="327660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981200" y="3374136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47472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7336" y="5766816"/>
            <a:ext cx="54864" cy="252984"/>
            <a:chOff x="1981200" y="3276600"/>
            <a:chExt cx="54864" cy="252984"/>
          </a:xfrm>
        </p:grpSpPr>
        <p:sp>
          <p:nvSpPr>
            <p:cNvPr id="23" name="Oval 22"/>
            <p:cNvSpPr/>
            <p:nvPr/>
          </p:nvSpPr>
          <p:spPr>
            <a:xfrm>
              <a:off x="1981200" y="327660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981200" y="3374136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981200" y="347472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766816"/>
            <a:ext cx="54864" cy="252984"/>
            <a:chOff x="1981200" y="3276600"/>
            <a:chExt cx="54864" cy="252984"/>
          </a:xfrm>
        </p:grpSpPr>
        <p:sp>
          <p:nvSpPr>
            <p:cNvPr id="27" name="Oval 26"/>
            <p:cNvSpPr/>
            <p:nvPr/>
          </p:nvSpPr>
          <p:spPr>
            <a:xfrm>
              <a:off x="1981200" y="327660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981200" y="3374136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981200" y="3474720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Generating Profiles by Measurement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Goals</a:t>
            </a:r>
          </a:p>
          <a:p>
            <a:pPr lvl="1"/>
            <a:r>
              <a:rPr lang="en-US" dirty="0" smtClean="0"/>
              <a:t>Have zero overhead when profiling is turned off</a:t>
            </a:r>
          </a:p>
          <a:p>
            <a:pPr lvl="1"/>
            <a:r>
              <a:rPr lang="en-US" dirty="0" smtClean="0"/>
              <a:t>Require no modifications to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Support unmodified </a:t>
            </a:r>
            <a:r>
              <a:rPr lang="en-US" dirty="0" err="1" smtClean="0"/>
              <a:t>MapReduce</a:t>
            </a:r>
            <a:r>
              <a:rPr lang="en-US" dirty="0" smtClean="0"/>
              <a:t> programs written in Java or </a:t>
            </a:r>
            <a:r>
              <a:rPr lang="en-US" dirty="0" err="1" smtClean="0"/>
              <a:t>Hadoop</a:t>
            </a:r>
            <a:r>
              <a:rPr lang="en-US" dirty="0" smtClean="0"/>
              <a:t> Streaming/Pipes (Python/Ruby/C++)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Approach: Dynamic (on-demand) instrumentation</a:t>
            </a:r>
          </a:p>
          <a:p>
            <a:pPr lvl="1"/>
            <a:r>
              <a:rPr lang="en-US" dirty="0" smtClean="0"/>
              <a:t>Event-condition-action rules are specified (in Java)</a:t>
            </a:r>
          </a:p>
          <a:p>
            <a:pPr lvl="1"/>
            <a:r>
              <a:rPr lang="en-US" dirty="0" smtClean="0"/>
              <a:t>Leads to run-time instrumentation of </a:t>
            </a:r>
            <a:r>
              <a:rPr lang="en-US" dirty="0" err="1" smtClean="0"/>
              <a:t>Hadoop</a:t>
            </a:r>
            <a:r>
              <a:rPr lang="en-US" dirty="0" smtClean="0"/>
              <a:t> internals</a:t>
            </a:r>
          </a:p>
          <a:p>
            <a:pPr lvl="1"/>
            <a:r>
              <a:rPr lang="en-US" dirty="0" smtClean="0"/>
              <a:t>Monitors task phases of </a:t>
            </a:r>
            <a:r>
              <a:rPr lang="en-US" dirty="0" err="1" smtClean="0"/>
              <a:t>MapReduce</a:t>
            </a:r>
            <a:r>
              <a:rPr lang="en-US" dirty="0" smtClean="0"/>
              <a:t> job execution</a:t>
            </a:r>
          </a:p>
          <a:p>
            <a:pPr lvl="1"/>
            <a:r>
              <a:rPr lang="en-US" dirty="0" smtClean="0"/>
              <a:t>We currently use </a:t>
            </a:r>
            <a:r>
              <a:rPr lang="en-US" dirty="0" err="1" smtClean="0"/>
              <a:t>Btrace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 internals are in Java)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Generating Profiles by Measurement</a:t>
            </a:r>
            <a:endParaRPr lang="en-US" sz="4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" name="Group 82"/>
          <p:cNvGrpSpPr/>
          <p:nvPr/>
        </p:nvGrpSpPr>
        <p:grpSpPr>
          <a:xfrm>
            <a:off x="381000" y="1524000"/>
            <a:ext cx="2528509" cy="817756"/>
            <a:chOff x="142430" y="1897566"/>
            <a:chExt cx="2634953" cy="817756"/>
          </a:xfrm>
        </p:grpSpPr>
        <p:sp>
          <p:nvSpPr>
            <p:cNvPr id="77" name="Rounded Rectangle 76"/>
            <p:cNvSpPr/>
            <p:nvPr/>
          </p:nvSpPr>
          <p:spPr>
            <a:xfrm>
              <a:off x="142430" y="1897566"/>
              <a:ext cx="2634953" cy="8177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 w="19050"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2"/>
            <p:cNvSpPr txBox="1"/>
            <p:nvPr/>
          </p:nvSpPr>
          <p:spPr>
            <a:xfrm>
              <a:off x="198689" y="2120590"/>
              <a:ext cx="822960" cy="400110"/>
            </a:xfrm>
            <a:prstGeom prst="rect">
              <a:avLst/>
            </a:prstGeom>
            <a:ln w="19050">
              <a:prstDash val="sysDot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split 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ounded Rectangle 4"/>
            <p:cNvSpPr/>
            <p:nvPr/>
          </p:nvSpPr>
          <p:spPr>
            <a:xfrm>
              <a:off x="1353084" y="2031380"/>
              <a:ext cx="769121" cy="535259"/>
            </a:xfrm>
            <a:prstGeom prst="roundRect">
              <a:avLst/>
            </a:prstGeom>
            <a:ln w="28575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map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13"/>
            <p:cNvGrpSpPr/>
            <p:nvPr/>
          </p:nvGrpSpPr>
          <p:grpSpPr>
            <a:xfrm>
              <a:off x="2449794" y="2120594"/>
              <a:ext cx="256374" cy="356840"/>
              <a:chOff x="3505200" y="1676400"/>
              <a:chExt cx="304800" cy="457200"/>
            </a:xfrm>
            <a:effectLst/>
          </p:grpSpPr>
          <p:sp>
            <p:nvSpPr>
              <p:cNvPr id="83" name="Rectangle 6"/>
              <p:cNvSpPr/>
              <p:nvPr/>
            </p:nvSpPr>
            <p:spPr>
              <a:xfrm>
                <a:off x="3505200" y="1676400"/>
                <a:ext cx="304800" cy="22860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Rectangle 7"/>
              <p:cNvSpPr/>
              <p:nvPr/>
            </p:nvSpPr>
            <p:spPr>
              <a:xfrm>
                <a:off x="3505200" y="1905000"/>
                <a:ext cx="304800" cy="22860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 flipV="1">
              <a:off x="1044337" y="2354766"/>
              <a:ext cx="331435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122205" y="2299010"/>
              <a:ext cx="34183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18"/>
          <p:cNvGrpSpPr/>
          <p:nvPr/>
        </p:nvGrpSpPr>
        <p:grpSpPr>
          <a:xfrm>
            <a:off x="6096001" y="1524000"/>
            <a:ext cx="2514600" cy="817756"/>
            <a:chOff x="6480560" y="1897566"/>
            <a:chExt cx="2620458" cy="817756"/>
          </a:xfrm>
        </p:grpSpPr>
        <p:sp>
          <p:nvSpPr>
            <p:cNvPr id="67" name="Rounded Rectangle 66"/>
            <p:cNvSpPr/>
            <p:nvPr/>
          </p:nvSpPr>
          <p:spPr>
            <a:xfrm>
              <a:off x="6480560" y="1897566"/>
              <a:ext cx="2620458" cy="81775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49"/>
            <p:cNvSpPr txBox="1"/>
            <p:nvPr/>
          </p:nvSpPr>
          <p:spPr>
            <a:xfrm>
              <a:off x="8290089" y="2101946"/>
              <a:ext cx="731520" cy="400110"/>
            </a:xfrm>
            <a:prstGeom prst="rect">
              <a:avLst/>
            </a:prstGeom>
            <a:ln w="19050">
              <a:prstDash val="sysDot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out 0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86600" y="2031380"/>
              <a:ext cx="914400" cy="535259"/>
            </a:xfrm>
            <a:prstGeom prst="roundRect">
              <a:avLst/>
            </a:prstGeom>
            <a:ln w="28575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reduce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Straight Arrow Connector 69"/>
            <p:cNvCxnSpPr>
              <a:endCxn id="69" idx="1"/>
            </p:cNvCxnSpPr>
            <p:nvPr/>
          </p:nvCxnSpPr>
          <p:spPr>
            <a:xfrm>
              <a:off x="6793907" y="2269273"/>
              <a:ext cx="292693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8" idx="1"/>
            </p:cNvCxnSpPr>
            <p:nvPr/>
          </p:nvCxnSpPr>
          <p:spPr>
            <a:xfrm>
              <a:off x="8000999" y="2299010"/>
              <a:ext cx="289090" cy="299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8"/>
            <p:cNvGrpSpPr/>
            <p:nvPr/>
          </p:nvGrpSpPr>
          <p:grpSpPr>
            <a:xfrm>
              <a:off x="6537533" y="2031383"/>
              <a:ext cx="256374" cy="535260"/>
              <a:chOff x="6400800" y="2514600"/>
              <a:chExt cx="274320" cy="746760"/>
            </a:xfrm>
            <a:effectLst/>
          </p:grpSpPr>
          <p:sp>
            <p:nvSpPr>
              <p:cNvPr id="73" name="Rectangle 72"/>
              <p:cNvSpPr/>
              <p:nvPr/>
            </p:nvSpPr>
            <p:spPr>
              <a:xfrm>
                <a:off x="6400800" y="2514600"/>
                <a:ext cx="274320" cy="1828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00800" y="2697480"/>
                <a:ext cx="274320" cy="1828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00800" y="2895600"/>
                <a:ext cx="274320" cy="1828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Rectangle 57"/>
              <p:cNvSpPr/>
              <p:nvPr/>
            </p:nvSpPr>
            <p:spPr>
              <a:xfrm>
                <a:off x="6400800" y="3078480"/>
                <a:ext cx="274320" cy="1828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" name="Group 93"/>
          <p:cNvGrpSpPr/>
          <p:nvPr/>
        </p:nvGrpSpPr>
        <p:grpSpPr>
          <a:xfrm>
            <a:off x="381000" y="3581400"/>
            <a:ext cx="2528509" cy="817756"/>
            <a:chOff x="142430" y="1897566"/>
            <a:chExt cx="2634953" cy="817756"/>
          </a:xfrm>
        </p:grpSpPr>
        <p:sp>
          <p:nvSpPr>
            <p:cNvPr id="51" name="Rounded Rectangle 50"/>
            <p:cNvSpPr/>
            <p:nvPr/>
          </p:nvSpPr>
          <p:spPr>
            <a:xfrm>
              <a:off x="142430" y="1897566"/>
              <a:ext cx="2634953" cy="8177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 w="19050"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8689" y="2120590"/>
              <a:ext cx="822960" cy="400110"/>
            </a:xfrm>
            <a:prstGeom prst="rect">
              <a:avLst/>
            </a:prstGeom>
            <a:ln w="19050">
              <a:prstDash val="sysDot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split 1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3084" y="2031380"/>
              <a:ext cx="769121" cy="535259"/>
            </a:xfrm>
            <a:prstGeom prst="roundRect">
              <a:avLst/>
            </a:prstGeom>
            <a:ln w="28575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map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3"/>
            <p:cNvGrpSpPr/>
            <p:nvPr/>
          </p:nvGrpSpPr>
          <p:grpSpPr>
            <a:xfrm>
              <a:off x="2449794" y="2120594"/>
              <a:ext cx="256374" cy="356840"/>
              <a:chOff x="3505200" y="1676400"/>
              <a:chExt cx="304800" cy="457200"/>
            </a:xfrm>
            <a:effectLst/>
          </p:grpSpPr>
          <p:sp>
            <p:nvSpPr>
              <p:cNvPr id="57" name="Rectangle 56"/>
              <p:cNvSpPr/>
              <p:nvPr/>
            </p:nvSpPr>
            <p:spPr>
              <a:xfrm>
                <a:off x="3505200" y="1676400"/>
                <a:ext cx="304800" cy="22860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05200" y="1905000"/>
                <a:ext cx="304800" cy="22860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5" name="Straight Arrow Connector 54"/>
            <p:cNvCxnSpPr>
              <a:stCxn id="52" idx="3"/>
              <a:endCxn id="53" idx="1"/>
            </p:cNvCxnSpPr>
            <p:nvPr/>
          </p:nvCxnSpPr>
          <p:spPr>
            <a:xfrm flipV="1">
              <a:off x="1021649" y="2299010"/>
              <a:ext cx="331435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122205" y="2299010"/>
              <a:ext cx="34183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4"/>
          <p:cNvGrpSpPr/>
          <p:nvPr/>
        </p:nvGrpSpPr>
        <p:grpSpPr>
          <a:xfrm>
            <a:off x="1905000" y="2474963"/>
            <a:ext cx="1066800" cy="627151"/>
            <a:chOff x="1905000" y="2474963"/>
            <a:chExt cx="1066800" cy="627151"/>
          </a:xfrm>
        </p:grpSpPr>
        <p:sp>
          <p:nvSpPr>
            <p:cNvPr id="86" name="Flowchart: Magnetic Disk 85"/>
            <p:cNvSpPr/>
            <p:nvPr/>
          </p:nvSpPr>
          <p:spPr>
            <a:xfrm>
              <a:off x="1905000" y="2644914"/>
              <a:ext cx="1066800" cy="4572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raw data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ight Arrow 87"/>
            <p:cNvSpPr/>
            <p:nvPr/>
          </p:nvSpPr>
          <p:spPr>
            <a:xfrm rot="2281072">
              <a:off x="1969213" y="2474963"/>
              <a:ext cx="481639" cy="12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05"/>
          <p:cNvGrpSpPr/>
          <p:nvPr/>
        </p:nvGrpSpPr>
        <p:grpSpPr>
          <a:xfrm>
            <a:off x="1905000" y="4532363"/>
            <a:ext cx="1066800" cy="627151"/>
            <a:chOff x="1905000" y="4532363"/>
            <a:chExt cx="1066800" cy="627151"/>
          </a:xfrm>
        </p:grpSpPr>
        <p:sp>
          <p:nvSpPr>
            <p:cNvPr id="90" name="Flowchart: Magnetic Disk 89"/>
            <p:cNvSpPr/>
            <p:nvPr/>
          </p:nvSpPr>
          <p:spPr>
            <a:xfrm>
              <a:off x="1905000" y="4702314"/>
              <a:ext cx="1066800" cy="4572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raw data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ight Arrow 91"/>
            <p:cNvSpPr/>
            <p:nvPr/>
          </p:nvSpPr>
          <p:spPr>
            <a:xfrm rot="2281072">
              <a:off x="1969213" y="4532363"/>
              <a:ext cx="481639" cy="12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06"/>
          <p:cNvGrpSpPr/>
          <p:nvPr/>
        </p:nvGrpSpPr>
        <p:grpSpPr>
          <a:xfrm>
            <a:off x="7086600" y="2474963"/>
            <a:ext cx="1066800" cy="627151"/>
            <a:chOff x="7086600" y="2474963"/>
            <a:chExt cx="1066800" cy="627151"/>
          </a:xfrm>
        </p:grpSpPr>
        <p:sp>
          <p:nvSpPr>
            <p:cNvPr id="97" name="Flowchart: Magnetic Disk 96"/>
            <p:cNvSpPr/>
            <p:nvPr/>
          </p:nvSpPr>
          <p:spPr>
            <a:xfrm>
              <a:off x="7086600" y="2644914"/>
              <a:ext cx="1066800" cy="4572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raw data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Right Arrow 98"/>
            <p:cNvSpPr/>
            <p:nvPr/>
          </p:nvSpPr>
          <p:spPr>
            <a:xfrm rot="2281072">
              <a:off x="7150813" y="2474963"/>
              <a:ext cx="481639" cy="12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ight Arrow 94"/>
          <p:cNvSpPr/>
          <p:nvPr/>
        </p:nvSpPr>
        <p:spPr>
          <a:xfrm rot="18840754" flipV="1">
            <a:off x="2879626" y="4485867"/>
            <a:ext cx="890867" cy="158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11"/>
          <p:cNvGrpSpPr/>
          <p:nvPr/>
        </p:nvGrpSpPr>
        <p:grpSpPr>
          <a:xfrm>
            <a:off x="2925453" y="3026220"/>
            <a:ext cx="4191098" cy="1240980"/>
            <a:chOff x="2925453" y="3026220"/>
            <a:chExt cx="4191098" cy="1240980"/>
          </a:xfrm>
        </p:grpSpPr>
        <p:sp>
          <p:nvSpPr>
            <p:cNvPr id="93" name="Flowchart: Magnetic Disk 92"/>
            <p:cNvSpPr/>
            <p:nvPr/>
          </p:nvSpPr>
          <p:spPr>
            <a:xfrm>
              <a:off x="3581400" y="3352800"/>
              <a:ext cx="1143000" cy="9144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map profile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2134450">
              <a:off x="2925453" y="3176883"/>
              <a:ext cx="761806" cy="17690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Magnetic Disk 99"/>
            <p:cNvSpPr/>
            <p:nvPr/>
          </p:nvSpPr>
          <p:spPr>
            <a:xfrm>
              <a:off x="5105400" y="3352800"/>
              <a:ext cx="1143000" cy="9144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reduce profile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ight Arrow 100"/>
            <p:cNvSpPr/>
            <p:nvPr/>
          </p:nvSpPr>
          <p:spPr>
            <a:xfrm rot="8620097" flipV="1">
              <a:off x="6115836" y="3026220"/>
              <a:ext cx="1000715" cy="13808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09"/>
          <p:cNvGrpSpPr/>
          <p:nvPr/>
        </p:nvGrpSpPr>
        <p:grpSpPr>
          <a:xfrm>
            <a:off x="4343400" y="4251997"/>
            <a:ext cx="1143000" cy="1539203"/>
            <a:chOff x="4343400" y="4251997"/>
            <a:chExt cx="1143000" cy="1539203"/>
          </a:xfrm>
        </p:grpSpPr>
        <p:sp>
          <p:nvSpPr>
            <p:cNvPr id="102" name="Flowchart: Magnetic Disk 101"/>
            <p:cNvSpPr/>
            <p:nvPr/>
          </p:nvSpPr>
          <p:spPr>
            <a:xfrm>
              <a:off x="4343400" y="4724400"/>
              <a:ext cx="1143000" cy="1066800"/>
            </a:xfrm>
            <a:prstGeom prst="flowChartMagneticDisk">
              <a:avLst/>
            </a:prstGeom>
            <a:ln w="127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job profile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ight Arrow 102"/>
            <p:cNvSpPr/>
            <p:nvPr/>
          </p:nvSpPr>
          <p:spPr>
            <a:xfrm rot="3410341">
              <a:off x="4271140" y="4497500"/>
              <a:ext cx="657290" cy="18304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Arrow 103"/>
            <p:cNvSpPr/>
            <p:nvPr/>
          </p:nvSpPr>
          <p:spPr>
            <a:xfrm rot="7728845">
              <a:off x="4928176" y="4489119"/>
              <a:ext cx="657290" cy="18304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19800" y="4438471"/>
            <a:ext cx="297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Sampling</a:t>
            </a:r>
          </a:p>
          <a:p>
            <a:pPr marL="228600" indent="-228600">
              <a:buClr>
                <a:schemeClr val="accent1">
                  <a:lumMod val="75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 fewer tasks</a:t>
            </a:r>
          </a:p>
          <a:p>
            <a:pPr marL="228600" indent="-228600">
              <a:buClr>
                <a:schemeClr val="accent1">
                  <a:lumMod val="75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 fewer tasks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047" y="5893713"/>
            <a:ext cx="8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JVM = Java Virtual Machine,  ECA = Event-Condition-Action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1348" y="1143000"/>
            <a:ext cx="86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4699" y="1143000"/>
            <a:ext cx="86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767" y="3216724"/>
            <a:ext cx="86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2"/>
          <p:cNvGrpSpPr/>
          <p:nvPr/>
        </p:nvGrpSpPr>
        <p:grpSpPr>
          <a:xfrm>
            <a:off x="3200400" y="1371600"/>
            <a:ext cx="2590801" cy="1600198"/>
            <a:chOff x="3200400" y="1371600"/>
            <a:chExt cx="2590801" cy="1600198"/>
          </a:xfrm>
        </p:grpSpPr>
        <p:sp>
          <p:nvSpPr>
            <p:cNvPr id="65" name="TextBox 64"/>
            <p:cNvSpPr txBox="1"/>
            <p:nvPr/>
          </p:nvSpPr>
          <p:spPr>
            <a:xfrm>
              <a:off x="3200401" y="13716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Enable Profiling</a:t>
              </a:r>
              <a:endPara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6" name="Picture 63" descr="mapredu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670" y="1828800"/>
              <a:ext cx="1642330" cy="7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3200400" y="2510133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ECA rules</a:t>
              </a:r>
              <a:endPara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19"/>
          <p:cNvGrpSpPr/>
          <p:nvPr/>
        </p:nvGrpSpPr>
        <p:grpSpPr>
          <a:xfrm>
            <a:off x="1295400" y="1574557"/>
            <a:ext cx="152400" cy="330443"/>
            <a:chOff x="2362200" y="1524000"/>
            <a:chExt cx="152400" cy="330443"/>
          </a:xfrm>
        </p:grpSpPr>
        <p:sp>
          <p:nvSpPr>
            <p:cNvPr id="121" name="Freeform 120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28"/>
          <p:cNvGrpSpPr/>
          <p:nvPr/>
        </p:nvGrpSpPr>
        <p:grpSpPr>
          <a:xfrm>
            <a:off x="2362200" y="3631957"/>
            <a:ext cx="152400" cy="330443"/>
            <a:chOff x="2362200" y="1524000"/>
            <a:chExt cx="152400" cy="330443"/>
          </a:xfrm>
        </p:grpSpPr>
        <p:sp>
          <p:nvSpPr>
            <p:cNvPr id="130" name="Freeform 129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31"/>
          <p:cNvGrpSpPr/>
          <p:nvPr/>
        </p:nvGrpSpPr>
        <p:grpSpPr>
          <a:xfrm>
            <a:off x="1295400" y="3631957"/>
            <a:ext cx="152400" cy="330443"/>
            <a:chOff x="2362200" y="1524000"/>
            <a:chExt cx="152400" cy="330443"/>
          </a:xfrm>
        </p:grpSpPr>
        <p:sp>
          <p:nvSpPr>
            <p:cNvPr id="133" name="Freeform 132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34"/>
          <p:cNvGrpSpPr/>
          <p:nvPr/>
        </p:nvGrpSpPr>
        <p:grpSpPr>
          <a:xfrm>
            <a:off x="7620000" y="1574557"/>
            <a:ext cx="152400" cy="330443"/>
            <a:chOff x="2362200" y="1524000"/>
            <a:chExt cx="152400" cy="330443"/>
          </a:xfrm>
        </p:grpSpPr>
        <p:sp>
          <p:nvSpPr>
            <p:cNvPr id="136" name="Freeform 135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137"/>
          <p:cNvGrpSpPr/>
          <p:nvPr/>
        </p:nvGrpSpPr>
        <p:grpSpPr>
          <a:xfrm>
            <a:off x="6477000" y="1524000"/>
            <a:ext cx="152400" cy="330443"/>
            <a:chOff x="2362200" y="1524000"/>
            <a:chExt cx="152400" cy="330443"/>
          </a:xfrm>
        </p:grpSpPr>
        <p:sp>
          <p:nvSpPr>
            <p:cNvPr id="139" name="Freeform 138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140"/>
          <p:cNvGrpSpPr/>
          <p:nvPr/>
        </p:nvGrpSpPr>
        <p:grpSpPr>
          <a:xfrm>
            <a:off x="2362200" y="1574557"/>
            <a:ext cx="152400" cy="330443"/>
            <a:chOff x="2362200" y="1524000"/>
            <a:chExt cx="152400" cy="330443"/>
          </a:xfrm>
        </p:grpSpPr>
        <p:sp>
          <p:nvSpPr>
            <p:cNvPr id="142" name="Freeform 141"/>
            <p:cNvSpPr/>
            <p:nvPr/>
          </p:nvSpPr>
          <p:spPr>
            <a:xfrm>
              <a:off x="2362200" y="1558146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2468881" y="1524000"/>
              <a:ext cx="45719" cy="296297"/>
            </a:xfrm>
            <a:custGeom>
              <a:avLst/>
              <a:gdLst>
                <a:gd name="connsiteX0" fmla="*/ 9525 w 57150"/>
                <a:gd name="connsiteY0" fmla="*/ 0 h 342900"/>
                <a:gd name="connsiteX1" fmla="*/ 57150 w 57150"/>
                <a:gd name="connsiteY1" fmla="*/ 85725 h 342900"/>
                <a:gd name="connsiteX2" fmla="*/ 38100 w 57150"/>
                <a:gd name="connsiteY2" fmla="*/ 142875 h 342900"/>
                <a:gd name="connsiteX3" fmla="*/ 0 w 57150"/>
                <a:gd name="connsiteY3" fmla="*/ 171450 h 342900"/>
                <a:gd name="connsiteX4" fmla="*/ 38100 w 57150"/>
                <a:gd name="connsiteY4" fmla="*/ 190500 h 342900"/>
                <a:gd name="connsiteX5" fmla="*/ 28575 w 57150"/>
                <a:gd name="connsiteY5" fmla="*/ 257175 h 342900"/>
                <a:gd name="connsiteX6" fmla="*/ 38100 w 57150"/>
                <a:gd name="connsiteY6" fmla="*/ 295275 h 342900"/>
                <a:gd name="connsiteX7" fmla="*/ 38100 w 57150"/>
                <a:gd name="connsiteY7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42900">
                  <a:moveTo>
                    <a:pt x="9525" y="0"/>
                  </a:moveTo>
                  <a:cubicBezTo>
                    <a:pt x="9772" y="412"/>
                    <a:pt x="57150" y="76615"/>
                    <a:pt x="57150" y="85725"/>
                  </a:cubicBezTo>
                  <a:cubicBezTo>
                    <a:pt x="57150" y="105805"/>
                    <a:pt x="49239" y="126167"/>
                    <a:pt x="38100" y="142875"/>
                  </a:cubicBezTo>
                  <a:cubicBezTo>
                    <a:pt x="29294" y="156084"/>
                    <a:pt x="12700" y="161925"/>
                    <a:pt x="0" y="171450"/>
                  </a:cubicBezTo>
                  <a:cubicBezTo>
                    <a:pt x="12700" y="177800"/>
                    <a:pt x="33610" y="177030"/>
                    <a:pt x="38100" y="190500"/>
                  </a:cubicBezTo>
                  <a:cubicBezTo>
                    <a:pt x="45200" y="211799"/>
                    <a:pt x="28575" y="234724"/>
                    <a:pt x="28575" y="257175"/>
                  </a:cubicBezTo>
                  <a:cubicBezTo>
                    <a:pt x="28575" y="270266"/>
                    <a:pt x="34925" y="282575"/>
                    <a:pt x="38100" y="295275"/>
                  </a:cubicBezTo>
                  <a:cubicBezTo>
                    <a:pt x="14069" y="331322"/>
                    <a:pt x="10955" y="315755"/>
                    <a:pt x="38100" y="342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828800" y="2967335"/>
            <a:ext cx="5486400" cy="2366665"/>
            <a:chOff x="1828800" y="2967335"/>
            <a:chExt cx="5486400" cy="2366665"/>
          </a:xfrm>
        </p:grpSpPr>
        <p:sp>
          <p:nvSpPr>
            <p:cNvPr id="9" name="Rounded Rectangle 8"/>
            <p:cNvSpPr/>
            <p:nvPr/>
          </p:nvSpPr>
          <p:spPr>
            <a:xfrm>
              <a:off x="1828800" y="2971800"/>
              <a:ext cx="5486400" cy="2362200"/>
            </a:xfrm>
            <a:prstGeom prst="roundRect">
              <a:avLst>
                <a:gd name="adj" fmla="val 7540"/>
              </a:avLst>
            </a:prstGeom>
            <a:solidFill>
              <a:schemeClr val="accent1">
                <a:lumMod val="20000"/>
                <a:lumOff val="80000"/>
                <a:alpha val="15000"/>
              </a:schemeClr>
            </a:solidFill>
            <a:ln w="28575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29673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What-if Engine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0800" y="3429000"/>
              <a:ext cx="4023360" cy="5334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Job Oracle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1200" y="4038600"/>
              <a:ext cx="495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Virtual Job Profile  for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&lt;p, d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r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c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 rot="5400000">
            <a:off x="4259580" y="4305300"/>
            <a:ext cx="6858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Engine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4648200"/>
            <a:ext cx="4023360" cy="537865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Task Scheduler Simulator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71600" y="2514600"/>
            <a:ext cx="6400800" cy="457200"/>
            <a:chOff x="1371600" y="2514600"/>
            <a:chExt cx="6400800" cy="457200"/>
          </a:xfrm>
        </p:grpSpPr>
        <p:cxnSp>
          <p:nvCxnSpPr>
            <p:cNvPr id="14" name="Straight Arrow Connector 13"/>
            <p:cNvCxnSpPr>
              <a:stCxn id="19" idx="2"/>
            </p:cNvCxnSpPr>
            <p:nvPr/>
          </p:nvCxnSpPr>
          <p:spPr>
            <a:xfrm>
              <a:off x="1371600" y="2514600"/>
              <a:ext cx="129540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2"/>
            </p:cNvCxnSpPr>
            <p:nvPr/>
          </p:nvCxnSpPr>
          <p:spPr>
            <a:xfrm>
              <a:off x="3505200" y="2514600"/>
              <a:ext cx="53340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1" idx="2"/>
            </p:cNvCxnSpPr>
            <p:nvPr/>
          </p:nvCxnSpPr>
          <p:spPr>
            <a:xfrm flipH="1">
              <a:off x="5105400" y="2514600"/>
              <a:ext cx="45720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2" idx="2"/>
            </p:cNvCxnSpPr>
            <p:nvPr/>
          </p:nvCxnSpPr>
          <p:spPr>
            <a:xfrm flipH="1">
              <a:off x="6705600" y="2514600"/>
              <a:ext cx="106680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381000" y="1371600"/>
            <a:ext cx="1981200" cy="1143000"/>
          </a:xfrm>
          <a:prstGeom prst="roundRect">
            <a:avLst>
              <a:gd name="adj" fmla="val 15710"/>
            </a:avLst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Job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  <a:p>
            <a:pPr algn="ct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&lt;p, d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86000" y="5715000"/>
            <a:ext cx="4572000" cy="502920"/>
          </a:xfrm>
          <a:prstGeom prst="round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Properties of Hypothetical job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9" idx="2"/>
            <a:endCxn id="27" idx="0"/>
          </p:cNvCxnSpPr>
          <p:nvPr/>
        </p:nvCxnSpPr>
        <p:spPr>
          <a:xfrm rot="5400000">
            <a:off x="4381500" y="5524500"/>
            <a:ext cx="3810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90800" y="685800"/>
            <a:ext cx="6248400" cy="1828800"/>
            <a:chOff x="2590800" y="685800"/>
            <a:chExt cx="6248400" cy="1828800"/>
          </a:xfrm>
        </p:grpSpPr>
        <p:sp>
          <p:nvSpPr>
            <p:cNvPr id="20" name="Rounded Rectangle 19"/>
            <p:cNvSpPr/>
            <p:nvPr/>
          </p:nvSpPr>
          <p:spPr>
            <a:xfrm>
              <a:off x="2590800" y="1371600"/>
              <a:ext cx="1828800" cy="1143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Input Data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Properties 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&lt;d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48200" y="1371600"/>
              <a:ext cx="1828800" cy="1143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Cluster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Resources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&lt;r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05600" y="1371600"/>
              <a:ext cx="2133600" cy="1143000"/>
            </a:xfrm>
            <a:prstGeom prst="roundRect">
              <a:avLst>
                <a:gd name="adj" fmla="val 13299"/>
              </a:avLst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Configuration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Settings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&lt;c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ight Brace 35"/>
            <p:cNvSpPr/>
            <p:nvPr/>
          </p:nvSpPr>
          <p:spPr>
            <a:xfrm rot="16200000">
              <a:off x="5562600" y="-1905000"/>
              <a:ext cx="304800" cy="6248400"/>
            </a:xfrm>
            <a:prstGeom prst="rightBrace">
              <a:avLst>
                <a:gd name="adj1" fmla="val 90438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95800" y="685800"/>
              <a:ext cx="388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Possibly Hypothetical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Profile Estimation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1143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profile for job 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j = &lt;p, d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28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estimate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profile for job 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j' = &lt;p, d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48"/>
          <p:cNvGrpSpPr/>
          <p:nvPr/>
        </p:nvGrpSpPr>
        <p:grpSpPr>
          <a:xfrm>
            <a:off x="3733800" y="2286000"/>
            <a:ext cx="3886200" cy="3886200"/>
            <a:chOff x="3733800" y="2286000"/>
            <a:chExt cx="3886200" cy="3886200"/>
          </a:xfrm>
        </p:grpSpPr>
        <p:sp>
          <p:nvSpPr>
            <p:cNvPr id="12" name="Rectangle 11"/>
            <p:cNvSpPr/>
            <p:nvPr/>
          </p:nvSpPr>
          <p:spPr>
            <a:xfrm>
              <a:off x="3733800" y="2286000"/>
              <a:ext cx="3886200" cy="3886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2286000"/>
              <a:ext cx="3886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(Virtual) Profile for 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j'</a:t>
              </a:r>
              <a:endParaRPr 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47"/>
          <p:cNvGrpSpPr/>
          <p:nvPr/>
        </p:nvGrpSpPr>
        <p:grpSpPr>
          <a:xfrm>
            <a:off x="381000" y="2286000"/>
            <a:ext cx="1676400" cy="3886200"/>
            <a:chOff x="381000" y="2286000"/>
            <a:chExt cx="1676400" cy="3886200"/>
          </a:xfrm>
        </p:grpSpPr>
        <p:sp>
          <p:nvSpPr>
            <p:cNvPr id="6" name="Rectangle 5"/>
            <p:cNvSpPr/>
            <p:nvPr/>
          </p:nvSpPr>
          <p:spPr>
            <a:xfrm>
              <a:off x="381000" y="2286000"/>
              <a:ext cx="1676400" cy="3886200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400" y="2743200"/>
              <a:ext cx="1371600" cy="6096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Statistics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400" y="4724400"/>
              <a:ext cx="1371600" cy="6096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3400" y="3733800"/>
              <a:ext cx="1371600" cy="6096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Cost</a:t>
              </a:r>
            </a:p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Statistics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3400" y="5486400"/>
              <a:ext cx="1371600" cy="6096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Costs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" y="2286000"/>
              <a:ext cx="1676400" cy="400110"/>
            </a:xfrm>
            <a:prstGeom prst="rect">
              <a:avLst/>
            </a:prstGeom>
            <a:noFill/>
          </p:spPr>
          <p:txBody>
            <a:bodyPr wrap="square" lIns="54864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Profile for </a:t>
              </a:r>
              <a:r>
                <a:rPr lang="en-US" sz="2000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20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09800" y="2667000"/>
            <a:ext cx="1371600" cy="68580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72400" y="2667000"/>
            <a:ext cx="1219200" cy="99060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Confi-guration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3657600"/>
            <a:ext cx="1371600" cy="68580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55"/>
          <p:cNvGrpSpPr/>
          <p:nvPr/>
        </p:nvGrpSpPr>
        <p:grpSpPr>
          <a:xfrm>
            <a:off x="4572000" y="3657600"/>
            <a:ext cx="3962400" cy="2438400"/>
            <a:chOff x="4572000" y="3657600"/>
            <a:chExt cx="3962400" cy="2438400"/>
          </a:xfrm>
        </p:grpSpPr>
        <p:sp>
          <p:nvSpPr>
            <p:cNvPr id="16" name="Rounded Rectangle 15"/>
            <p:cNvSpPr/>
            <p:nvPr/>
          </p:nvSpPr>
          <p:spPr>
            <a:xfrm>
              <a:off x="5105400" y="5486400"/>
              <a:ext cx="1371600" cy="609600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Costs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5105003" y="5258197"/>
              <a:ext cx="457994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4496594" y="4950616"/>
              <a:ext cx="152400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6628606" y="4950616"/>
              <a:ext cx="152400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>
              <a:off x="4572000" y="5027612"/>
              <a:ext cx="3962400" cy="158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7848599" y="4343399"/>
              <a:ext cx="1371600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4000" y="50292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White-box Models</a:t>
              </a:r>
              <a:endPara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rot="5400000">
            <a:off x="3383280" y="4501896"/>
            <a:ext cx="91440" cy="1588"/>
          </a:xfrm>
          <a:prstGeom prst="straightConnector1">
            <a:avLst/>
          </a:prstGeom>
          <a:ln w="762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53"/>
          <p:cNvGrpSpPr/>
          <p:nvPr/>
        </p:nvGrpSpPr>
        <p:grpSpPr>
          <a:xfrm>
            <a:off x="1219200" y="4265610"/>
            <a:ext cx="4191000" cy="1266957"/>
            <a:chOff x="1219200" y="4265610"/>
            <a:chExt cx="4191000" cy="1266957"/>
          </a:xfrm>
        </p:grpSpPr>
        <p:sp>
          <p:nvSpPr>
            <p:cNvPr id="15" name="Rounded Rectangle 14"/>
            <p:cNvSpPr/>
            <p:nvPr/>
          </p:nvSpPr>
          <p:spPr>
            <a:xfrm>
              <a:off x="4038600" y="4265610"/>
              <a:ext cx="1371600" cy="609600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Cost</a:t>
              </a:r>
            </a:p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Statistics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1143795" y="4418806"/>
              <a:ext cx="152400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2818606" y="4418806"/>
              <a:ext cx="152400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81200" y="4516904"/>
              <a:ext cx="1828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Relative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Black-box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Models</a:t>
              </a:r>
              <a:endPara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10800000">
              <a:off x="1219200" y="4495800"/>
              <a:ext cx="2819400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54"/>
          <p:cNvGrpSpPr/>
          <p:nvPr/>
        </p:nvGrpSpPr>
        <p:grpSpPr>
          <a:xfrm>
            <a:off x="6019800" y="3658394"/>
            <a:ext cx="2515395" cy="1216816"/>
            <a:chOff x="6019800" y="3658394"/>
            <a:chExt cx="2515395" cy="1216816"/>
          </a:xfrm>
        </p:grpSpPr>
        <p:sp>
          <p:nvSpPr>
            <p:cNvPr id="14" name="Rounded Rectangle 13"/>
            <p:cNvSpPr/>
            <p:nvPr/>
          </p:nvSpPr>
          <p:spPr>
            <a:xfrm>
              <a:off x="6019800" y="4265610"/>
              <a:ext cx="1371600" cy="609600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grpSp>
          <p:nvGrpSpPr>
            <p:cNvPr id="40" name="Group 52"/>
            <p:cNvGrpSpPr/>
            <p:nvPr/>
          </p:nvGrpSpPr>
          <p:grpSpPr>
            <a:xfrm>
              <a:off x="6323806" y="3658394"/>
              <a:ext cx="2211389" cy="609600"/>
              <a:chOff x="6323806" y="3658394"/>
              <a:chExt cx="2211389" cy="6096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6019800" y="3962400"/>
                <a:ext cx="609600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6324600" y="3810000"/>
                <a:ext cx="2209800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324600" y="3821668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Ins="4572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White-box Models</a:t>
                </a:r>
                <a:endParaRPr lang="en-US" sz="20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8458200" y="3733801"/>
                <a:ext cx="152401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1219200" y="2819400"/>
            <a:ext cx="6248400" cy="838200"/>
            <a:chOff x="1219200" y="2819400"/>
            <a:chExt cx="6248400" cy="838200"/>
          </a:xfrm>
        </p:grpSpPr>
        <p:grpSp>
          <p:nvGrpSpPr>
            <p:cNvPr id="35" name="Group 49"/>
            <p:cNvGrpSpPr/>
            <p:nvPr/>
          </p:nvGrpSpPr>
          <p:grpSpPr>
            <a:xfrm>
              <a:off x="1219200" y="3048000"/>
              <a:ext cx="6248400" cy="609600"/>
              <a:chOff x="1219200" y="3048000"/>
              <a:chExt cx="6248400" cy="6096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96000" y="3048000"/>
                <a:ext cx="1371600" cy="609600"/>
              </a:xfrm>
              <a:prstGeom prst="roundRect">
                <a:avLst/>
              </a:prstGeom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Dataflow</a:t>
                </a:r>
              </a:p>
              <a:p>
                <a:pPr algn="ctr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Statistics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1219200" y="3505200"/>
                <a:ext cx="4876800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arrow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1143794" y="3428206"/>
                <a:ext cx="152400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2820194" y="3428206"/>
                <a:ext cx="152400" cy="158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733800" y="2819400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Cardinality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Models</a:t>
              </a:r>
              <a:endPara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in the Big Data Era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55893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/>
          <p:nvPr/>
        </p:nvGrpSpPr>
        <p:grpSpPr>
          <a:xfrm>
            <a:off x="5595495" y="1447800"/>
            <a:ext cx="3167505" cy="3886200"/>
            <a:chOff x="5595495" y="1447800"/>
            <a:chExt cx="3167505" cy="3886200"/>
          </a:xfrm>
        </p:grpSpPr>
        <p:pic>
          <p:nvPicPr>
            <p:cNvPr id="11" name="Picture 3" descr="C:\Users\Hero\AppData\Local\Microsoft\Windows\Temporary Internet Files\Content.IE5\H5IO2MM8\MC900439806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 rot="18622516" flipH="1" flipV="1">
              <a:off x="5595495" y="2312883"/>
              <a:ext cx="1991572" cy="1991572"/>
            </a:xfrm>
            <a:prstGeom prst="rect">
              <a:avLst/>
            </a:prstGeom>
            <a:noFill/>
          </p:spPr>
        </p:pic>
        <p:grpSp>
          <p:nvGrpSpPr>
            <p:cNvPr id="6" name="Group 15"/>
            <p:cNvGrpSpPr/>
            <p:nvPr/>
          </p:nvGrpSpPr>
          <p:grpSpPr>
            <a:xfrm>
              <a:off x="6096000" y="1447800"/>
              <a:ext cx="2667000" cy="685800"/>
              <a:chOff x="762000" y="2438400"/>
              <a:chExt cx="2667000" cy="685800"/>
            </a:xfrm>
          </p:grpSpPr>
          <p:sp>
            <p:nvSpPr>
              <p:cNvPr id="8" name="Round Diagonal Corner Rectangle 7"/>
              <p:cNvSpPr/>
              <p:nvPr/>
            </p:nvSpPr>
            <p:spPr>
              <a:xfrm>
                <a:off x="762000" y="2438400"/>
                <a:ext cx="2667000" cy="685800"/>
              </a:xfrm>
              <a:prstGeom prst="round2DiagRect">
                <a:avLst>
                  <a:gd name="adj1" fmla="val 0"/>
                  <a:gd name="adj2" fmla="val 28122"/>
                </a:avLst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8200" y="2514600"/>
                <a:ext cx="2514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Massive Data</a:t>
                </a:r>
              </a:p>
            </p:txBody>
          </p:sp>
        </p:grpSp>
        <p:grpSp>
          <p:nvGrpSpPr>
            <p:cNvPr id="7" name="Group 14"/>
            <p:cNvGrpSpPr/>
            <p:nvPr/>
          </p:nvGrpSpPr>
          <p:grpSpPr>
            <a:xfrm>
              <a:off x="7010400" y="2743200"/>
              <a:ext cx="1676400" cy="1143000"/>
              <a:chOff x="4226859" y="1075944"/>
              <a:chExt cx="2021541" cy="123444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226859" y="1075944"/>
                <a:ext cx="2021541" cy="123444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6859" y="1158240"/>
                <a:ext cx="2021541" cy="1030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Data</a:t>
                </a:r>
              </a:p>
              <a:p>
                <a:pPr algn="ctr"/>
                <a:r>
                  <a:rPr lang="en-US" sz="2800" b="1" dirty="0" smtClean="0"/>
                  <a:t>Analysis</a:t>
                </a:r>
              </a:p>
            </p:txBody>
          </p:sp>
        </p:grpSp>
        <p:grpSp>
          <p:nvGrpSpPr>
            <p:cNvPr id="15" name="Group 16"/>
            <p:cNvGrpSpPr/>
            <p:nvPr/>
          </p:nvGrpSpPr>
          <p:grpSpPr>
            <a:xfrm>
              <a:off x="6096000" y="4648200"/>
              <a:ext cx="2667000" cy="685800"/>
              <a:chOff x="6096000" y="2438400"/>
              <a:chExt cx="2667000" cy="685800"/>
            </a:xfrm>
          </p:grpSpPr>
          <p:sp>
            <p:nvSpPr>
              <p:cNvPr id="9" name="Round Diagonal Corner Rectangle 8"/>
              <p:cNvSpPr/>
              <p:nvPr/>
            </p:nvSpPr>
            <p:spPr>
              <a:xfrm>
                <a:off x="6096000" y="2438400"/>
                <a:ext cx="2667000" cy="685800"/>
              </a:xfrm>
              <a:prstGeom prst="round2DiagRect">
                <a:avLst>
                  <a:gd name="adj1" fmla="val 46049"/>
                  <a:gd name="adj2" fmla="val 0"/>
                </a:avLst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96000" y="2525177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/>
                  <a:t>Insight</a:t>
                </a:r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228600" y="1143000"/>
            <a:ext cx="990600" cy="2286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2362200"/>
            <a:ext cx="2362200" cy="1143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5410200"/>
            <a:ext cx="2286000" cy="9144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334000"/>
            <a:ext cx="1981200" cy="762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2133600"/>
            <a:ext cx="1905000" cy="16764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" y="5562600"/>
            <a:ext cx="8229600" cy="609600"/>
          </a:xfrm>
          <a:prstGeom prst="roundRect">
            <a:avLst/>
          </a:prstGeom>
          <a:ln>
            <a:solidFill>
              <a:srgbClr val="C00000"/>
            </a:solidFill>
          </a:ln>
          <a:effectLst>
            <a:glow rad="63500">
              <a:srgbClr val="FFC0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 to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Timely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Cost-Effective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Optimizer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508761" y="2514599"/>
            <a:ext cx="5996939" cy="534195"/>
            <a:chOff x="1508761" y="2514599"/>
            <a:chExt cx="5996939" cy="534195"/>
          </a:xfrm>
        </p:grpSpPr>
        <p:cxnSp>
          <p:nvCxnSpPr>
            <p:cNvPr id="7" name="Straight Arrow Connector 6"/>
            <p:cNvCxnSpPr>
              <a:stCxn id="23" idx="2"/>
            </p:cNvCxnSpPr>
            <p:nvPr/>
          </p:nvCxnSpPr>
          <p:spPr>
            <a:xfrm rot="16200000" flipH="1">
              <a:off x="1767840" y="2255520"/>
              <a:ext cx="487681" cy="10058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4" idx="2"/>
            </p:cNvCxnSpPr>
            <p:nvPr/>
          </p:nvCxnSpPr>
          <p:spPr>
            <a:xfrm rot="5400000">
              <a:off x="4304506" y="2781300"/>
              <a:ext cx="534194" cy="79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5" idx="2"/>
            </p:cNvCxnSpPr>
            <p:nvPr/>
          </p:nvCxnSpPr>
          <p:spPr>
            <a:xfrm rot="5400000">
              <a:off x="6823710" y="2320290"/>
              <a:ext cx="487680" cy="8763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38400" y="5029994"/>
            <a:ext cx="4267200" cy="1203166"/>
            <a:chOff x="2438400" y="4694714"/>
            <a:chExt cx="4267200" cy="1203166"/>
          </a:xfrm>
        </p:grpSpPr>
        <p:sp>
          <p:nvSpPr>
            <p:cNvPr id="15" name="Rounded Rectangle 14"/>
            <p:cNvSpPr/>
            <p:nvPr/>
          </p:nvSpPr>
          <p:spPr>
            <a:xfrm>
              <a:off x="2438400" y="5074920"/>
              <a:ext cx="4267200" cy="822960"/>
            </a:xfrm>
            <a:prstGeom prst="roundRect">
              <a:avLst/>
            </a:prstGeom>
            <a:ln w="127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Best Configuration 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Settings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opt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for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&lt;p, d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r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5" idx="0"/>
            </p:cNvCxnSpPr>
            <p:nvPr/>
          </p:nvCxnSpPr>
          <p:spPr>
            <a:xfrm rot="5400000">
              <a:off x="4381500" y="4884420"/>
              <a:ext cx="381000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828800" y="3048000"/>
            <a:ext cx="5486400" cy="1981200"/>
            <a:chOff x="1981200" y="2057400"/>
            <a:chExt cx="5486400" cy="1981200"/>
          </a:xfrm>
        </p:grpSpPr>
        <p:sp>
          <p:nvSpPr>
            <p:cNvPr id="18" name="Rounded Rectangle 17"/>
            <p:cNvSpPr/>
            <p:nvPr/>
          </p:nvSpPr>
          <p:spPr>
            <a:xfrm>
              <a:off x="1981200" y="2057400"/>
              <a:ext cx="5486400" cy="1981200"/>
            </a:xfrm>
            <a:prstGeom prst="roundRect">
              <a:avLst>
                <a:gd name="adj" fmla="val 7540"/>
              </a:avLst>
            </a:prstGeom>
            <a:solidFill>
              <a:schemeClr val="accent1">
                <a:lumMod val="20000"/>
                <a:lumOff val="80000"/>
                <a:alpha val="15000"/>
              </a:schemeClr>
            </a:solidFill>
            <a:ln w="28575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90800" y="2667000"/>
              <a:ext cx="4267200" cy="484632"/>
            </a:xfrm>
            <a:prstGeom prst="roundRect">
              <a:avLst/>
            </a:prstGeom>
            <a:ln w="1270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Subspace Enumeration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90800" y="3352800"/>
              <a:ext cx="4267200" cy="484632"/>
            </a:xfrm>
            <a:prstGeom prst="roundRect">
              <a:avLst/>
            </a:prstGeom>
            <a:ln w="1270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Recursive Random Search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00" y="2057400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Just-in-Time Optimizer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02920" y="1371600"/>
            <a:ext cx="7955280" cy="1143000"/>
            <a:chOff x="502920" y="1371600"/>
            <a:chExt cx="7955280" cy="1143000"/>
          </a:xfrm>
        </p:grpSpPr>
        <p:sp>
          <p:nvSpPr>
            <p:cNvPr id="23" name="Rounded Rectangle 22"/>
            <p:cNvSpPr/>
            <p:nvPr/>
          </p:nvSpPr>
          <p:spPr>
            <a:xfrm>
              <a:off x="502920" y="1371600"/>
              <a:ext cx="2011680" cy="1143000"/>
            </a:xfrm>
            <a:prstGeom prst="roundRect">
              <a:avLst>
                <a:gd name="adj" fmla="val 15710"/>
              </a:avLst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Job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Profile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&lt;p, d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r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, c1&gt;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81400" y="1371600"/>
              <a:ext cx="1981200" cy="1143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Input Data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Properties 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&lt;d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53200" y="1371600"/>
              <a:ext cx="1905000" cy="1143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Cluster</a:t>
              </a:r>
            </a:p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Resources</a:t>
              </a:r>
            </a:p>
            <a:p>
              <a:pPr algn="ctr"/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&lt;r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&gt;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781800" y="4114800"/>
            <a:ext cx="1981200" cy="830997"/>
            <a:chOff x="6781800" y="4114800"/>
            <a:chExt cx="1981200" cy="830997"/>
          </a:xfrm>
        </p:grpSpPr>
        <p:sp>
          <p:nvSpPr>
            <p:cNvPr id="176" name="TextBox 175"/>
            <p:cNvSpPr txBox="1"/>
            <p:nvPr/>
          </p:nvSpPr>
          <p:spPr>
            <a:xfrm>
              <a:off x="7467600" y="411480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What-if</a:t>
              </a:r>
            </a:p>
            <a:p>
              <a:pPr algn="ctr"/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calls</a:t>
              </a:r>
            </a:p>
          </p:txBody>
        </p:sp>
        <p:sp>
          <p:nvSpPr>
            <p:cNvPr id="177" name="Right Arrow 176"/>
            <p:cNvSpPr/>
            <p:nvPr/>
          </p:nvSpPr>
          <p:spPr>
            <a:xfrm>
              <a:off x="6781800" y="4419600"/>
              <a:ext cx="838200" cy="2286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Optimization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50"/>
          <p:cNvGrpSpPr/>
          <p:nvPr/>
        </p:nvGrpSpPr>
        <p:grpSpPr>
          <a:xfrm>
            <a:off x="2133600" y="3429000"/>
            <a:ext cx="990600" cy="457200"/>
            <a:chOff x="1143000" y="2133600"/>
            <a:chExt cx="990600" cy="457200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1028700" y="22479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43000" y="2362200"/>
              <a:ext cx="990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019300" y="24765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4"/>
          <p:cNvGrpSpPr/>
          <p:nvPr/>
        </p:nvGrpSpPr>
        <p:grpSpPr>
          <a:xfrm>
            <a:off x="1143000" y="3429000"/>
            <a:ext cx="990600" cy="457200"/>
            <a:chOff x="838200" y="3048000"/>
            <a:chExt cx="838200" cy="457200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723900" y="33909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8200" y="3276600"/>
              <a:ext cx="8382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62100" y="31623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/>
          <p:cNvSpPr/>
          <p:nvPr/>
        </p:nvSpPr>
        <p:spPr>
          <a:xfrm>
            <a:off x="304800" y="3855303"/>
            <a:ext cx="1729891" cy="869097"/>
          </a:xfrm>
          <a:custGeom>
            <a:avLst/>
            <a:gdLst>
              <a:gd name="connsiteX0" fmla="*/ 0 w 1482774"/>
              <a:gd name="connsiteY0" fmla="*/ 80612 h 806115"/>
              <a:gd name="connsiteX1" fmla="*/ 23611 w 1482774"/>
              <a:gd name="connsiteY1" fmla="*/ 23611 h 806115"/>
              <a:gd name="connsiteX2" fmla="*/ 80612 w 1482774"/>
              <a:gd name="connsiteY2" fmla="*/ 0 h 806115"/>
              <a:gd name="connsiteX3" fmla="*/ 1402162 w 1482774"/>
              <a:gd name="connsiteY3" fmla="*/ 0 h 806115"/>
              <a:gd name="connsiteX4" fmla="*/ 1459163 w 1482774"/>
              <a:gd name="connsiteY4" fmla="*/ 23611 h 806115"/>
              <a:gd name="connsiteX5" fmla="*/ 1482774 w 1482774"/>
              <a:gd name="connsiteY5" fmla="*/ 80612 h 806115"/>
              <a:gd name="connsiteX6" fmla="*/ 1482774 w 1482774"/>
              <a:gd name="connsiteY6" fmla="*/ 725503 h 806115"/>
              <a:gd name="connsiteX7" fmla="*/ 1459163 w 1482774"/>
              <a:gd name="connsiteY7" fmla="*/ 782504 h 806115"/>
              <a:gd name="connsiteX8" fmla="*/ 1402162 w 1482774"/>
              <a:gd name="connsiteY8" fmla="*/ 806115 h 806115"/>
              <a:gd name="connsiteX9" fmla="*/ 80612 w 1482774"/>
              <a:gd name="connsiteY9" fmla="*/ 806115 h 806115"/>
              <a:gd name="connsiteX10" fmla="*/ 23611 w 1482774"/>
              <a:gd name="connsiteY10" fmla="*/ 782504 h 806115"/>
              <a:gd name="connsiteX11" fmla="*/ 0 w 1482774"/>
              <a:gd name="connsiteY11" fmla="*/ 725503 h 806115"/>
              <a:gd name="connsiteX12" fmla="*/ 0 w 1482774"/>
              <a:gd name="connsiteY12" fmla="*/ 80612 h 80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2774" h="806115">
                <a:moveTo>
                  <a:pt x="0" y="80612"/>
                </a:moveTo>
                <a:cubicBezTo>
                  <a:pt x="0" y="59232"/>
                  <a:pt x="8493" y="38728"/>
                  <a:pt x="23611" y="23611"/>
                </a:cubicBezTo>
                <a:cubicBezTo>
                  <a:pt x="38729" y="8493"/>
                  <a:pt x="59233" y="0"/>
                  <a:pt x="80612" y="0"/>
                </a:cubicBezTo>
                <a:lnTo>
                  <a:pt x="1402162" y="0"/>
                </a:lnTo>
                <a:cubicBezTo>
                  <a:pt x="1423542" y="0"/>
                  <a:pt x="1444046" y="8493"/>
                  <a:pt x="1459163" y="23611"/>
                </a:cubicBezTo>
                <a:cubicBezTo>
                  <a:pt x="1474281" y="38729"/>
                  <a:pt x="1482774" y="59233"/>
                  <a:pt x="1482774" y="80612"/>
                </a:cubicBezTo>
                <a:lnTo>
                  <a:pt x="1482774" y="725503"/>
                </a:lnTo>
                <a:cubicBezTo>
                  <a:pt x="1482774" y="746883"/>
                  <a:pt x="1474281" y="767387"/>
                  <a:pt x="1459163" y="782504"/>
                </a:cubicBezTo>
                <a:cubicBezTo>
                  <a:pt x="1444045" y="797622"/>
                  <a:pt x="1423541" y="806115"/>
                  <a:pt x="1402162" y="806115"/>
                </a:cubicBezTo>
                <a:lnTo>
                  <a:pt x="80612" y="806115"/>
                </a:lnTo>
                <a:cubicBezTo>
                  <a:pt x="59232" y="806115"/>
                  <a:pt x="38728" y="797622"/>
                  <a:pt x="23611" y="782504"/>
                </a:cubicBezTo>
                <a:cubicBezTo>
                  <a:pt x="8493" y="767386"/>
                  <a:pt x="0" y="746882"/>
                  <a:pt x="0" y="725503"/>
                </a:cubicBezTo>
                <a:lnTo>
                  <a:pt x="0" y="80612"/>
                </a:lnTo>
                <a:close/>
              </a:path>
            </a:pathLst>
          </a:cu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84570" tIns="84570" rIns="84570" bIns="8457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latin typeface="Times New Roman" pitchFamily="18" charset="0"/>
                <a:cs typeface="Times New Roman" pitchFamily="18" charset="0"/>
              </a:rPr>
              <a:t>Job-level Configuration</a:t>
            </a:r>
            <a:endParaRPr lang="en-US" sz="2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855303"/>
            <a:ext cx="1752600" cy="869097"/>
          </a:xfrm>
          <a:custGeom>
            <a:avLst/>
            <a:gdLst>
              <a:gd name="connsiteX0" fmla="*/ 0 w 1482774"/>
              <a:gd name="connsiteY0" fmla="*/ 80612 h 806115"/>
              <a:gd name="connsiteX1" fmla="*/ 23611 w 1482774"/>
              <a:gd name="connsiteY1" fmla="*/ 23611 h 806115"/>
              <a:gd name="connsiteX2" fmla="*/ 80612 w 1482774"/>
              <a:gd name="connsiteY2" fmla="*/ 0 h 806115"/>
              <a:gd name="connsiteX3" fmla="*/ 1402162 w 1482774"/>
              <a:gd name="connsiteY3" fmla="*/ 0 h 806115"/>
              <a:gd name="connsiteX4" fmla="*/ 1459163 w 1482774"/>
              <a:gd name="connsiteY4" fmla="*/ 23611 h 806115"/>
              <a:gd name="connsiteX5" fmla="*/ 1482774 w 1482774"/>
              <a:gd name="connsiteY5" fmla="*/ 80612 h 806115"/>
              <a:gd name="connsiteX6" fmla="*/ 1482774 w 1482774"/>
              <a:gd name="connsiteY6" fmla="*/ 725503 h 806115"/>
              <a:gd name="connsiteX7" fmla="*/ 1459163 w 1482774"/>
              <a:gd name="connsiteY7" fmla="*/ 782504 h 806115"/>
              <a:gd name="connsiteX8" fmla="*/ 1402162 w 1482774"/>
              <a:gd name="connsiteY8" fmla="*/ 806115 h 806115"/>
              <a:gd name="connsiteX9" fmla="*/ 80612 w 1482774"/>
              <a:gd name="connsiteY9" fmla="*/ 806115 h 806115"/>
              <a:gd name="connsiteX10" fmla="*/ 23611 w 1482774"/>
              <a:gd name="connsiteY10" fmla="*/ 782504 h 806115"/>
              <a:gd name="connsiteX11" fmla="*/ 0 w 1482774"/>
              <a:gd name="connsiteY11" fmla="*/ 725503 h 806115"/>
              <a:gd name="connsiteX12" fmla="*/ 0 w 1482774"/>
              <a:gd name="connsiteY12" fmla="*/ 80612 h 80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2774" h="806115">
                <a:moveTo>
                  <a:pt x="0" y="80612"/>
                </a:moveTo>
                <a:cubicBezTo>
                  <a:pt x="0" y="59232"/>
                  <a:pt x="8493" y="38728"/>
                  <a:pt x="23611" y="23611"/>
                </a:cubicBezTo>
                <a:cubicBezTo>
                  <a:pt x="38729" y="8493"/>
                  <a:pt x="59233" y="0"/>
                  <a:pt x="80612" y="0"/>
                </a:cubicBezTo>
                <a:lnTo>
                  <a:pt x="1402162" y="0"/>
                </a:lnTo>
                <a:cubicBezTo>
                  <a:pt x="1423542" y="0"/>
                  <a:pt x="1444046" y="8493"/>
                  <a:pt x="1459163" y="23611"/>
                </a:cubicBezTo>
                <a:cubicBezTo>
                  <a:pt x="1474281" y="38729"/>
                  <a:pt x="1482774" y="59233"/>
                  <a:pt x="1482774" y="80612"/>
                </a:cubicBezTo>
                <a:lnTo>
                  <a:pt x="1482774" y="725503"/>
                </a:lnTo>
                <a:cubicBezTo>
                  <a:pt x="1482774" y="746883"/>
                  <a:pt x="1474281" y="767387"/>
                  <a:pt x="1459163" y="782504"/>
                </a:cubicBezTo>
                <a:cubicBezTo>
                  <a:pt x="1444045" y="797622"/>
                  <a:pt x="1423541" y="806115"/>
                  <a:pt x="1402162" y="806115"/>
                </a:cubicBezTo>
                <a:lnTo>
                  <a:pt x="80612" y="806115"/>
                </a:lnTo>
                <a:cubicBezTo>
                  <a:pt x="59232" y="806115"/>
                  <a:pt x="38728" y="797622"/>
                  <a:pt x="23611" y="782504"/>
                </a:cubicBezTo>
                <a:cubicBezTo>
                  <a:pt x="8493" y="767386"/>
                  <a:pt x="0" y="746882"/>
                  <a:pt x="0" y="725503"/>
                </a:cubicBezTo>
                <a:lnTo>
                  <a:pt x="0" y="80612"/>
                </a:lnTo>
                <a:close/>
              </a:path>
            </a:pathLst>
          </a:cu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84570" tIns="84570" rIns="84570" bIns="8457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latin typeface="Times New Roman" pitchFamily="18" charset="0"/>
                <a:cs typeface="Times New Roman" pitchFamily="18" charset="0"/>
              </a:rPr>
              <a:t>Dataset-level Configuration</a:t>
            </a:r>
            <a:endParaRPr lang="en-US" sz="2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46"/>
          <p:cNvGrpSpPr/>
          <p:nvPr/>
        </p:nvGrpSpPr>
        <p:grpSpPr>
          <a:xfrm>
            <a:off x="2133600" y="2205341"/>
            <a:ext cx="2057400" cy="457200"/>
            <a:chOff x="838200" y="3048000"/>
            <a:chExt cx="838200" cy="45720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723900" y="33909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38200" y="3276600"/>
              <a:ext cx="8382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562100" y="3162300"/>
              <a:ext cx="2286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>
            <a:off x="1336626" y="2653781"/>
            <a:ext cx="1482774" cy="806115"/>
          </a:xfrm>
          <a:custGeom>
            <a:avLst/>
            <a:gdLst>
              <a:gd name="connsiteX0" fmla="*/ 0 w 1482774"/>
              <a:gd name="connsiteY0" fmla="*/ 80612 h 806115"/>
              <a:gd name="connsiteX1" fmla="*/ 23611 w 1482774"/>
              <a:gd name="connsiteY1" fmla="*/ 23611 h 806115"/>
              <a:gd name="connsiteX2" fmla="*/ 80612 w 1482774"/>
              <a:gd name="connsiteY2" fmla="*/ 0 h 806115"/>
              <a:gd name="connsiteX3" fmla="*/ 1402162 w 1482774"/>
              <a:gd name="connsiteY3" fmla="*/ 0 h 806115"/>
              <a:gd name="connsiteX4" fmla="*/ 1459163 w 1482774"/>
              <a:gd name="connsiteY4" fmla="*/ 23611 h 806115"/>
              <a:gd name="connsiteX5" fmla="*/ 1482774 w 1482774"/>
              <a:gd name="connsiteY5" fmla="*/ 80612 h 806115"/>
              <a:gd name="connsiteX6" fmla="*/ 1482774 w 1482774"/>
              <a:gd name="connsiteY6" fmla="*/ 725503 h 806115"/>
              <a:gd name="connsiteX7" fmla="*/ 1459163 w 1482774"/>
              <a:gd name="connsiteY7" fmla="*/ 782504 h 806115"/>
              <a:gd name="connsiteX8" fmla="*/ 1402162 w 1482774"/>
              <a:gd name="connsiteY8" fmla="*/ 806115 h 806115"/>
              <a:gd name="connsiteX9" fmla="*/ 80612 w 1482774"/>
              <a:gd name="connsiteY9" fmla="*/ 806115 h 806115"/>
              <a:gd name="connsiteX10" fmla="*/ 23611 w 1482774"/>
              <a:gd name="connsiteY10" fmla="*/ 782504 h 806115"/>
              <a:gd name="connsiteX11" fmla="*/ 0 w 1482774"/>
              <a:gd name="connsiteY11" fmla="*/ 725503 h 806115"/>
              <a:gd name="connsiteX12" fmla="*/ 0 w 1482774"/>
              <a:gd name="connsiteY12" fmla="*/ 80612 h 80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2774" h="806115">
                <a:moveTo>
                  <a:pt x="0" y="80612"/>
                </a:moveTo>
                <a:cubicBezTo>
                  <a:pt x="0" y="59232"/>
                  <a:pt x="8493" y="38728"/>
                  <a:pt x="23611" y="23611"/>
                </a:cubicBezTo>
                <a:cubicBezTo>
                  <a:pt x="38729" y="8493"/>
                  <a:pt x="59233" y="0"/>
                  <a:pt x="80612" y="0"/>
                </a:cubicBezTo>
                <a:lnTo>
                  <a:pt x="1402162" y="0"/>
                </a:lnTo>
                <a:cubicBezTo>
                  <a:pt x="1423542" y="0"/>
                  <a:pt x="1444046" y="8493"/>
                  <a:pt x="1459163" y="23611"/>
                </a:cubicBezTo>
                <a:cubicBezTo>
                  <a:pt x="1474281" y="38729"/>
                  <a:pt x="1482774" y="59233"/>
                  <a:pt x="1482774" y="80612"/>
                </a:cubicBezTo>
                <a:lnTo>
                  <a:pt x="1482774" y="725503"/>
                </a:lnTo>
                <a:cubicBezTo>
                  <a:pt x="1482774" y="746883"/>
                  <a:pt x="1474281" y="767387"/>
                  <a:pt x="1459163" y="782504"/>
                </a:cubicBezTo>
                <a:cubicBezTo>
                  <a:pt x="1444045" y="797622"/>
                  <a:pt x="1423541" y="806115"/>
                  <a:pt x="1402162" y="806115"/>
                </a:cubicBezTo>
                <a:lnTo>
                  <a:pt x="80612" y="806115"/>
                </a:lnTo>
                <a:cubicBezTo>
                  <a:pt x="59232" y="806115"/>
                  <a:pt x="38728" y="797622"/>
                  <a:pt x="23611" y="782504"/>
                </a:cubicBezTo>
                <a:cubicBezTo>
                  <a:pt x="8493" y="767386"/>
                  <a:pt x="0" y="746882"/>
                  <a:pt x="0" y="725503"/>
                </a:cubicBezTo>
                <a:lnTo>
                  <a:pt x="0" y="80612"/>
                </a:lnTo>
                <a:close/>
              </a:path>
            </a:pathLst>
          </a:cu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84570" tIns="84570" rIns="84570" bIns="8457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latin typeface="Times New Roman" pitchFamily="18" charset="0"/>
                <a:cs typeface="Times New Roman" pitchFamily="18" charset="0"/>
              </a:rPr>
              <a:t>Physical</a:t>
            </a:r>
            <a:endParaRPr lang="en-US" sz="2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1403685"/>
            <a:ext cx="1752600" cy="806115"/>
          </a:xfrm>
          <a:custGeom>
            <a:avLst/>
            <a:gdLst>
              <a:gd name="connsiteX0" fmla="*/ 0 w 1482774"/>
              <a:gd name="connsiteY0" fmla="*/ 80612 h 806115"/>
              <a:gd name="connsiteX1" fmla="*/ 23611 w 1482774"/>
              <a:gd name="connsiteY1" fmla="*/ 23611 h 806115"/>
              <a:gd name="connsiteX2" fmla="*/ 80612 w 1482774"/>
              <a:gd name="connsiteY2" fmla="*/ 0 h 806115"/>
              <a:gd name="connsiteX3" fmla="*/ 1402162 w 1482774"/>
              <a:gd name="connsiteY3" fmla="*/ 0 h 806115"/>
              <a:gd name="connsiteX4" fmla="*/ 1459163 w 1482774"/>
              <a:gd name="connsiteY4" fmla="*/ 23611 h 806115"/>
              <a:gd name="connsiteX5" fmla="*/ 1482774 w 1482774"/>
              <a:gd name="connsiteY5" fmla="*/ 80612 h 806115"/>
              <a:gd name="connsiteX6" fmla="*/ 1482774 w 1482774"/>
              <a:gd name="connsiteY6" fmla="*/ 725503 h 806115"/>
              <a:gd name="connsiteX7" fmla="*/ 1459163 w 1482774"/>
              <a:gd name="connsiteY7" fmla="*/ 782504 h 806115"/>
              <a:gd name="connsiteX8" fmla="*/ 1402162 w 1482774"/>
              <a:gd name="connsiteY8" fmla="*/ 806115 h 806115"/>
              <a:gd name="connsiteX9" fmla="*/ 80612 w 1482774"/>
              <a:gd name="connsiteY9" fmla="*/ 806115 h 806115"/>
              <a:gd name="connsiteX10" fmla="*/ 23611 w 1482774"/>
              <a:gd name="connsiteY10" fmla="*/ 782504 h 806115"/>
              <a:gd name="connsiteX11" fmla="*/ 0 w 1482774"/>
              <a:gd name="connsiteY11" fmla="*/ 725503 h 806115"/>
              <a:gd name="connsiteX12" fmla="*/ 0 w 1482774"/>
              <a:gd name="connsiteY12" fmla="*/ 80612 h 80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2774" h="806115">
                <a:moveTo>
                  <a:pt x="0" y="80612"/>
                </a:moveTo>
                <a:cubicBezTo>
                  <a:pt x="0" y="59232"/>
                  <a:pt x="8493" y="38728"/>
                  <a:pt x="23611" y="23611"/>
                </a:cubicBezTo>
                <a:cubicBezTo>
                  <a:pt x="38729" y="8493"/>
                  <a:pt x="59233" y="0"/>
                  <a:pt x="80612" y="0"/>
                </a:cubicBezTo>
                <a:lnTo>
                  <a:pt x="1402162" y="0"/>
                </a:lnTo>
                <a:cubicBezTo>
                  <a:pt x="1423542" y="0"/>
                  <a:pt x="1444046" y="8493"/>
                  <a:pt x="1459163" y="23611"/>
                </a:cubicBezTo>
                <a:cubicBezTo>
                  <a:pt x="1474281" y="38729"/>
                  <a:pt x="1482774" y="59233"/>
                  <a:pt x="1482774" y="80612"/>
                </a:cubicBezTo>
                <a:lnTo>
                  <a:pt x="1482774" y="725503"/>
                </a:lnTo>
                <a:cubicBezTo>
                  <a:pt x="1482774" y="746883"/>
                  <a:pt x="1474281" y="767387"/>
                  <a:pt x="1459163" y="782504"/>
                </a:cubicBezTo>
                <a:cubicBezTo>
                  <a:pt x="1444045" y="797622"/>
                  <a:pt x="1423541" y="806115"/>
                  <a:pt x="1402162" y="806115"/>
                </a:cubicBezTo>
                <a:lnTo>
                  <a:pt x="80612" y="806115"/>
                </a:lnTo>
                <a:cubicBezTo>
                  <a:pt x="59232" y="806115"/>
                  <a:pt x="38728" y="797622"/>
                  <a:pt x="23611" y="782504"/>
                </a:cubicBezTo>
                <a:cubicBezTo>
                  <a:pt x="8493" y="767386"/>
                  <a:pt x="0" y="746882"/>
                  <a:pt x="0" y="725503"/>
                </a:cubicBezTo>
                <a:lnTo>
                  <a:pt x="0" y="80612"/>
                </a:lnTo>
                <a:close/>
              </a:path>
            </a:pathLst>
          </a:cu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84570" tIns="84570" rIns="84570" bIns="8457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latin typeface="Times New Roman" pitchFamily="18" charset="0"/>
                <a:cs typeface="Times New Roman" pitchFamily="18" charset="0"/>
              </a:rPr>
              <a:t>Optimization Space</a:t>
            </a:r>
            <a:endParaRPr lang="en-US" sz="2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505200" y="2209800"/>
            <a:ext cx="5318760" cy="3723436"/>
            <a:chOff x="3505200" y="2205341"/>
            <a:chExt cx="5318760" cy="3723436"/>
          </a:xfrm>
        </p:grpSpPr>
        <p:grpSp>
          <p:nvGrpSpPr>
            <p:cNvPr id="89" name="Group 88"/>
            <p:cNvGrpSpPr/>
            <p:nvPr/>
          </p:nvGrpSpPr>
          <p:grpSpPr>
            <a:xfrm>
              <a:off x="4191000" y="2205341"/>
              <a:ext cx="4632960" cy="2549956"/>
              <a:chOff x="4191000" y="2205341"/>
              <a:chExt cx="4632960" cy="2549956"/>
            </a:xfrm>
          </p:grpSpPr>
          <p:grpSp>
            <p:nvGrpSpPr>
              <p:cNvPr id="12" name="Group 36"/>
              <p:cNvGrpSpPr/>
              <p:nvPr/>
            </p:nvGrpSpPr>
            <p:grpSpPr>
              <a:xfrm>
                <a:off x="6553200" y="3442219"/>
                <a:ext cx="1676400" cy="457200"/>
                <a:chOff x="1143000" y="2133600"/>
                <a:chExt cx="990600" cy="4572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1028700" y="22479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143000" y="2362200"/>
                  <a:ext cx="990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19300" y="24765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1"/>
              <p:cNvGrpSpPr/>
              <p:nvPr/>
            </p:nvGrpSpPr>
            <p:grpSpPr>
              <a:xfrm>
                <a:off x="4876800" y="3442219"/>
                <a:ext cx="1676400" cy="457200"/>
                <a:chOff x="838200" y="3048000"/>
                <a:chExt cx="8382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23900" y="33909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38200" y="3276600"/>
                  <a:ext cx="8382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>
                  <a:off x="1562100" y="31623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42"/>
              <p:cNvGrpSpPr/>
              <p:nvPr/>
            </p:nvGrpSpPr>
            <p:grpSpPr>
              <a:xfrm>
                <a:off x="4191000" y="2205341"/>
                <a:ext cx="2362200" cy="457200"/>
                <a:chOff x="1143000" y="2133600"/>
                <a:chExt cx="990600" cy="45720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rot="5400000">
                  <a:off x="1028700" y="22479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143000" y="2362200"/>
                  <a:ext cx="990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2019300" y="24765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Freeform 10"/>
              <p:cNvSpPr/>
              <p:nvPr/>
            </p:nvSpPr>
            <p:spPr>
              <a:xfrm>
                <a:off x="5791200" y="2667000"/>
                <a:ext cx="1524000" cy="806115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Logical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543800" y="3886200"/>
                <a:ext cx="1280160" cy="869097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Join Selection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5400000">
                <a:off x="6225749" y="3787348"/>
                <a:ext cx="19770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7086600" y="4267200"/>
                <a:ext cx="76200" cy="76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239000" y="4267200"/>
                <a:ext cx="76200" cy="76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391400" y="4267200"/>
                <a:ext cx="76200" cy="76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730240" y="3868522"/>
                <a:ext cx="1280160" cy="869097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Partition Function Selection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267200" y="3868522"/>
                <a:ext cx="1280160" cy="869097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Vertical Packing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505200" y="4755297"/>
              <a:ext cx="2743200" cy="1173480"/>
              <a:chOff x="4267200" y="3442219"/>
              <a:chExt cx="2743200" cy="1173480"/>
            </a:xfrm>
          </p:grpSpPr>
          <p:grpSp>
            <p:nvGrpSpPr>
              <p:cNvPr id="47" name="Group 36"/>
              <p:cNvGrpSpPr/>
              <p:nvPr/>
            </p:nvGrpSpPr>
            <p:grpSpPr>
              <a:xfrm>
                <a:off x="5638800" y="3442219"/>
                <a:ext cx="762000" cy="533400"/>
                <a:chOff x="1019908" y="2133600"/>
                <a:chExt cx="762000" cy="533400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905608" y="2247900"/>
                  <a:ext cx="2286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019908" y="2362200"/>
                  <a:ext cx="7620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5400000">
                  <a:off x="1629508" y="25146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1"/>
              <p:cNvGrpSpPr/>
              <p:nvPr/>
            </p:nvGrpSpPr>
            <p:grpSpPr>
              <a:xfrm>
                <a:off x="4876800" y="3670819"/>
                <a:ext cx="838200" cy="304800"/>
                <a:chOff x="1676400" y="3276600"/>
                <a:chExt cx="838200" cy="3048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rot="5400000">
                  <a:off x="1524000" y="34290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676400" y="3276600"/>
                  <a:ext cx="83820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Freeform 54"/>
              <p:cNvSpPr/>
              <p:nvPr/>
            </p:nvSpPr>
            <p:spPr>
              <a:xfrm>
                <a:off x="4267200" y="3975619"/>
                <a:ext cx="1280160" cy="640080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Inter-job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5730240" y="3975619"/>
                <a:ext cx="1280160" cy="640080"/>
              </a:xfrm>
              <a:custGeom>
                <a:avLst/>
                <a:gdLst>
                  <a:gd name="connsiteX0" fmla="*/ 0 w 1482774"/>
                  <a:gd name="connsiteY0" fmla="*/ 80612 h 806115"/>
                  <a:gd name="connsiteX1" fmla="*/ 23611 w 1482774"/>
                  <a:gd name="connsiteY1" fmla="*/ 23611 h 806115"/>
                  <a:gd name="connsiteX2" fmla="*/ 80612 w 1482774"/>
                  <a:gd name="connsiteY2" fmla="*/ 0 h 806115"/>
                  <a:gd name="connsiteX3" fmla="*/ 1402162 w 1482774"/>
                  <a:gd name="connsiteY3" fmla="*/ 0 h 806115"/>
                  <a:gd name="connsiteX4" fmla="*/ 1459163 w 1482774"/>
                  <a:gd name="connsiteY4" fmla="*/ 23611 h 806115"/>
                  <a:gd name="connsiteX5" fmla="*/ 1482774 w 1482774"/>
                  <a:gd name="connsiteY5" fmla="*/ 80612 h 806115"/>
                  <a:gd name="connsiteX6" fmla="*/ 1482774 w 1482774"/>
                  <a:gd name="connsiteY6" fmla="*/ 725503 h 806115"/>
                  <a:gd name="connsiteX7" fmla="*/ 1459163 w 1482774"/>
                  <a:gd name="connsiteY7" fmla="*/ 782504 h 806115"/>
                  <a:gd name="connsiteX8" fmla="*/ 1402162 w 1482774"/>
                  <a:gd name="connsiteY8" fmla="*/ 806115 h 806115"/>
                  <a:gd name="connsiteX9" fmla="*/ 80612 w 1482774"/>
                  <a:gd name="connsiteY9" fmla="*/ 806115 h 806115"/>
                  <a:gd name="connsiteX10" fmla="*/ 23611 w 1482774"/>
                  <a:gd name="connsiteY10" fmla="*/ 782504 h 806115"/>
                  <a:gd name="connsiteX11" fmla="*/ 0 w 1482774"/>
                  <a:gd name="connsiteY11" fmla="*/ 725503 h 806115"/>
                  <a:gd name="connsiteX12" fmla="*/ 0 w 1482774"/>
                  <a:gd name="connsiteY12" fmla="*/ 80612 h 8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2774" h="806115">
                    <a:moveTo>
                      <a:pt x="0" y="80612"/>
                    </a:moveTo>
                    <a:cubicBezTo>
                      <a:pt x="0" y="59232"/>
                      <a:pt x="8493" y="38728"/>
                      <a:pt x="23611" y="23611"/>
                    </a:cubicBezTo>
                    <a:cubicBezTo>
                      <a:pt x="38729" y="8493"/>
                      <a:pt x="59233" y="0"/>
                      <a:pt x="80612" y="0"/>
                    </a:cubicBezTo>
                    <a:lnTo>
                      <a:pt x="1402162" y="0"/>
                    </a:lnTo>
                    <a:cubicBezTo>
                      <a:pt x="1423542" y="0"/>
                      <a:pt x="1444046" y="8493"/>
                      <a:pt x="1459163" y="23611"/>
                    </a:cubicBezTo>
                    <a:cubicBezTo>
                      <a:pt x="1474281" y="38729"/>
                      <a:pt x="1482774" y="59233"/>
                      <a:pt x="1482774" y="80612"/>
                    </a:cubicBezTo>
                    <a:lnTo>
                      <a:pt x="1482774" y="725503"/>
                    </a:lnTo>
                    <a:cubicBezTo>
                      <a:pt x="1482774" y="746883"/>
                      <a:pt x="1474281" y="767387"/>
                      <a:pt x="1459163" y="782504"/>
                    </a:cubicBezTo>
                    <a:cubicBezTo>
                      <a:pt x="1444045" y="797622"/>
                      <a:pt x="1423541" y="806115"/>
                      <a:pt x="1402162" y="806115"/>
                    </a:cubicBezTo>
                    <a:lnTo>
                      <a:pt x="80612" y="806115"/>
                    </a:lnTo>
                    <a:cubicBezTo>
                      <a:pt x="59232" y="806115"/>
                      <a:pt x="38728" y="797622"/>
                      <a:pt x="23611" y="782504"/>
                    </a:cubicBezTo>
                    <a:cubicBezTo>
                      <a:pt x="8493" y="767386"/>
                      <a:pt x="0" y="746882"/>
                      <a:pt x="0" y="725503"/>
                    </a:cubicBezTo>
                    <a:lnTo>
                      <a:pt x="0" y="80612"/>
                    </a:lnTo>
                    <a:close/>
                  </a:path>
                </a:pathLst>
              </a:custGeom>
              <a:ln w="19050"/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84570" tIns="84570" rIns="84570" bIns="8457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Times New Roman" pitchFamily="18" charset="0"/>
                    <a:cs typeface="Times New Roman" pitchFamily="18" charset="0"/>
                  </a:rPr>
                  <a:t>Inter-job</a:t>
                </a:r>
                <a:endParaRPr lang="en-US" sz="2000" b="1" kern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on TF-IDF Workflow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752"/>
          <p:cNvGrpSpPr/>
          <p:nvPr/>
        </p:nvGrpSpPr>
        <p:grpSpPr>
          <a:xfrm>
            <a:off x="2133600" y="2590800"/>
            <a:ext cx="1492716" cy="874931"/>
            <a:chOff x="2251594" y="2895600"/>
            <a:chExt cx="1492716" cy="874931"/>
          </a:xfrm>
        </p:grpSpPr>
        <p:sp>
          <p:nvSpPr>
            <p:cNvPr id="268" name="Right Arrow 267"/>
            <p:cNvSpPr/>
            <p:nvPr/>
          </p:nvSpPr>
          <p:spPr>
            <a:xfrm>
              <a:off x="2514600" y="2895600"/>
              <a:ext cx="838200" cy="276958"/>
            </a:xfrm>
            <a:prstGeom prst="rightArrow">
              <a:avLst/>
            </a:prstGeom>
            <a:solidFill>
              <a:srgbClr val="FF3300">
                <a:alpha val="30000"/>
              </a:srgbClr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251594" y="3124200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Logical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Optimization</a:t>
              </a:r>
              <a:endPara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3" name="Rounded Rectangle 382"/>
          <p:cNvSpPr/>
          <p:nvPr/>
        </p:nvSpPr>
        <p:spPr>
          <a:xfrm>
            <a:off x="914400" y="1981200"/>
            <a:ext cx="838200" cy="700407"/>
          </a:xfrm>
          <a:prstGeom prst="round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582275" y="1364286"/>
            <a:ext cx="1578167" cy="483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621061" y="1676400"/>
            <a:ext cx="387864" cy="137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1086499" y="16764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466374" y="1524000"/>
            <a:ext cx="24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733792" y="16764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76200" y="13695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0" name="Straight Arrow Connector 389"/>
          <p:cNvCxnSpPr>
            <a:stCxn id="384" idx="2"/>
          </p:cNvCxnSpPr>
          <p:nvPr/>
        </p:nvCxnSpPr>
        <p:spPr>
          <a:xfrm rot="5400000">
            <a:off x="1304779" y="1914619"/>
            <a:ext cx="133161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551974" y="12954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&lt;{D},{W}&gt;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5270" y="2133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6200" y="28102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6200" y="42530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76200" y="57699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1" name="Rounded Rectangle 530"/>
          <p:cNvSpPr/>
          <p:nvPr/>
        </p:nvSpPr>
        <p:spPr>
          <a:xfrm>
            <a:off x="914400" y="3429000"/>
            <a:ext cx="838200" cy="700407"/>
          </a:xfrm>
          <a:prstGeom prst="round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582275" y="2812086"/>
            <a:ext cx="1578167" cy="483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621061" y="3124200"/>
            <a:ext cx="387864" cy="137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1086499" y="31242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466374" y="2971800"/>
            <a:ext cx="24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1733792" y="31242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7" name="Straight Arrow Connector 536"/>
          <p:cNvCxnSpPr>
            <a:stCxn id="532" idx="2"/>
          </p:cNvCxnSpPr>
          <p:nvPr/>
        </p:nvCxnSpPr>
        <p:spPr>
          <a:xfrm rot="5400000">
            <a:off x="1304779" y="3362419"/>
            <a:ext cx="133161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/>
          <p:cNvSpPr txBox="1"/>
          <p:nvPr/>
        </p:nvSpPr>
        <p:spPr>
          <a:xfrm>
            <a:off x="551974" y="274320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&lt;{D, W},{f}&gt;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535270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1" name="Straight Arrow Connector 540"/>
          <p:cNvCxnSpPr/>
          <p:nvPr/>
        </p:nvCxnSpPr>
        <p:spPr>
          <a:xfrm rot="5400000">
            <a:off x="1309700" y="4191066"/>
            <a:ext cx="123319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532" idx="0"/>
          </p:cNvCxnSpPr>
          <p:nvPr/>
        </p:nvCxnSpPr>
        <p:spPr>
          <a:xfrm rot="5400000">
            <a:off x="1306120" y="2746846"/>
            <a:ext cx="130479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/>
          <p:nvPr/>
        </p:nvSpPr>
        <p:spPr>
          <a:xfrm>
            <a:off x="582275" y="4259886"/>
            <a:ext cx="1578167" cy="483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" name="Rectangle 549"/>
          <p:cNvSpPr/>
          <p:nvPr/>
        </p:nvSpPr>
        <p:spPr>
          <a:xfrm>
            <a:off x="621061" y="4572000"/>
            <a:ext cx="387864" cy="137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1086499" y="45720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1466374" y="4419600"/>
            <a:ext cx="24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1733792" y="45720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4" name="Straight Arrow Connector 553"/>
          <p:cNvCxnSpPr>
            <a:stCxn id="549" idx="2"/>
          </p:cNvCxnSpPr>
          <p:nvPr/>
        </p:nvCxnSpPr>
        <p:spPr>
          <a:xfrm rot="5400000">
            <a:off x="1304779" y="4810219"/>
            <a:ext cx="133161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533400" y="4191000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&lt;{D},{W, f, c}&gt;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152401" y="5029200"/>
            <a:ext cx="7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J3, J4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8" name="Straight Arrow Connector 557"/>
          <p:cNvCxnSpPr/>
          <p:nvPr/>
        </p:nvCxnSpPr>
        <p:spPr>
          <a:xfrm rot="5400000">
            <a:off x="1256785" y="5676383"/>
            <a:ext cx="228597" cy="1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ectangle 571"/>
          <p:cNvSpPr/>
          <p:nvPr/>
        </p:nvSpPr>
        <p:spPr>
          <a:xfrm>
            <a:off x="582275" y="5783886"/>
            <a:ext cx="1578167" cy="483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621061" y="6096000"/>
            <a:ext cx="387864" cy="137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1086499" y="60960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1466374" y="5943600"/>
            <a:ext cx="24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1733792" y="6096000"/>
            <a:ext cx="387864" cy="137602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551974" y="57150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&lt;{W},{D, t}&gt;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" name="Straight Connector 634"/>
          <p:cNvCxnSpPr>
            <a:stCxn id="383" idx="1"/>
            <a:endCxn id="383" idx="3"/>
          </p:cNvCxnSpPr>
          <p:nvPr/>
        </p:nvCxnSpPr>
        <p:spPr>
          <a:xfrm rot="10800000" flipH="1">
            <a:off x="914400" y="2331404"/>
            <a:ext cx="838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531" idx="1"/>
            <a:endCxn id="531" idx="3"/>
          </p:cNvCxnSpPr>
          <p:nvPr/>
        </p:nvCxnSpPr>
        <p:spPr>
          <a:xfrm rot="10800000" flipH="1">
            <a:off x="914400" y="3779204"/>
            <a:ext cx="838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72"/>
          <p:cNvGrpSpPr/>
          <p:nvPr/>
        </p:nvGrpSpPr>
        <p:grpSpPr>
          <a:xfrm>
            <a:off x="2971800" y="1295400"/>
            <a:ext cx="3184402" cy="4419600"/>
            <a:chOff x="2971800" y="1295400"/>
            <a:chExt cx="3184402" cy="4419600"/>
          </a:xfrm>
        </p:grpSpPr>
        <p:sp>
          <p:nvSpPr>
            <p:cNvPr id="285" name="TextBox 284"/>
            <p:cNvSpPr txBox="1"/>
            <p:nvPr/>
          </p:nvSpPr>
          <p:spPr>
            <a:xfrm>
              <a:off x="4724400" y="1944469"/>
              <a:ext cx="1431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Partition:{D}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Sort: {D,W}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Rounded Rectangle 581"/>
            <p:cNvSpPr/>
            <p:nvPr/>
          </p:nvSpPr>
          <p:spPr>
            <a:xfrm>
              <a:off x="3835796" y="2072640"/>
              <a:ext cx="914400" cy="112776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R2</a:t>
              </a: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477875" y="1364286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516661" y="1676400"/>
              <a:ext cx="387864" cy="13760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3982099" y="1676400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4361974" y="1524000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4629392" y="1676400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2971800" y="13695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9" name="Straight Arrow Connector 588"/>
            <p:cNvCxnSpPr/>
            <p:nvPr/>
          </p:nvCxnSpPr>
          <p:spPr>
            <a:xfrm rot="16200000" flipH="1">
              <a:off x="4161923" y="1952123"/>
              <a:ext cx="210312" cy="2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/>
            <p:cNvSpPr txBox="1"/>
            <p:nvPr/>
          </p:nvSpPr>
          <p:spPr>
            <a:xfrm>
              <a:off x="3447574" y="129540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&lt;{D},{W}&gt;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048000" y="2133600"/>
              <a:ext cx="76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J1, J2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971800" y="3440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971800" y="5181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3810000" y="4108114"/>
              <a:ext cx="914400" cy="844886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M4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477875" y="3415000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3516661" y="3727114"/>
              <a:ext cx="387864" cy="13760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982099" y="3727114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TextBox 599"/>
            <p:cNvSpPr txBox="1"/>
            <p:nvPr/>
          </p:nvSpPr>
          <p:spPr>
            <a:xfrm>
              <a:off x="4361974" y="3574714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4629392" y="3727114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Straight Arrow Connector 601"/>
            <p:cNvCxnSpPr>
              <a:stCxn id="597" idx="2"/>
              <a:endCxn id="596" idx="0"/>
            </p:cNvCxnSpPr>
            <p:nvPr/>
          </p:nvCxnSpPr>
          <p:spPr>
            <a:xfrm rot="16200000" flipH="1">
              <a:off x="4162399" y="4003312"/>
              <a:ext cx="209361" cy="2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TextBox 602"/>
            <p:cNvSpPr txBox="1"/>
            <p:nvPr/>
          </p:nvSpPr>
          <p:spPr>
            <a:xfrm>
              <a:off x="3429000" y="3346114"/>
              <a:ext cx="1718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&lt;{D},{W, f, c}&gt;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3048000" y="4260514"/>
              <a:ext cx="76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J3, J4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6" name="Straight Arrow Connector 605"/>
            <p:cNvCxnSpPr>
              <a:stCxn id="596" idx="2"/>
            </p:cNvCxnSpPr>
            <p:nvPr/>
          </p:nvCxnSpPr>
          <p:spPr>
            <a:xfrm rot="5400000">
              <a:off x="4153390" y="5065776"/>
              <a:ext cx="226587" cy="10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rot="5400000">
              <a:off x="4166496" y="3300864"/>
              <a:ext cx="201168" cy="2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3477875" y="5185954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3516661" y="5498068"/>
              <a:ext cx="387864" cy="13760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982099" y="5498068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TextBox 611"/>
            <p:cNvSpPr txBox="1"/>
            <p:nvPr/>
          </p:nvSpPr>
          <p:spPr>
            <a:xfrm>
              <a:off x="4361974" y="5345668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629392" y="5498068"/>
              <a:ext cx="387864" cy="137602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3447574" y="5117068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&lt;{W},{D, t}&gt;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2" name="Straight Connector 641"/>
            <p:cNvCxnSpPr/>
            <p:nvPr/>
          </p:nvCxnSpPr>
          <p:spPr>
            <a:xfrm rot="10800000" flipH="1">
              <a:off x="3835796" y="2362199"/>
              <a:ext cx="9144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10800000" flipH="1">
              <a:off x="3810000" y="4370468"/>
              <a:ext cx="9144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3"/>
          <p:cNvGrpSpPr/>
          <p:nvPr/>
        </p:nvGrpSpPr>
        <p:grpSpPr>
          <a:xfrm>
            <a:off x="5105400" y="2590800"/>
            <a:ext cx="1492716" cy="874931"/>
            <a:chOff x="5339669" y="2895600"/>
            <a:chExt cx="1492716" cy="874931"/>
          </a:xfrm>
        </p:grpSpPr>
        <p:sp>
          <p:nvSpPr>
            <p:cNvPr id="660" name="Right Arrow 659"/>
            <p:cNvSpPr/>
            <p:nvPr/>
          </p:nvSpPr>
          <p:spPr>
            <a:xfrm>
              <a:off x="5638800" y="2895600"/>
              <a:ext cx="838200" cy="276958"/>
            </a:xfrm>
            <a:prstGeom prst="rightArrow">
              <a:avLst/>
            </a:prstGeom>
            <a:solidFill>
              <a:srgbClr val="FF3300">
                <a:alpha val="30000"/>
              </a:srgbClr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1" name="TextBox 660"/>
            <p:cNvSpPr txBox="1"/>
            <p:nvPr/>
          </p:nvSpPr>
          <p:spPr>
            <a:xfrm>
              <a:off x="5339669" y="3124200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Physical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Optimization</a:t>
              </a:r>
              <a:endPara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173"/>
          <p:cNvGrpSpPr/>
          <p:nvPr/>
        </p:nvGrpSpPr>
        <p:grpSpPr>
          <a:xfrm>
            <a:off x="6553022" y="1371600"/>
            <a:ext cx="2514778" cy="3657600"/>
            <a:chOff x="6553022" y="1371600"/>
            <a:chExt cx="2514778" cy="3657600"/>
          </a:xfrm>
        </p:grpSpPr>
        <p:sp>
          <p:nvSpPr>
            <p:cNvPr id="297" name="TextBox 296"/>
            <p:cNvSpPr txBox="1"/>
            <p:nvPr/>
          </p:nvSpPr>
          <p:spPr>
            <a:xfrm>
              <a:off x="7549436" y="1879937"/>
              <a:ext cx="1518364" cy="106695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Reducers= 50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Compress = off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Memory = 400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62" name="Rounded Rectangle 661"/>
            <p:cNvSpPr/>
            <p:nvPr/>
          </p:nvSpPr>
          <p:spPr>
            <a:xfrm>
              <a:off x="6781622" y="1981200"/>
              <a:ext cx="762000" cy="762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9" name="Straight Arrow Connector 668"/>
            <p:cNvCxnSpPr/>
            <p:nvPr/>
          </p:nvCxnSpPr>
          <p:spPr>
            <a:xfrm rot="5400000">
              <a:off x="7095801" y="1914619"/>
              <a:ext cx="133161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ounded Rectangle 673"/>
            <p:cNvSpPr/>
            <p:nvPr/>
          </p:nvSpPr>
          <p:spPr>
            <a:xfrm>
              <a:off x="6786866" y="3581400"/>
              <a:ext cx="762000" cy="76200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0" name="Straight Arrow Connector 679"/>
            <p:cNvCxnSpPr/>
            <p:nvPr/>
          </p:nvCxnSpPr>
          <p:spPr>
            <a:xfrm rot="5400000">
              <a:off x="7090754" y="3505080"/>
              <a:ext cx="153191" cy="10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Arrow Connector 682"/>
            <p:cNvCxnSpPr/>
            <p:nvPr/>
          </p:nvCxnSpPr>
          <p:spPr>
            <a:xfrm rot="5400000">
              <a:off x="7073167" y="4437067"/>
              <a:ext cx="188364" cy="10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/>
            <p:cNvCxnSpPr>
              <a:stCxn id="662" idx="2"/>
            </p:cNvCxnSpPr>
            <p:nvPr/>
          </p:nvCxnSpPr>
          <p:spPr>
            <a:xfrm rot="5400000">
              <a:off x="7086422" y="2819400"/>
              <a:ext cx="152400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10800000" flipH="1">
              <a:off x="6781622" y="2286000"/>
              <a:ext cx="7620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>
              <a:stCxn id="674" idx="1"/>
              <a:endCxn id="674" idx="3"/>
            </p:cNvCxnSpPr>
            <p:nvPr/>
          </p:nvCxnSpPr>
          <p:spPr>
            <a:xfrm rot="10800000" flipH="1">
              <a:off x="6786866" y="3962400"/>
              <a:ext cx="7620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Rectangle 692"/>
            <p:cNvSpPr/>
            <p:nvPr/>
          </p:nvSpPr>
          <p:spPr>
            <a:xfrm>
              <a:off x="6553022" y="2945247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6591808" y="3071207"/>
              <a:ext cx="387864" cy="26235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7057246" y="30712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TextBox 695"/>
            <p:cNvSpPr txBox="1"/>
            <p:nvPr/>
          </p:nvSpPr>
          <p:spPr>
            <a:xfrm>
              <a:off x="7437121" y="2995007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7704539" y="30712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6553022" y="4545447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6591808" y="4671407"/>
              <a:ext cx="387864" cy="26235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7057246" y="46714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TextBox 700"/>
            <p:cNvSpPr txBox="1"/>
            <p:nvPr/>
          </p:nvSpPr>
          <p:spPr>
            <a:xfrm>
              <a:off x="7437121" y="4595207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7704539" y="46714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6553022" y="1371600"/>
              <a:ext cx="1578167" cy="483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6591808" y="1471007"/>
              <a:ext cx="387864" cy="262350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7057246" y="14710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7437121" y="1394807"/>
              <a:ext cx="24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7704539" y="1471007"/>
              <a:ext cx="387864" cy="262354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707"/>
            <p:cNvGrpSpPr/>
            <p:nvPr/>
          </p:nvGrpSpPr>
          <p:grpSpPr>
            <a:xfrm>
              <a:off x="6857822" y="2057400"/>
              <a:ext cx="137160" cy="137160"/>
              <a:chOff x="8676167" y="8173779"/>
              <a:chExt cx="217110" cy="217110"/>
            </a:xfrm>
          </p:grpSpPr>
          <p:sp>
            <p:nvSpPr>
              <p:cNvPr id="709" name="Oval 708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0" name="Freeform 709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710"/>
            <p:cNvGrpSpPr/>
            <p:nvPr/>
          </p:nvGrpSpPr>
          <p:grpSpPr>
            <a:xfrm>
              <a:off x="7086422" y="2057400"/>
              <a:ext cx="137160" cy="137160"/>
              <a:chOff x="8676167" y="8173779"/>
              <a:chExt cx="217110" cy="217110"/>
            </a:xfrm>
          </p:grpSpPr>
          <p:sp>
            <p:nvSpPr>
              <p:cNvPr id="712" name="Oval 711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3" name="Freeform 712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13"/>
            <p:cNvGrpSpPr/>
            <p:nvPr/>
          </p:nvGrpSpPr>
          <p:grpSpPr>
            <a:xfrm>
              <a:off x="7315022" y="2057400"/>
              <a:ext cx="137160" cy="137160"/>
              <a:chOff x="8676167" y="8173779"/>
              <a:chExt cx="217110" cy="217110"/>
            </a:xfrm>
          </p:grpSpPr>
          <p:sp>
            <p:nvSpPr>
              <p:cNvPr id="715" name="Oval 714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716"/>
            <p:cNvGrpSpPr/>
            <p:nvPr/>
          </p:nvGrpSpPr>
          <p:grpSpPr>
            <a:xfrm>
              <a:off x="6857822" y="2377440"/>
              <a:ext cx="137160" cy="137160"/>
              <a:chOff x="8676167" y="8173779"/>
              <a:chExt cx="217110" cy="217110"/>
            </a:xfrm>
          </p:grpSpPr>
          <p:sp>
            <p:nvSpPr>
              <p:cNvPr id="718" name="Oval 717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719"/>
            <p:cNvGrpSpPr/>
            <p:nvPr/>
          </p:nvGrpSpPr>
          <p:grpSpPr>
            <a:xfrm>
              <a:off x="7086422" y="2377440"/>
              <a:ext cx="137160" cy="137160"/>
              <a:chOff x="8676167" y="8173779"/>
              <a:chExt cx="217110" cy="217110"/>
            </a:xfrm>
          </p:grpSpPr>
          <p:sp>
            <p:nvSpPr>
              <p:cNvPr id="721" name="Oval 720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" name="Freeform 721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722"/>
            <p:cNvGrpSpPr/>
            <p:nvPr/>
          </p:nvGrpSpPr>
          <p:grpSpPr>
            <a:xfrm>
              <a:off x="7330262" y="2377440"/>
              <a:ext cx="137160" cy="137160"/>
              <a:chOff x="8676167" y="8173779"/>
              <a:chExt cx="217110" cy="217110"/>
            </a:xfrm>
          </p:grpSpPr>
          <p:sp>
            <p:nvSpPr>
              <p:cNvPr id="724" name="Oval 723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5" name="Freeform 724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725"/>
            <p:cNvGrpSpPr/>
            <p:nvPr/>
          </p:nvGrpSpPr>
          <p:grpSpPr>
            <a:xfrm>
              <a:off x="6934022" y="2529840"/>
              <a:ext cx="137160" cy="137160"/>
              <a:chOff x="8676167" y="8173779"/>
              <a:chExt cx="217110" cy="217110"/>
            </a:xfrm>
          </p:grpSpPr>
          <p:sp>
            <p:nvSpPr>
              <p:cNvPr id="727" name="Oval 726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8" name="Freeform 727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28"/>
            <p:cNvGrpSpPr/>
            <p:nvPr/>
          </p:nvGrpSpPr>
          <p:grpSpPr>
            <a:xfrm>
              <a:off x="7238822" y="2529840"/>
              <a:ext cx="137160" cy="137160"/>
              <a:chOff x="8676167" y="8173779"/>
              <a:chExt cx="217110" cy="217110"/>
            </a:xfrm>
          </p:grpSpPr>
          <p:sp>
            <p:nvSpPr>
              <p:cNvPr id="730" name="Oval 729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1" name="Freeform 730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oup 731"/>
            <p:cNvGrpSpPr/>
            <p:nvPr/>
          </p:nvGrpSpPr>
          <p:grpSpPr>
            <a:xfrm>
              <a:off x="6954506" y="3657600"/>
              <a:ext cx="137160" cy="137160"/>
              <a:chOff x="8676167" y="8173779"/>
              <a:chExt cx="217110" cy="217110"/>
            </a:xfrm>
          </p:grpSpPr>
          <p:sp>
            <p:nvSpPr>
              <p:cNvPr id="733" name="Oval 732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4" name="Freeform 733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" name="Group 734"/>
            <p:cNvGrpSpPr/>
            <p:nvPr/>
          </p:nvGrpSpPr>
          <p:grpSpPr>
            <a:xfrm>
              <a:off x="7183106" y="3657600"/>
              <a:ext cx="137160" cy="137160"/>
              <a:chOff x="8676167" y="8173779"/>
              <a:chExt cx="217110" cy="217110"/>
            </a:xfrm>
          </p:grpSpPr>
          <p:sp>
            <p:nvSpPr>
              <p:cNvPr id="736" name="Oval 735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7" name="Freeform 736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Group 740"/>
            <p:cNvGrpSpPr/>
            <p:nvPr/>
          </p:nvGrpSpPr>
          <p:grpSpPr>
            <a:xfrm>
              <a:off x="6893546" y="4038600"/>
              <a:ext cx="137160" cy="137160"/>
              <a:chOff x="8676167" y="8173779"/>
              <a:chExt cx="217110" cy="217110"/>
            </a:xfrm>
          </p:grpSpPr>
          <p:sp>
            <p:nvSpPr>
              <p:cNvPr id="742" name="Oval 741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3" name="Freeform 742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743"/>
            <p:cNvGrpSpPr/>
            <p:nvPr/>
          </p:nvGrpSpPr>
          <p:grpSpPr>
            <a:xfrm>
              <a:off x="7106906" y="4038600"/>
              <a:ext cx="137160" cy="137160"/>
              <a:chOff x="8676167" y="8173779"/>
              <a:chExt cx="217110" cy="217110"/>
            </a:xfrm>
          </p:grpSpPr>
          <p:sp>
            <p:nvSpPr>
              <p:cNvPr id="745" name="Oval 744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6" name="Freeform 745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746"/>
            <p:cNvGrpSpPr/>
            <p:nvPr/>
          </p:nvGrpSpPr>
          <p:grpSpPr>
            <a:xfrm>
              <a:off x="7335506" y="4038600"/>
              <a:ext cx="137160" cy="137160"/>
              <a:chOff x="8676167" y="8173779"/>
              <a:chExt cx="217110" cy="217110"/>
            </a:xfrm>
          </p:grpSpPr>
          <p:sp>
            <p:nvSpPr>
              <p:cNvPr id="748" name="Oval 747"/>
              <p:cNvSpPr/>
              <p:nvPr/>
            </p:nvSpPr>
            <p:spPr>
              <a:xfrm>
                <a:off x="8676167" y="8173779"/>
                <a:ext cx="217110" cy="217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9" name="Freeform 748"/>
              <p:cNvSpPr/>
              <p:nvPr/>
            </p:nvSpPr>
            <p:spPr>
              <a:xfrm>
                <a:off x="8754587" y="8209408"/>
                <a:ext cx="86686" cy="147112"/>
              </a:xfrm>
              <a:custGeom>
                <a:avLst/>
                <a:gdLst>
                  <a:gd name="connsiteX0" fmla="*/ 83651 w 86686"/>
                  <a:gd name="connsiteY0" fmla="*/ 43268 h 147112"/>
                  <a:gd name="connsiteX1" fmla="*/ 83651 w 86686"/>
                  <a:gd name="connsiteY1" fmla="*/ 11538 h 147112"/>
                  <a:gd name="connsiteX2" fmla="*/ 77882 w 86686"/>
                  <a:gd name="connsiteY2" fmla="*/ 2885 h 147112"/>
                  <a:gd name="connsiteX3" fmla="*/ 69229 w 86686"/>
                  <a:gd name="connsiteY3" fmla="*/ 0 h 147112"/>
                  <a:gd name="connsiteX4" fmla="*/ 17307 w 86686"/>
                  <a:gd name="connsiteY4" fmla="*/ 2885 h 147112"/>
                  <a:gd name="connsiteX5" fmla="*/ 8653 w 86686"/>
                  <a:gd name="connsiteY5" fmla="*/ 5769 h 147112"/>
                  <a:gd name="connsiteX6" fmla="*/ 2884 w 86686"/>
                  <a:gd name="connsiteY6" fmla="*/ 14423 h 147112"/>
                  <a:gd name="connsiteX7" fmla="*/ 0 w 86686"/>
                  <a:gd name="connsiteY7" fmla="*/ 23077 h 147112"/>
                  <a:gd name="connsiteX8" fmla="*/ 2884 w 86686"/>
                  <a:gd name="connsiteY8" fmla="*/ 34615 h 147112"/>
                  <a:gd name="connsiteX9" fmla="*/ 11538 w 86686"/>
                  <a:gd name="connsiteY9" fmla="*/ 40384 h 147112"/>
                  <a:gd name="connsiteX10" fmla="*/ 34614 w 86686"/>
                  <a:gd name="connsiteY10" fmla="*/ 46153 h 147112"/>
                  <a:gd name="connsiteX11" fmla="*/ 60575 w 86686"/>
                  <a:gd name="connsiteY11" fmla="*/ 57691 h 147112"/>
                  <a:gd name="connsiteX12" fmla="*/ 63460 w 86686"/>
                  <a:gd name="connsiteY12" fmla="*/ 74998 h 147112"/>
                  <a:gd name="connsiteX13" fmla="*/ 37499 w 86686"/>
                  <a:gd name="connsiteY13" fmla="*/ 86536 h 147112"/>
                  <a:gd name="connsiteX14" fmla="*/ 28845 w 86686"/>
                  <a:gd name="connsiteY14" fmla="*/ 89421 h 147112"/>
                  <a:gd name="connsiteX15" fmla="*/ 31730 w 86686"/>
                  <a:gd name="connsiteY15" fmla="*/ 112497 h 147112"/>
                  <a:gd name="connsiteX16" fmla="*/ 37499 w 86686"/>
                  <a:gd name="connsiteY16" fmla="*/ 147112 h 14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686" h="147112">
                    <a:moveTo>
                      <a:pt x="83651" y="43268"/>
                    </a:moveTo>
                    <a:cubicBezTo>
                      <a:pt x="86523" y="28910"/>
                      <a:pt x="88726" y="26763"/>
                      <a:pt x="83651" y="11538"/>
                    </a:cubicBezTo>
                    <a:cubicBezTo>
                      <a:pt x="82555" y="8249"/>
                      <a:pt x="80589" y="5051"/>
                      <a:pt x="77882" y="2885"/>
                    </a:cubicBezTo>
                    <a:cubicBezTo>
                      <a:pt x="75508" y="986"/>
                      <a:pt x="72113" y="962"/>
                      <a:pt x="69229" y="0"/>
                    </a:cubicBezTo>
                    <a:cubicBezTo>
                      <a:pt x="51922" y="962"/>
                      <a:pt x="34563" y="1242"/>
                      <a:pt x="17307" y="2885"/>
                    </a:cubicBezTo>
                    <a:cubicBezTo>
                      <a:pt x="14280" y="3173"/>
                      <a:pt x="11027" y="3870"/>
                      <a:pt x="8653" y="5769"/>
                    </a:cubicBezTo>
                    <a:cubicBezTo>
                      <a:pt x="5946" y="7935"/>
                      <a:pt x="4807" y="11538"/>
                      <a:pt x="2884" y="14423"/>
                    </a:cubicBezTo>
                    <a:cubicBezTo>
                      <a:pt x="1923" y="17308"/>
                      <a:pt x="0" y="20036"/>
                      <a:pt x="0" y="23077"/>
                    </a:cubicBezTo>
                    <a:cubicBezTo>
                      <a:pt x="0" y="27041"/>
                      <a:pt x="685" y="31316"/>
                      <a:pt x="2884" y="34615"/>
                    </a:cubicBezTo>
                    <a:cubicBezTo>
                      <a:pt x="4807" y="37500"/>
                      <a:pt x="8437" y="38834"/>
                      <a:pt x="11538" y="40384"/>
                    </a:cubicBezTo>
                    <a:cubicBezTo>
                      <a:pt x="18536" y="43882"/>
                      <a:pt x="27380" y="44180"/>
                      <a:pt x="34614" y="46153"/>
                    </a:cubicBezTo>
                    <a:cubicBezTo>
                      <a:pt x="52044" y="50907"/>
                      <a:pt x="48667" y="49752"/>
                      <a:pt x="60575" y="57691"/>
                    </a:cubicBezTo>
                    <a:cubicBezTo>
                      <a:pt x="65142" y="64541"/>
                      <a:pt x="69974" y="66856"/>
                      <a:pt x="63460" y="74998"/>
                    </a:cubicBezTo>
                    <a:cubicBezTo>
                      <a:pt x="58473" y="81231"/>
                      <a:pt x="42787" y="84773"/>
                      <a:pt x="37499" y="86536"/>
                    </a:cubicBezTo>
                    <a:lnTo>
                      <a:pt x="28845" y="89421"/>
                    </a:lnTo>
                    <a:cubicBezTo>
                      <a:pt x="21980" y="110017"/>
                      <a:pt x="18016" y="103355"/>
                      <a:pt x="31730" y="112497"/>
                    </a:cubicBezTo>
                    <a:cubicBezTo>
                      <a:pt x="39323" y="135278"/>
                      <a:pt x="37499" y="123724"/>
                      <a:pt x="37499" y="147112"/>
                    </a:cubicBezTo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59" name="TextBox 758"/>
            <p:cNvSpPr txBox="1"/>
            <p:nvPr/>
          </p:nvSpPr>
          <p:spPr>
            <a:xfrm>
              <a:off x="7554680" y="3480137"/>
              <a:ext cx="1487908" cy="106695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Reducers= 20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Compress = on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Memory = 300</a:t>
              </a:r>
            </a:p>
            <a:p>
              <a:pPr>
                <a:lnSpc>
                  <a:spcPts val="1900"/>
                </a:lnSpc>
              </a:pPr>
              <a:r>
                <a:rPr lang="en-US" spc="-30" dirty="0" smtClean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763" name="TextBox 762"/>
          <p:cNvSpPr txBox="1"/>
          <p:nvPr/>
        </p:nvSpPr>
        <p:spPr>
          <a:xfrm>
            <a:off x="5791200" y="5105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Legend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 = frequency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 = word         c = count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= TF-IDF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914400" y="4876800"/>
            <a:ext cx="838200" cy="762000"/>
          </a:xfrm>
          <a:prstGeom prst="round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</a:t>
            </a:r>
          </a:p>
        </p:txBody>
      </p:sp>
      <p:cxnSp>
        <p:nvCxnSpPr>
          <p:cNvPr id="639" name="Straight Connector 638"/>
          <p:cNvCxnSpPr/>
          <p:nvPr/>
        </p:nvCxnSpPr>
        <p:spPr>
          <a:xfrm rot="10800000" flipH="1">
            <a:off x="914400" y="5105400"/>
            <a:ext cx="838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ooter Placeholder 1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Challenges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51054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What-if challenges:</a:t>
            </a:r>
          </a:p>
          <a:p>
            <a:pPr lvl="1"/>
            <a:r>
              <a:rPr lang="en-US" dirty="0" smtClean="0"/>
              <a:t>Support concurrent job execution</a:t>
            </a:r>
          </a:p>
          <a:p>
            <a:pPr lvl="1"/>
            <a:r>
              <a:rPr lang="en-US" dirty="0" smtClean="0"/>
              <a:t>Estimate intermediate data properties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Optimization challenges</a:t>
            </a:r>
          </a:p>
          <a:p>
            <a:pPr lvl="1"/>
            <a:r>
              <a:rPr lang="en-US" dirty="0" smtClean="0"/>
              <a:t>Interactions across jobs</a:t>
            </a:r>
          </a:p>
          <a:p>
            <a:pPr lvl="1"/>
            <a:r>
              <a:rPr lang="en-US" dirty="0" smtClean="0"/>
              <a:t>Extended optimization space</a:t>
            </a:r>
          </a:p>
          <a:p>
            <a:pPr lvl="1"/>
            <a:r>
              <a:rPr lang="en-US" dirty="0" smtClean="0"/>
              <a:t>Find good configuration settings for individual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19800" y="1219200"/>
            <a:ext cx="2743200" cy="4953000"/>
            <a:chOff x="5867400" y="1219200"/>
            <a:chExt cx="2743200" cy="4953000"/>
          </a:xfrm>
        </p:grpSpPr>
        <p:sp>
          <p:nvSpPr>
            <p:cNvPr id="10" name="Oval 9"/>
            <p:cNvSpPr/>
            <p:nvPr/>
          </p:nvSpPr>
          <p:spPr>
            <a:xfrm>
              <a:off x="5867400" y="2209800"/>
              <a:ext cx="762000" cy="7620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b="1" dirty="0" smtClean="0">
                  <a:latin typeface="Times New Roman" pitchFamily="18" charset="0"/>
                  <a:cs typeface="Times New Roman" pitchFamily="18" charset="0"/>
                </a:rPr>
                <a:t>J1</a:t>
              </a:r>
              <a:endParaRPr 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696200" y="2209800"/>
              <a:ext cx="762000" cy="7620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b="1" dirty="0" smtClean="0">
                  <a:latin typeface="Times New Roman" pitchFamily="18" charset="0"/>
                  <a:cs typeface="Times New Roman" pitchFamily="18" charset="0"/>
                </a:rPr>
                <a:t>J2</a:t>
              </a:r>
              <a:endParaRPr 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57600"/>
              <a:ext cx="762000" cy="7620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b="1" dirty="0" smtClean="0">
                  <a:latin typeface="Times New Roman" pitchFamily="18" charset="0"/>
                  <a:cs typeface="Times New Roman" pitchFamily="18" charset="0"/>
                </a:rPr>
                <a:t>J3</a:t>
              </a:r>
              <a:endParaRPr 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781800" y="5029200"/>
              <a:ext cx="762000" cy="7620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b="1" dirty="0" smtClean="0">
                  <a:latin typeface="Times New Roman" pitchFamily="18" charset="0"/>
                  <a:cs typeface="Times New Roman" pitchFamily="18" charset="0"/>
                </a:rPr>
                <a:t>J4</a:t>
              </a:r>
              <a:endParaRPr 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67400" y="18288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6200" y="18288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7400" y="32004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6200" y="32004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46482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1800" y="60198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>
              <a:stCxn id="14" idx="2"/>
              <a:endCxn id="10" idx="0"/>
            </p:cNvCxnSpPr>
            <p:nvPr/>
          </p:nvCxnSpPr>
          <p:spPr>
            <a:xfrm rot="5400000">
              <a:off x="6134100" y="20955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11" idx="0"/>
            </p:cNvCxnSpPr>
            <p:nvPr/>
          </p:nvCxnSpPr>
          <p:spPr>
            <a:xfrm rot="5400000">
              <a:off x="7962900" y="20955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16" idx="0"/>
            </p:cNvCxnSpPr>
            <p:nvPr/>
          </p:nvCxnSpPr>
          <p:spPr>
            <a:xfrm rot="5400000">
              <a:off x="6134100" y="30861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7" idx="0"/>
            </p:cNvCxnSpPr>
            <p:nvPr/>
          </p:nvCxnSpPr>
          <p:spPr>
            <a:xfrm rot="5400000">
              <a:off x="7962900" y="30861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2"/>
              <a:endCxn id="12" idx="0"/>
            </p:cNvCxnSpPr>
            <p:nvPr/>
          </p:nvCxnSpPr>
          <p:spPr>
            <a:xfrm rot="16200000" flipH="1">
              <a:off x="6553200" y="3048000"/>
              <a:ext cx="30480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2"/>
              <a:endCxn id="12" idx="0"/>
            </p:cNvCxnSpPr>
            <p:nvPr/>
          </p:nvCxnSpPr>
          <p:spPr>
            <a:xfrm rot="5400000">
              <a:off x="7467600" y="3048000"/>
              <a:ext cx="30480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4"/>
              <a:endCxn id="18" idx="0"/>
            </p:cNvCxnSpPr>
            <p:nvPr/>
          </p:nvCxnSpPr>
          <p:spPr>
            <a:xfrm rot="5400000">
              <a:off x="7048500" y="45339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2"/>
              <a:endCxn id="13" idx="0"/>
            </p:cNvCxnSpPr>
            <p:nvPr/>
          </p:nvCxnSpPr>
          <p:spPr>
            <a:xfrm rot="5400000">
              <a:off x="7048500" y="49149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4"/>
              <a:endCxn id="19" idx="0"/>
            </p:cNvCxnSpPr>
            <p:nvPr/>
          </p:nvCxnSpPr>
          <p:spPr>
            <a:xfrm rot="5400000">
              <a:off x="7048500" y="59055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67400" y="1219200"/>
              <a:ext cx="2743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Workflow</a:t>
              </a:r>
              <a:endParaRPr lang="en-US" sz="26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76501" y="2849088"/>
            <a:ext cx="1103899" cy="187172"/>
            <a:chOff x="6776501" y="2849088"/>
            <a:chExt cx="1103899" cy="187172"/>
          </a:xfrm>
        </p:grpSpPr>
        <p:sp>
          <p:nvSpPr>
            <p:cNvPr id="32" name="Right Arrow 31"/>
            <p:cNvSpPr/>
            <p:nvPr/>
          </p:nvSpPr>
          <p:spPr>
            <a:xfrm rot="12929039">
              <a:off x="6776501" y="2883860"/>
              <a:ext cx="533400" cy="1524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ight Arrow 32"/>
            <p:cNvSpPr/>
            <p:nvPr/>
          </p:nvSpPr>
          <p:spPr>
            <a:xfrm rot="18955969">
              <a:off x="7347000" y="2849088"/>
              <a:ext cx="533400" cy="1524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0532" y="3509645"/>
            <a:ext cx="1447799" cy="1600199"/>
            <a:chOff x="5470532" y="3509645"/>
            <a:chExt cx="1447799" cy="1600199"/>
          </a:xfrm>
        </p:grpSpPr>
        <p:sp>
          <p:nvSpPr>
            <p:cNvPr id="35" name="Right Arrow 34"/>
            <p:cNvSpPr/>
            <p:nvPr/>
          </p:nvSpPr>
          <p:spPr>
            <a:xfrm rot="19127143">
              <a:off x="5470532" y="3509645"/>
              <a:ext cx="533400" cy="1524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 rot="19127143">
              <a:off x="6384931" y="4957444"/>
              <a:ext cx="533400" cy="1524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705600" y="3505200"/>
            <a:ext cx="1219200" cy="2362200"/>
          </a:xfrm>
          <a:prstGeom prst="round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Use-cases for cluster sizing</a:t>
            </a:r>
          </a:p>
          <a:p>
            <a:pPr lvl="1"/>
            <a:r>
              <a:rPr lang="en-US" dirty="0" smtClean="0"/>
              <a:t>Tuning the cluster size for elastic workloads</a:t>
            </a:r>
          </a:p>
          <a:p>
            <a:pPr lvl="1"/>
            <a:r>
              <a:rPr lang="en-US" dirty="0" smtClean="0"/>
              <a:t>Workload transitioning from development cluster to production cluster</a:t>
            </a:r>
          </a:p>
          <a:p>
            <a:pPr lvl="1"/>
            <a:r>
              <a:rPr lang="en-US" dirty="0" smtClean="0"/>
              <a:t>Multi-objective cluster provisioning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Goal</a:t>
            </a:r>
          </a:p>
          <a:p>
            <a:pPr lvl="1"/>
            <a:r>
              <a:rPr lang="en-US" dirty="0" smtClean="0"/>
              <a:t>Determine cluster resources &amp; job-level configuration parameters to meet workload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Multi-objective Cluster Provisioning</a:t>
            </a:r>
            <a:endParaRPr lang="en-US" sz="4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90400"/>
              </p:ext>
            </p:extLst>
          </p:nvPr>
        </p:nvGraphicFramePr>
        <p:xfrm>
          <a:off x="838200" y="1600200"/>
          <a:ext cx="786384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24825891"/>
              </p:ext>
            </p:extLst>
          </p:nvPr>
        </p:nvGraphicFramePr>
        <p:xfrm>
          <a:off x="990600" y="3733800"/>
          <a:ext cx="786384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Cloud enables users to pro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vision clusters in minutes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2590800"/>
            <a:ext cx="2209800" cy="3352800"/>
          </a:xfrm>
          <a:prstGeom prst="roundRect">
            <a:avLst>
              <a:gd name="adj" fmla="val 8798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BD0D9">
                    <a:lumMod val="75000"/>
                  </a:srgbClr>
                </a:solidFill>
              </a:rPr>
              <a:t>9/26/2011</a:t>
            </a:r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>
                <a:solidFill>
                  <a:srgbClr val="0BD0D9">
                    <a:lumMod val="75000"/>
                  </a:srgbClr>
                </a:solidFill>
              </a:rPr>
              <a:pPr/>
              <a:t>26</a:t>
            </a:fld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Starfish (versions 0.1, 0.2) to manage </a:t>
            </a:r>
            <a:r>
              <a:rPr lang="en-US" dirty="0" err="1" smtClean="0"/>
              <a:t>Hadoop</a:t>
            </a:r>
            <a:r>
              <a:rPr lang="en-US" dirty="0" smtClean="0"/>
              <a:t> on EC2</a:t>
            </a:r>
          </a:p>
          <a:p>
            <a:r>
              <a:rPr lang="en-US" dirty="0"/>
              <a:t>Different scenarios: </a:t>
            </a:r>
            <a:r>
              <a:rPr lang="en-US" dirty="0">
                <a:solidFill>
                  <a:srgbClr val="C00000"/>
                </a:solidFill>
              </a:rPr>
              <a:t>Cluster  </a:t>
            </a:r>
            <a:r>
              <a:rPr lang="en-US" sz="3200" b="1" dirty="0">
                <a:solidFill>
                  <a:srgbClr val="C00000"/>
                </a:solidFill>
              </a:rPr>
              <a:t>×</a:t>
            </a:r>
            <a:r>
              <a:rPr lang="en-US" dirty="0">
                <a:solidFill>
                  <a:srgbClr val="C00000"/>
                </a:solidFill>
              </a:rPr>
              <a:t>  Workload  </a:t>
            </a:r>
            <a:r>
              <a:rPr lang="en-US" sz="3200" b="1" dirty="0">
                <a:solidFill>
                  <a:srgbClr val="C00000"/>
                </a:solidFill>
              </a:rPr>
              <a:t>×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</a:p>
          <a:p>
            <a:endParaRPr lang="en-US" dirty="0" smtClean="0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142121431"/>
              </p:ext>
            </p:extLst>
          </p:nvPr>
        </p:nvGraphicFramePr>
        <p:xfrm>
          <a:off x="304800" y="2514600"/>
          <a:ext cx="8458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914400"/>
                <a:gridCol w="1143000"/>
                <a:gridCol w="838200"/>
                <a:gridCol w="914400"/>
                <a:gridCol w="838200"/>
                <a:gridCol w="1219200"/>
              </a:tblGrid>
              <a:tr h="69239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EC2 Node 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EC2 units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I/O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Perf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Cost /hour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#Maps /node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#Reds/node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MaxMem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/task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m1.small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 (1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x 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 GB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$0.085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300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m1.large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 (2 x 2)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7.5 GB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$0.34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1024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m1.xlarge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 (4 x 2)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 GB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$0.68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1536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c1.medium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 (2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x 2.5)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 GB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$0.17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300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c1.xlarge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 (8 x 2.5)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$0.68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400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61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cc1.4xlarge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33.5 (8)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high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$1.60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1536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BD0D9">
                    <a:lumMod val="75000"/>
                  </a:srgbClr>
                </a:solidFill>
              </a:rPr>
              <a:t>9/26/2011</a:t>
            </a:r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>
                <a:solidFill>
                  <a:srgbClr val="0BD0D9">
                    <a:lumMod val="75000"/>
                  </a:srgbClr>
                </a:solidFill>
              </a:rPr>
              <a:pPr/>
              <a:t>27</a:t>
            </a:fld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Starfish (versions 0.1, 0.2) to manage </a:t>
            </a:r>
            <a:r>
              <a:rPr lang="en-US" dirty="0" err="1" smtClean="0"/>
              <a:t>Hadoop</a:t>
            </a:r>
            <a:r>
              <a:rPr lang="en-US" dirty="0" smtClean="0"/>
              <a:t> on EC2</a:t>
            </a:r>
          </a:p>
          <a:p>
            <a:r>
              <a:rPr lang="en-US" dirty="0"/>
              <a:t>D</a:t>
            </a:r>
            <a:r>
              <a:rPr lang="en-US" dirty="0" smtClean="0"/>
              <a:t>ifferent scenarios: </a:t>
            </a:r>
            <a:r>
              <a:rPr lang="en-US" dirty="0" smtClean="0">
                <a:solidFill>
                  <a:srgbClr val="C00000"/>
                </a:solidFill>
              </a:rPr>
              <a:t>Cluster  </a:t>
            </a:r>
            <a:r>
              <a:rPr lang="en-US" sz="3200" b="1" dirty="0" smtClean="0">
                <a:solidFill>
                  <a:srgbClr val="C00000"/>
                </a:solidFill>
              </a:rPr>
              <a:t>×</a:t>
            </a:r>
            <a:r>
              <a:rPr lang="en-US" dirty="0" smtClean="0">
                <a:solidFill>
                  <a:srgbClr val="C00000"/>
                </a:solidFill>
              </a:rPr>
              <a:t>  Workload  </a:t>
            </a:r>
            <a:r>
              <a:rPr lang="en-US" sz="3200" b="1" dirty="0" smtClean="0">
                <a:solidFill>
                  <a:srgbClr val="C00000"/>
                </a:solidFill>
              </a:rPr>
              <a:t>×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endParaRPr 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773947342"/>
              </p:ext>
            </p:extLst>
          </p:nvPr>
        </p:nvGraphicFramePr>
        <p:xfrm>
          <a:off x="304800" y="2514600"/>
          <a:ext cx="8458200" cy="342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438400"/>
                <a:gridCol w="2209800"/>
                <a:gridCol w="2895600"/>
              </a:tblGrid>
              <a:tr h="66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Abbr.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Program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Domain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Dataset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Co-occurrence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Natural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Lang Proc.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Wikipedia (10GB – 22GB)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WordCount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Text Analytics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Wikipedia (30GB – 1TB)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TeraSort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Business Analytics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TeraGen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(30GB –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1TB)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LinkGraph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Graph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Processing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Wikipedia (compressed ~6x)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Business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TPC-H (30GB – 1TB)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3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Term Freq.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Inverse Document Freq.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Information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Retrieval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Wikipedia (30GB – 1TB)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Optimizer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cluster: 30 nodes, m1.xlarge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sizes: 60-180 GB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 from the What-if Engine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" name="Picture 11" descr="surface_cooc_sortmb_recperc_actu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743200"/>
            <a:ext cx="4281581" cy="3581400"/>
          </a:xfrm>
          <a:prstGeom prst="rect">
            <a:avLst/>
          </a:prstGeom>
        </p:spPr>
      </p:pic>
      <p:pic>
        <p:nvPicPr>
          <p:cNvPr id="13" name="Picture 12" descr="Copy of surface_cooc_sortmb_recperc_p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743200"/>
            <a:ext cx="4342457" cy="350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cluster: 16 nodes, c1.medium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Program: Word Co-occurrence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set: 10 GB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362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True surface</a:t>
            </a:r>
            <a:endParaRPr lang="en-US" sz="280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362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Estimated surface</a:t>
            </a:r>
            <a:endParaRPr lang="en-US" sz="2800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 MapReduce Ecosystem</a:t>
            </a:r>
            <a:endParaRPr lang="en-US" dirty="0"/>
          </a:p>
        </p:txBody>
      </p:sp>
      <p:sp>
        <p:nvSpPr>
          <p:cNvPr id="104" name="Content Placeholder 1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Popular </a:t>
            </a:r>
            <a:r>
              <a:rPr lang="en-US" dirty="0" smtClean="0">
                <a:solidFill>
                  <a:srgbClr val="990000"/>
                </a:solidFill>
              </a:rPr>
              <a:t>solution</a:t>
            </a:r>
            <a:r>
              <a:rPr lang="en-US" dirty="0" smtClean="0"/>
              <a:t> to Big Data Analytics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5300" y="2209800"/>
            <a:ext cx="8039100" cy="3649728"/>
            <a:chOff x="495300" y="2588492"/>
            <a:chExt cx="8039100" cy="3649728"/>
          </a:xfrm>
        </p:grpSpPr>
        <p:grpSp>
          <p:nvGrpSpPr>
            <p:cNvPr id="68" name="Group 7"/>
            <p:cNvGrpSpPr/>
            <p:nvPr/>
          </p:nvGrpSpPr>
          <p:grpSpPr>
            <a:xfrm>
              <a:off x="2133600" y="3743980"/>
              <a:ext cx="5715000" cy="2494240"/>
              <a:chOff x="1752600" y="3754160"/>
              <a:chExt cx="5715000" cy="249424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>
                <a:off x="2423160" y="5608320"/>
                <a:ext cx="36576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13760" y="5638800"/>
                <a:ext cx="36576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4404360" y="5638800"/>
                <a:ext cx="36576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5364480" y="5638800"/>
                <a:ext cx="36576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>
                <a:off x="6355080" y="5638800"/>
                <a:ext cx="36576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3" descr="C:\Users\Hero\AppData\Local\Microsoft\Windows\Temporary Internet Files\Content.IE5\HBJYIRF2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86000" y="5684520"/>
                <a:ext cx="640080" cy="563880"/>
              </a:xfrm>
              <a:prstGeom prst="rect">
                <a:avLst/>
              </a:prstGeom>
              <a:noFill/>
            </p:spPr>
          </p:pic>
          <p:sp>
            <p:nvSpPr>
              <p:cNvPr id="92" name="Rounded Rectangle 91"/>
              <p:cNvSpPr/>
              <p:nvPr/>
            </p:nvSpPr>
            <p:spPr>
              <a:xfrm>
                <a:off x="1752600" y="3820180"/>
                <a:ext cx="5715000" cy="1742420"/>
              </a:xfrm>
              <a:prstGeom prst="roundRect">
                <a:avLst>
                  <a:gd name="adj" fmla="val 11173"/>
                </a:avLst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4373880"/>
                <a:ext cx="5257800" cy="50292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MapReduce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Execution Engine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981200" y="4953000"/>
                <a:ext cx="5257800" cy="50292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Distributed File System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05000" y="3754160"/>
                <a:ext cx="1447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Hadoop</a:t>
                </a:r>
                <a:endParaRPr lang="en-US" sz="2600" b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96" name="Picture 3" descr="C:\Users\Hero\AppData\Local\Microsoft\Windows\Temporary Internet Files\Content.IE5\HBJYIRF2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5684520"/>
                <a:ext cx="640080" cy="563880"/>
              </a:xfrm>
              <a:prstGeom prst="rect">
                <a:avLst/>
              </a:prstGeom>
              <a:noFill/>
            </p:spPr>
          </p:pic>
          <p:pic>
            <p:nvPicPr>
              <p:cNvPr id="97" name="Picture 3" descr="C:\Users\Hero\AppData\Local\Microsoft\Windows\Temporary Internet Files\Content.IE5\HBJYIRF2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67200" y="5684520"/>
                <a:ext cx="640080" cy="563880"/>
              </a:xfrm>
              <a:prstGeom prst="rect">
                <a:avLst/>
              </a:prstGeom>
              <a:noFill/>
            </p:spPr>
          </p:pic>
          <p:pic>
            <p:nvPicPr>
              <p:cNvPr id="98" name="Picture 3" descr="C:\Users\Hero\AppData\Local\Microsoft\Windows\Temporary Internet Files\Content.IE5\HBJYIRF2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27320" y="5684520"/>
                <a:ext cx="640080" cy="563880"/>
              </a:xfrm>
              <a:prstGeom prst="rect">
                <a:avLst/>
              </a:prstGeom>
              <a:noFill/>
            </p:spPr>
          </p:pic>
          <p:pic>
            <p:nvPicPr>
              <p:cNvPr id="99" name="Picture 3" descr="C:\Users\Hero\AppData\Local\Microsoft\Windows\Temporary Internet Files\Content.IE5\HBJYIRF2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17920" y="5684520"/>
                <a:ext cx="640080" cy="563880"/>
              </a:xfrm>
              <a:prstGeom prst="rect">
                <a:avLst/>
              </a:prstGeom>
              <a:noFill/>
            </p:spPr>
          </p:pic>
        </p:grpSp>
        <p:grpSp>
          <p:nvGrpSpPr>
            <p:cNvPr id="69" name="Group 30"/>
            <p:cNvGrpSpPr/>
            <p:nvPr/>
          </p:nvGrpSpPr>
          <p:grpSpPr>
            <a:xfrm>
              <a:off x="495300" y="2588492"/>
              <a:ext cx="8039100" cy="1182041"/>
              <a:chOff x="304800" y="1789761"/>
              <a:chExt cx="8039100" cy="1182041"/>
            </a:xfrm>
          </p:grpSpPr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304800" y="1789761"/>
                <a:ext cx="1805173" cy="80103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Java / C++ /</a:t>
                </a:r>
              </a:p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/ Python</a:t>
                </a: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524000" y="2590800"/>
                <a:ext cx="1447802" cy="380999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83" idx="2"/>
              </p:cNvCxnSpPr>
              <p:nvPr/>
            </p:nvCxnSpPr>
            <p:spPr>
              <a:xfrm>
                <a:off x="2667001" y="2445080"/>
                <a:ext cx="990600" cy="526719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2" idx="2"/>
              </p:cNvCxnSpPr>
              <p:nvPr/>
            </p:nvCxnSpPr>
            <p:spPr>
              <a:xfrm>
                <a:off x="3657600" y="2445081"/>
                <a:ext cx="685801" cy="526718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5" idx="2"/>
              </p:cNvCxnSpPr>
              <p:nvPr/>
            </p:nvCxnSpPr>
            <p:spPr>
              <a:xfrm flipH="1">
                <a:off x="4495802" y="2445080"/>
                <a:ext cx="259078" cy="526722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81" idx="2"/>
              </p:cNvCxnSpPr>
              <p:nvPr/>
            </p:nvCxnSpPr>
            <p:spPr>
              <a:xfrm flipH="1">
                <a:off x="5257802" y="2445080"/>
                <a:ext cx="609598" cy="526719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6172202" y="2590800"/>
                <a:ext cx="1295398" cy="380999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5410200" y="1942160"/>
                <a:ext cx="914400" cy="502920"/>
              </a:xfrm>
              <a:prstGeom prst="roundRect">
                <a:avLst/>
              </a:prstGeom>
              <a:solidFill>
                <a:srgbClr val="FFCCCC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Oozie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3276600" y="1942161"/>
                <a:ext cx="762000" cy="502920"/>
              </a:xfrm>
              <a:prstGeom prst="roundRect">
                <a:avLst/>
              </a:prstGeom>
              <a:solidFill>
                <a:srgbClr val="FFCC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Hive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2362201" y="1942160"/>
                <a:ext cx="609600" cy="502920"/>
              </a:xfrm>
              <a:prstGeom prst="roundRect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Pig</a:t>
                </a:r>
              </a:p>
            </p:txBody>
          </p:sp>
          <p:sp>
            <p:nvSpPr>
              <p:cNvPr id="84" name="Rectangle 17"/>
              <p:cNvSpPr>
                <a:spLocks noChangeArrowheads="1"/>
              </p:cNvSpPr>
              <p:nvPr/>
            </p:nvSpPr>
            <p:spPr bwMode="auto">
              <a:xfrm>
                <a:off x="6629400" y="1789761"/>
                <a:ext cx="1714500" cy="8010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Elastic </a:t>
                </a:r>
              </a:p>
              <a:p>
                <a:pPr algn="ctr"/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MapReduce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373880" y="1942160"/>
                <a:ext cx="762000" cy="5029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Jaql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0" name="Group 31"/>
            <p:cNvGrpSpPr/>
            <p:nvPr/>
          </p:nvGrpSpPr>
          <p:grpSpPr>
            <a:xfrm>
              <a:off x="569224" y="4595271"/>
              <a:ext cx="1792976" cy="580196"/>
              <a:chOff x="378724" y="4757851"/>
              <a:chExt cx="1792976" cy="58019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78724" y="4772143"/>
                <a:ext cx="1183376" cy="502920"/>
              </a:xfrm>
              <a:prstGeom prst="roundRect">
                <a:avLst/>
              </a:prstGeom>
              <a:solidFill>
                <a:srgbClr val="E0C1FF"/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HBase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1562100" y="5105400"/>
                <a:ext cx="609600" cy="23264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562100" y="4757851"/>
                <a:ext cx="600075" cy="28908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Overhead Vs. Benefit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259080" y="2438400"/>
          <a:ext cx="438912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495800" y="2438400"/>
          <a:ext cx="42976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cluster: 16 nodes, c1.medium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Program: Word Co-occurrence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set: 10 GB Wikipedia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 smtClean="0"/>
              <a:t>Multi-objective Cluster Provisioning</a:t>
            </a:r>
            <a:endParaRPr lang="en-US" sz="4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90400"/>
              </p:ext>
            </p:extLst>
          </p:nvPr>
        </p:nvGraphicFramePr>
        <p:xfrm>
          <a:off x="457200" y="1371600"/>
          <a:ext cx="8229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24825891"/>
              </p:ext>
            </p:extLst>
          </p:nvPr>
        </p:nvGraphicFramePr>
        <p:xfrm>
          <a:off x="457200" y="3581400"/>
          <a:ext cx="8229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943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Instance Type for Source Cluster: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m1.large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971" y="1295400"/>
            <a:ext cx="1565829" cy="13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Documents and Settings\hherodot\My Documents\Starfish_Project\websites\starfish\images\starfish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5562600" cy="50292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More info: www.cs.duke.edu/starfish</a:t>
            </a:r>
            <a:endParaRPr lang="en-US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386888"/>
            <a:ext cx="2133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Job-level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configuration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2578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Workflow optimization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5279648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Workload management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3527048"/>
            <a:ext cx="167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layout </a:t>
            </a:r>
          </a:p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tuning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1447800"/>
            <a:ext cx="213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Cluster sizing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09599" y="3733800"/>
            <a:ext cx="993648" cy="2514600"/>
            <a:chOff x="6370320" y="1828800"/>
            <a:chExt cx="1589837" cy="4343400"/>
          </a:xfrm>
        </p:grpSpPr>
        <p:sp>
          <p:nvSpPr>
            <p:cNvPr id="17" name="Oval 16"/>
            <p:cNvSpPr/>
            <p:nvPr/>
          </p:nvSpPr>
          <p:spPr>
            <a:xfrm>
              <a:off x="6370320" y="2313153"/>
              <a:ext cx="614477" cy="568591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0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345680" y="2313155"/>
              <a:ext cx="614477" cy="568591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0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3657600"/>
              <a:ext cx="614477" cy="568591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0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736082" y="5077137"/>
              <a:ext cx="614477" cy="568591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000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0320" y="1828800"/>
              <a:ext cx="609600" cy="152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45680" y="1828800"/>
              <a:ext cx="609600" cy="1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70320" y="3144982"/>
              <a:ext cx="609600" cy="1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2" y="3144982"/>
              <a:ext cx="365760" cy="157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14162" y="4592782"/>
              <a:ext cx="883920" cy="131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14162" y="6040582"/>
              <a:ext cx="853440" cy="131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stCxn id="21" idx="2"/>
              <a:endCxn id="17" idx="0"/>
            </p:cNvCxnSpPr>
            <p:nvPr/>
          </p:nvCxnSpPr>
          <p:spPr>
            <a:xfrm rot="16200000" flipH="1">
              <a:off x="6510364" y="2145957"/>
              <a:ext cx="331952" cy="2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2"/>
              <a:endCxn id="18" idx="0"/>
            </p:cNvCxnSpPr>
            <p:nvPr/>
          </p:nvCxnSpPr>
          <p:spPr>
            <a:xfrm rot="16200000" flipH="1">
              <a:off x="7488493" y="2148729"/>
              <a:ext cx="326413" cy="2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4"/>
              <a:endCxn id="23" idx="0"/>
            </p:cNvCxnSpPr>
            <p:nvPr/>
          </p:nvCxnSpPr>
          <p:spPr>
            <a:xfrm rot="5400000">
              <a:off x="6544721" y="3012143"/>
              <a:ext cx="263238" cy="2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24" idx="0"/>
            </p:cNvCxnSpPr>
            <p:nvPr/>
          </p:nvCxnSpPr>
          <p:spPr>
            <a:xfrm rot="5400000">
              <a:off x="7520083" y="3012144"/>
              <a:ext cx="263236" cy="2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19" idx="0"/>
            </p:cNvCxnSpPr>
            <p:nvPr/>
          </p:nvCxnSpPr>
          <p:spPr>
            <a:xfrm rot="16200000" flipH="1">
              <a:off x="6704741" y="3273301"/>
              <a:ext cx="354676" cy="413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2"/>
              <a:endCxn id="19" idx="0"/>
            </p:cNvCxnSpPr>
            <p:nvPr/>
          </p:nvCxnSpPr>
          <p:spPr>
            <a:xfrm rot="5400000">
              <a:off x="7192424" y="3199541"/>
              <a:ext cx="354676" cy="5614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4"/>
              <a:endCxn id="25" idx="0"/>
            </p:cNvCxnSpPr>
            <p:nvPr/>
          </p:nvCxnSpPr>
          <p:spPr>
            <a:xfrm rot="5400000">
              <a:off x="6905745" y="4409485"/>
              <a:ext cx="36659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  <a:endCxn id="20" idx="0"/>
            </p:cNvCxnSpPr>
            <p:nvPr/>
          </p:nvCxnSpPr>
          <p:spPr>
            <a:xfrm rot="5400000">
              <a:off x="6879753" y="4900768"/>
              <a:ext cx="35273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4"/>
              <a:endCxn id="26" idx="0"/>
            </p:cNvCxnSpPr>
            <p:nvPr/>
          </p:nvCxnSpPr>
          <p:spPr>
            <a:xfrm rot="5400000">
              <a:off x="6844674" y="5841935"/>
              <a:ext cx="394855" cy="2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34" name="Picture 2" descr="http://us.cdn4.123rf.com/168nwm/steph79/steph791103/steph79110300034/9160470-computer-cluster-concep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905000"/>
            <a:ext cx="1600200" cy="1200150"/>
          </a:xfrm>
          <a:prstGeom prst="rect">
            <a:avLst/>
          </a:prstGeom>
          <a:noFill/>
        </p:spPr>
      </p:pic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Practitioners </a:t>
            </a:r>
            <a:r>
              <a:rPr lang="en-US" smtClean="0"/>
              <a:t>of Big </a:t>
            </a:r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Who are the users?</a:t>
            </a:r>
          </a:p>
          <a:p>
            <a:pPr lvl="1"/>
            <a:r>
              <a:rPr lang="en-US" dirty="0" smtClean="0"/>
              <a:t>Data analysts, statisticians, computational scientists…</a:t>
            </a:r>
          </a:p>
          <a:p>
            <a:pPr lvl="1"/>
            <a:r>
              <a:rPr lang="en-US" dirty="0" smtClean="0"/>
              <a:t>Researchers, developers, testers…</a:t>
            </a:r>
          </a:p>
          <a:p>
            <a:pPr lvl="1"/>
            <a:r>
              <a:rPr lang="en-US" dirty="0" smtClean="0"/>
              <a:t>You!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Who performs setup and tuning?</a:t>
            </a:r>
          </a:p>
          <a:p>
            <a:pPr lvl="1"/>
            <a:r>
              <a:rPr lang="en-US" dirty="0" smtClean="0"/>
              <a:t>The users!</a:t>
            </a:r>
          </a:p>
          <a:p>
            <a:pPr lvl="1"/>
            <a:r>
              <a:rPr lang="en-US" dirty="0" smtClean="0"/>
              <a:t>Usually lack expertise to tune the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Challenges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</a:t>
            </a:r>
            <a:r>
              <a:rPr lang="en-US" dirty="0" smtClean="0">
                <a:solidFill>
                  <a:srgbClr val="990000"/>
                </a:solidFill>
              </a:rPr>
              <a:t>programming languages </a:t>
            </a:r>
            <a:r>
              <a:rPr lang="en-US" dirty="0" smtClean="0"/>
              <a:t>for </a:t>
            </a:r>
            <a:r>
              <a:rPr lang="en-US" dirty="0" err="1" smtClean="0"/>
              <a:t>MapReduce</a:t>
            </a:r>
            <a:r>
              <a:rPr lang="en-US" dirty="0" smtClean="0"/>
              <a:t> programs (e.g., Java/python)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 loaded/accessed as </a:t>
            </a:r>
            <a:r>
              <a:rPr lang="en-US" dirty="0" smtClean="0">
                <a:solidFill>
                  <a:srgbClr val="990000"/>
                </a:solidFill>
              </a:rPr>
              <a:t>opaque files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Large space </a:t>
            </a:r>
            <a:r>
              <a:rPr lang="en-US" dirty="0" smtClean="0"/>
              <a:t>of tuning choices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Elasticity</a:t>
            </a:r>
            <a:r>
              <a:rPr lang="en-US" dirty="0" smtClean="0"/>
              <a:t> is wonderful, but hard to achieve (</a:t>
            </a:r>
            <a:r>
              <a:rPr lang="en-US" dirty="0" err="1" smtClean="0"/>
              <a:t>Hadoop</a:t>
            </a:r>
            <a:r>
              <a:rPr lang="en-US" dirty="0" smtClean="0"/>
              <a:t> has many useful mechanisms, but policies are lacking)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Terabyte-scale</a:t>
            </a:r>
            <a:r>
              <a:rPr lang="en-US" dirty="0" smtClean="0"/>
              <a:t> data cycles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3"/>
          </p:nvPr>
        </p:nvSpPr>
        <p:spPr>
          <a:xfrm>
            <a:off x="457200" y="1219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Our goal: </a:t>
            </a:r>
            <a:r>
              <a:rPr lang="en-US" dirty="0" smtClean="0"/>
              <a:t>Provide good performance automatically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Starfish: Self-tuning System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1" name="Group 7"/>
          <p:cNvGrpSpPr/>
          <p:nvPr/>
        </p:nvGrpSpPr>
        <p:grpSpPr>
          <a:xfrm>
            <a:off x="2133600" y="3947796"/>
            <a:ext cx="5715000" cy="2376804"/>
            <a:chOff x="1752600" y="3850957"/>
            <a:chExt cx="5715000" cy="2397443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2423160" y="5608320"/>
              <a:ext cx="3657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413760" y="5638800"/>
              <a:ext cx="3657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4404360" y="5638800"/>
              <a:ext cx="3657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5364480" y="5638800"/>
              <a:ext cx="3657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6355080" y="5638800"/>
              <a:ext cx="3657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3" descr="C:\Users\Hero\AppData\Local\Microsoft\Windows\Temporary Internet Files\Content.IE5\HBJYIRF2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5684520"/>
              <a:ext cx="640080" cy="563880"/>
            </a:xfrm>
            <a:prstGeom prst="rect">
              <a:avLst/>
            </a:prstGeom>
            <a:noFill/>
          </p:spPr>
        </p:pic>
        <p:sp>
          <p:nvSpPr>
            <p:cNvPr id="75" name="Rounded Rectangle 74"/>
            <p:cNvSpPr/>
            <p:nvPr/>
          </p:nvSpPr>
          <p:spPr>
            <a:xfrm>
              <a:off x="1752600" y="3886200"/>
              <a:ext cx="5715000" cy="1676400"/>
            </a:xfrm>
            <a:prstGeom prst="roundRect">
              <a:avLst>
                <a:gd name="adj" fmla="val 11173"/>
              </a:avLst>
            </a:prstGeom>
            <a:noFill/>
            <a:ln w="28575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81200" y="4373880"/>
              <a:ext cx="5257800" cy="50292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MapReduce</a:t>
              </a:r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 Execution Engine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81200" y="4953000"/>
              <a:ext cx="5257800" cy="5029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Distributed File System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05000" y="3850957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err="1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Hadoop</a:t>
              </a:r>
              <a:endParaRPr lang="en-US" sz="2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9" name="Picture 3" descr="C:\Users\Hero\AppData\Local\Microsoft\Windows\Temporary Internet Files\Content.IE5\HBJYIRF2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6600" y="5684520"/>
              <a:ext cx="640080" cy="563880"/>
            </a:xfrm>
            <a:prstGeom prst="rect">
              <a:avLst/>
            </a:prstGeom>
            <a:noFill/>
          </p:spPr>
        </p:pic>
        <p:pic>
          <p:nvPicPr>
            <p:cNvPr id="80" name="Picture 3" descr="C:\Users\Hero\AppData\Local\Microsoft\Windows\Temporary Internet Files\Content.IE5\HBJYIRF2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5684520"/>
              <a:ext cx="640080" cy="563880"/>
            </a:xfrm>
            <a:prstGeom prst="rect">
              <a:avLst/>
            </a:prstGeom>
            <a:noFill/>
          </p:spPr>
        </p:pic>
        <p:pic>
          <p:nvPicPr>
            <p:cNvPr id="81" name="Picture 3" descr="C:\Users\Hero\AppData\Local\Microsoft\Windows\Temporary Internet Files\Content.IE5\HBJYIRF2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27320" y="5684520"/>
              <a:ext cx="640080" cy="563880"/>
            </a:xfrm>
            <a:prstGeom prst="rect">
              <a:avLst/>
            </a:prstGeom>
            <a:noFill/>
          </p:spPr>
        </p:pic>
        <p:pic>
          <p:nvPicPr>
            <p:cNvPr id="82" name="Picture 3" descr="C:\Users\Hero\AppData\Local\Microsoft\Windows\Temporary Internet Files\Content.IE5\HBJYIRF2\MC900434845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17920" y="5684520"/>
              <a:ext cx="640080" cy="563880"/>
            </a:xfrm>
            <a:prstGeom prst="rect">
              <a:avLst/>
            </a:prstGeom>
            <a:noFill/>
          </p:spPr>
        </p:pic>
      </p:grpSp>
      <p:grpSp>
        <p:nvGrpSpPr>
          <p:cNvPr id="52" name="Group 30"/>
          <p:cNvGrpSpPr/>
          <p:nvPr/>
        </p:nvGrpSpPr>
        <p:grpSpPr>
          <a:xfrm>
            <a:off x="495300" y="1876135"/>
            <a:ext cx="8039100" cy="1171865"/>
            <a:chOff x="304800" y="1789761"/>
            <a:chExt cx="8039100" cy="1182041"/>
          </a:xfrm>
        </p:grpSpPr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304800" y="1789761"/>
              <a:ext cx="1805173" cy="8010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Java / C++ /</a:t>
              </a:r>
            </a:p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 / Python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524000" y="2590800"/>
              <a:ext cx="1447802" cy="38099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6" idx="2"/>
            </p:cNvCxnSpPr>
            <p:nvPr/>
          </p:nvCxnSpPr>
          <p:spPr>
            <a:xfrm>
              <a:off x="2667001" y="2445080"/>
              <a:ext cx="990600" cy="52671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5" idx="2"/>
            </p:cNvCxnSpPr>
            <p:nvPr/>
          </p:nvCxnSpPr>
          <p:spPr>
            <a:xfrm>
              <a:off x="3657600" y="2445081"/>
              <a:ext cx="685801" cy="5267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8" idx="2"/>
            </p:cNvCxnSpPr>
            <p:nvPr/>
          </p:nvCxnSpPr>
          <p:spPr>
            <a:xfrm flipH="1">
              <a:off x="4495802" y="2445080"/>
              <a:ext cx="259078" cy="526722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4" idx="2"/>
            </p:cNvCxnSpPr>
            <p:nvPr/>
          </p:nvCxnSpPr>
          <p:spPr>
            <a:xfrm flipH="1">
              <a:off x="5257802" y="2445080"/>
              <a:ext cx="609598" cy="52671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172202" y="2590800"/>
              <a:ext cx="1295398" cy="38099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5410200" y="1942160"/>
              <a:ext cx="914400" cy="502920"/>
            </a:xfrm>
            <a:prstGeom prst="roundRect">
              <a:avLst/>
            </a:prstGeom>
            <a:solidFill>
              <a:srgbClr val="FFCC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Oozie</a:t>
              </a:r>
              <a:endParaRPr lang="en-US" sz="2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3276600" y="1942161"/>
              <a:ext cx="762000" cy="502920"/>
            </a:xfrm>
            <a:prstGeom prst="round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Hive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2362201" y="1942160"/>
              <a:ext cx="609600" cy="502920"/>
            </a:xfrm>
            <a:prstGeom prst="round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Pig</a:t>
              </a: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6629400" y="1789761"/>
              <a:ext cx="1714500" cy="8010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Elastic </a:t>
              </a:r>
            </a:p>
            <a:p>
              <a:pPr algn="ctr"/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MapReduce</a:t>
              </a:r>
              <a:endParaRPr lang="en-US" sz="2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373880" y="1942160"/>
              <a:ext cx="762000" cy="5029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Jaql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" name="Group 31"/>
          <p:cNvGrpSpPr/>
          <p:nvPr/>
        </p:nvGrpSpPr>
        <p:grpSpPr>
          <a:xfrm>
            <a:off x="569224" y="4612447"/>
            <a:ext cx="1792976" cy="575201"/>
            <a:chOff x="378724" y="4757851"/>
            <a:chExt cx="1792976" cy="580196"/>
          </a:xfrm>
        </p:grpSpPr>
        <p:sp>
          <p:nvSpPr>
            <p:cNvPr id="54" name="Rounded Rectangle 53"/>
            <p:cNvSpPr/>
            <p:nvPr/>
          </p:nvSpPr>
          <p:spPr>
            <a:xfrm>
              <a:off x="378724" y="4772143"/>
              <a:ext cx="1183376" cy="502920"/>
            </a:xfrm>
            <a:prstGeom prst="roundRect">
              <a:avLst/>
            </a:prstGeom>
            <a:solidFill>
              <a:srgbClr val="E0C1FF"/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HBase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562100" y="5105400"/>
              <a:ext cx="609600" cy="23264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562100" y="4757851"/>
              <a:ext cx="600075" cy="28908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2133600" y="3466181"/>
            <a:ext cx="5715000" cy="441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Starfish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81200" y="3048000"/>
            <a:ext cx="6019800" cy="2672248"/>
          </a:xfrm>
          <a:prstGeom prst="roundRect">
            <a:avLst>
              <a:gd name="adj" fmla="val 664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57400" y="2971800"/>
            <a:ext cx="3124200" cy="50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Analytics System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hherodot\My Documents\Starfish_Project\websites\starfish\images\starfish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562600" cy="50292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Tuning Problems?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33400" y="1295400"/>
            <a:ext cx="3581400" cy="1384150"/>
            <a:chOff x="533400" y="1435250"/>
            <a:chExt cx="3581400" cy="138415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8971" y="1435250"/>
              <a:ext cx="1565829" cy="130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33400" y="1526738"/>
              <a:ext cx="21336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Job-level </a:t>
              </a:r>
              <a:r>
                <a:rPr lang="en-US" sz="2600" dirty="0" err="1" smtClean="0">
                  <a:latin typeface="Times New Roman" pitchFamily="18" charset="0"/>
                  <a:cs typeface="Times New Roman" pitchFamily="18" charset="0"/>
                </a:rPr>
                <a:t>MapReduce</a:t>
              </a:r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 configuration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7800" y="5279648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Workload management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3527048"/>
            <a:ext cx="167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layout </a:t>
            </a:r>
          </a:p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tuning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1447800"/>
            <a:ext cx="213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Cluster sizing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9599" y="3733800"/>
            <a:ext cx="2743201" cy="2514600"/>
            <a:chOff x="609599" y="3733800"/>
            <a:chExt cx="2743201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1219200" y="5257800"/>
              <a:ext cx="2133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Times New Roman" pitchFamily="18" charset="0"/>
                  <a:cs typeface="Times New Roman" pitchFamily="18" charset="0"/>
                </a:rPr>
                <a:t>Workflow optimization</a:t>
              </a:r>
              <a:endParaRPr 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09599" y="3733800"/>
              <a:ext cx="993648" cy="2514600"/>
              <a:chOff x="6370320" y="1828800"/>
              <a:chExt cx="1589837" cy="43434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370320" y="2313153"/>
                <a:ext cx="614477" cy="568591"/>
              </a:xfrm>
              <a:prstGeom prst="ellipse">
                <a:avLst/>
              </a:prstGeom>
              <a:ln w="19050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000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45680" y="2313155"/>
                <a:ext cx="614477" cy="568591"/>
              </a:xfrm>
              <a:prstGeom prst="ellipse">
                <a:avLst/>
              </a:prstGeom>
              <a:ln w="19050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000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1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81800" y="3657600"/>
                <a:ext cx="614477" cy="568591"/>
              </a:xfrm>
              <a:prstGeom prst="ellipse">
                <a:avLst/>
              </a:prstGeom>
              <a:ln w="19050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000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1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36082" y="5077137"/>
                <a:ext cx="614477" cy="568591"/>
              </a:xfrm>
              <a:prstGeom prst="ellipse">
                <a:avLst/>
              </a:prstGeom>
              <a:ln w="19050"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b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000" b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1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70320" y="1828800"/>
                <a:ext cx="609600" cy="1524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45680" y="1828800"/>
                <a:ext cx="609600" cy="1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70320" y="3144982"/>
                <a:ext cx="609600" cy="1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467602" y="3144982"/>
                <a:ext cx="365760" cy="1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14162" y="4592782"/>
                <a:ext cx="883920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14162" y="6040582"/>
                <a:ext cx="853440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1" idx="2"/>
                <a:endCxn id="17" idx="0"/>
              </p:cNvCxnSpPr>
              <p:nvPr/>
            </p:nvCxnSpPr>
            <p:spPr>
              <a:xfrm rot="16200000" flipH="1">
                <a:off x="6510364" y="2145957"/>
                <a:ext cx="331952" cy="24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2" idx="2"/>
                <a:endCxn id="18" idx="0"/>
              </p:cNvCxnSpPr>
              <p:nvPr/>
            </p:nvCxnSpPr>
            <p:spPr>
              <a:xfrm rot="16200000" flipH="1">
                <a:off x="7488493" y="2148729"/>
                <a:ext cx="326413" cy="24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7" idx="4"/>
                <a:endCxn id="23" idx="0"/>
              </p:cNvCxnSpPr>
              <p:nvPr/>
            </p:nvCxnSpPr>
            <p:spPr>
              <a:xfrm rot="5400000">
                <a:off x="6544721" y="3012143"/>
                <a:ext cx="263238" cy="24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8" idx="4"/>
                <a:endCxn id="24" idx="0"/>
              </p:cNvCxnSpPr>
              <p:nvPr/>
            </p:nvCxnSpPr>
            <p:spPr>
              <a:xfrm rot="5400000">
                <a:off x="7520083" y="3012144"/>
                <a:ext cx="263236" cy="24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2"/>
                <a:endCxn id="19" idx="0"/>
              </p:cNvCxnSpPr>
              <p:nvPr/>
            </p:nvCxnSpPr>
            <p:spPr>
              <a:xfrm rot="16200000" flipH="1">
                <a:off x="6704741" y="3273301"/>
                <a:ext cx="354676" cy="413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2"/>
                <a:endCxn id="19" idx="0"/>
              </p:cNvCxnSpPr>
              <p:nvPr/>
            </p:nvCxnSpPr>
            <p:spPr>
              <a:xfrm rot="5400000">
                <a:off x="7192424" y="3199541"/>
                <a:ext cx="354676" cy="56144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9" idx="4"/>
                <a:endCxn id="25" idx="0"/>
              </p:cNvCxnSpPr>
              <p:nvPr/>
            </p:nvCxnSpPr>
            <p:spPr>
              <a:xfrm rot="5400000">
                <a:off x="6905745" y="4409485"/>
                <a:ext cx="36659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5" idx="2"/>
                <a:endCxn id="20" idx="0"/>
              </p:cNvCxnSpPr>
              <p:nvPr/>
            </p:nvCxnSpPr>
            <p:spPr>
              <a:xfrm rot="5400000">
                <a:off x="6879753" y="4900768"/>
                <a:ext cx="35273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4"/>
                <a:endCxn id="26" idx="0"/>
              </p:cNvCxnSpPr>
              <p:nvPr/>
            </p:nvCxnSpPr>
            <p:spPr>
              <a:xfrm rot="5400000">
                <a:off x="6844674" y="5841935"/>
                <a:ext cx="394855" cy="24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034" name="Picture 2" descr="http://us.cdn4.123rf.com/168nwm/steph79/steph791103/steph79110300034/9160470-computer-cluster-concep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905000"/>
            <a:ext cx="1600200" cy="1200150"/>
          </a:xfrm>
          <a:prstGeom prst="rect">
            <a:avLst/>
          </a:prstGeom>
          <a:noFill/>
        </p:spPr>
      </p:pic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Starfish’s Core Approach to Tuning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38600" y="5257800"/>
            <a:ext cx="4876800" cy="1066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ClrTx/>
              <a:buSzPct val="90000"/>
              <a:buFont typeface="+mj-lt"/>
              <a:buAutoNum type="arabicParenR"/>
            </a:pP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/>
              <a:t> </a:t>
            </a:r>
            <a:r>
              <a:rPr lang="el-GR" sz="2400" dirty="0" smtClean="0"/>
              <a:t>Δ</a:t>
            </a:r>
            <a:r>
              <a:rPr lang="en-US" sz="2400" dirty="0"/>
              <a:t>(</a:t>
            </a:r>
            <a:r>
              <a:rPr lang="en-US" sz="2400" dirty="0" smtClean="0"/>
              <a:t>conf. parameters) then </a:t>
            </a:r>
            <a:r>
              <a:rPr lang="en-US" sz="2400" dirty="0" smtClean="0">
                <a:solidFill>
                  <a:srgbClr val="C00000"/>
                </a:solidFill>
              </a:rPr>
              <a:t>what</a:t>
            </a:r>
            <a:r>
              <a:rPr lang="en-US" sz="2400" dirty="0" smtClean="0"/>
              <a:t> …? </a:t>
            </a:r>
          </a:p>
          <a:p>
            <a:pPr marL="341313" indent="-341313">
              <a:buClrTx/>
              <a:buSzPct val="90000"/>
              <a:buFont typeface="+mj-lt"/>
              <a:buAutoNum type="arabicParenR"/>
            </a:pPr>
            <a:r>
              <a:rPr lang="en-US" sz="2400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l-GR" sz="2400" dirty="0" smtClean="0"/>
              <a:t>Δ</a:t>
            </a:r>
            <a:r>
              <a:rPr lang="en-US" sz="2400" dirty="0" smtClean="0"/>
              <a:t>(data properties) </a:t>
            </a:r>
            <a:r>
              <a:rPr lang="en-US" sz="2400" dirty="0"/>
              <a:t>then </a:t>
            </a: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…? </a:t>
            </a:r>
          </a:p>
          <a:p>
            <a:pPr marL="341313" indent="-341313">
              <a:buClrTx/>
              <a:buSzPct val="90000"/>
              <a:buFont typeface="+mj-lt"/>
              <a:buAutoNum type="arabicParenR"/>
            </a:pPr>
            <a:r>
              <a:rPr lang="en-US" sz="2400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l-GR" sz="2400" dirty="0" smtClean="0"/>
              <a:t>Δ</a:t>
            </a:r>
            <a:r>
              <a:rPr lang="en-US" sz="2400" dirty="0" smtClean="0"/>
              <a:t>(cluster properties) </a:t>
            </a:r>
            <a:r>
              <a:rPr lang="en-US" sz="2400" dirty="0"/>
              <a:t>then </a:t>
            </a: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…? </a:t>
            </a:r>
          </a:p>
          <a:p>
            <a:endParaRPr lang="en-US" sz="2400" dirty="0"/>
          </a:p>
        </p:txBody>
      </p:sp>
      <p:grpSp>
        <p:nvGrpSpPr>
          <p:cNvPr id="7" name="Group 41"/>
          <p:cNvGrpSpPr/>
          <p:nvPr/>
        </p:nvGrpSpPr>
        <p:grpSpPr>
          <a:xfrm>
            <a:off x="304800" y="3429000"/>
            <a:ext cx="2514600" cy="1723027"/>
            <a:chOff x="304800" y="3429000"/>
            <a:chExt cx="2514600" cy="1723027"/>
          </a:xfrm>
        </p:grpSpPr>
        <p:sp>
          <p:nvSpPr>
            <p:cNvPr id="29" name="Rounded Rectangle 28"/>
            <p:cNvSpPr/>
            <p:nvPr/>
          </p:nvSpPr>
          <p:spPr>
            <a:xfrm>
              <a:off x="381000" y="3429000"/>
              <a:ext cx="2362200" cy="1723027"/>
            </a:xfrm>
            <a:prstGeom prst="roundRect">
              <a:avLst>
                <a:gd name="adj" fmla="val 1433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4400" y="3429000"/>
              <a:ext cx="1201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Profiler</a:t>
              </a:r>
              <a:endPara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" y="3886200"/>
              <a:ext cx="2514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Collects concise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ummaries of </a:t>
              </a:r>
            </a:p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execution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62600" y="3429000"/>
            <a:ext cx="3124200" cy="1724496"/>
            <a:chOff x="5562600" y="3429000"/>
            <a:chExt cx="3124200" cy="1724496"/>
          </a:xfrm>
        </p:grpSpPr>
        <p:sp>
          <p:nvSpPr>
            <p:cNvPr id="34" name="TextBox 33"/>
            <p:cNvSpPr txBox="1"/>
            <p:nvPr/>
          </p:nvSpPr>
          <p:spPr>
            <a:xfrm>
              <a:off x="5943600" y="3429000"/>
              <a:ext cx="2383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C00000"/>
                  </a:solidFill>
                </a:rPr>
                <a:t>What-if Engine</a:t>
              </a:r>
              <a:endParaRPr lang="en-US" sz="2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886200"/>
              <a:ext cx="3124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Estimates impact of hypothetical changes on execution</a:t>
              </a:r>
              <a:endParaRPr 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638800" y="3430469"/>
              <a:ext cx="2971799" cy="1723027"/>
            </a:xfrm>
            <a:prstGeom prst="roundRect">
              <a:avLst>
                <a:gd name="adj" fmla="val 1375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1600200" y="1205381"/>
            <a:ext cx="5782568" cy="1004419"/>
            <a:chOff x="1600200" y="1205381"/>
            <a:chExt cx="5782568" cy="1004419"/>
          </a:xfrm>
        </p:grpSpPr>
        <p:sp>
          <p:nvSpPr>
            <p:cNvPr id="38" name="Rounded Rectangle 37"/>
            <p:cNvSpPr/>
            <p:nvPr/>
          </p:nvSpPr>
          <p:spPr>
            <a:xfrm>
              <a:off x="1790701" y="1205381"/>
              <a:ext cx="5418522" cy="10044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48968" y="1219200"/>
              <a:ext cx="1653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Optimizers</a:t>
              </a:r>
              <a:endPara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1676400"/>
              <a:ext cx="578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Search through space of tuning choices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40"/>
          <p:cNvGrpSpPr/>
          <p:nvPr/>
        </p:nvGrpSpPr>
        <p:grpSpPr>
          <a:xfrm>
            <a:off x="2743200" y="1905000"/>
            <a:ext cx="4114800" cy="2476500"/>
            <a:chOff x="2743200" y="1790700"/>
            <a:chExt cx="4114800" cy="2476500"/>
          </a:xfrm>
        </p:grpSpPr>
        <p:pic>
          <p:nvPicPr>
            <p:cNvPr id="10" name="Picture 2" descr="C:\Users\shivnath\Desktop\Starfish\Yahoo!\starfish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790700"/>
              <a:ext cx="251460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4200" y="2333625"/>
              <a:ext cx="558800" cy="4127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</a:rPr>
                <a:t>Job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2743200" y="3563276"/>
              <a:ext cx="1228725" cy="544115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</a:rPr>
                <a:t>Workflow</a:t>
              </a: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4076700" y="3847042"/>
              <a:ext cx="1187450" cy="343958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</a:rPr>
                <a:t>Workload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5334000" y="2887265"/>
              <a:ext cx="1524000" cy="610527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</a:rPr>
                <a:t>Data layout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137151" y="2127250"/>
              <a:ext cx="1187449" cy="4127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</a:rPr>
                <a:t>Cluster</a:t>
              </a: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Starfish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BD0D9">
                    <a:lumMod val="75000"/>
                  </a:srgbClr>
                </a:solidFill>
              </a:rPr>
              <a:t>9/26/2011</a:t>
            </a:r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E96-0050-4C97-BA44-D83B830232C9}" type="slidenum">
              <a:rPr lang="en-US" smtClean="0">
                <a:solidFill>
                  <a:srgbClr val="0BD0D9">
                    <a:lumMod val="75000"/>
                  </a:srgbClr>
                </a:solidFill>
              </a:rPr>
              <a:pPr/>
              <a:t>9</a:t>
            </a:fld>
            <a:endParaRPr lang="en-US">
              <a:solidFill>
                <a:srgbClr val="0BD0D9">
                  <a:lumMod val="75000"/>
                </a:srgb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2842" y="1219200"/>
            <a:ext cx="8067758" cy="4876298"/>
            <a:chOff x="542842" y="1219702"/>
            <a:chExt cx="8067758" cy="4876298"/>
          </a:xfrm>
        </p:grpSpPr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219200" y="2062214"/>
              <a:ext cx="1280160" cy="2141220"/>
            </a:xfrm>
            <a:prstGeom prst="roundRect">
              <a:avLst/>
            </a:prstGeom>
            <a:ln w="19050">
              <a:headEnd/>
              <a:tailEnd/>
            </a:ln>
            <a:effectLst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rIns="0">
              <a:noAutofit/>
            </a:bodyPr>
            <a:lstStyle/>
            <a:p>
              <a:pPr algn="ctr"/>
              <a:endParaRPr lang="en-US" sz="2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Profiler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42842" y="1219702"/>
              <a:ext cx="8067758" cy="4876298"/>
            </a:xfrm>
            <a:prstGeom prst="roundRect">
              <a:avLst>
                <a:gd name="adj" fmla="val 2879"/>
              </a:avLst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6720840" y="2080762"/>
              <a:ext cx="1280160" cy="2141220"/>
            </a:xfrm>
            <a:prstGeom prst="roundRect">
              <a:avLst/>
            </a:prstGeom>
            <a:ln w="19050"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rIns="0">
              <a:noAutofit/>
            </a:bodyPr>
            <a:lstStyle/>
            <a:p>
              <a:pPr algn="ctr"/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What-if </a:t>
              </a:r>
            </a:p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Engine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5800" y="2514600"/>
              <a:ext cx="7814801" cy="3429000"/>
            </a:xfrm>
            <a:prstGeom prst="roundRect">
              <a:avLst>
                <a:gd name="adj" fmla="val 3109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45551" y="2743200"/>
              <a:ext cx="3302849" cy="502920"/>
            </a:xfrm>
            <a:prstGeom prst="roundRect">
              <a:avLst/>
            </a:prstGeom>
            <a:ln w="19050"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0" bIns="0">
              <a:noAutofit/>
            </a:bodyPr>
            <a:lstStyle/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Workflow Optimizer</a:t>
              </a:r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676400" y="1402080"/>
              <a:ext cx="3293324" cy="502920"/>
            </a:xfrm>
            <a:prstGeom prst="roundRect">
              <a:avLst/>
            </a:prstGeom>
            <a:ln w="19050"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0" bIns="0">
              <a:noAutofit/>
            </a:bodyPr>
            <a:lstStyle/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Workload Optimizer </a:t>
              </a:r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5638800" y="1402080"/>
              <a:ext cx="1905000" cy="502920"/>
            </a:xfrm>
            <a:prstGeom prst="roundRect">
              <a:avLst/>
            </a:prstGeom>
            <a:ln w="19050"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0" bIns="0">
              <a:noAutofit/>
            </a:bodyPr>
            <a:lstStyle/>
            <a:p>
              <a:pPr algn="ctr"/>
              <a:r>
                <a:rPr lang="en-US" sz="2600" b="1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Elastisizer</a:t>
              </a:r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955076" y="3684288"/>
              <a:ext cx="3293324" cy="506712"/>
            </a:xfrm>
            <a:prstGeom prst="roundRect">
              <a:avLst/>
            </a:prstGeom>
            <a:ln w="19050"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0" bIns="0" anchor="ctr">
              <a:noAutofit/>
            </a:bodyPr>
            <a:lstStyle/>
            <a:p>
              <a:pPr algn="ctr"/>
              <a:r>
                <a:rPr lang="en-US" sz="26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Job Optimizer</a:t>
              </a:r>
              <a:endParaRPr lang="en-US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3505200"/>
              <a:ext cx="7531964" cy="914901"/>
            </a:xfrm>
            <a:prstGeom prst="roundRect">
              <a:avLst>
                <a:gd name="adj" fmla="val 10924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26"/>
            <p:cNvGrpSpPr/>
            <p:nvPr/>
          </p:nvGrpSpPr>
          <p:grpSpPr>
            <a:xfrm>
              <a:off x="838200" y="4518902"/>
              <a:ext cx="7543799" cy="1272298"/>
              <a:chOff x="838200" y="4800600"/>
              <a:chExt cx="7543799" cy="1272298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838200" y="4876800"/>
                <a:ext cx="7519829" cy="1196098"/>
              </a:xfrm>
              <a:prstGeom prst="roundRect">
                <a:avLst>
                  <a:gd name="adj" fmla="val 1162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838200" y="4800600"/>
                <a:ext cx="7543799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b="1" dirty="0" smtClean="0">
                    <a:latin typeface="Times New Roman" pitchFamily="18" charset="0"/>
                    <a:cs typeface="Times New Roman" pitchFamily="18" charset="0"/>
                  </a:rPr>
                  <a:t>Data Manager</a:t>
                </a:r>
                <a:endParaRPr lang="en-US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990600" y="5251704"/>
                <a:ext cx="2116877" cy="731520"/>
              </a:xfrm>
              <a:prstGeom prst="roundRect">
                <a:avLst/>
              </a:prstGeom>
              <a:ln w="19050"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tIns="0" anchor="ctr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Metadata </a:t>
                </a:r>
              </a:p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Mgr.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3352800" y="5251704"/>
                <a:ext cx="2205080" cy="731520"/>
              </a:xfrm>
              <a:prstGeom prst="roundRect">
                <a:avLst/>
              </a:prstGeom>
              <a:ln w="19050"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tIns="0" anchor="ctr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Intermediate </a:t>
                </a:r>
              </a:p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Data Mgr.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5804012" y="5245487"/>
                <a:ext cx="2425588" cy="731520"/>
              </a:xfrm>
              <a:prstGeom prst="roundRect">
                <a:avLst/>
              </a:prstGeom>
              <a:ln w="19050"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tIns="0" anchor="ctr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Data Layout &amp; Storage Mgr.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Starfish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blue_wave</Template>
  <TotalTime>18562</TotalTime>
  <Words>2240</Words>
  <Application>Microsoft Macintosh PowerPoint</Application>
  <PresentationFormat>On-screen Show (4:3)</PresentationFormat>
  <Paragraphs>624</Paragraphs>
  <Slides>32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Flow</vt:lpstr>
      <vt:lpstr>Equation</vt:lpstr>
      <vt:lpstr>Starfish:  A Self-tuning System  for Big Data Analytics</vt:lpstr>
      <vt:lpstr>Analysis in the Big Data Era</vt:lpstr>
      <vt:lpstr>Hadoop MapReduce Ecosystem</vt:lpstr>
      <vt:lpstr>Practitioners of Big Data Analytics</vt:lpstr>
      <vt:lpstr>Tuning Challenges</vt:lpstr>
      <vt:lpstr>Starfish: Self-tuning System</vt:lpstr>
      <vt:lpstr>What are the Tuning Problems?</vt:lpstr>
      <vt:lpstr>Starfish’s Core Approach to Tuning</vt:lpstr>
      <vt:lpstr>Starfish Architecture</vt:lpstr>
      <vt:lpstr>MapReduce Job Execution</vt:lpstr>
      <vt:lpstr>What Controls MR Job Execution?</vt:lpstr>
      <vt:lpstr>Effect of Configuration Settings</vt:lpstr>
      <vt:lpstr>MapReduce Job Tuning in a Nutshell</vt:lpstr>
      <vt:lpstr>Job Profile</vt:lpstr>
      <vt:lpstr>Job Profile Fields</vt:lpstr>
      <vt:lpstr>Generating Profiles by Measurement</vt:lpstr>
      <vt:lpstr>Generating Profiles by Measurement</vt:lpstr>
      <vt:lpstr>What-if Engine</vt:lpstr>
      <vt:lpstr>Virtual Profile Estimation</vt:lpstr>
      <vt:lpstr>Job Optimizer</vt:lpstr>
      <vt:lpstr>Workflow Optimization Space</vt:lpstr>
      <vt:lpstr>Optimizations on TF-IDF Workflow</vt:lpstr>
      <vt:lpstr>New Challenges</vt:lpstr>
      <vt:lpstr>Cluster Sizing Problem</vt:lpstr>
      <vt:lpstr>Multi-objective Cluster Provisioning</vt:lpstr>
      <vt:lpstr>Experimental Evaluation</vt:lpstr>
      <vt:lpstr>Experimental Evaluation</vt:lpstr>
      <vt:lpstr>Job Optimizer Evaluation</vt:lpstr>
      <vt:lpstr>Estimates from the What-if Engine</vt:lpstr>
      <vt:lpstr>Profiling Overhead Vs. Benefit</vt:lpstr>
      <vt:lpstr>Multi-objective Cluster Provisioning</vt:lpstr>
      <vt:lpstr>More info: www.cs.duke.edu/starfish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Starfish: A Self-tuning System for Big Data Analytics</dc:title>
  <dc:creator>Herodotos Herodotou</dc:creator>
  <cp:lastModifiedBy>Shivnath Babu</cp:lastModifiedBy>
  <cp:revision>1279</cp:revision>
  <dcterms:created xsi:type="dcterms:W3CDTF">2010-07-12T23:30:37Z</dcterms:created>
  <dcterms:modified xsi:type="dcterms:W3CDTF">2012-08-16T06:37:31Z</dcterms:modified>
</cp:coreProperties>
</file>