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77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8"/>
    <p:restoredTop sz="88549"/>
  </p:normalViewPr>
  <p:slideViewPr>
    <p:cSldViewPr snapToGrid="0" snapToObjects="1">
      <p:cViewPr>
        <p:scale>
          <a:sx n="110" d="100"/>
          <a:sy n="110" d="100"/>
        </p:scale>
        <p:origin x="192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11B83-8F9F-8448-9540-30A871CC6E4F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B49EB-8C85-E042-BF96-8FEF6849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3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6DCE-D81A-4348-87C9-C34C4E602079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2C97-3B1D-164D-8970-C16F0747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6DCE-D81A-4348-87C9-C34C4E602079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2C97-3B1D-164D-8970-C16F0747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5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6DCE-D81A-4348-87C9-C34C4E602079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2C97-3B1D-164D-8970-C16F0747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1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6DCE-D81A-4348-87C9-C34C4E602079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2C97-3B1D-164D-8970-C16F0747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7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6DCE-D81A-4348-87C9-C34C4E602079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2C97-3B1D-164D-8970-C16F0747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7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6DCE-D81A-4348-87C9-C34C4E602079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2C97-3B1D-164D-8970-C16F0747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9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6DCE-D81A-4348-87C9-C34C4E602079}" type="datetimeFigureOut">
              <a:rPr lang="en-US" smtClean="0"/>
              <a:t>2/1/17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2C97-3B1D-164D-8970-C16F0747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6DCE-D81A-4348-87C9-C34C4E602079}" type="datetimeFigureOut">
              <a:rPr lang="en-US" smtClean="0"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2C97-3B1D-164D-8970-C16F0747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6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6DCE-D81A-4348-87C9-C34C4E602079}" type="datetimeFigureOut">
              <a:rPr lang="en-US" smtClean="0"/>
              <a:t>2/1/17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2C97-3B1D-164D-8970-C16F0747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2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6DCE-D81A-4348-87C9-C34C4E602079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2C97-3B1D-164D-8970-C16F0747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4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6DCE-D81A-4348-87C9-C34C4E602079}" type="datetimeFigureOut">
              <a:rPr lang="en-US" smtClean="0"/>
              <a:t>2/1/17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32C97-3B1D-164D-8970-C16F0747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6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6DCE-D81A-4348-87C9-C34C4E602079}" type="datetimeFigureOut">
              <a:rPr lang="en-US" smtClean="0"/>
              <a:t>2/1/17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32C97-3B1D-164D-8970-C16F07473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Colocation Pattern Discovery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Zhe Jiang</a:t>
            </a:r>
          </a:p>
          <a:p>
            <a:r>
              <a:rPr lang="en-US" dirty="0" err="1" smtClean="0"/>
              <a:t>zjiang@cs.ua.edu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5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0955"/>
            <a:ext cx="7886700" cy="94857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Colocation Mining Algorithm: Filter-Based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478" y="2275168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Starting </a:t>
                </a:r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</a:rPr>
                      <m:t>=1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Iterative until no prevalent pattern</a:t>
                </a:r>
              </a:p>
              <a:p>
                <a:pPr lvl="1"/>
                <a:r>
                  <a:rPr lang="en-US" sz="2000" dirty="0" smtClean="0"/>
                  <a:t>Generate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candidate patterns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from prevalent patterns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For each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2"/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Check all subset patterns</a:t>
                </a:r>
              </a:p>
              <a:p>
                <a:pPr lvl="2"/>
                <a:r>
                  <a:rPr lang="en-US" sz="16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If any subset pattern not prevalent, </a:t>
                </a:r>
                <a:r>
                  <a:rPr lang="en-US" sz="1600" b="1" i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prune out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2"/>
                <a:r>
                  <a:rPr lang="en-US" sz="1600" dirty="0" smtClean="0">
                    <a:solidFill>
                      <a:srgbClr val="00B050"/>
                    </a:solidFill>
                  </a:rPr>
                  <a:t>Generate coarse table </a:t>
                </a:r>
                <a:r>
                  <a:rPr lang="en-US" sz="1600" dirty="0">
                    <a:solidFill>
                      <a:srgbClr val="00B050"/>
                    </a:solidFill>
                  </a:rPr>
                  <a:t>instance of each remaining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00B050"/>
                  </a:solidFill>
                </a:endParaRPr>
              </a:p>
              <a:p>
                <a:pPr lvl="2"/>
                <a:r>
                  <a:rPr lang="en-US" sz="1600" dirty="0">
                    <a:solidFill>
                      <a:srgbClr val="00B050"/>
                    </a:solidFill>
                  </a:rPr>
                  <a:t>Compute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𝑝𝑖</m:t>
                        </m:r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solidFill>
                          <a:srgbClr val="00B05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en-US" sz="1600" dirty="0" smtClean="0">
                  <a:solidFill>
                    <a:srgbClr val="00B050"/>
                  </a:solidFill>
                </a:endParaRPr>
              </a:p>
              <a:p>
                <a:pPr lvl="2"/>
                <a:r>
                  <a:rPr lang="en-US" sz="1600" dirty="0" smtClean="0">
                    <a:solidFill>
                      <a:srgbClr val="00B05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𝑝𝑖</m:t>
                        </m:r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solidFill>
                          <a:srgbClr val="00B050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rgbClr val="00B050"/>
                    </a:solidFill>
                  </a:rPr>
                  <a:t> based on coarse resolution below threshold, </a:t>
                </a:r>
                <a:r>
                  <a:rPr lang="en-US" sz="1600" b="1" i="1" dirty="0" smtClean="0">
                    <a:solidFill>
                      <a:srgbClr val="00B050"/>
                    </a:solidFill>
                  </a:rPr>
                  <a:t>prune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B050"/>
                            </a:solidFill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2"/>
                <a:r>
                  <a:rPr lang="en-US" sz="1600" dirty="0" smtClean="0"/>
                  <a:t>Generate table instance of each remaining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16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lvl="2"/>
                <a:r>
                  <a:rPr lang="en-US" sz="1600" dirty="0" smtClean="0"/>
                  <a:t>Compute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𝑝𝑖</m:t>
                        </m:r>
                        <m:r>
                          <a:rPr lang="en-US" sz="16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1600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, if above threshold,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/>
                  <a:t>to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𝑘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𝑘</m:t>
                    </m:r>
                    <m:r>
                      <a:rPr lang="en-US" sz="2000" b="0" i="1" smtClean="0">
                        <a:latin typeface="Cambria Math" charset="0"/>
                      </a:rPr>
                      <m:t>+1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478" y="2275168"/>
                <a:ext cx="7886700" cy="4351338"/>
              </a:xfrm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2956616"/>
                  </p:ext>
                </p:extLst>
              </p:nvPr>
            </p:nvGraphicFramePr>
            <p:xfrm>
              <a:off x="4035703" y="1209533"/>
              <a:ext cx="4737906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0697"/>
                    <a:gridCol w="3287209"/>
                  </a:tblGrid>
                  <a:tr h="164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Description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641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candidate colocation of size k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641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all candidate colocation of size k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1641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all prevalent colocation of size k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2956616"/>
                  </p:ext>
                </p:extLst>
              </p:nvPr>
            </p:nvGraphicFramePr>
            <p:xfrm>
              <a:off x="4035703" y="1209533"/>
              <a:ext cx="4737906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0697"/>
                    <a:gridCol w="3287209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Symbol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Description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40" t="-106557" r="-227731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candidate colocation of size k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40" t="-210000" r="-22773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all candidate colocation of size k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40" t="-310000" r="-22773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all prevalent colocation of size k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5769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Prevalence-based Pruning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Lemma (</a:t>
                </a:r>
                <a:r>
                  <a:rPr lang="en-US" dirty="0" err="1" smtClean="0"/>
                  <a:t>apriori</a:t>
                </a:r>
                <a:r>
                  <a:rPr lang="en-US" dirty="0" smtClean="0"/>
                  <a:t> property):</a:t>
                </a:r>
              </a:p>
              <a:p>
                <a:pPr lvl="1"/>
                <a:r>
                  <a:rPr lang="en-US" dirty="0" smtClean="0"/>
                  <a:t>If a colocation pattern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not prevalent, then any superset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also not prevalent</a:t>
                </a:r>
              </a:p>
              <a:p>
                <a:r>
                  <a:rPr lang="en-US" dirty="0" smtClean="0"/>
                  <a:t>Example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94149"/>
              </p:ext>
            </p:extLst>
          </p:nvPr>
        </p:nvGraphicFramePr>
        <p:xfrm>
          <a:off x="2579562" y="3805866"/>
          <a:ext cx="166031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438">
                  <a:extLst>
                    <a:ext uri="{9D8B030D-6E8A-4147-A177-3AD203B41FA5}">
                      <a16:colId xmlns="" xmlns:a16="http://schemas.microsoft.com/office/drawing/2014/main" val="792669410"/>
                    </a:ext>
                  </a:extLst>
                </a:gridCol>
                <a:gridCol w="553438">
                  <a:extLst>
                    <a:ext uri="{9D8B030D-6E8A-4147-A177-3AD203B41FA5}">
                      <a16:colId xmlns="" xmlns:a16="http://schemas.microsoft.com/office/drawing/2014/main" val="3500850426"/>
                    </a:ext>
                  </a:extLst>
                </a:gridCol>
                <a:gridCol w="553438">
                  <a:extLst>
                    <a:ext uri="{9D8B030D-6E8A-4147-A177-3AD203B41FA5}">
                      <a16:colId xmlns="" xmlns:a16="http://schemas.microsoft.com/office/drawing/2014/main" val="222165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24684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79763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1666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0457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99193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1787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030948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75840"/>
              </p:ext>
            </p:extLst>
          </p:nvPr>
        </p:nvGraphicFramePr>
        <p:xfrm>
          <a:off x="4423854" y="3805866"/>
          <a:ext cx="271251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172">
                  <a:extLst>
                    <a:ext uri="{9D8B030D-6E8A-4147-A177-3AD203B41FA5}">
                      <a16:colId xmlns="" xmlns:a16="http://schemas.microsoft.com/office/drawing/2014/main" val="792669410"/>
                    </a:ext>
                  </a:extLst>
                </a:gridCol>
                <a:gridCol w="904172">
                  <a:extLst>
                    <a:ext uri="{9D8B030D-6E8A-4147-A177-3AD203B41FA5}">
                      <a16:colId xmlns="" xmlns:a16="http://schemas.microsoft.com/office/drawing/2014/main" val="3500850426"/>
                    </a:ext>
                  </a:extLst>
                </a:gridCol>
                <a:gridCol w="904172">
                  <a:extLst>
                    <a:ext uri="{9D8B030D-6E8A-4147-A177-3AD203B41FA5}">
                      <a16:colId xmlns="" xmlns:a16="http://schemas.microsoft.com/office/drawing/2014/main" val="222165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24684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  B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   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   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36822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A.1</a:t>
                      </a:r>
                      <a:r>
                        <a:rPr lang="en-US" baseline="0" dirty="0" smtClean="0"/>
                        <a:t>, B.1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A.1,</a:t>
                      </a:r>
                      <a:r>
                        <a:rPr lang="en-US" baseline="0" dirty="0" smtClean="0"/>
                        <a:t> C.2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B.2,</a:t>
                      </a:r>
                      <a:r>
                        <a:rPr lang="en-US" baseline="0" dirty="0" smtClean="0"/>
                        <a:t> C.1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1666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A.2,</a:t>
                      </a:r>
                      <a:r>
                        <a:rPr lang="en-US" baseline="0" dirty="0" smtClean="0"/>
                        <a:t> B.4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A.3, C.1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B.4, C.1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0457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A.3,</a:t>
                      </a:r>
                      <a:r>
                        <a:rPr lang="en-US" baseline="0" dirty="0" smtClean="0"/>
                        <a:t> B.4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B.5,</a:t>
                      </a:r>
                      <a:r>
                        <a:rPr lang="en-US" baseline="0" dirty="0" smtClean="0"/>
                        <a:t> C.3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1930675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4379868" y="3588051"/>
            <a:ext cx="826065" cy="2662177"/>
          </a:xfrm>
          <a:prstGeom prst="mathMultiply">
            <a:avLst>
              <a:gd name="adj1" fmla="val 81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46872" y="5685963"/>
                <a:ext cx="1052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=0.4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872" y="5685963"/>
                <a:ext cx="105278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97922" y="5687890"/>
                <a:ext cx="1052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=0.5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922" y="5687890"/>
                <a:ext cx="105278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48972" y="5689818"/>
                <a:ext cx="1052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=0.6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972" y="5689818"/>
                <a:ext cx="10527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159371" y="40355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96965" y="40259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9836" y="40278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9" idx="2"/>
          </p:cNvCxnSpPr>
          <p:nvPr/>
        </p:nvCxnSpPr>
        <p:spPr>
          <a:xfrm flipH="1">
            <a:off x="927878" y="4404916"/>
            <a:ext cx="390351" cy="40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0911" y="478986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09973" y="478986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27728" y="477829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033367" y="4383695"/>
            <a:ext cx="635118" cy="427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631348" y="4345832"/>
            <a:ext cx="290543" cy="444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357229" y="4410703"/>
            <a:ext cx="274119" cy="379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70397" y="4372120"/>
            <a:ext cx="173897" cy="40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671878" y="4372120"/>
            <a:ext cx="472416" cy="40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8097" y="403558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k=1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86489" y="476797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k=2</a:t>
            </a:r>
            <a:endParaRPr lang="en-US" dirty="0"/>
          </a:p>
        </p:txBody>
      </p:sp>
      <p:sp>
        <p:nvSpPr>
          <p:cNvPr id="33" name="Multiply 32"/>
          <p:cNvSpPr/>
          <p:nvPr/>
        </p:nvSpPr>
        <p:spPr>
          <a:xfrm>
            <a:off x="839620" y="4617982"/>
            <a:ext cx="320808" cy="715783"/>
          </a:xfrm>
          <a:prstGeom prst="mathMultiply">
            <a:avLst>
              <a:gd name="adj1" fmla="val 81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8929" y="6217080"/>
            <a:ext cx="27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Don’t need to check (A,B,C)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3" grpId="0"/>
      <p:bldP spid="14" grpId="0"/>
      <p:bldP spid="15" grpId="0"/>
      <p:bldP spid="17" grpId="0"/>
      <p:bldP spid="18" grpId="0"/>
      <p:bldP spid="19" grpId="0"/>
      <p:bldP spid="29" grpId="0"/>
      <p:bldP spid="30" grpId="0"/>
      <p:bldP spid="33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Multi-resolution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Key idea:</a:t>
                </a:r>
              </a:p>
              <a:p>
                <a:pPr lvl="1"/>
                <a:r>
                  <a:rPr lang="en-US" dirty="0" smtClean="0"/>
                  <a:t>Overlay a grid of size h</a:t>
                </a:r>
              </a:p>
              <a:p>
                <a:pPr lvl="1"/>
                <a:r>
                  <a:rPr lang="en-US" dirty="0" smtClean="0"/>
                  <a:t>Each grid cell is a coarse instance of event types inside it</a:t>
                </a:r>
              </a:p>
              <a:p>
                <a:pPr lvl="1"/>
                <a:r>
                  <a:rPr lang="en-US" dirty="0" smtClean="0"/>
                  <a:t>Neighbor relationship is imposed on </a:t>
                </a:r>
                <a:r>
                  <a:rPr lang="en-US" i="1" dirty="0" smtClean="0"/>
                  <a:t>the same cell</a:t>
                </a:r>
                <a:r>
                  <a:rPr lang="en-US" dirty="0" smtClean="0"/>
                  <a:t> or </a:t>
                </a:r>
                <a:r>
                  <a:rPr lang="en-US" i="1" dirty="0" smtClean="0"/>
                  <a:t>touching cells</a:t>
                </a:r>
              </a:p>
              <a:p>
                <a:r>
                  <a:rPr lang="en-US" dirty="0" smtClean="0"/>
                  <a:t>Property</a:t>
                </a:r>
              </a:p>
              <a:p>
                <a:pPr lvl="1"/>
                <a:r>
                  <a:rPr lang="en-US" dirty="0" smtClean="0"/>
                  <a:t>Participation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𝑝𝑖</m:t>
                    </m:r>
                    <m:r>
                      <a:rPr 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based on coarse resolution is </a:t>
                </a:r>
                <a:r>
                  <a:rPr lang="en-US" b="1" i="1" dirty="0" smtClean="0"/>
                  <a:t>upper bound </a:t>
                </a:r>
                <a:r>
                  <a:rPr lang="en-US" dirty="0" smtClean="0"/>
                  <a:t>of true value</a:t>
                </a:r>
              </a:p>
              <a:p>
                <a:pPr lvl="1"/>
                <a:r>
                  <a:rPr lang="en-US" dirty="0" smtClean="0"/>
                  <a:t>Candidate pattern can be pruned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𝑝𝑖</m:t>
                    </m:r>
                  </m:oMath>
                </a14:m>
                <a:r>
                  <a:rPr lang="en-US" dirty="0" smtClean="0"/>
                  <a:t> based on coarse resolution is below the threshold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07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[1] Huang</a:t>
            </a:r>
            <a:r>
              <a:rPr lang="en-US" sz="2000" dirty="0"/>
              <a:t>, Yan, Shashi </a:t>
            </a:r>
            <a:r>
              <a:rPr lang="en-US" sz="2000" dirty="0" err="1"/>
              <a:t>Shekhar</a:t>
            </a:r>
            <a:r>
              <a:rPr lang="en-US" sz="2000" dirty="0"/>
              <a:t>, and Hui </a:t>
            </a:r>
            <a:r>
              <a:rPr lang="en-US" sz="2000" dirty="0" err="1"/>
              <a:t>Xiong</a:t>
            </a:r>
            <a:r>
              <a:rPr lang="en-US" sz="2000" dirty="0"/>
              <a:t>. "Discovering colocation patterns from spatial data sets: a general approach." </a:t>
            </a:r>
            <a:r>
              <a:rPr lang="en-US" sz="2000" i="1" dirty="0"/>
              <a:t>IEEE Transactions on Knowledge and data engineering</a:t>
            </a:r>
            <a:r>
              <a:rPr lang="en-US" sz="2000" dirty="0"/>
              <a:t> 16.12 (2004): 1472-1485.</a:t>
            </a:r>
          </a:p>
        </p:txBody>
      </p:sp>
    </p:spTree>
    <p:extLst>
      <p:ext uri="{BB962C8B-B14F-4D97-AF65-F5344CB8AC3E}">
        <p14:creationId xmlns:p14="http://schemas.microsoft.com/office/powerpoint/2010/main" val="134254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Colocation Pattern and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6841"/>
            <a:ext cx="7886700" cy="4351338"/>
          </a:xfrm>
        </p:spPr>
        <p:txBody>
          <a:bodyPr/>
          <a:lstStyle/>
          <a:p>
            <a:r>
              <a:rPr lang="en-US" dirty="0" smtClean="0"/>
              <a:t>Colocation: a </a:t>
            </a:r>
            <a:r>
              <a:rPr lang="en-US" dirty="0"/>
              <a:t>set of </a:t>
            </a:r>
            <a:r>
              <a:rPr lang="en-US" i="1" dirty="0"/>
              <a:t>spatial features </a:t>
            </a:r>
            <a:r>
              <a:rPr lang="en-US" dirty="0"/>
              <a:t>that </a:t>
            </a:r>
            <a:r>
              <a:rPr lang="en-US" dirty="0" smtClean="0"/>
              <a:t>frequently occur </a:t>
            </a:r>
            <a:r>
              <a:rPr lang="en-US" dirty="0"/>
              <a:t>in </a:t>
            </a:r>
            <a:r>
              <a:rPr lang="en-US" i="1" dirty="0" smtClean="0"/>
              <a:t>together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Ecology: symbiotic relationship in animals or plants</a:t>
            </a:r>
          </a:p>
          <a:p>
            <a:pPr lvl="1"/>
            <a:r>
              <a:rPr lang="en-US" dirty="0" smtClean="0"/>
              <a:t>Public health: environmental factors and cancers</a:t>
            </a:r>
          </a:p>
          <a:p>
            <a:pPr lvl="1"/>
            <a:r>
              <a:rPr lang="en-US" dirty="0" smtClean="0"/>
              <a:t>Public safety: crime generators and crime events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73" y="4450674"/>
            <a:ext cx="2707135" cy="17262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5176" y="6176963"/>
            <a:ext cx="3491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Nile Crocodiles and Egyptian Plover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164" y="4464019"/>
            <a:ext cx="2591630" cy="17129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27846" y="6176963"/>
            <a:ext cx="295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Bar closing </a:t>
            </a:r>
            <a:r>
              <a:rPr lang="en-US" smtClean="0"/>
              <a:t>events and </a:t>
            </a:r>
            <a:r>
              <a:rPr lang="en-US" dirty="0" smtClean="0"/>
              <a:t>crimes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09088" y="6407795"/>
            <a:ext cx="20254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www.startribune.com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344327" y="6414421"/>
            <a:ext cx="16955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www.alamy.com</a:t>
            </a:r>
            <a:r>
              <a:rPr lang="en-US" sz="1200" dirty="0" smtClean="0"/>
              <a:t>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5840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Spatial event type</a:t>
                </a:r>
              </a:p>
              <a:p>
                <a:pPr lvl="1"/>
                <a:r>
                  <a:rPr lang="en-US" dirty="0" smtClean="0"/>
                  <a:t>Example: Bar closing, drunk driving</a:t>
                </a:r>
              </a:p>
              <a:p>
                <a:r>
                  <a:rPr lang="en-US" dirty="0" smtClean="0"/>
                  <a:t>Spatial event instance </a:t>
                </a:r>
              </a:p>
              <a:p>
                <a:pPr lvl="1"/>
                <a:r>
                  <a:rPr lang="en-US" dirty="0" smtClean="0"/>
                  <a:t>Belong to an event type, associated with a location</a:t>
                </a:r>
              </a:p>
              <a:p>
                <a:pPr lvl="1"/>
                <a:r>
                  <a:rPr lang="en-US" dirty="0" smtClean="0"/>
                  <a:t>Example: one specific drunk driving event</a:t>
                </a:r>
              </a:p>
              <a:p>
                <a:r>
                  <a:rPr lang="en-US" dirty="0" smtClean="0"/>
                  <a:t>Colocation pattern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A subset of spatial event types: (bar closing, drunk driving)</a:t>
                </a:r>
              </a:p>
              <a:p>
                <a:pPr lvl="1"/>
                <a:r>
                  <a:rPr lang="en-US" dirty="0" smtClean="0"/>
                  <a:t>Instances of these event types </a:t>
                </a:r>
                <a:r>
                  <a:rPr lang="en-US" i="1" dirty="0" smtClean="0"/>
                  <a:t>frequently occur together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26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Neighbor relationship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𝑅</m:t>
                    </m:r>
                  </m:oMath>
                </a14:m>
                <a:endParaRPr lang="en-US" i="1" dirty="0" smtClean="0">
                  <a:latin typeface="Cambria Math" charset="0"/>
                </a:endParaRPr>
              </a:p>
              <a:p>
                <a:pPr lvl="1"/>
                <a:r>
                  <a:rPr lang="en-US" dirty="0" smtClean="0"/>
                  <a:t>Binary relationship on two event instances</a:t>
                </a:r>
              </a:p>
              <a:p>
                <a:pPr lvl="1"/>
                <a:r>
                  <a:rPr lang="en-US" dirty="0" smtClean="0"/>
                  <a:t>Determined by adjacency or a distance threshold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dirty="0" smtClean="0"/>
                  <a:t>-proximity neighborhood</a:t>
                </a:r>
              </a:p>
              <a:p>
                <a:pPr lvl="1"/>
                <a:r>
                  <a:rPr lang="en-US" dirty="0" smtClean="0"/>
                  <a:t>A clique of multiple event instances</a:t>
                </a:r>
              </a:p>
              <a:p>
                <a:pPr lvl="1"/>
                <a:r>
                  <a:rPr lang="en-US" dirty="0" smtClean="0"/>
                  <a:t>Any pair of instances are neighbors under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Row instance of a colocation pattern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𝑅</m:t>
                    </m:r>
                  </m:oMath>
                </a14:m>
                <a:r>
                  <a:rPr lang="en-US" dirty="0"/>
                  <a:t>-proximity </a:t>
                </a:r>
                <a:r>
                  <a:rPr lang="en-US" dirty="0" smtClean="0"/>
                  <a:t>neighborhood</a:t>
                </a:r>
              </a:p>
              <a:p>
                <a:pPr lvl="1"/>
                <a:r>
                  <a:rPr lang="en-US" dirty="0" smtClean="0"/>
                  <a:t>Each event type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dirty="0" smtClean="0"/>
                  <a:t> appear only once</a:t>
                </a:r>
              </a:p>
              <a:p>
                <a:r>
                  <a:rPr lang="en-US" dirty="0" smtClean="0"/>
                  <a:t>Table instance of a </a:t>
                </a:r>
                <a:r>
                  <a:rPr lang="en-US" dirty="0"/>
                  <a:t>colocation pattern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Collection of all row instances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5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Concept Example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97256"/>
            <a:ext cx="7821616" cy="3373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0841" y="5029200"/>
            <a:ext cx="1956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Spatial event types</a:t>
            </a:r>
          </a:p>
          <a:p>
            <a:r>
              <a:rPr lang="en-US" dirty="0" smtClean="0"/>
              <a:t>A, B, 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0841" y="5875677"/>
            <a:ext cx="232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event instances</a:t>
            </a:r>
          </a:p>
          <a:p>
            <a:r>
              <a:rPr lang="en-US" dirty="0" smtClean="0"/>
              <a:t>A.1, A.2, A.3, </a:t>
            </a:r>
            <a:r>
              <a:rPr lang="is-IS" dirty="0" smtClean="0"/>
              <a:t>… ...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82016" y="5029199"/>
            <a:ext cx="2186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Candidate Colocation</a:t>
            </a:r>
          </a:p>
          <a:p>
            <a:r>
              <a:rPr lang="en-US" dirty="0" smtClean="0"/>
              <a:t>(A, B), (B, C) 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582016" y="5875676"/>
            <a:ext cx="325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Neighbor relationship (solid line)</a:t>
            </a:r>
          </a:p>
          <a:p>
            <a:r>
              <a:rPr lang="en-US" dirty="0" smtClean="0"/>
              <a:t>(A.1, B.1), (A.1, C.2) </a:t>
            </a:r>
            <a:r>
              <a:rPr lang="is-IS" dirty="0" smtClean="0"/>
              <a:t>…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020105" y="5030670"/>
            <a:ext cx="2323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instance of (A, B)</a:t>
            </a:r>
          </a:p>
          <a:p>
            <a:r>
              <a:rPr lang="en-US" dirty="0" smtClean="0"/>
              <a:t>(A.1, B.1)</a:t>
            </a:r>
          </a:p>
          <a:p>
            <a:r>
              <a:rPr lang="en-US" dirty="0" smtClean="0"/>
              <a:t>(A.2, B.4)</a:t>
            </a:r>
          </a:p>
          <a:p>
            <a:r>
              <a:rPr lang="en-US" dirty="0" smtClean="0"/>
              <a:t>(A.3, B.4)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0107" y="6284333"/>
            <a:ext cx="293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Q: Table instance of (A, B, C)?</a:t>
            </a:r>
          </a:p>
        </p:txBody>
      </p:sp>
    </p:spTree>
    <p:extLst>
      <p:ext uri="{BB962C8B-B14F-4D97-AF65-F5344CB8AC3E}">
        <p14:creationId xmlns:p14="http://schemas.microsoft.com/office/powerpoint/2010/main" val="148574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073"/>
            <a:ext cx="7886700" cy="1325563"/>
          </a:xfrm>
        </p:spPr>
        <p:txBody>
          <a:bodyPr/>
          <a:lstStyle/>
          <a:p>
            <a:r>
              <a:rPr lang="en-US" dirty="0" smtClean="0"/>
              <a:t>Interestingness Measure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1229" y="1178582"/>
                <a:ext cx="7886700" cy="4351338"/>
              </a:xfrm>
            </p:spPr>
            <p:txBody>
              <a:bodyPr/>
              <a:lstStyle/>
              <a:p>
                <a:r>
                  <a:rPr lang="en-US" dirty="0" smtClean="0"/>
                  <a:t>Participation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𝑝𝑟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Given colocation pattern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𝑝𝑟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𝑇𝑎𝑏𝑙𝑒</m:t>
                        </m:r>
                        <m:r>
                          <a:rPr lang="en-US" i="1">
                            <a:latin typeface="Cambria Math" charset="0"/>
                          </a:rPr>
                          <m:t>.</m:t>
                        </m:r>
                        <m:r>
                          <a:rPr lang="en-US" i="1">
                            <a:latin typeface="Cambria Math" charset="0"/>
                          </a:rPr>
                          <m:t>𝐼𝑛𝑠𝑡𝑎𝑛𝑐𝑒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  <m:r>
                          <a:rPr lang="en-US" i="1">
                            <a:latin typeface="Cambria Math" charset="0"/>
                          </a:rPr>
                          <m:t>)|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i="1">
                            <a:latin typeface="Cambria Math" charset="0"/>
                          </a:rPr>
                          <m:t>𝑇𝑎𝑏𝑙𝑒</m:t>
                        </m:r>
                        <m:r>
                          <a:rPr lang="en-US" i="1">
                            <a:latin typeface="Cambria Math" charset="0"/>
                          </a:rPr>
                          <m:t>.</m:t>
                        </m:r>
                        <m:r>
                          <a:rPr lang="en-US" i="1">
                            <a:latin typeface="Cambria Math" charset="0"/>
                          </a:rPr>
                          <m:t>𝐼𝑛𝑠𝑡𝑎𝑛𝑐𝑒</m:t>
                        </m:r>
                        <m:r>
                          <a:rPr lang="en-US" i="1">
                            <a:latin typeface="Cambria Math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|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Participation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𝑝𝑖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𝑚𝑖𝑛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{</m:t>
                    </m:r>
                    <m:r>
                      <a:rPr lang="en-US" i="1">
                        <a:latin typeface="Cambria Math" charset="0"/>
                      </a:rPr>
                      <m:t>𝑝𝑟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𝑐</m:t>
                        </m:r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Example: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229" y="1178582"/>
                <a:ext cx="7886700" cy="4351338"/>
              </a:xfrm>
              <a:blipFill rotWithShape="0">
                <a:blip r:embed="rId2"/>
                <a:stretch>
                  <a:fillRect l="-139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66" y="4242866"/>
            <a:ext cx="4168507" cy="179799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70914"/>
              </p:ext>
            </p:extLst>
          </p:nvPr>
        </p:nvGraphicFramePr>
        <p:xfrm>
          <a:off x="4708211" y="3444979"/>
          <a:ext cx="166031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438">
                  <a:extLst>
                    <a:ext uri="{9D8B030D-6E8A-4147-A177-3AD203B41FA5}">
                      <a16:colId xmlns="" xmlns:a16="http://schemas.microsoft.com/office/drawing/2014/main" val="792669410"/>
                    </a:ext>
                  </a:extLst>
                </a:gridCol>
                <a:gridCol w="553438">
                  <a:extLst>
                    <a:ext uri="{9D8B030D-6E8A-4147-A177-3AD203B41FA5}">
                      <a16:colId xmlns="" xmlns:a16="http://schemas.microsoft.com/office/drawing/2014/main" val="3500850426"/>
                    </a:ext>
                  </a:extLst>
                </a:gridCol>
                <a:gridCol w="553438">
                  <a:extLst>
                    <a:ext uri="{9D8B030D-6E8A-4147-A177-3AD203B41FA5}">
                      <a16:colId xmlns="" xmlns:a16="http://schemas.microsoft.com/office/drawing/2014/main" val="222165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684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763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666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57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9193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1787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030948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31922"/>
              </p:ext>
            </p:extLst>
          </p:nvPr>
        </p:nvGraphicFramePr>
        <p:xfrm>
          <a:off x="6570051" y="3444979"/>
          <a:ext cx="205787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878">
                  <a:extLst>
                    <a:ext uri="{9D8B030D-6E8A-4147-A177-3AD203B41FA5}">
                      <a16:colId xmlns="" xmlns:a16="http://schemas.microsoft.com/office/drawing/2014/main" val="792669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684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9763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A.3</a:t>
                      </a:r>
                      <a:r>
                        <a:rPr lang="en-US" baseline="0" dirty="0" smtClean="0"/>
                        <a:t>         B.4         C.1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66655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489489" y="4627663"/>
                <a:ext cx="2239203" cy="634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𝑝</m:t>
                      </m:r>
                      <m:r>
                        <a:rPr lang="en-US" b="0" i="1" smtClean="0">
                          <a:latin typeface="Cambria Math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89" y="4627663"/>
                <a:ext cx="2239203" cy="6347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501305" y="5205719"/>
                <a:ext cx="2239203" cy="634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𝑝</m:t>
                      </m:r>
                      <m:r>
                        <a:rPr lang="en-US" b="0" i="1" smtClean="0">
                          <a:latin typeface="Cambria Math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305" y="5205719"/>
                <a:ext cx="2239203" cy="6347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21184" y="5848451"/>
                <a:ext cx="2239203" cy="634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𝑝</m:t>
                      </m:r>
                      <m:r>
                        <a:rPr lang="en-US" b="0" i="1" smtClean="0">
                          <a:latin typeface="Cambria Math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184" y="5848451"/>
                <a:ext cx="2239203" cy="63478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67344" y="6165845"/>
                <a:ext cx="212269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𝑝</m:t>
                      </m:r>
                      <m:r>
                        <a:rPr lang="en-US" b="0" i="1" smtClean="0">
                          <a:latin typeface="Cambria Math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),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44" y="6165845"/>
                <a:ext cx="2122696" cy="6127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09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Input:</a:t>
                </a:r>
              </a:p>
              <a:p>
                <a:pPr lvl="1"/>
                <a:r>
                  <a:rPr lang="en-US" dirty="0" smtClean="0"/>
                  <a:t>A set of spatial event types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table instance for each event type</a:t>
                </a:r>
              </a:p>
              <a:p>
                <a:pPr lvl="1"/>
                <a:r>
                  <a:rPr lang="en-US" dirty="0" smtClean="0"/>
                  <a:t>Spatial neighbor relationship across instances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𝑅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 participation index threshold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Find:</a:t>
                </a:r>
              </a:p>
              <a:p>
                <a:pPr lvl="1"/>
                <a:r>
                  <a:rPr lang="en-US" dirty="0" smtClean="0"/>
                  <a:t>All colocation patterns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𝑝𝑖</m:t>
                    </m:r>
                    <m:r>
                      <a:rPr lang="en-US" b="0" i="1" smtClean="0">
                        <a:latin typeface="Cambria Math" charset="0"/>
                      </a:rPr>
                      <m:t>(</m:t>
                    </m:r>
                    <m:r>
                      <a:rPr lang="en-US" b="0" i="1" smtClean="0">
                        <a:latin typeface="Cambria Math" charset="0"/>
                      </a:rPr>
                      <m:t>𝑐</m:t>
                    </m:r>
                    <m:r>
                      <a:rPr lang="en-US" b="0" i="1" smtClean="0">
                        <a:latin typeface="Cambria Math" charset="0"/>
                      </a:rPr>
                      <m:t>)≥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𝛿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00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2609"/>
            <a:ext cx="7886700" cy="1325563"/>
          </a:xfrm>
        </p:spPr>
        <p:txBody>
          <a:bodyPr/>
          <a:lstStyle/>
          <a:p>
            <a:r>
              <a:rPr lang="en-US" dirty="0" smtClean="0"/>
              <a:t>Problem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60145"/>
            <a:ext cx="6674975" cy="28791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973552" y="3852767"/>
                <a:ext cx="1233286" cy="4616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552" y="3852767"/>
                <a:ext cx="123328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28650" y="119081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8650" y="4804043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8650" y="5173375"/>
                <a:ext cx="273555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{A,C}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𝑝𝑖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=0.5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{B,C}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𝑝𝑖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=0.6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73375"/>
                <a:ext cx="2735557" cy="923330"/>
              </a:xfrm>
              <a:prstGeom prst="rect">
                <a:avLst/>
              </a:prstGeom>
              <a:blipFill rotWithShape="0">
                <a:blip r:embed="rId4"/>
                <a:stretch>
                  <a:fillRect l="-1782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22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Colocation Mining Algorithm: Baseline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793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Starting </a:t>
                </a:r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𝑘</m:t>
                    </m:r>
                    <m:r>
                      <a:rPr lang="en-US" sz="2400" i="1">
                        <a:latin typeface="Cambria Math" charset="0"/>
                      </a:rPr>
                      <m:t>=1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Iterative until no prevalent pattern</a:t>
                </a:r>
              </a:p>
              <a:p>
                <a:pPr lvl="1"/>
                <a:r>
                  <a:rPr lang="en-US" sz="2000" dirty="0" smtClean="0"/>
                  <a:t>Generate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colocation patterns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Generate table instance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Compute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𝑝𝑖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000" i="1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add to result if prevalent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𝑘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𝑘</m:t>
                    </m:r>
                    <m:r>
                      <a:rPr lang="en-US" sz="2000" b="0" i="1" smtClean="0">
                        <a:latin typeface="Cambria Math" charset="0"/>
                      </a:rPr>
                      <m:t>+1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79325"/>
                <a:ext cx="7886700" cy="4351338"/>
              </a:xfrm>
              <a:blipFill rotWithShape="0"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12565"/>
              </p:ext>
            </p:extLst>
          </p:nvPr>
        </p:nvGraphicFramePr>
        <p:xfrm>
          <a:off x="628650" y="4135085"/>
          <a:ext cx="166031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3438">
                  <a:extLst>
                    <a:ext uri="{9D8B030D-6E8A-4147-A177-3AD203B41FA5}">
                      <a16:colId xmlns="" xmlns:a16="http://schemas.microsoft.com/office/drawing/2014/main" val="792669410"/>
                    </a:ext>
                  </a:extLst>
                </a:gridCol>
                <a:gridCol w="553438">
                  <a:extLst>
                    <a:ext uri="{9D8B030D-6E8A-4147-A177-3AD203B41FA5}">
                      <a16:colId xmlns="" xmlns:a16="http://schemas.microsoft.com/office/drawing/2014/main" val="3500850426"/>
                    </a:ext>
                  </a:extLst>
                </a:gridCol>
                <a:gridCol w="553438">
                  <a:extLst>
                    <a:ext uri="{9D8B030D-6E8A-4147-A177-3AD203B41FA5}">
                      <a16:colId xmlns="" xmlns:a16="http://schemas.microsoft.com/office/drawing/2014/main" val="222165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24684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79763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1666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0457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C.3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99193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017870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030948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19315"/>
              </p:ext>
            </p:extLst>
          </p:nvPr>
        </p:nvGraphicFramePr>
        <p:xfrm>
          <a:off x="2472942" y="4135085"/>
          <a:ext cx="271251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172">
                  <a:extLst>
                    <a:ext uri="{9D8B030D-6E8A-4147-A177-3AD203B41FA5}">
                      <a16:colId xmlns="" xmlns:a16="http://schemas.microsoft.com/office/drawing/2014/main" val="792669410"/>
                    </a:ext>
                  </a:extLst>
                </a:gridCol>
                <a:gridCol w="904172">
                  <a:extLst>
                    <a:ext uri="{9D8B030D-6E8A-4147-A177-3AD203B41FA5}">
                      <a16:colId xmlns="" xmlns:a16="http://schemas.microsoft.com/office/drawing/2014/main" val="3500850426"/>
                    </a:ext>
                  </a:extLst>
                </a:gridCol>
                <a:gridCol w="904172">
                  <a:extLst>
                    <a:ext uri="{9D8B030D-6E8A-4147-A177-3AD203B41FA5}">
                      <a16:colId xmlns="" xmlns:a16="http://schemas.microsoft.com/office/drawing/2014/main" val="2221658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24684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  B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   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   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36822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A.1</a:t>
                      </a:r>
                      <a:r>
                        <a:rPr lang="en-US" baseline="0" dirty="0" smtClean="0"/>
                        <a:t>, B.1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A.1,</a:t>
                      </a:r>
                      <a:r>
                        <a:rPr lang="en-US" baseline="0" dirty="0" smtClean="0"/>
                        <a:t> C.2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B.2,</a:t>
                      </a:r>
                      <a:r>
                        <a:rPr lang="en-US" baseline="0" dirty="0" smtClean="0"/>
                        <a:t> C.1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211666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A.2,</a:t>
                      </a:r>
                      <a:r>
                        <a:rPr lang="en-US" baseline="0" dirty="0" smtClean="0"/>
                        <a:t> B.4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A.3, C.1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B.4, C.1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40457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A.3,</a:t>
                      </a:r>
                      <a:r>
                        <a:rPr lang="en-US" baseline="0" dirty="0" smtClean="0"/>
                        <a:t> B.4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B.5,</a:t>
                      </a:r>
                      <a:r>
                        <a:rPr lang="en-US" baseline="0" dirty="0" smtClean="0"/>
                        <a:t> C.3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9193067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3908"/>
              </p:ext>
            </p:extLst>
          </p:nvPr>
        </p:nvGraphicFramePr>
        <p:xfrm>
          <a:off x="5369436" y="4151158"/>
          <a:ext cx="150498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4986">
                  <a:extLst>
                    <a:ext uri="{9D8B030D-6E8A-4147-A177-3AD203B41FA5}">
                      <a16:colId xmlns="" xmlns:a16="http://schemas.microsoft.com/office/drawing/2014/main" val="792669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T7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324684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       B         C     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79763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A.3, B.4, C.1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666555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477245" y="18635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14839" y="185387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17710" y="1855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 flipH="1">
            <a:off x="7245752" y="2232856"/>
            <a:ext cx="390351" cy="40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08785" y="26178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27847" y="261780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245602" y="260623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BC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351241" y="2211635"/>
            <a:ext cx="635118" cy="427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0"/>
          </p:cNvCxnSpPr>
          <p:nvPr/>
        </p:nvCxnSpPr>
        <p:spPr>
          <a:xfrm flipH="1">
            <a:off x="7949222" y="2173772"/>
            <a:ext cx="290543" cy="444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0"/>
          </p:cNvCxnSpPr>
          <p:nvPr/>
        </p:nvCxnSpPr>
        <p:spPr>
          <a:xfrm>
            <a:off x="7675103" y="2238643"/>
            <a:ext cx="274119" cy="379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288271" y="2200060"/>
            <a:ext cx="173897" cy="40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5" idx="0"/>
          </p:cNvCxnSpPr>
          <p:nvPr/>
        </p:nvCxnSpPr>
        <p:spPr>
          <a:xfrm>
            <a:off x="7989752" y="2200060"/>
            <a:ext cx="472416" cy="406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3584" y="325184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ABC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340185" y="2902977"/>
            <a:ext cx="471977" cy="359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9" idx="0"/>
          </p:cNvCxnSpPr>
          <p:nvPr/>
        </p:nvCxnSpPr>
        <p:spPr>
          <a:xfrm>
            <a:off x="7931520" y="2902977"/>
            <a:ext cx="25155" cy="348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094120" y="2939271"/>
            <a:ext cx="360263" cy="340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655971" y="186352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k=1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04363" y="259591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51157" y="327094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k=3</a:t>
            </a:r>
            <a:endParaRPr lang="en-US" dirty="0"/>
          </a:p>
        </p:txBody>
      </p:sp>
      <p:sp>
        <p:nvSpPr>
          <p:cNvPr id="41" name="Multiply 40"/>
          <p:cNvSpPr/>
          <p:nvPr/>
        </p:nvSpPr>
        <p:spPr>
          <a:xfrm>
            <a:off x="2428956" y="3917270"/>
            <a:ext cx="826065" cy="2662177"/>
          </a:xfrm>
          <a:prstGeom prst="mathMultiply">
            <a:avLst>
              <a:gd name="adj1" fmla="val 81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395960" y="6015182"/>
                <a:ext cx="1052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=0.4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960" y="6015182"/>
                <a:ext cx="105278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347010" y="6017109"/>
                <a:ext cx="1052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=0.5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10" y="6017109"/>
                <a:ext cx="105278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298060" y="6019037"/>
                <a:ext cx="1052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=0.6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060" y="6019037"/>
                <a:ext cx="10527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551574" y="5248359"/>
                <a:ext cx="1052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𝑝</m:t>
                    </m:r>
                    <m:r>
                      <a:rPr lang="en-US" b="0" i="1" smtClean="0">
                        <a:latin typeface="Cambria Math" charset="0"/>
                      </a:rPr>
                      <m:t>𝑖</m:t>
                    </m:r>
                    <m:r>
                      <a:rPr lang="en-US" b="0" i="1" smtClean="0">
                        <a:latin typeface="Cambria Math" charset="0"/>
                      </a:rPr>
                      <m:t>=0.2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574" y="5248359"/>
                <a:ext cx="105278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ultiply 45"/>
          <p:cNvSpPr/>
          <p:nvPr/>
        </p:nvSpPr>
        <p:spPr>
          <a:xfrm>
            <a:off x="5621736" y="3932589"/>
            <a:ext cx="826065" cy="2662177"/>
          </a:xfrm>
          <a:prstGeom prst="mathMultiply">
            <a:avLst>
              <a:gd name="adj1" fmla="val 81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5" grpId="0"/>
      <p:bldP spid="29" grpId="0"/>
      <p:bldP spid="38" grpId="0"/>
      <p:bldP spid="39" grpId="0"/>
      <p:bldP spid="40" grpId="0"/>
      <p:bldP spid="41" grpId="0" animBg="1"/>
      <p:bldP spid="42" grpId="0"/>
      <p:bldP spid="43" grpId="0"/>
      <p:bldP spid="44" grpId="0"/>
      <p:bldP spid="45" grpId="0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</TotalTime>
  <Words>663</Words>
  <Application>Microsoft Macintosh PowerPoint</Application>
  <PresentationFormat>On-screen Show (4:3)</PresentationFormat>
  <Paragraphs>229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Cambria Math</vt:lpstr>
      <vt:lpstr>Arial</vt:lpstr>
      <vt:lpstr>Office Theme</vt:lpstr>
      <vt:lpstr>Colocation Pattern Discovery</vt:lpstr>
      <vt:lpstr>Colocation Pattern and Examples</vt:lpstr>
      <vt:lpstr>Basic Concepts</vt:lpstr>
      <vt:lpstr>Basic Concepts</vt:lpstr>
      <vt:lpstr>Basic Concept Example</vt:lpstr>
      <vt:lpstr>Interestingness Measure</vt:lpstr>
      <vt:lpstr>Problem Definition</vt:lpstr>
      <vt:lpstr>Problem Example</vt:lpstr>
      <vt:lpstr>Colocation Mining Algorithm: Baseline</vt:lpstr>
      <vt:lpstr>Colocation Mining Algorithm: Filter-Based</vt:lpstr>
      <vt:lpstr>Prevalence-based Pruning</vt:lpstr>
      <vt:lpstr>Multi-resolution Pruning</vt:lpstr>
      <vt:lpstr>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Jiang, Zhe</dc:creator>
  <cp:lastModifiedBy>Microsoft Office User</cp:lastModifiedBy>
  <cp:revision>66</cp:revision>
  <dcterms:created xsi:type="dcterms:W3CDTF">2017-01-29T16:03:38Z</dcterms:created>
  <dcterms:modified xsi:type="dcterms:W3CDTF">2017-02-02T00:41:26Z</dcterms:modified>
</cp:coreProperties>
</file>