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7" r:id="rId2"/>
    <p:sldId id="324" r:id="rId3"/>
    <p:sldId id="265" r:id="rId4"/>
    <p:sldId id="312" r:id="rId5"/>
    <p:sldId id="266" r:id="rId6"/>
    <p:sldId id="325" r:id="rId7"/>
    <p:sldId id="301" r:id="rId8"/>
    <p:sldId id="326" r:id="rId9"/>
    <p:sldId id="302" r:id="rId10"/>
    <p:sldId id="270" r:id="rId11"/>
    <p:sldId id="303" r:id="rId12"/>
    <p:sldId id="271" r:id="rId13"/>
    <p:sldId id="328" r:id="rId14"/>
    <p:sldId id="272" r:id="rId15"/>
    <p:sldId id="273" r:id="rId16"/>
    <p:sldId id="307" r:id="rId17"/>
    <p:sldId id="308" r:id="rId18"/>
    <p:sldId id="327" r:id="rId19"/>
    <p:sldId id="305" r:id="rId20"/>
    <p:sldId id="306" r:id="rId21"/>
    <p:sldId id="276" r:id="rId22"/>
    <p:sldId id="277" r:id="rId23"/>
    <p:sldId id="279" r:id="rId24"/>
    <p:sldId id="280" r:id="rId25"/>
    <p:sldId id="309" r:id="rId26"/>
    <p:sldId id="281" r:id="rId27"/>
    <p:sldId id="311" r:id="rId28"/>
    <p:sldId id="282" r:id="rId29"/>
    <p:sldId id="283" r:id="rId30"/>
    <p:sldId id="330" r:id="rId31"/>
    <p:sldId id="329" r:id="rId32"/>
    <p:sldId id="331" r:id="rId33"/>
    <p:sldId id="314"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3" d="100"/>
          <a:sy n="103" d="100"/>
        </p:scale>
        <p:origin x="-12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A15A5A9-D6F5-1349-A9E3-7A0B2E0A57F4}" type="datetimeFigureOut">
              <a:rPr lang="en-US"/>
              <a:pPr>
                <a:defRPr/>
              </a:pPr>
              <a:t>3/3/14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3CC4B026-C01D-2444-BB6C-6F3553863D8C}" type="slidenum">
              <a:rPr lang="en-US"/>
              <a:pPr>
                <a:defRPr/>
              </a:pPr>
              <a:t>‹#›</a:t>
            </a:fld>
            <a:endParaRPr lang="en-US"/>
          </a:p>
        </p:txBody>
      </p:sp>
    </p:spTree>
    <p:extLst>
      <p:ext uri="{BB962C8B-B14F-4D97-AF65-F5344CB8AC3E}">
        <p14:creationId xmlns:p14="http://schemas.microsoft.com/office/powerpoint/2010/main" val="378851825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C4B026-C01D-2444-BB6C-6F3553863D8C}" type="slidenum">
              <a:rPr lang="en-US" smtClean="0"/>
              <a:pPr>
                <a:defRPr/>
              </a:pPr>
              <a:t>3</a:t>
            </a:fld>
            <a:endParaRPr lang="en-US"/>
          </a:p>
        </p:txBody>
      </p:sp>
    </p:spTree>
    <p:extLst>
      <p:ext uri="{BB962C8B-B14F-4D97-AF65-F5344CB8AC3E}">
        <p14:creationId xmlns:p14="http://schemas.microsoft.com/office/powerpoint/2010/main" val="82100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hadoop.apache.org</a:t>
            </a:r>
            <a:r>
              <a:rPr lang="en-US" dirty="0" smtClean="0"/>
              <a:t>/common/docs/current/</a:t>
            </a:r>
            <a:r>
              <a:rPr lang="en-US" dirty="0" err="1" smtClean="0"/>
              <a:t>api</a:t>
            </a:r>
            <a:r>
              <a:rPr lang="en-US" dirty="0" smtClean="0"/>
              <a:t>/org/apache/</a:t>
            </a:r>
            <a:r>
              <a:rPr lang="en-US" dirty="0" err="1" smtClean="0"/>
              <a:t>hadoop</a:t>
            </a:r>
            <a:r>
              <a:rPr lang="en-US" dirty="0" smtClean="0"/>
              <a:t>/</a:t>
            </a:r>
            <a:r>
              <a:rPr lang="en-US" dirty="0" err="1" smtClean="0"/>
              <a:t>io</a:t>
            </a:r>
            <a:r>
              <a:rPr lang="en-US" dirty="0" smtClean="0"/>
              <a:t>/</a:t>
            </a:r>
            <a:r>
              <a:rPr lang="en-US" dirty="0" err="1" smtClean="0"/>
              <a:t>WritableComparable.html</a:t>
            </a:r>
            <a:endParaRPr lang="en-US" dirty="0"/>
          </a:p>
        </p:txBody>
      </p:sp>
      <p:sp>
        <p:nvSpPr>
          <p:cNvPr id="4" name="Slide Number Placeholder 3"/>
          <p:cNvSpPr>
            <a:spLocks noGrp="1"/>
          </p:cNvSpPr>
          <p:nvPr>
            <p:ph type="sldNum" sz="quarter" idx="10"/>
          </p:nvPr>
        </p:nvSpPr>
        <p:spPr/>
        <p:txBody>
          <a:bodyPr/>
          <a:lstStyle/>
          <a:p>
            <a:pPr>
              <a:defRPr/>
            </a:pPr>
            <a:fld id="{3CC4B026-C01D-2444-BB6C-6F3553863D8C}" type="slidenum">
              <a:rPr lang="en-US" smtClean="0"/>
              <a:pPr>
                <a:defRPr/>
              </a:pPr>
              <a:t>9</a:t>
            </a:fld>
            <a:endParaRPr lang="en-US"/>
          </a:p>
        </p:txBody>
      </p:sp>
    </p:spTree>
    <p:extLst>
      <p:ext uri="{BB962C8B-B14F-4D97-AF65-F5344CB8AC3E}">
        <p14:creationId xmlns:p14="http://schemas.microsoft.com/office/powerpoint/2010/main" val="349188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BD36FB7-2D6D-6646-82DA-8BAAC8CA3711}" type="datetimeFigureOut">
              <a:rPr lang="en-US"/>
              <a:pPr>
                <a:defRPr/>
              </a:pPr>
              <a:t>3/3/14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6E1ECC-43F4-DE49-98A5-8AFC8F3E0505}" type="slidenum">
              <a:rPr lang="en-US"/>
              <a:pPr>
                <a:defRPr/>
              </a:pPr>
              <a:t>‹#›</a:t>
            </a:fld>
            <a:endParaRPr lang="en-US"/>
          </a:p>
        </p:txBody>
      </p:sp>
    </p:spTree>
    <p:extLst>
      <p:ext uri="{BB962C8B-B14F-4D97-AF65-F5344CB8AC3E}">
        <p14:creationId xmlns:p14="http://schemas.microsoft.com/office/powerpoint/2010/main" val="152589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56373D-5B89-BD46-9308-5DD0E2C8D862}" type="datetimeFigureOut">
              <a:rPr lang="en-US"/>
              <a:pPr>
                <a:defRPr/>
              </a:pPr>
              <a:t>3/3/14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A5C034-B311-9949-81BF-3028AE5047A7}" type="slidenum">
              <a:rPr lang="en-US"/>
              <a:pPr>
                <a:defRPr/>
              </a:pPr>
              <a:t>‹#›</a:t>
            </a:fld>
            <a:endParaRPr lang="en-US"/>
          </a:p>
        </p:txBody>
      </p:sp>
    </p:spTree>
    <p:extLst>
      <p:ext uri="{BB962C8B-B14F-4D97-AF65-F5344CB8AC3E}">
        <p14:creationId xmlns:p14="http://schemas.microsoft.com/office/powerpoint/2010/main" val="3085533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1616AA8-C946-5746-B7B9-618F51508D6B}" type="datetimeFigureOut">
              <a:rPr lang="en-US"/>
              <a:pPr>
                <a:defRPr/>
              </a:pPr>
              <a:t>3/3/14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E804EF-0E09-FD40-863E-89E784240A0C}" type="slidenum">
              <a:rPr lang="en-US"/>
              <a:pPr>
                <a:defRPr/>
              </a:pPr>
              <a:t>‹#›</a:t>
            </a:fld>
            <a:endParaRPr lang="en-US"/>
          </a:p>
        </p:txBody>
      </p:sp>
    </p:spTree>
    <p:extLst>
      <p:ext uri="{BB962C8B-B14F-4D97-AF65-F5344CB8AC3E}">
        <p14:creationId xmlns:p14="http://schemas.microsoft.com/office/powerpoint/2010/main" val="226930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F100DC9-6C2E-B64C-865D-4EEE55AF19BD}" type="datetimeFigureOut">
              <a:rPr lang="en-US"/>
              <a:pPr>
                <a:defRPr/>
              </a:pPr>
              <a:t>3/3/14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7AFF78-165A-B749-92C1-41799FD4AE04}" type="slidenum">
              <a:rPr lang="en-US"/>
              <a:pPr>
                <a:defRPr/>
              </a:pPr>
              <a:t>‹#›</a:t>
            </a:fld>
            <a:endParaRPr lang="en-US"/>
          </a:p>
        </p:txBody>
      </p:sp>
    </p:spTree>
    <p:extLst>
      <p:ext uri="{BB962C8B-B14F-4D97-AF65-F5344CB8AC3E}">
        <p14:creationId xmlns:p14="http://schemas.microsoft.com/office/powerpoint/2010/main" val="102308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524F6B4-7193-3B49-AD79-22C5E4FDC46D}" type="datetimeFigureOut">
              <a:rPr lang="en-US"/>
              <a:pPr>
                <a:defRPr/>
              </a:pPr>
              <a:t>3/3/14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7C86E2-FDCE-1642-949D-D393BF9417E5}" type="slidenum">
              <a:rPr lang="en-US"/>
              <a:pPr>
                <a:defRPr/>
              </a:pPr>
              <a:t>‹#›</a:t>
            </a:fld>
            <a:endParaRPr lang="en-US"/>
          </a:p>
        </p:txBody>
      </p:sp>
    </p:spTree>
    <p:extLst>
      <p:ext uri="{BB962C8B-B14F-4D97-AF65-F5344CB8AC3E}">
        <p14:creationId xmlns:p14="http://schemas.microsoft.com/office/powerpoint/2010/main" val="185833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D2F3D7F-DC40-4743-91BF-9C6807AC4890}" type="datetimeFigureOut">
              <a:rPr lang="en-US"/>
              <a:pPr>
                <a:defRPr/>
              </a:pPr>
              <a:t>3/3/14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C5D6A4-5A33-3741-A20A-78AF53156F94}" type="slidenum">
              <a:rPr lang="en-US"/>
              <a:pPr>
                <a:defRPr/>
              </a:pPr>
              <a:t>‹#›</a:t>
            </a:fld>
            <a:endParaRPr lang="en-US"/>
          </a:p>
        </p:txBody>
      </p:sp>
    </p:spTree>
    <p:extLst>
      <p:ext uri="{BB962C8B-B14F-4D97-AF65-F5344CB8AC3E}">
        <p14:creationId xmlns:p14="http://schemas.microsoft.com/office/powerpoint/2010/main" val="194936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6ABE333-7339-6740-AE07-0F95D5090481}" type="datetimeFigureOut">
              <a:rPr lang="en-US"/>
              <a:pPr>
                <a:defRPr/>
              </a:pPr>
              <a:t>3/3/14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B5EACCD-2BB6-D440-A840-ACF2CC2D506A}" type="slidenum">
              <a:rPr lang="en-US"/>
              <a:pPr>
                <a:defRPr/>
              </a:pPr>
              <a:t>‹#›</a:t>
            </a:fld>
            <a:endParaRPr lang="en-US"/>
          </a:p>
        </p:txBody>
      </p:sp>
    </p:spTree>
    <p:extLst>
      <p:ext uri="{BB962C8B-B14F-4D97-AF65-F5344CB8AC3E}">
        <p14:creationId xmlns:p14="http://schemas.microsoft.com/office/powerpoint/2010/main" val="120810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DBA3097-91E4-3140-B8FC-5B90AE9ED5FE}" type="datetimeFigureOut">
              <a:rPr lang="en-US"/>
              <a:pPr>
                <a:defRPr/>
              </a:pPr>
              <a:t>3/3/14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B249CB2-55AF-794F-BBA4-9E1161B917DD}" type="slidenum">
              <a:rPr lang="en-US"/>
              <a:pPr>
                <a:defRPr/>
              </a:pPr>
              <a:t>‹#›</a:t>
            </a:fld>
            <a:endParaRPr lang="en-US"/>
          </a:p>
        </p:txBody>
      </p:sp>
    </p:spTree>
    <p:extLst>
      <p:ext uri="{BB962C8B-B14F-4D97-AF65-F5344CB8AC3E}">
        <p14:creationId xmlns:p14="http://schemas.microsoft.com/office/powerpoint/2010/main" val="265349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5BA3B6-606F-CA4C-8036-3E5479C35D3E}" type="datetimeFigureOut">
              <a:rPr lang="en-US"/>
              <a:pPr>
                <a:defRPr/>
              </a:pPr>
              <a:t>3/3/14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EB72C7B-67E4-C746-996B-DC8E700FF08D}" type="slidenum">
              <a:rPr lang="en-US"/>
              <a:pPr>
                <a:defRPr/>
              </a:pPr>
              <a:t>‹#›</a:t>
            </a:fld>
            <a:endParaRPr lang="en-US"/>
          </a:p>
        </p:txBody>
      </p:sp>
    </p:spTree>
    <p:extLst>
      <p:ext uri="{BB962C8B-B14F-4D97-AF65-F5344CB8AC3E}">
        <p14:creationId xmlns:p14="http://schemas.microsoft.com/office/powerpoint/2010/main" val="237071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06ABC51-ACE9-0042-8A23-CF5C80EFE205}" type="datetimeFigureOut">
              <a:rPr lang="en-US"/>
              <a:pPr>
                <a:defRPr/>
              </a:pPr>
              <a:t>3/3/14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B18EC4-57E1-5141-993A-185B81FDFE23}" type="slidenum">
              <a:rPr lang="en-US"/>
              <a:pPr>
                <a:defRPr/>
              </a:pPr>
              <a:t>‹#›</a:t>
            </a:fld>
            <a:endParaRPr lang="en-US"/>
          </a:p>
        </p:txBody>
      </p:sp>
    </p:spTree>
    <p:extLst>
      <p:ext uri="{BB962C8B-B14F-4D97-AF65-F5344CB8AC3E}">
        <p14:creationId xmlns:p14="http://schemas.microsoft.com/office/powerpoint/2010/main" val="350205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E3C0A01-1BBE-A540-AC9D-FB37C51632F4}" type="datetimeFigureOut">
              <a:rPr lang="en-US"/>
              <a:pPr>
                <a:defRPr/>
              </a:pPr>
              <a:t>3/3/14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B7C7FA-69D2-924C-9D93-FE07F61A47D9}" type="slidenum">
              <a:rPr lang="en-US"/>
              <a:pPr>
                <a:defRPr/>
              </a:pPr>
              <a:t>‹#›</a:t>
            </a:fld>
            <a:endParaRPr lang="en-US"/>
          </a:p>
        </p:txBody>
      </p:sp>
    </p:spTree>
    <p:extLst>
      <p:ext uri="{BB962C8B-B14F-4D97-AF65-F5344CB8AC3E}">
        <p14:creationId xmlns:p14="http://schemas.microsoft.com/office/powerpoint/2010/main" val="31639068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6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86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D2646D04-1C5A-1647-8B1C-BE1457A9305B}" type="datetimeFigureOut">
              <a:rPr lang="en-US"/>
              <a:pPr>
                <a:defRPr/>
              </a:pPr>
              <a:t>3/3/14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AF320018-AC5A-2B42-92E5-5D649D6DC68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adoop.apache.org/docs/r2.2.0/api/org/apache/hadoop/mapreduce/Mapper.html" TargetMode="External"/><Relationship Id="rId3" Type="http://schemas.openxmlformats.org/officeDocument/2006/relationships/hyperlink" Target="http://hadoop.apache.org/docs/r2.2.0/api/org/apache/hadoop/mapreduce/RecordReader.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adoop.apache.org/docs/r2.2.0/api/org/apache/hadoop/mapreduce/Job.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wnload.oracle.com/javase/6/docs/api/java/io/DataInput.html?is-external=true" TargetMode="External"/><Relationship Id="rId3" Type="http://schemas.openxmlformats.org/officeDocument/2006/relationships/hyperlink" Target="http://download.oracle.com/javase/6/docs/api/java/io/DataOutput.html?is-external=tru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4"/>
          <p:cNvSpPr>
            <a:spLocks noGrp="1" noChangeArrowheads="1"/>
          </p:cNvSpPr>
          <p:nvPr>
            <p:ph type="ctrTitle"/>
          </p:nvPr>
        </p:nvSpPr>
        <p:spPr/>
        <p:txBody>
          <a:bodyPr/>
          <a:lstStyle/>
          <a:p>
            <a:r>
              <a:rPr lang="en-US" dirty="0" err="1" smtClean="0">
                <a:latin typeface="Calibri" charset="0"/>
              </a:rPr>
              <a:t>Hadoop</a:t>
            </a:r>
            <a:r>
              <a:rPr lang="en-US" dirty="0" smtClean="0">
                <a:latin typeface="Calibri" charset="0"/>
              </a:rPr>
              <a:t> </a:t>
            </a:r>
            <a:r>
              <a:rPr lang="en-US" dirty="0" smtClean="0">
                <a:latin typeface="Calibri" charset="0"/>
              </a:rPr>
              <a:t>Programming</a:t>
            </a:r>
            <a:endParaRPr lang="en-US" dirty="0">
              <a:latin typeface="Calibri" charset="0"/>
            </a:endParaRPr>
          </a:p>
        </p:txBody>
      </p:sp>
      <p:sp>
        <p:nvSpPr>
          <p:cNvPr id="358405" name="Rectangle 5"/>
          <p:cNvSpPr>
            <a:spLocks noGrp="1" noChangeArrowheads="1"/>
          </p:cNvSpPr>
          <p:nvPr>
            <p:ph type="subTitle" idx="1"/>
          </p:nvPr>
        </p:nvSpPr>
        <p:spPr/>
        <p:txBody>
          <a:bodyPr rtlCol="0">
            <a:normAutofit/>
          </a:bodyPr>
          <a:lstStyle/>
          <a:p>
            <a:pPr fontAlgn="auto">
              <a:spcAft>
                <a:spcPts val="0"/>
              </a:spcAft>
              <a:buFont typeface="Arial"/>
              <a:buNone/>
              <a:defRPr/>
            </a:pPr>
            <a:endParaRPr lang="en-US" smtClean="0">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r>
              <a:rPr lang="en-US">
                <a:latin typeface="Calibri" charset="0"/>
              </a:rPr>
              <a:t>Getting Data To The Mapper</a:t>
            </a:r>
          </a:p>
        </p:txBody>
      </p:sp>
      <p:graphicFrame>
        <p:nvGraphicFramePr>
          <p:cNvPr id="14338" name="Object 3"/>
          <p:cNvGraphicFramePr>
            <a:graphicFrameLocks noGrp="1" noChangeAspect="1"/>
          </p:cNvGraphicFramePr>
          <p:nvPr>
            <p:ph sz="half" idx="2"/>
          </p:nvPr>
        </p:nvGraphicFramePr>
        <p:xfrm>
          <a:off x="1066800" y="1600200"/>
          <a:ext cx="6553200" cy="4959350"/>
        </p:xfrm>
        <a:graphic>
          <a:graphicData uri="http://schemas.openxmlformats.org/presentationml/2006/ole">
            <mc:AlternateContent xmlns:mc="http://schemas.openxmlformats.org/markup-compatibility/2006">
              <mc:Choice xmlns:v="urn:schemas-microsoft-com:vml" Requires="v">
                <p:oleObj spid="_x0000_s14373" name="Visio" r:id="rId3" imgW="4114800" imgH="3111500" progId="Visio.Drawing.11">
                  <p:embed/>
                </p:oleObj>
              </mc:Choice>
              <mc:Fallback>
                <p:oleObj name="Visio" r:id="rId3" imgW="4114800" imgH="311150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00200"/>
                        <a:ext cx="6553200" cy="495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665" y="324278"/>
            <a:ext cx="8003067" cy="6463309"/>
          </a:xfrm>
          <a:prstGeom prst="rect">
            <a:avLst/>
          </a:prstGeom>
        </p:spPr>
        <p:txBody>
          <a:bodyPr wrap="square">
            <a:spAutoFit/>
          </a:bodyPr>
          <a:lstStyle/>
          <a:p>
            <a:r>
              <a:rPr lang="en-US" dirty="0"/>
              <a:t> public static void main(String[] </a:t>
            </a:r>
            <a:r>
              <a:rPr lang="en-US" dirty="0" err="1"/>
              <a:t>args</a:t>
            </a:r>
            <a:r>
              <a:rPr lang="en-US" dirty="0"/>
              <a:t>) throws Exception {</a:t>
            </a:r>
          </a:p>
          <a:p>
            <a:r>
              <a:rPr lang="en-US" b="1" dirty="0"/>
              <a:t>    Configuration </a:t>
            </a:r>
            <a:r>
              <a:rPr lang="en-US" b="1" dirty="0" err="1"/>
              <a:t>conf</a:t>
            </a:r>
            <a:r>
              <a:rPr lang="en-US" b="1" dirty="0"/>
              <a:t> = new Configuration();</a:t>
            </a:r>
          </a:p>
          <a:p>
            <a:r>
              <a:rPr lang="en-US" dirty="0"/>
              <a:t>    String[] </a:t>
            </a:r>
            <a:r>
              <a:rPr lang="en-US" dirty="0" err="1"/>
              <a:t>otherArgs</a:t>
            </a:r>
            <a:r>
              <a:rPr lang="en-US" dirty="0"/>
              <a:t> = new </a:t>
            </a:r>
            <a:r>
              <a:rPr lang="en-US" dirty="0" err="1"/>
              <a:t>GenericOptionsParser</a:t>
            </a:r>
            <a:r>
              <a:rPr lang="en-US" dirty="0"/>
              <a:t>(</a:t>
            </a:r>
            <a:r>
              <a:rPr lang="en-US" dirty="0" err="1"/>
              <a:t>conf</a:t>
            </a:r>
            <a:r>
              <a:rPr lang="en-US" dirty="0"/>
              <a:t>, </a:t>
            </a:r>
            <a:r>
              <a:rPr lang="en-US" dirty="0" err="1"/>
              <a:t>args</a:t>
            </a:r>
            <a:r>
              <a:rPr lang="en-US" dirty="0"/>
              <a:t>).</a:t>
            </a:r>
            <a:r>
              <a:rPr lang="en-US" dirty="0" err="1"/>
              <a:t>getRemainingArgs</a:t>
            </a:r>
            <a:r>
              <a:rPr lang="en-US" dirty="0"/>
              <a:t>();</a:t>
            </a:r>
          </a:p>
          <a:p>
            <a:r>
              <a:rPr lang="en-US" dirty="0"/>
              <a:t>    if (</a:t>
            </a:r>
            <a:r>
              <a:rPr lang="en-US" dirty="0" err="1"/>
              <a:t>otherArgs.length</a:t>
            </a:r>
            <a:r>
              <a:rPr lang="en-US" dirty="0"/>
              <a:t> != 2) {</a:t>
            </a:r>
          </a:p>
          <a:p>
            <a:r>
              <a:rPr lang="en-US" dirty="0"/>
              <a:t>      </a:t>
            </a:r>
            <a:r>
              <a:rPr lang="en-US" dirty="0" err="1"/>
              <a:t>System.err.println</a:t>
            </a:r>
            <a:r>
              <a:rPr lang="en-US" dirty="0"/>
              <a:t>("Usage: </a:t>
            </a:r>
            <a:r>
              <a:rPr lang="en-US" dirty="0" err="1"/>
              <a:t>wordcount</a:t>
            </a:r>
            <a:r>
              <a:rPr lang="en-US" dirty="0"/>
              <a:t> &lt;in&gt; &lt;out&gt;");</a:t>
            </a:r>
          </a:p>
          <a:p>
            <a:r>
              <a:rPr lang="en-US" dirty="0"/>
              <a:t>      </a:t>
            </a:r>
            <a:r>
              <a:rPr lang="en-US" dirty="0" err="1"/>
              <a:t>System.exit</a:t>
            </a:r>
            <a:r>
              <a:rPr lang="en-US" dirty="0"/>
              <a:t>(2);</a:t>
            </a:r>
          </a:p>
          <a:p>
            <a:r>
              <a:rPr lang="en-US" dirty="0"/>
              <a:t>    </a:t>
            </a:r>
            <a:r>
              <a:rPr lang="en-US" dirty="0" smtClean="0"/>
              <a:t>}</a:t>
            </a:r>
          </a:p>
          <a:p>
            <a:endParaRPr lang="en-US" dirty="0"/>
          </a:p>
          <a:p>
            <a:r>
              <a:rPr lang="en-US" b="1" dirty="0"/>
              <a:t>    Job job = new Job(</a:t>
            </a:r>
            <a:r>
              <a:rPr lang="en-US" b="1" dirty="0" err="1"/>
              <a:t>conf</a:t>
            </a:r>
            <a:r>
              <a:rPr lang="en-US" b="1" dirty="0"/>
              <a:t>, "word count");</a:t>
            </a:r>
          </a:p>
          <a:p>
            <a:r>
              <a:rPr lang="en-US" b="1" dirty="0"/>
              <a:t>    </a:t>
            </a:r>
            <a:r>
              <a:rPr lang="en-US" b="1" dirty="0" err="1"/>
              <a:t>job.setJarByClass</a:t>
            </a:r>
            <a:r>
              <a:rPr lang="en-US" b="1" dirty="0"/>
              <a:t>(</a:t>
            </a:r>
            <a:r>
              <a:rPr lang="en-US" b="1" dirty="0" err="1"/>
              <a:t>WordCount.class</a:t>
            </a:r>
            <a:r>
              <a:rPr lang="en-US" b="1" dirty="0"/>
              <a:t>);</a:t>
            </a:r>
          </a:p>
          <a:p>
            <a:endParaRPr lang="en-US" dirty="0" smtClean="0"/>
          </a:p>
          <a:p>
            <a:r>
              <a:rPr lang="en-US" dirty="0" smtClean="0"/>
              <a:t>    </a:t>
            </a:r>
            <a:r>
              <a:rPr lang="en-US" dirty="0" err="1"/>
              <a:t>job.setMapperClass</a:t>
            </a:r>
            <a:r>
              <a:rPr lang="en-US" dirty="0"/>
              <a:t>(</a:t>
            </a:r>
            <a:r>
              <a:rPr lang="en-US" dirty="0" err="1"/>
              <a:t>TokenizerMapper.class</a:t>
            </a:r>
            <a:r>
              <a:rPr lang="en-US" dirty="0"/>
              <a:t>);</a:t>
            </a:r>
          </a:p>
          <a:p>
            <a:r>
              <a:rPr lang="en-US" dirty="0"/>
              <a:t>    </a:t>
            </a:r>
            <a:r>
              <a:rPr lang="en-US" dirty="0" err="1"/>
              <a:t>job.setCombinerClass</a:t>
            </a:r>
            <a:r>
              <a:rPr lang="en-US" dirty="0"/>
              <a:t>(</a:t>
            </a:r>
            <a:r>
              <a:rPr lang="en-US" dirty="0" err="1"/>
              <a:t>IntSumReducer.class</a:t>
            </a:r>
            <a:r>
              <a:rPr lang="en-US" dirty="0"/>
              <a:t>);</a:t>
            </a:r>
          </a:p>
          <a:p>
            <a:r>
              <a:rPr lang="en-US" dirty="0"/>
              <a:t>    </a:t>
            </a:r>
            <a:r>
              <a:rPr lang="en-US" dirty="0" err="1"/>
              <a:t>job.setReducerClass</a:t>
            </a:r>
            <a:r>
              <a:rPr lang="en-US" dirty="0"/>
              <a:t>(</a:t>
            </a:r>
            <a:r>
              <a:rPr lang="en-US" dirty="0" err="1"/>
              <a:t>IntSumReducer.class</a:t>
            </a:r>
            <a:r>
              <a:rPr lang="en-US" dirty="0"/>
              <a:t>)</a:t>
            </a:r>
            <a:r>
              <a:rPr lang="en-US" dirty="0" smtClean="0"/>
              <a:t>;</a:t>
            </a:r>
          </a:p>
          <a:p>
            <a:endParaRPr lang="en-US" dirty="0"/>
          </a:p>
          <a:p>
            <a:r>
              <a:rPr lang="en-US" dirty="0"/>
              <a:t>    </a:t>
            </a:r>
            <a:r>
              <a:rPr lang="en-US" dirty="0" err="1"/>
              <a:t>job.setOutputKeyClass</a:t>
            </a:r>
            <a:r>
              <a:rPr lang="en-US" dirty="0"/>
              <a:t>(</a:t>
            </a:r>
            <a:r>
              <a:rPr lang="en-US" dirty="0" err="1"/>
              <a:t>Text.class</a:t>
            </a:r>
            <a:r>
              <a:rPr lang="en-US" dirty="0"/>
              <a:t>);</a:t>
            </a:r>
          </a:p>
          <a:p>
            <a:r>
              <a:rPr lang="en-US" dirty="0"/>
              <a:t>    </a:t>
            </a:r>
            <a:r>
              <a:rPr lang="en-US" dirty="0" err="1"/>
              <a:t>job.setOutputValueClass</a:t>
            </a:r>
            <a:r>
              <a:rPr lang="en-US" dirty="0"/>
              <a:t>(</a:t>
            </a:r>
            <a:r>
              <a:rPr lang="en-US" dirty="0" err="1"/>
              <a:t>IntWritable.class</a:t>
            </a:r>
            <a:r>
              <a:rPr lang="en-US" dirty="0"/>
              <a:t>)</a:t>
            </a:r>
            <a:r>
              <a:rPr lang="en-US" dirty="0" smtClean="0"/>
              <a:t>;</a:t>
            </a:r>
          </a:p>
          <a:p>
            <a:endParaRPr lang="en-US" dirty="0"/>
          </a:p>
          <a:p>
            <a:r>
              <a:rPr lang="en-US" b="1" dirty="0">
                <a:solidFill>
                  <a:srgbClr val="FF0000"/>
                </a:solidFill>
              </a:rPr>
              <a:t>    </a:t>
            </a:r>
            <a:r>
              <a:rPr lang="en-US" b="1" dirty="0" err="1">
                <a:solidFill>
                  <a:srgbClr val="FF0000"/>
                </a:solidFill>
              </a:rPr>
              <a:t>FileInputFormat.addInputPath</a:t>
            </a:r>
            <a:r>
              <a:rPr lang="en-US" b="1" dirty="0">
                <a:solidFill>
                  <a:srgbClr val="FF0000"/>
                </a:solidFill>
              </a:rPr>
              <a:t>(job, new Path(</a:t>
            </a:r>
            <a:r>
              <a:rPr lang="en-US" b="1" dirty="0" err="1">
                <a:solidFill>
                  <a:srgbClr val="FF0000"/>
                </a:solidFill>
              </a:rPr>
              <a:t>otherArgs</a:t>
            </a:r>
            <a:r>
              <a:rPr lang="en-US" b="1" dirty="0">
                <a:solidFill>
                  <a:srgbClr val="FF0000"/>
                </a:solidFill>
              </a:rPr>
              <a:t>[0]));</a:t>
            </a:r>
          </a:p>
          <a:p>
            <a:r>
              <a:rPr lang="en-US" dirty="0"/>
              <a:t>    </a:t>
            </a:r>
            <a:r>
              <a:rPr lang="en-US" dirty="0" err="1"/>
              <a:t>FileOutputFormat.setOutputPath</a:t>
            </a:r>
            <a:r>
              <a:rPr lang="en-US" dirty="0"/>
              <a:t>(job, new Path(</a:t>
            </a:r>
            <a:r>
              <a:rPr lang="en-US" dirty="0" err="1"/>
              <a:t>otherArgs</a:t>
            </a:r>
            <a:r>
              <a:rPr lang="en-US" dirty="0"/>
              <a:t>[1]));</a:t>
            </a:r>
          </a:p>
          <a:p>
            <a:endParaRPr lang="en-US" b="1" dirty="0" smtClean="0"/>
          </a:p>
          <a:p>
            <a:r>
              <a:rPr lang="en-US" b="1" dirty="0" smtClean="0"/>
              <a:t>    </a:t>
            </a:r>
            <a:r>
              <a:rPr lang="en-US" b="1" dirty="0" err="1"/>
              <a:t>System.exit</a:t>
            </a:r>
            <a:r>
              <a:rPr lang="en-US" b="1" dirty="0"/>
              <a:t>(</a:t>
            </a:r>
            <a:r>
              <a:rPr lang="en-US" b="1" dirty="0" err="1"/>
              <a:t>job.waitForCompletion</a:t>
            </a:r>
            <a:r>
              <a:rPr lang="en-US" b="1" dirty="0"/>
              <a:t>(true) ? 0 : 1);</a:t>
            </a:r>
          </a:p>
          <a:p>
            <a:r>
              <a:rPr lang="en-US" dirty="0"/>
              <a:t>  }</a:t>
            </a:r>
          </a:p>
        </p:txBody>
      </p:sp>
    </p:spTree>
    <p:extLst>
      <p:ext uri="{BB962C8B-B14F-4D97-AF65-F5344CB8AC3E}">
        <p14:creationId xmlns:p14="http://schemas.microsoft.com/office/powerpoint/2010/main" val="166367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ChangeArrowheads="1"/>
          </p:cNvSpPr>
          <p:nvPr>
            <p:ph type="title"/>
          </p:nvPr>
        </p:nvSpPr>
        <p:spPr/>
        <p:txBody>
          <a:bodyPr/>
          <a:lstStyle/>
          <a:p>
            <a:r>
              <a:rPr lang="en-US">
                <a:latin typeface="Calibri" charset="0"/>
              </a:rPr>
              <a:t>Reading Data</a:t>
            </a:r>
          </a:p>
        </p:txBody>
      </p:sp>
      <p:sp>
        <p:nvSpPr>
          <p:cNvPr id="15362" name="Rectangle 5"/>
          <p:cNvSpPr>
            <a:spLocks noGrp="1" noChangeArrowheads="1"/>
          </p:cNvSpPr>
          <p:nvPr>
            <p:ph type="body" idx="1"/>
          </p:nvPr>
        </p:nvSpPr>
        <p:spPr/>
        <p:txBody>
          <a:bodyPr/>
          <a:lstStyle/>
          <a:p>
            <a:r>
              <a:rPr lang="en-US">
                <a:latin typeface="Calibri" charset="0"/>
              </a:rPr>
              <a:t>Data sets are specified by InputFormats</a:t>
            </a:r>
          </a:p>
          <a:p>
            <a:pPr lvl="1"/>
            <a:r>
              <a:rPr lang="en-US">
                <a:latin typeface="Calibri" charset="0"/>
              </a:rPr>
              <a:t>Defines input data (e.g., a directory)</a:t>
            </a:r>
          </a:p>
          <a:p>
            <a:pPr lvl="1"/>
            <a:r>
              <a:rPr lang="en-US">
                <a:latin typeface="Calibri" charset="0"/>
              </a:rPr>
              <a:t>Identifies partitions of the data that form an InputSplit</a:t>
            </a:r>
          </a:p>
          <a:p>
            <a:pPr lvl="1"/>
            <a:r>
              <a:rPr lang="en-US">
                <a:latin typeface="Calibri" charset="0"/>
              </a:rPr>
              <a:t>Factory for RecordReader objects to extract (k, v) records from the input source</a:t>
            </a:r>
          </a:p>
          <a:p>
            <a:endParaRPr lang="en-US">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Format</a:t>
            </a:r>
            <a:endParaRPr lang="en-US" dirty="0"/>
          </a:p>
        </p:txBody>
      </p:sp>
      <p:sp>
        <p:nvSpPr>
          <p:cNvPr id="3" name="Content Placeholder 2"/>
          <p:cNvSpPr>
            <a:spLocks noGrp="1"/>
          </p:cNvSpPr>
          <p:nvPr>
            <p:ph idx="1"/>
          </p:nvPr>
        </p:nvSpPr>
        <p:spPr>
          <a:xfrm>
            <a:off x="457200" y="1417638"/>
            <a:ext cx="8229600" cy="4525963"/>
          </a:xfrm>
        </p:spPr>
        <p:txBody>
          <a:bodyPr/>
          <a:lstStyle/>
          <a:p>
            <a:r>
              <a:rPr lang="en-US" sz="2400" dirty="0" err="1"/>
              <a:t>InputFormat</a:t>
            </a:r>
            <a:r>
              <a:rPr lang="en-US" sz="2400" dirty="0"/>
              <a:t> describes the input-specification for a Map-Reduce </a:t>
            </a:r>
            <a:r>
              <a:rPr lang="en-US" sz="2400" dirty="0" smtClean="0"/>
              <a:t>job</a:t>
            </a:r>
            <a:endParaRPr lang="en-US" sz="2400" dirty="0"/>
          </a:p>
          <a:p>
            <a:r>
              <a:rPr lang="en-US" sz="2400" dirty="0"/>
              <a:t>The Map-Reduce framework relies on the </a:t>
            </a:r>
            <a:r>
              <a:rPr lang="en-US" sz="2400" dirty="0" err="1"/>
              <a:t>InputFormat</a:t>
            </a:r>
            <a:r>
              <a:rPr lang="en-US" sz="2400" dirty="0"/>
              <a:t> of the job to</a:t>
            </a:r>
            <a:r>
              <a:rPr lang="en-US" sz="2400" dirty="0" smtClean="0"/>
              <a:t>:</a:t>
            </a:r>
            <a:endParaRPr lang="en-US" sz="2400" dirty="0"/>
          </a:p>
          <a:p>
            <a:pPr lvl="1"/>
            <a:r>
              <a:rPr lang="en-US" sz="2000" dirty="0"/>
              <a:t>Validate the input-specification of the job.</a:t>
            </a:r>
          </a:p>
          <a:p>
            <a:pPr lvl="1"/>
            <a:r>
              <a:rPr lang="en-US" sz="2000" dirty="0"/>
              <a:t>Split-up the input file(s) into logical </a:t>
            </a:r>
            <a:r>
              <a:rPr lang="en-US" sz="2000" dirty="0">
                <a:solidFill>
                  <a:srgbClr val="0000FF"/>
                </a:solidFill>
              </a:rPr>
              <a:t>InputSplits</a:t>
            </a:r>
            <a:r>
              <a:rPr lang="en-US" sz="2000" dirty="0"/>
              <a:t>, each of which is then assigned to an individual Mapper.</a:t>
            </a:r>
            <a:endParaRPr lang="en-US" sz="2000" dirty="0">
              <a:hlinkClick r:id="rId2"/>
            </a:endParaRPr>
          </a:p>
          <a:p>
            <a:pPr lvl="1"/>
            <a:r>
              <a:rPr lang="en-US" sz="2000" dirty="0"/>
              <a:t>Provide the </a:t>
            </a:r>
            <a:r>
              <a:rPr lang="en-US" sz="2000" dirty="0">
                <a:hlinkClick r:id="rId3"/>
              </a:rPr>
              <a:t>RecordReader </a:t>
            </a:r>
            <a:r>
              <a:rPr lang="en-US" sz="2000" dirty="0"/>
              <a:t>implementation to be used to glean input records from the logical InputSplit for processing by the Mapper</a:t>
            </a:r>
            <a:r>
              <a:rPr lang="en-US" sz="2000" dirty="0">
                <a:hlinkClick r:id="rId2"/>
              </a:rPr>
              <a:t>.</a:t>
            </a:r>
            <a:endParaRPr lang="en-US" sz="2000" dirty="0"/>
          </a:p>
        </p:txBody>
      </p:sp>
      <p:sp>
        <p:nvSpPr>
          <p:cNvPr id="4" name="Rectangle 3"/>
          <p:cNvSpPr/>
          <p:nvPr/>
        </p:nvSpPr>
        <p:spPr>
          <a:xfrm>
            <a:off x="671741" y="5341373"/>
            <a:ext cx="7672547" cy="646331"/>
          </a:xfrm>
          <a:prstGeom prst="rect">
            <a:avLst/>
          </a:prstGeom>
        </p:spPr>
        <p:txBody>
          <a:bodyPr wrap="square">
            <a:spAutoFit/>
          </a:bodyPr>
          <a:lstStyle/>
          <a:p>
            <a:r>
              <a:rPr lang="en-US" dirty="0"/>
              <a:t>http://</a:t>
            </a:r>
            <a:r>
              <a:rPr lang="en-US" dirty="0" err="1"/>
              <a:t>hadoop.apache.org</a:t>
            </a:r>
            <a:r>
              <a:rPr lang="en-US" dirty="0"/>
              <a:t>/docs/r2.2.0/</a:t>
            </a:r>
            <a:r>
              <a:rPr lang="en-US" dirty="0" err="1"/>
              <a:t>api</a:t>
            </a:r>
            <a:r>
              <a:rPr lang="en-US" dirty="0"/>
              <a:t>/org/apache/</a:t>
            </a:r>
            <a:r>
              <a:rPr lang="en-US" dirty="0" err="1"/>
              <a:t>hadoop</a:t>
            </a:r>
            <a:r>
              <a:rPr lang="en-US" dirty="0"/>
              <a:t>/</a:t>
            </a:r>
            <a:r>
              <a:rPr lang="en-US" dirty="0" err="1"/>
              <a:t>mapreduce</a:t>
            </a:r>
            <a:r>
              <a:rPr lang="en-US" dirty="0"/>
              <a:t>/</a:t>
            </a:r>
            <a:r>
              <a:rPr lang="en-US" dirty="0" err="1"/>
              <a:t>InputFormat.html</a:t>
            </a:r>
            <a:endParaRPr lang="en-US" dirty="0"/>
          </a:p>
        </p:txBody>
      </p:sp>
    </p:spTree>
    <p:extLst>
      <p:ext uri="{BB962C8B-B14F-4D97-AF65-F5344CB8AC3E}">
        <p14:creationId xmlns:p14="http://schemas.microsoft.com/office/powerpoint/2010/main" val="102169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p:cNvSpPr>
            <a:spLocks noGrp="1" noChangeArrowheads="1"/>
          </p:cNvSpPr>
          <p:nvPr>
            <p:ph type="title"/>
          </p:nvPr>
        </p:nvSpPr>
        <p:spPr/>
        <p:txBody>
          <a:bodyPr/>
          <a:lstStyle/>
          <a:p>
            <a:r>
              <a:rPr lang="en-US">
                <a:latin typeface="Calibri" charset="0"/>
              </a:rPr>
              <a:t>FileInputFormat and Friends</a:t>
            </a:r>
          </a:p>
        </p:txBody>
      </p:sp>
      <p:sp>
        <p:nvSpPr>
          <p:cNvPr id="16386" name="Rectangle 5"/>
          <p:cNvSpPr>
            <a:spLocks noGrp="1" noChangeArrowheads="1"/>
          </p:cNvSpPr>
          <p:nvPr>
            <p:ph type="body" idx="1"/>
          </p:nvPr>
        </p:nvSpPr>
        <p:spPr/>
        <p:txBody>
          <a:bodyPr/>
          <a:lstStyle/>
          <a:p>
            <a:r>
              <a:rPr lang="en-US" sz="2800" dirty="0" err="1">
                <a:latin typeface="Calibri" charset="0"/>
              </a:rPr>
              <a:t>TextInputFormat</a:t>
            </a:r>
            <a:endParaRPr lang="en-US" sz="2800" dirty="0">
              <a:latin typeface="Calibri" charset="0"/>
            </a:endParaRPr>
          </a:p>
          <a:p>
            <a:pPr lvl="1"/>
            <a:r>
              <a:rPr lang="en-US" sz="2400" dirty="0">
                <a:latin typeface="Calibri" charset="0"/>
              </a:rPr>
              <a:t>Treats each </a:t>
            </a:r>
            <a:r>
              <a:rPr lang="ja-JP" altLang="en-US" sz="2400" dirty="0">
                <a:latin typeface="Arial" charset="0"/>
              </a:rPr>
              <a:t>‘</a:t>
            </a:r>
            <a:r>
              <a:rPr lang="en-US" altLang="ja-JP" sz="2400" dirty="0">
                <a:latin typeface="Calibri" charset="0"/>
              </a:rPr>
              <a:t>\n</a:t>
            </a:r>
            <a:r>
              <a:rPr lang="ja-JP" altLang="en-US" sz="2400" dirty="0">
                <a:latin typeface="Arial" charset="0"/>
              </a:rPr>
              <a:t>’</a:t>
            </a:r>
            <a:r>
              <a:rPr lang="en-US" altLang="ja-JP" sz="2400" dirty="0">
                <a:latin typeface="Calibri" charset="0"/>
              </a:rPr>
              <a:t>-terminated line of a file as a value</a:t>
            </a:r>
          </a:p>
          <a:p>
            <a:r>
              <a:rPr lang="en-US" sz="2800" dirty="0" err="1">
                <a:latin typeface="Calibri" charset="0"/>
              </a:rPr>
              <a:t>KeyValueTextInputFormat</a:t>
            </a:r>
            <a:endParaRPr lang="en-US" sz="2800" dirty="0">
              <a:latin typeface="Calibri" charset="0"/>
            </a:endParaRPr>
          </a:p>
          <a:p>
            <a:pPr lvl="1"/>
            <a:r>
              <a:rPr lang="en-US" sz="2400" dirty="0">
                <a:latin typeface="Calibri" charset="0"/>
              </a:rPr>
              <a:t>Maps </a:t>
            </a:r>
            <a:r>
              <a:rPr lang="ja-JP" altLang="en-US" sz="2400" dirty="0">
                <a:latin typeface="Arial" charset="0"/>
              </a:rPr>
              <a:t>‘</a:t>
            </a:r>
            <a:r>
              <a:rPr lang="en-US" altLang="ja-JP" sz="2400" dirty="0">
                <a:latin typeface="Calibri" charset="0"/>
              </a:rPr>
              <a:t>\n</a:t>
            </a:r>
            <a:r>
              <a:rPr lang="ja-JP" altLang="en-US" sz="2400" dirty="0">
                <a:latin typeface="Arial" charset="0"/>
              </a:rPr>
              <a:t>’</a:t>
            </a:r>
            <a:r>
              <a:rPr lang="en-US" altLang="ja-JP" sz="2400" dirty="0">
                <a:latin typeface="Calibri" charset="0"/>
              </a:rPr>
              <a:t>- terminated text lines of </a:t>
            </a:r>
            <a:r>
              <a:rPr lang="ja-JP" altLang="en-US" sz="2400" dirty="0">
                <a:latin typeface="Arial" charset="0"/>
              </a:rPr>
              <a:t>“</a:t>
            </a:r>
            <a:r>
              <a:rPr lang="en-US" altLang="ja-JP" sz="2400" dirty="0">
                <a:latin typeface="Calibri" charset="0"/>
              </a:rPr>
              <a:t>k SEP v</a:t>
            </a:r>
            <a:r>
              <a:rPr lang="ja-JP" altLang="en-US" sz="2400" dirty="0">
                <a:latin typeface="Arial" charset="0"/>
              </a:rPr>
              <a:t>”</a:t>
            </a:r>
            <a:endParaRPr lang="en-US" altLang="ja-JP" sz="2400" dirty="0">
              <a:latin typeface="Calibri" charset="0"/>
            </a:endParaRPr>
          </a:p>
          <a:p>
            <a:r>
              <a:rPr lang="en-US" sz="2800" dirty="0" err="1">
                <a:latin typeface="Calibri" charset="0"/>
              </a:rPr>
              <a:t>SequenceFileInputFormat</a:t>
            </a:r>
            <a:endParaRPr lang="en-US" sz="2800" dirty="0">
              <a:latin typeface="Calibri" charset="0"/>
            </a:endParaRPr>
          </a:p>
          <a:p>
            <a:pPr lvl="1"/>
            <a:r>
              <a:rPr lang="en-US" sz="2400" dirty="0">
                <a:latin typeface="Calibri" charset="0"/>
              </a:rPr>
              <a:t>Binary file of (k, v) pairs </a:t>
            </a:r>
            <a:r>
              <a:rPr lang="en-US" sz="2400" dirty="0" smtClean="0">
                <a:latin typeface="Calibri" charset="0"/>
              </a:rPr>
              <a:t> (passing data between the output of one </a:t>
            </a:r>
            <a:r>
              <a:rPr lang="en-US" sz="2400" dirty="0" err="1" smtClean="0">
                <a:latin typeface="Calibri" charset="0"/>
              </a:rPr>
              <a:t>MapReduce</a:t>
            </a:r>
            <a:r>
              <a:rPr lang="en-US" sz="2400" dirty="0" smtClean="0">
                <a:latin typeface="Calibri" charset="0"/>
              </a:rPr>
              <a:t> job to the input of some other </a:t>
            </a:r>
            <a:r>
              <a:rPr lang="en-US" sz="2400" dirty="0" err="1" smtClean="0">
                <a:latin typeface="Calibri" charset="0"/>
              </a:rPr>
              <a:t>MapReduce</a:t>
            </a:r>
            <a:r>
              <a:rPr lang="en-US" sz="2400" dirty="0" smtClean="0">
                <a:latin typeface="Calibri" charset="0"/>
              </a:rPr>
              <a:t> job)</a:t>
            </a:r>
            <a:endParaRPr lang="en-US" altLang="ja-JP" sz="2400" dirty="0">
              <a:latin typeface="Calibri" charset="0"/>
            </a:endParaRPr>
          </a:p>
          <a:p>
            <a:r>
              <a:rPr lang="en-US" sz="2800" dirty="0" err="1">
                <a:latin typeface="Calibri" charset="0"/>
              </a:rPr>
              <a:t>SequenceFileAsTextInputFormat</a:t>
            </a:r>
            <a:endParaRPr lang="en-US" sz="2800" dirty="0">
              <a:latin typeface="Calibri" charset="0"/>
            </a:endParaRPr>
          </a:p>
          <a:p>
            <a:pPr lvl="1"/>
            <a:r>
              <a:rPr lang="en-US" sz="2400" dirty="0">
                <a:latin typeface="Calibri" charset="0"/>
              </a:rPr>
              <a:t>Same, but maps (</a:t>
            </a:r>
            <a:r>
              <a:rPr lang="en-US" sz="2400" dirty="0" err="1">
                <a:latin typeface="Calibri" charset="0"/>
              </a:rPr>
              <a:t>k.toString</a:t>
            </a:r>
            <a:r>
              <a:rPr lang="en-US" sz="2400" dirty="0">
                <a:latin typeface="Calibri" charset="0"/>
              </a:rPr>
              <a:t>(), </a:t>
            </a:r>
            <a:r>
              <a:rPr lang="en-US" sz="2400" dirty="0" err="1">
                <a:latin typeface="Calibri" charset="0"/>
              </a:rPr>
              <a:t>v.toString</a:t>
            </a:r>
            <a:r>
              <a:rPr lang="en-US" sz="2400" dirty="0">
                <a:latin typeface="Calibri" charset="0"/>
              </a:rPr>
              <a: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atin typeface="Calibri" charset="0"/>
              </a:rPr>
              <a:t>Filtering File Inputs</a:t>
            </a:r>
          </a:p>
        </p:txBody>
      </p:sp>
      <p:sp>
        <p:nvSpPr>
          <p:cNvPr id="17410" name="Rectangle 3"/>
          <p:cNvSpPr>
            <a:spLocks noGrp="1" noChangeArrowheads="1"/>
          </p:cNvSpPr>
          <p:nvPr>
            <p:ph type="body" idx="1"/>
          </p:nvPr>
        </p:nvSpPr>
        <p:spPr/>
        <p:txBody>
          <a:bodyPr/>
          <a:lstStyle/>
          <a:p>
            <a:r>
              <a:rPr lang="en-US" i="1">
                <a:latin typeface="Calibri" charset="0"/>
              </a:rPr>
              <a:t>FileInputFormat</a:t>
            </a:r>
            <a:r>
              <a:rPr lang="en-US">
                <a:latin typeface="Calibri" charset="0"/>
              </a:rPr>
              <a:t> will read all files out of a specified directory and send them to the mapper</a:t>
            </a:r>
          </a:p>
          <a:p>
            <a:r>
              <a:rPr lang="en-US">
                <a:latin typeface="Calibri" charset="0"/>
              </a:rPr>
              <a:t>Delegates filtering this file list to a method subclasses may override</a:t>
            </a:r>
          </a:p>
          <a:p>
            <a:pPr lvl="1"/>
            <a:r>
              <a:rPr lang="en-US" i="1">
                <a:latin typeface="Calibri" charset="0"/>
              </a:rPr>
              <a:t>e.g., </a:t>
            </a:r>
            <a:r>
              <a:rPr lang="en-US">
                <a:latin typeface="Calibri" charset="0"/>
              </a:rPr>
              <a:t>Create your own </a:t>
            </a:r>
            <a:r>
              <a:rPr lang="ja-JP" altLang="en-US">
                <a:latin typeface="Arial" charset="0"/>
              </a:rPr>
              <a:t>“</a:t>
            </a:r>
            <a:r>
              <a:rPr lang="en-US" altLang="ja-JP">
                <a:latin typeface="Calibri" charset="0"/>
              </a:rPr>
              <a:t>xyzFileInputFormat</a:t>
            </a:r>
            <a:r>
              <a:rPr lang="ja-JP" altLang="en-US">
                <a:latin typeface="Arial" charset="0"/>
              </a:rPr>
              <a:t>”</a:t>
            </a:r>
            <a:r>
              <a:rPr lang="en-US" altLang="ja-JP">
                <a:latin typeface="Calibri" charset="0"/>
              </a:rPr>
              <a:t> to read *.xyz from directory list</a:t>
            </a:r>
            <a:endParaRPr lang="en-US">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atin typeface="Calibri" charset="0"/>
              </a:rPr>
              <a:t>Record Readers</a:t>
            </a:r>
          </a:p>
        </p:txBody>
      </p:sp>
      <p:sp>
        <p:nvSpPr>
          <p:cNvPr id="18434" name="Rectangle 3"/>
          <p:cNvSpPr>
            <a:spLocks noGrp="1" noChangeArrowheads="1"/>
          </p:cNvSpPr>
          <p:nvPr>
            <p:ph type="body" idx="1"/>
          </p:nvPr>
        </p:nvSpPr>
        <p:spPr/>
        <p:txBody>
          <a:bodyPr/>
          <a:lstStyle/>
          <a:p>
            <a:r>
              <a:rPr lang="en-US">
                <a:latin typeface="Calibri" charset="0"/>
              </a:rPr>
              <a:t>Each </a:t>
            </a:r>
            <a:r>
              <a:rPr lang="en-US" i="1">
                <a:latin typeface="Calibri" charset="0"/>
              </a:rPr>
              <a:t>InputFormat</a:t>
            </a:r>
            <a:r>
              <a:rPr lang="en-US">
                <a:latin typeface="Calibri" charset="0"/>
              </a:rPr>
              <a:t> provides its own </a:t>
            </a:r>
            <a:r>
              <a:rPr lang="en-US" i="1">
                <a:latin typeface="Calibri" charset="0"/>
              </a:rPr>
              <a:t>RecordReader</a:t>
            </a:r>
            <a:r>
              <a:rPr lang="en-US">
                <a:latin typeface="Calibri" charset="0"/>
              </a:rPr>
              <a:t> implementation</a:t>
            </a:r>
          </a:p>
          <a:p>
            <a:pPr lvl="1"/>
            <a:r>
              <a:rPr lang="en-US">
                <a:latin typeface="Calibri" charset="0"/>
              </a:rPr>
              <a:t>Provides (unused?) capability multiplexing</a:t>
            </a:r>
          </a:p>
          <a:p>
            <a:r>
              <a:rPr lang="en-US" i="1">
                <a:latin typeface="Calibri" charset="0"/>
              </a:rPr>
              <a:t>LineRecordReader</a:t>
            </a:r>
            <a:endParaRPr lang="en-US">
              <a:latin typeface="Calibri" charset="0"/>
            </a:endParaRPr>
          </a:p>
          <a:p>
            <a:pPr lvl="1"/>
            <a:r>
              <a:rPr lang="en-US">
                <a:latin typeface="Calibri" charset="0"/>
              </a:rPr>
              <a:t>Reads a line from a text file</a:t>
            </a:r>
          </a:p>
          <a:p>
            <a:r>
              <a:rPr lang="en-US" i="1">
                <a:latin typeface="Calibri" charset="0"/>
              </a:rPr>
              <a:t>KeyValueRecordReader</a:t>
            </a:r>
            <a:endParaRPr lang="en-US">
              <a:latin typeface="Calibri" charset="0"/>
            </a:endParaRPr>
          </a:p>
          <a:p>
            <a:pPr lvl="1"/>
            <a:r>
              <a:rPr lang="en-US">
                <a:latin typeface="Calibri" charset="0"/>
              </a:rPr>
              <a:t>Used by </a:t>
            </a:r>
            <a:r>
              <a:rPr lang="en-US" i="1">
                <a:latin typeface="Calibri" charset="0"/>
              </a:rPr>
              <a:t>KeyValueTextInputFormat </a:t>
            </a:r>
          </a:p>
        </p:txBody>
      </p:sp>
    </p:spTree>
    <p:extLst>
      <p:ext uri="{BB962C8B-B14F-4D97-AF65-F5344CB8AC3E}">
        <p14:creationId xmlns:p14="http://schemas.microsoft.com/office/powerpoint/2010/main" val="6159245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atin typeface="Calibri" charset="0"/>
              </a:rPr>
              <a:t>Input Split Size</a:t>
            </a:r>
          </a:p>
        </p:txBody>
      </p:sp>
      <p:sp>
        <p:nvSpPr>
          <p:cNvPr id="19458" name="Rectangle 3"/>
          <p:cNvSpPr>
            <a:spLocks noGrp="1" noChangeArrowheads="1"/>
          </p:cNvSpPr>
          <p:nvPr>
            <p:ph type="body" idx="1"/>
          </p:nvPr>
        </p:nvSpPr>
        <p:spPr/>
        <p:txBody>
          <a:bodyPr/>
          <a:lstStyle/>
          <a:p>
            <a:r>
              <a:rPr lang="en-US" i="1">
                <a:latin typeface="Calibri" charset="0"/>
              </a:rPr>
              <a:t>FileInputFormat </a:t>
            </a:r>
            <a:r>
              <a:rPr lang="en-US">
                <a:latin typeface="Calibri" charset="0"/>
              </a:rPr>
              <a:t>will divide large files into chunks</a:t>
            </a:r>
          </a:p>
          <a:p>
            <a:pPr lvl="1"/>
            <a:r>
              <a:rPr lang="en-US">
                <a:latin typeface="Calibri" charset="0"/>
              </a:rPr>
              <a:t>Exact size controlled by mapred.min.split.size </a:t>
            </a:r>
          </a:p>
          <a:p>
            <a:r>
              <a:rPr lang="en-US">
                <a:latin typeface="Calibri" charset="0"/>
              </a:rPr>
              <a:t>RecordReaders receive file, offset, and length of chunk</a:t>
            </a:r>
          </a:p>
          <a:p>
            <a:r>
              <a:rPr lang="en-US">
                <a:latin typeface="Calibri" charset="0"/>
              </a:rPr>
              <a:t>Custom </a:t>
            </a:r>
            <a:r>
              <a:rPr lang="en-US" i="1">
                <a:latin typeface="Calibri" charset="0"/>
              </a:rPr>
              <a:t>InputFormat</a:t>
            </a:r>
            <a:r>
              <a:rPr lang="en-US">
                <a:latin typeface="Calibri" charset="0"/>
              </a:rPr>
              <a:t> implementations may override split size</a:t>
            </a:r>
          </a:p>
          <a:p>
            <a:pPr lvl="1"/>
            <a:r>
              <a:rPr lang="en-US">
                <a:latin typeface="Calibri" charset="0"/>
              </a:rPr>
              <a:t>e.g., </a:t>
            </a:r>
            <a:r>
              <a:rPr lang="ja-JP" altLang="en-US">
                <a:latin typeface="Arial" charset="0"/>
              </a:rPr>
              <a:t>“</a:t>
            </a:r>
            <a:r>
              <a:rPr lang="en-US" altLang="ja-JP">
                <a:latin typeface="Calibri" charset="0"/>
              </a:rPr>
              <a:t>NeverChunkFile</a:t>
            </a:r>
            <a:r>
              <a:rPr lang="ja-JP" altLang="en-US">
                <a:latin typeface="Arial" charset="0"/>
              </a:rPr>
              <a:t>”</a:t>
            </a:r>
            <a:endParaRPr lang="en-US">
              <a:latin typeface="Calibri" charset="0"/>
            </a:endParaRPr>
          </a:p>
        </p:txBody>
      </p:sp>
    </p:spTree>
    <p:extLst>
      <p:ext uri="{BB962C8B-B14F-4D97-AF65-F5344CB8AC3E}">
        <p14:creationId xmlns:p14="http://schemas.microsoft.com/office/powerpoint/2010/main" val="9482356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1600" y="0"/>
            <a:ext cx="8916640" cy="6858000"/>
          </a:xfrm>
          <a:prstGeom prst="rect">
            <a:avLst/>
          </a:prstGeom>
        </p:spPr>
      </p:pic>
    </p:spTree>
    <p:extLst>
      <p:ext uri="{BB962C8B-B14F-4D97-AF65-F5344CB8AC3E}">
        <p14:creationId xmlns:p14="http://schemas.microsoft.com/office/powerpoint/2010/main" val="3972042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422" y="1322974"/>
            <a:ext cx="8518967" cy="4247317"/>
          </a:xfrm>
          <a:prstGeom prst="rect">
            <a:avLst/>
          </a:prstGeom>
        </p:spPr>
        <p:txBody>
          <a:bodyPr wrap="square">
            <a:spAutoFit/>
          </a:bodyPr>
          <a:lstStyle/>
          <a:p>
            <a:r>
              <a:rPr lang="en-US" dirty="0"/>
              <a:t>public class </a:t>
            </a:r>
            <a:r>
              <a:rPr lang="en-US" dirty="0" err="1"/>
              <a:t>ObjectPositionInputFormat</a:t>
            </a:r>
            <a:r>
              <a:rPr lang="en-US" dirty="0"/>
              <a:t> extends</a:t>
            </a:r>
          </a:p>
          <a:p>
            <a:r>
              <a:rPr lang="en-US" dirty="0"/>
              <a:t>    </a:t>
            </a:r>
            <a:r>
              <a:rPr lang="en-US" dirty="0" err="1"/>
              <a:t>FileInputFormat</a:t>
            </a:r>
            <a:r>
              <a:rPr lang="en-US" dirty="0"/>
              <a:t>&lt;Text, Point3D&gt; {</a:t>
            </a:r>
          </a:p>
          <a:p>
            <a:endParaRPr lang="en-US" dirty="0"/>
          </a:p>
          <a:p>
            <a:r>
              <a:rPr lang="en-US" dirty="0"/>
              <a:t>  </a:t>
            </a:r>
            <a:r>
              <a:rPr lang="en-US" b="1" dirty="0"/>
              <a:t>public </a:t>
            </a:r>
            <a:r>
              <a:rPr lang="en-US" b="1" dirty="0" err="1"/>
              <a:t>RecordReader</a:t>
            </a:r>
            <a:r>
              <a:rPr lang="en-US" b="1" dirty="0"/>
              <a:t>&lt;Text, Point3D&gt; </a:t>
            </a:r>
            <a:r>
              <a:rPr lang="en-US" b="1" dirty="0" err="1"/>
              <a:t>getRecordReader</a:t>
            </a:r>
            <a:r>
              <a:rPr lang="en-US" dirty="0"/>
              <a:t>(</a:t>
            </a:r>
          </a:p>
          <a:p>
            <a:r>
              <a:rPr lang="en-US" dirty="0"/>
              <a:t>      </a:t>
            </a:r>
            <a:r>
              <a:rPr lang="en-US" dirty="0" err="1"/>
              <a:t>InputSplit</a:t>
            </a:r>
            <a:r>
              <a:rPr lang="en-US" dirty="0"/>
              <a:t> input, </a:t>
            </a:r>
            <a:r>
              <a:rPr lang="en-US" dirty="0" err="1"/>
              <a:t>JobConf</a:t>
            </a:r>
            <a:r>
              <a:rPr lang="en-US" dirty="0"/>
              <a:t> job, Reporter reporter)</a:t>
            </a:r>
          </a:p>
          <a:p>
            <a:r>
              <a:rPr lang="en-US" dirty="0"/>
              <a:t>      throws </a:t>
            </a:r>
            <a:r>
              <a:rPr lang="en-US" dirty="0" err="1"/>
              <a:t>IOException</a:t>
            </a:r>
            <a:r>
              <a:rPr lang="en-US" dirty="0"/>
              <a:t> {</a:t>
            </a:r>
          </a:p>
          <a:p>
            <a:endParaRPr lang="en-US" dirty="0"/>
          </a:p>
          <a:p>
            <a:r>
              <a:rPr lang="en-US" dirty="0"/>
              <a:t>    </a:t>
            </a:r>
            <a:r>
              <a:rPr lang="en-US" dirty="0" err="1"/>
              <a:t>reporter.setStatus</a:t>
            </a:r>
            <a:r>
              <a:rPr lang="en-US" dirty="0"/>
              <a:t>(</a:t>
            </a:r>
            <a:r>
              <a:rPr lang="en-US" dirty="0" err="1"/>
              <a:t>input.toString</a:t>
            </a:r>
            <a:r>
              <a:rPr lang="en-US" dirty="0"/>
              <a:t>());</a:t>
            </a:r>
          </a:p>
          <a:p>
            <a:r>
              <a:rPr lang="en-US" dirty="0"/>
              <a:t>    </a:t>
            </a:r>
            <a:r>
              <a:rPr lang="en-US" dirty="0" smtClean="0"/>
              <a:t>      return </a:t>
            </a:r>
            <a:r>
              <a:rPr lang="en-US" dirty="0"/>
              <a:t>new </a:t>
            </a:r>
            <a:r>
              <a:rPr lang="en-US" dirty="0" err="1"/>
              <a:t>ObjPosRecordReader</a:t>
            </a:r>
            <a:r>
              <a:rPr lang="en-US" dirty="0"/>
              <a:t>(job, (</a:t>
            </a:r>
            <a:r>
              <a:rPr lang="en-US" dirty="0" err="1"/>
              <a:t>FileSplit</a:t>
            </a:r>
            <a:r>
              <a:rPr lang="en-US" dirty="0"/>
              <a:t>)input);</a:t>
            </a:r>
          </a:p>
          <a:p>
            <a:r>
              <a:rPr lang="en-US" dirty="0"/>
              <a:t>  </a:t>
            </a:r>
            <a:r>
              <a:rPr lang="en-US" dirty="0" smtClean="0"/>
              <a:t>}</a:t>
            </a:r>
          </a:p>
          <a:p>
            <a:endParaRPr lang="en-US" dirty="0"/>
          </a:p>
          <a:p>
            <a:r>
              <a:rPr lang="en-US" b="1" dirty="0" smtClean="0"/>
              <a:t>   </a:t>
            </a:r>
            <a:r>
              <a:rPr lang="en-US" b="1" dirty="0" err="1" smtClean="0"/>
              <a:t>InputSplit</a:t>
            </a:r>
            <a:r>
              <a:rPr lang="en-US" b="1" dirty="0" smtClean="0"/>
              <a:t>[] </a:t>
            </a:r>
            <a:r>
              <a:rPr lang="en-US" b="1" dirty="0" err="1" smtClean="0"/>
              <a:t>getSplits</a:t>
            </a:r>
            <a:r>
              <a:rPr lang="en-US" b="1" dirty="0" smtClean="0"/>
              <a:t>(</a:t>
            </a:r>
            <a:r>
              <a:rPr lang="en-US" b="1" dirty="0" err="1" smtClean="0"/>
              <a:t>JobConf</a:t>
            </a:r>
            <a:r>
              <a:rPr lang="en-US" b="1" dirty="0" smtClean="0"/>
              <a:t> job, </a:t>
            </a:r>
            <a:r>
              <a:rPr lang="en-US" b="1" dirty="0" err="1" smtClean="0"/>
              <a:t>int</a:t>
            </a:r>
            <a:r>
              <a:rPr lang="en-US" b="1" dirty="0" smtClean="0"/>
              <a:t> </a:t>
            </a:r>
            <a:r>
              <a:rPr lang="en-US" b="1" dirty="0" err="1" smtClean="0"/>
              <a:t>numSplits</a:t>
            </a:r>
            <a:r>
              <a:rPr lang="en-US" b="1" dirty="0" smtClean="0"/>
              <a:t>) </a:t>
            </a:r>
            <a:r>
              <a:rPr lang="en-US" b="1" dirty="0" err="1" smtClean="0"/>
              <a:t>throuw</a:t>
            </a:r>
            <a:r>
              <a:rPr lang="en-US" b="1" dirty="0" smtClean="0"/>
              <a:t> </a:t>
            </a:r>
            <a:r>
              <a:rPr lang="en-US" b="1" dirty="0" err="1" smtClean="0"/>
              <a:t>IOException</a:t>
            </a:r>
            <a:r>
              <a:rPr lang="en-US" b="1" dirty="0" smtClean="0"/>
              <a:t>;</a:t>
            </a:r>
            <a:endParaRPr lang="en-US" b="1" dirty="0"/>
          </a:p>
          <a:p>
            <a:r>
              <a:rPr lang="en-US" dirty="0" smtClean="0"/>
              <a:t>}</a:t>
            </a:r>
          </a:p>
          <a:p>
            <a:endParaRPr lang="en-US" dirty="0" smtClean="0"/>
          </a:p>
          <a:p>
            <a:endParaRPr lang="en-US" dirty="0"/>
          </a:p>
        </p:txBody>
      </p:sp>
    </p:spTree>
    <p:extLst>
      <p:ext uri="{BB962C8B-B14F-4D97-AF65-F5344CB8AC3E}">
        <p14:creationId xmlns:p14="http://schemas.microsoft.com/office/powerpoint/2010/main" val="74928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r>
              <a:rPr lang="en-US" dirty="0" smtClean="0"/>
              <a:t>MapReduce Types</a:t>
            </a:r>
          </a:p>
          <a:p>
            <a:r>
              <a:rPr lang="en-US" dirty="0" smtClean="0"/>
              <a:t>Input Formats</a:t>
            </a:r>
          </a:p>
          <a:p>
            <a:r>
              <a:rPr lang="en-US" dirty="0" smtClean="0"/>
              <a:t>Output Formats</a:t>
            </a:r>
          </a:p>
          <a:p>
            <a:r>
              <a:rPr lang="en-US" dirty="0" smtClean="0"/>
              <a:t>Serialization </a:t>
            </a:r>
          </a:p>
          <a:p>
            <a:r>
              <a:rPr lang="en-US" dirty="0" smtClean="0"/>
              <a:t>Job</a:t>
            </a:r>
          </a:p>
          <a:p>
            <a:endParaRPr lang="en-US" dirty="0"/>
          </a:p>
          <a:p>
            <a:r>
              <a:rPr lang="en-US" dirty="0"/>
              <a:t>http://</a:t>
            </a:r>
            <a:r>
              <a:rPr lang="en-US" dirty="0" err="1"/>
              <a:t>hadoop.apache.org</a:t>
            </a:r>
            <a:r>
              <a:rPr lang="en-US" dirty="0"/>
              <a:t>/docs/r2.2.0/</a:t>
            </a:r>
            <a:r>
              <a:rPr lang="en-US" dirty="0" err="1"/>
              <a:t>api</a:t>
            </a:r>
            <a:r>
              <a:rPr lang="en-US" dirty="0"/>
              <a:t>/org/apache/</a:t>
            </a:r>
            <a:r>
              <a:rPr lang="en-US" dirty="0" err="1"/>
              <a:t>hadoop</a:t>
            </a:r>
            <a:r>
              <a:rPr lang="en-US" dirty="0"/>
              <a:t>/</a:t>
            </a:r>
            <a:r>
              <a:rPr lang="en-US" dirty="0" err="1"/>
              <a:t>mapreduce</a:t>
            </a:r>
            <a:r>
              <a:rPr lang="en-US" dirty="0"/>
              <a:t>/package-</a:t>
            </a:r>
            <a:r>
              <a:rPr lang="en-US" dirty="0" err="1"/>
              <a:t>summary.html</a:t>
            </a:r>
            <a:endParaRPr lang="en-US" dirty="0"/>
          </a:p>
        </p:txBody>
      </p:sp>
    </p:spTree>
    <p:extLst>
      <p:ext uri="{BB962C8B-B14F-4D97-AF65-F5344CB8AC3E}">
        <p14:creationId xmlns:p14="http://schemas.microsoft.com/office/powerpoint/2010/main" val="36259450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4680" y="173800"/>
            <a:ext cx="7344137" cy="6463309"/>
          </a:xfrm>
          <a:prstGeom prst="rect">
            <a:avLst/>
          </a:prstGeom>
        </p:spPr>
        <p:txBody>
          <a:bodyPr wrap="square">
            <a:spAutoFit/>
          </a:bodyPr>
          <a:lstStyle/>
          <a:p>
            <a:r>
              <a:rPr lang="en-US" dirty="0"/>
              <a:t>class </a:t>
            </a:r>
            <a:r>
              <a:rPr lang="en-US" dirty="0" err="1"/>
              <a:t>ObjPosRecordReader</a:t>
            </a:r>
            <a:r>
              <a:rPr lang="en-US" dirty="0"/>
              <a:t> implements </a:t>
            </a:r>
            <a:r>
              <a:rPr lang="en-US" dirty="0" err="1"/>
              <a:t>RecordReader</a:t>
            </a:r>
            <a:r>
              <a:rPr lang="en-US" dirty="0"/>
              <a:t>&lt;Text, Point3D&gt; {</a:t>
            </a:r>
          </a:p>
          <a:p>
            <a:endParaRPr lang="en-US" dirty="0"/>
          </a:p>
          <a:p>
            <a:endParaRPr lang="en-US" dirty="0"/>
          </a:p>
          <a:p>
            <a:r>
              <a:rPr lang="en-US" dirty="0"/>
              <a:t>  public </a:t>
            </a:r>
            <a:r>
              <a:rPr lang="en-US" dirty="0" err="1"/>
              <a:t>ObjPosRecordReader</a:t>
            </a:r>
            <a:r>
              <a:rPr lang="en-US" dirty="0"/>
              <a:t>(</a:t>
            </a:r>
            <a:r>
              <a:rPr lang="en-US" dirty="0" err="1"/>
              <a:t>JobConf</a:t>
            </a:r>
            <a:r>
              <a:rPr lang="en-US" dirty="0"/>
              <a:t> job, </a:t>
            </a:r>
            <a:r>
              <a:rPr lang="en-US" dirty="0" err="1"/>
              <a:t>FileSplit</a:t>
            </a:r>
            <a:r>
              <a:rPr lang="en-US" dirty="0"/>
              <a:t> split) throws </a:t>
            </a:r>
            <a:r>
              <a:rPr lang="en-US" dirty="0" err="1"/>
              <a:t>IOException</a:t>
            </a:r>
            <a:r>
              <a:rPr lang="en-US" dirty="0"/>
              <a:t> </a:t>
            </a:r>
            <a:r>
              <a:rPr lang="en-US" dirty="0" smtClean="0"/>
              <a:t>{}</a:t>
            </a:r>
            <a:endParaRPr lang="en-US" dirty="0"/>
          </a:p>
          <a:p>
            <a:endParaRPr lang="en-US" dirty="0"/>
          </a:p>
          <a:p>
            <a:r>
              <a:rPr lang="en-US" b="1" dirty="0"/>
              <a:t>  public </a:t>
            </a:r>
            <a:r>
              <a:rPr lang="en-US" b="1" dirty="0" err="1"/>
              <a:t>boolean</a:t>
            </a:r>
            <a:r>
              <a:rPr lang="en-US" b="1" dirty="0"/>
              <a:t> next(Text key, Point3D value) throws </a:t>
            </a:r>
            <a:r>
              <a:rPr lang="en-US" b="1" dirty="0" err="1"/>
              <a:t>IOException</a:t>
            </a:r>
            <a:r>
              <a:rPr lang="en-US" b="1" dirty="0"/>
              <a:t> </a:t>
            </a:r>
            <a:r>
              <a:rPr lang="en-US" dirty="0"/>
              <a:t>{</a:t>
            </a:r>
          </a:p>
          <a:p>
            <a:r>
              <a:rPr lang="en-US" dirty="0"/>
              <a:t>    // get the next </a:t>
            </a:r>
            <a:r>
              <a:rPr lang="en-US" dirty="0" smtClean="0"/>
              <a:t>line}</a:t>
            </a:r>
          </a:p>
          <a:p>
            <a:endParaRPr lang="en-US" dirty="0"/>
          </a:p>
          <a:p>
            <a:r>
              <a:rPr lang="en-US" b="1" dirty="0"/>
              <a:t>  public Text </a:t>
            </a:r>
            <a:r>
              <a:rPr lang="en-US" b="1" dirty="0" err="1"/>
              <a:t>createKey</a:t>
            </a:r>
            <a:r>
              <a:rPr lang="en-US" b="1" dirty="0"/>
              <a:t>() </a:t>
            </a:r>
            <a:r>
              <a:rPr lang="en-US" dirty="0" smtClean="0"/>
              <a:t>{</a:t>
            </a:r>
          </a:p>
          <a:p>
            <a:r>
              <a:rPr lang="en-US" dirty="0" smtClean="0"/>
              <a:t>}</a:t>
            </a:r>
          </a:p>
          <a:p>
            <a:endParaRPr lang="en-US" dirty="0"/>
          </a:p>
          <a:p>
            <a:r>
              <a:rPr lang="en-US" dirty="0"/>
              <a:t>  </a:t>
            </a:r>
            <a:r>
              <a:rPr lang="en-US" b="1" dirty="0"/>
              <a:t>public Point3D </a:t>
            </a:r>
            <a:r>
              <a:rPr lang="en-US" b="1" dirty="0" err="1"/>
              <a:t>createValue</a:t>
            </a:r>
            <a:r>
              <a:rPr lang="en-US" b="1" dirty="0"/>
              <a:t>()</a:t>
            </a:r>
            <a:r>
              <a:rPr lang="en-US" dirty="0"/>
              <a:t> {</a:t>
            </a:r>
          </a:p>
          <a:p>
            <a:r>
              <a:rPr lang="en-US" dirty="0" smtClean="0"/>
              <a:t>}</a:t>
            </a:r>
            <a:endParaRPr lang="en-US" dirty="0"/>
          </a:p>
          <a:p>
            <a:endParaRPr lang="en-US" dirty="0"/>
          </a:p>
          <a:p>
            <a:r>
              <a:rPr lang="en-US" dirty="0"/>
              <a:t>  </a:t>
            </a:r>
            <a:r>
              <a:rPr lang="en-US" b="1" dirty="0"/>
              <a:t>public long </a:t>
            </a:r>
            <a:r>
              <a:rPr lang="en-US" b="1" dirty="0" err="1"/>
              <a:t>getPos</a:t>
            </a:r>
            <a:r>
              <a:rPr lang="en-US" b="1" dirty="0"/>
              <a:t>() throws </a:t>
            </a:r>
            <a:r>
              <a:rPr lang="en-US" b="1" dirty="0" err="1"/>
              <a:t>IOException</a:t>
            </a:r>
            <a:r>
              <a:rPr lang="en-US" dirty="0"/>
              <a:t> {</a:t>
            </a:r>
          </a:p>
          <a:p>
            <a:r>
              <a:rPr lang="en-US" dirty="0" smtClean="0"/>
              <a:t>}</a:t>
            </a:r>
            <a:endParaRPr lang="en-US" dirty="0"/>
          </a:p>
          <a:p>
            <a:endParaRPr lang="en-US" dirty="0"/>
          </a:p>
          <a:p>
            <a:r>
              <a:rPr lang="en-US" dirty="0"/>
              <a:t>  </a:t>
            </a:r>
            <a:r>
              <a:rPr lang="en-US" b="1" dirty="0"/>
              <a:t>public void close() throws </a:t>
            </a:r>
            <a:r>
              <a:rPr lang="en-US" b="1" dirty="0" err="1"/>
              <a:t>IOException</a:t>
            </a:r>
            <a:r>
              <a:rPr lang="en-US" dirty="0"/>
              <a:t> {</a:t>
            </a:r>
          </a:p>
          <a:p>
            <a:r>
              <a:rPr lang="en-US" dirty="0" smtClean="0"/>
              <a:t>}</a:t>
            </a:r>
            <a:endParaRPr lang="en-US" dirty="0"/>
          </a:p>
          <a:p>
            <a:endParaRPr lang="en-US" dirty="0"/>
          </a:p>
          <a:p>
            <a:r>
              <a:rPr lang="en-US" dirty="0"/>
              <a:t>  </a:t>
            </a:r>
            <a:r>
              <a:rPr lang="en-US" b="1" dirty="0"/>
              <a:t>public float </a:t>
            </a:r>
            <a:r>
              <a:rPr lang="en-US" b="1" dirty="0" err="1"/>
              <a:t>getProgress</a:t>
            </a:r>
            <a:r>
              <a:rPr lang="en-US" b="1" dirty="0"/>
              <a:t>() throws </a:t>
            </a:r>
            <a:r>
              <a:rPr lang="en-US" b="1" dirty="0" err="1"/>
              <a:t>IOException</a:t>
            </a:r>
            <a:r>
              <a:rPr lang="en-US" b="1" dirty="0"/>
              <a:t> </a:t>
            </a:r>
            <a:r>
              <a:rPr lang="en-US" dirty="0" smtClean="0"/>
              <a:t>{}</a:t>
            </a:r>
            <a:endParaRPr lang="en-US" dirty="0"/>
          </a:p>
          <a:p>
            <a:r>
              <a:rPr lang="en-US" dirty="0"/>
              <a:t>}</a:t>
            </a:r>
          </a:p>
        </p:txBody>
      </p:sp>
    </p:spTree>
    <p:extLst>
      <p:ext uri="{BB962C8B-B14F-4D97-AF65-F5344CB8AC3E}">
        <p14:creationId xmlns:p14="http://schemas.microsoft.com/office/powerpoint/2010/main" val="840193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latin typeface="Calibri" charset="0"/>
              </a:rPr>
              <a:t>Sending Data To Reducers</a:t>
            </a:r>
          </a:p>
        </p:txBody>
      </p:sp>
      <p:sp>
        <p:nvSpPr>
          <p:cNvPr id="20482" name="Rectangle 3"/>
          <p:cNvSpPr>
            <a:spLocks noGrp="1" noChangeArrowheads="1"/>
          </p:cNvSpPr>
          <p:nvPr>
            <p:ph type="body" idx="1"/>
          </p:nvPr>
        </p:nvSpPr>
        <p:spPr/>
        <p:txBody>
          <a:bodyPr/>
          <a:lstStyle/>
          <a:p>
            <a:r>
              <a:rPr lang="en-US" dirty="0">
                <a:latin typeface="Calibri" charset="0"/>
              </a:rPr>
              <a:t>Map function </a:t>
            </a:r>
            <a:r>
              <a:rPr lang="en-US" dirty="0" smtClean="0">
                <a:latin typeface="Calibri" charset="0"/>
              </a:rPr>
              <a:t>produces </a:t>
            </a:r>
            <a:r>
              <a:rPr lang="en-US" i="1" dirty="0" err="1" smtClean="0">
                <a:latin typeface="Calibri" charset="0"/>
              </a:rPr>
              <a:t>Map.Context</a:t>
            </a:r>
            <a:r>
              <a:rPr lang="en-US" dirty="0" smtClean="0">
                <a:latin typeface="Calibri" charset="0"/>
              </a:rPr>
              <a:t> </a:t>
            </a:r>
            <a:r>
              <a:rPr lang="en-US" dirty="0">
                <a:latin typeface="Calibri" charset="0"/>
              </a:rPr>
              <a:t>object</a:t>
            </a:r>
          </a:p>
          <a:p>
            <a:pPr lvl="1"/>
            <a:r>
              <a:rPr lang="en-US" dirty="0" err="1" smtClean="0">
                <a:latin typeface="Calibri" charset="0"/>
              </a:rPr>
              <a:t>Map.contex</a:t>
            </a:r>
            <a:r>
              <a:rPr lang="en-US" dirty="0" err="1">
                <a:latin typeface="Calibri" charset="0"/>
              </a:rPr>
              <a:t>t</a:t>
            </a:r>
            <a:r>
              <a:rPr lang="en-US" dirty="0" smtClean="0">
                <a:latin typeface="Calibri" charset="0"/>
              </a:rPr>
              <a:t>(</a:t>
            </a:r>
            <a:r>
              <a:rPr lang="en-US" dirty="0">
                <a:latin typeface="Calibri" charset="0"/>
              </a:rPr>
              <a:t>) takes (k, v) elements</a:t>
            </a:r>
          </a:p>
          <a:p>
            <a:r>
              <a:rPr lang="en-US" dirty="0">
                <a:latin typeface="Calibri" charset="0"/>
              </a:rPr>
              <a:t>Any </a:t>
            </a:r>
            <a:r>
              <a:rPr lang="en-US" i="1" dirty="0">
                <a:latin typeface="Calibri" charset="0"/>
              </a:rPr>
              <a:t>(</a:t>
            </a:r>
            <a:r>
              <a:rPr lang="en-US" i="1" dirty="0" err="1">
                <a:latin typeface="Calibri" charset="0"/>
              </a:rPr>
              <a:t>WritableComparable</a:t>
            </a:r>
            <a:r>
              <a:rPr lang="en-US" i="1" dirty="0">
                <a:latin typeface="Calibri" charset="0"/>
              </a:rPr>
              <a:t>, Writable)</a:t>
            </a:r>
            <a:r>
              <a:rPr lang="en-US" dirty="0">
                <a:latin typeface="Calibri" charset="0"/>
              </a:rPr>
              <a:t> can be </a:t>
            </a:r>
            <a:r>
              <a:rPr lang="en-US" dirty="0" smtClean="0">
                <a:latin typeface="Calibri" charset="0"/>
              </a:rPr>
              <a:t>used</a:t>
            </a:r>
          </a:p>
          <a:p>
            <a:endParaRPr lang="en-US" dirty="0">
              <a:latin typeface="Calibri" charset="0"/>
            </a:endParaRPr>
          </a:p>
          <a:p>
            <a:endParaRPr lang="en-US" dirty="0">
              <a:latin typeface="Calibri" charset="0"/>
            </a:endParaRPr>
          </a:p>
          <a:p>
            <a:endParaRPr lang="en-US" dirty="0">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i="1">
                <a:latin typeface="Calibri" charset="0"/>
              </a:rPr>
              <a:t>WritableComparator</a:t>
            </a:r>
          </a:p>
        </p:txBody>
      </p:sp>
      <p:sp>
        <p:nvSpPr>
          <p:cNvPr id="21506" name="Rectangle 3"/>
          <p:cNvSpPr>
            <a:spLocks noGrp="1" noChangeArrowheads="1"/>
          </p:cNvSpPr>
          <p:nvPr>
            <p:ph type="body" idx="1"/>
          </p:nvPr>
        </p:nvSpPr>
        <p:spPr/>
        <p:txBody>
          <a:bodyPr/>
          <a:lstStyle/>
          <a:p>
            <a:r>
              <a:rPr lang="en-US" dirty="0">
                <a:latin typeface="Calibri" charset="0"/>
              </a:rPr>
              <a:t>Compares </a:t>
            </a:r>
            <a:r>
              <a:rPr lang="en-US" dirty="0" err="1">
                <a:latin typeface="Calibri" charset="0"/>
              </a:rPr>
              <a:t>WritableComparable</a:t>
            </a:r>
            <a:r>
              <a:rPr lang="en-US" dirty="0">
                <a:latin typeface="Calibri" charset="0"/>
              </a:rPr>
              <a:t> data</a:t>
            </a:r>
          </a:p>
          <a:p>
            <a:pPr lvl="1"/>
            <a:r>
              <a:rPr lang="en-US" dirty="0">
                <a:latin typeface="Calibri" charset="0"/>
              </a:rPr>
              <a:t>Will call </a:t>
            </a:r>
            <a:r>
              <a:rPr lang="en-US" dirty="0" err="1">
                <a:latin typeface="Calibri" charset="0"/>
              </a:rPr>
              <a:t>WritableComparable.compare</a:t>
            </a:r>
            <a:r>
              <a:rPr lang="en-US" dirty="0">
                <a:latin typeface="Calibri" charset="0"/>
              </a:rPr>
              <a:t>()</a:t>
            </a:r>
          </a:p>
          <a:p>
            <a:pPr lvl="1"/>
            <a:r>
              <a:rPr lang="en-US" dirty="0">
                <a:latin typeface="Calibri" charset="0"/>
              </a:rPr>
              <a:t>Can provide fast path for serialized data</a:t>
            </a:r>
          </a:p>
          <a:p>
            <a:endParaRPr lang="en-US" dirty="0">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04800"/>
            <a:ext cx="8229600" cy="1139825"/>
          </a:xfrm>
        </p:spPr>
        <p:txBody>
          <a:bodyPr/>
          <a:lstStyle/>
          <a:p>
            <a:r>
              <a:rPr lang="en-US">
                <a:latin typeface="Calibri" charset="0"/>
              </a:rPr>
              <a:t>Partition And Shuffle</a:t>
            </a:r>
          </a:p>
        </p:txBody>
      </p:sp>
      <p:graphicFrame>
        <p:nvGraphicFramePr>
          <p:cNvPr id="23554" name="Object 3"/>
          <p:cNvGraphicFramePr>
            <a:graphicFrameLocks noGrp="1" noChangeAspect="1"/>
          </p:cNvGraphicFramePr>
          <p:nvPr>
            <p:ph idx="1"/>
          </p:nvPr>
        </p:nvGraphicFramePr>
        <p:xfrm>
          <a:off x="609600" y="1752600"/>
          <a:ext cx="8001000" cy="4683125"/>
        </p:xfrm>
        <a:graphic>
          <a:graphicData uri="http://schemas.openxmlformats.org/presentationml/2006/ole">
            <mc:AlternateContent xmlns:mc="http://schemas.openxmlformats.org/markup-compatibility/2006">
              <mc:Choice xmlns:v="urn:schemas-microsoft-com:vml" Requires="v">
                <p:oleObj spid="_x0000_s23589" name="Visio" r:id="rId3" imgW="4051300" imgH="2374900" progId="Visio.Drawing.11">
                  <p:embed/>
                </p:oleObj>
              </mc:Choice>
              <mc:Fallback>
                <p:oleObj name="Visio" r:id="rId3" imgW="4051300" imgH="237490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8001000"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i="1">
                <a:latin typeface="Calibri" charset="0"/>
              </a:rPr>
              <a:t>Partitioner</a:t>
            </a:r>
          </a:p>
        </p:txBody>
      </p:sp>
      <p:sp>
        <p:nvSpPr>
          <p:cNvPr id="24578" name="Rectangle 3"/>
          <p:cNvSpPr>
            <a:spLocks noGrp="1" noChangeArrowheads="1"/>
          </p:cNvSpPr>
          <p:nvPr>
            <p:ph type="body" idx="1"/>
          </p:nvPr>
        </p:nvSpPr>
        <p:spPr/>
        <p:txBody>
          <a:bodyPr/>
          <a:lstStyle/>
          <a:p>
            <a:r>
              <a:rPr lang="en-US" dirty="0" err="1">
                <a:latin typeface="Calibri" charset="0"/>
              </a:rPr>
              <a:t>int</a:t>
            </a:r>
            <a:r>
              <a:rPr lang="en-US" dirty="0">
                <a:latin typeface="Calibri" charset="0"/>
              </a:rPr>
              <a:t> </a:t>
            </a:r>
            <a:r>
              <a:rPr lang="en-US" dirty="0" err="1">
                <a:latin typeface="Calibri" charset="0"/>
              </a:rPr>
              <a:t>getPartition</a:t>
            </a:r>
            <a:r>
              <a:rPr lang="en-US" dirty="0">
                <a:latin typeface="Calibri" charset="0"/>
              </a:rPr>
              <a:t>(key, </a:t>
            </a:r>
            <a:r>
              <a:rPr lang="en-US" dirty="0" err="1">
                <a:latin typeface="Calibri" charset="0"/>
              </a:rPr>
              <a:t>val</a:t>
            </a:r>
            <a:r>
              <a:rPr lang="en-US" dirty="0">
                <a:latin typeface="Calibri" charset="0"/>
              </a:rPr>
              <a:t>, </a:t>
            </a:r>
            <a:r>
              <a:rPr lang="en-US" dirty="0" err="1">
                <a:latin typeface="Calibri" charset="0"/>
              </a:rPr>
              <a:t>numPartitions</a:t>
            </a:r>
            <a:r>
              <a:rPr lang="en-US" dirty="0">
                <a:latin typeface="Calibri" charset="0"/>
              </a:rPr>
              <a:t>)</a:t>
            </a:r>
          </a:p>
          <a:p>
            <a:pPr lvl="1"/>
            <a:r>
              <a:rPr lang="en-US" dirty="0">
                <a:latin typeface="Calibri" charset="0"/>
              </a:rPr>
              <a:t>Outputs the partition number for a given key</a:t>
            </a:r>
          </a:p>
          <a:p>
            <a:pPr lvl="1"/>
            <a:r>
              <a:rPr lang="en-US" dirty="0">
                <a:latin typeface="Calibri" charset="0"/>
              </a:rPr>
              <a:t>One partition == values sent to one Reduce task</a:t>
            </a:r>
          </a:p>
          <a:p>
            <a:r>
              <a:rPr lang="en-US" i="1" dirty="0" err="1">
                <a:latin typeface="Calibri" charset="0"/>
              </a:rPr>
              <a:t>HashPartitioner</a:t>
            </a:r>
            <a:r>
              <a:rPr lang="en-US" dirty="0">
                <a:latin typeface="Calibri" charset="0"/>
              </a:rPr>
              <a:t> used by default</a:t>
            </a:r>
          </a:p>
          <a:p>
            <a:pPr lvl="1"/>
            <a:r>
              <a:rPr lang="en-US" dirty="0">
                <a:latin typeface="Calibri" charset="0"/>
              </a:rPr>
              <a:t>Uses </a:t>
            </a:r>
            <a:r>
              <a:rPr lang="en-US" dirty="0" err="1">
                <a:latin typeface="Calibri" charset="0"/>
              </a:rPr>
              <a:t>key.hashCode</a:t>
            </a:r>
            <a:r>
              <a:rPr lang="en-US" dirty="0">
                <a:latin typeface="Calibri" charset="0"/>
              </a:rPr>
              <a:t>() to return partition </a:t>
            </a:r>
            <a:r>
              <a:rPr lang="en-US" dirty="0" err="1">
                <a:latin typeface="Calibri" charset="0"/>
              </a:rPr>
              <a:t>num</a:t>
            </a:r>
            <a:endParaRPr lang="en-US" dirty="0">
              <a:latin typeface="Calibri" charset="0"/>
            </a:endParaRPr>
          </a:p>
          <a:p>
            <a:r>
              <a:rPr lang="en-US" i="1" dirty="0" smtClean="0">
                <a:latin typeface="Calibri" charset="0"/>
              </a:rPr>
              <a:t>Job </a:t>
            </a:r>
            <a:r>
              <a:rPr lang="en-US" dirty="0">
                <a:latin typeface="Calibri" charset="0"/>
              </a:rPr>
              <a:t>sets </a:t>
            </a:r>
            <a:r>
              <a:rPr lang="en-US" i="1" dirty="0" err="1">
                <a:latin typeface="Calibri" charset="0"/>
              </a:rPr>
              <a:t>Partitioner</a:t>
            </a:r>
            <a:r>
              <a:rPr lang="en-US" i="1" dirty="0">
                <a:latin typeface="Calibri" charset="0"/>
              </a:rPr>
              <a:t> </a:t>
            </a:r>
            <a:r>
              <a:rPr lang="en-US" dirty="0">
                <a:latin typeface="Calibri" charset="0"/>
              </a:rPr>
              <a:t>implementation</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5269" y="335845"/>
            <a:ext cx="7950155" cy="5909311"/>
          </a:xfrm>
          <a:prstGeom prst="rect">
            <a:avLst/>
          </a:prstGeom>
        </p:spPr>
        <p:txBody>
          <a:bodyPr wrap="square">
            <a:spAutoFit/>
          </a:bodyPr>
          <a:lstStyle/>
          <a:p>
            <a:r>
              <a:rPr lang="en-US" dirty="0"/>
              <a:t>public class </a:t>
            </a:r>
            <a:r>
              <a:rPr lang="en-US" dirty="0" err="1"/>
              <a:t>MyPartitioner</a:t>
            </a:r>
            <a:r>
              <a:rPr lang="en-US" dirty="0"/>
              <a:t> implements </a:t>
            </a:r>
            <a:r>
              <a:rPr lang="en-US" dirty="0" err="1"/>
              <a:t>Partitioner</a:t>
            </a:r>
            <a:r>
              <a:rPr lang="en-US" dirty="0"/>
              <a:t>&lt;</a:t>
            </a:r>
            <a:r>
              <a:rPr lang="en-US" dirty="0" err="1"/>
              <a:t>IntWritable,Text</a:t>
            </a:r>
            <a:r>
              <a:rPr lang="en-US" dirty="0"/>
              <a:t>&gt; {</a:t>
            </a:r>
          </a:p>
          <a:p>
            <a:r>
              <a:rPr lang="en-US" dirty="0"/>
              <a:t>	@Override</a:t>
            </a:r>
          </a:p>
          <a:p>
            <a:r>
              <a:rPr lang="en-US" dirty="0"/>
              <a:t>	</a:t>
            </a:r>
            <a:r>
              <a:rPr lang="en-US" b="1" dirty="0"/>
              <a:t>public </a:t>
            </a:r>
            <a:r>
              <a:rPr lang="en-US" b="1" dirty="0" err="1"/>
              <a:t>int</a:t>
            </a:r>
            <a:r>
              <a:rPr lang="en-US" b="1" dirty="0"/>
              <a:t> </a:t>
            </a:r>
            <a:r>
              <a:rPr lang="en-US" b="1" dirty="0" err="1"/>
              <a:t>getPartition</a:t>
            </a:r>
            <a:r>
              <a:rPr lang="en-US" b="1" dirty="0"/>
              <a:t>(</a:t>
            </a:r>
            <a:r>
              <a:rPr lang="en-US" b="1" dirty="0" err="1"/>
              <a:t>IntWritable</a:t>
            </a:r>
            <a:r>
              <a:rPr lang="en-US" b="1" dirty="0"/>
              <a:t> key, Text value, </a:t>
            </a:r>
            <a:r>
              <a:rPr lang="en-US" b="1" dirty="0" err="1"/>
              <a:t>int</a:t>
            </a:r>
            <a:r>
              <a:rPr lang="en-US" b="1" dirty="0"/>
              <a:t> </a:t>
            </a:r>
            <a:r>
              <a:rPr lang="en-US" b="1" dirty="0" err="1"/>
              <a:t>numPartitions</a:t>
            </a:r>
            <a:r>
              <a:rPr lang="en-US" b="1" dirty="0"/>
              <a:t>)</a:t>
            </a:r>
            <a:r>
              <a:rPr lang="en-US" dirty="0"/>
              <a:t> {</a:t>
            </a:r>
          </a:p>
          <a:p>
            <a:r>
              <a:rPr lang="en-US" dirty="0"/>
              <a:t>		/* Pretty ugly hard coded partitioning function. Don't do that in practice, it is just for the sake of understanding. */</a:t>
            </a:r>
          </a:p>
          <a:p>
            <a:r>
              <a:rPr lang="en-US" dirty="0"/>
              <a:t>		</a:t>
            </a:r>
            <a:r>
              <a:rPr lang="en-US" dirty="0" err="1"/>
              <a:t>int</a:t>
            </a:r>
            <a:r>
              <a:rPr lang="en-US" dirty="0"/>
              <a:t> </a:t>
            </a:r>
            <a:r>
              <a:rPr lang="en-US" dirty="0" err="1"/>
              <a:t>nbOccurences</a:t>
            </a:r>
            <a:r>
              <a:rPr lang="en-US" dirty="0"/>
              <a:t> = </a:t>
            </a:r>
            <a:r>
              <a:rPr lang="en-US" dirty="0" err="1"/>
              <a:t>key.get</a:t>
            </a:r>
            <a:r>
              <a:rPr lang="en-US" dirty="0"/>
              <a:t>();</a:t>
            </a:r>
          </a:p>
          <a:p>
            <a:r>
              <a:rPr lang="en-US" dirty="0"/>
              <a:t> </a:t>
            </a:r>
          </a:p>
          <a:p>
            <a:r>
              <a:rPr lang="en-US" dirty="0"/>
              <a:t>		if( </a:t>
            </a:r>
            <a:r>
              <a:rPr lang="en-US" dirty="0" err="1"/>
              <a:t>nbOccurences</a:t>
            </a:r>
            <a:r>
              <a:rPr lang="en-US" dirty="0"/>
              <a:t> &lt; 3 )</a:t>
            </a:r>
          </a:p>
          <a:p>
            <a:r>
              <a:rPr lang="en-US" dirty="0"/>
              <a:t>			return 0;</a:t>
            </a:r>
          </a:p>
          <a:p>
            <a:r>
              <a:rPr lang="en-US" dirty="0"/>
              <a:t>		else</a:t>
            </a:r>
          </a:p>
          <a:p>
            <a:r>
              <a:rPr lang="en-US" dirty="0"/>
              <a:t>			return 1;</a:t>
            </a:r>
          </a:p>
          <a:p>
            <a:r>
              <a:rPr lang="en-US" dirty="0"/>
              <a:t>	}</a:t>
            </a:r>
          </a:p>
          <a:p>
            <a:r>
              <a:rPr lang="en-US" dirty="0"/>
              <a:t> </a:t>
            </a:r>
          </a:p>
          <a:p>
            <a:r>
              <a:rPr lang="en-US" dirty="0"/>
              <a:t>	@Override</a:t>
            </a:r>
          </a:p>
          <a:p>
            <a:r>
              <a:rPr lang="en-US" b="1" dirty="0"/>
              <a:t>	public void configure(</a:t>
            </a:r>
            <a:r>
              <a:rPr lang="en-US" b="1" dirty="0" err="1"/>
              <a:t>JobConf</a:t>
            </a:r>
            <a:r>
              <a:rPr lang="en-US" b="1" dirty="0"/>
              <a:t> arg0) </a:t>
            </a:r>
            <a:r>
              <a:rPr lang="en-US" b="1" dirty="0" smtClean="0"/>
              <a:t>{</a:t>
            </a:r>
            <a:endParaRPr lang="en-US" dirty="0"/>
          </a:p>
          <a:p>
            <a:r>
              <a:rPr lang="en-US" dirty="0"/>
              <a:t>	</a:t>
            </a:r>
            <a:r>
              <a:rPr lang="en-US" dirty="0" smtClean="0"/>
              <a:t>}</a:t>
            </a:r>
            <a:endParaRPr lang="en-US" dirty="0"/>
          </a:p>
          <a:p>
            <a:r>
              <a:rPr lang="en-US" dirty="0" smtClean="0"/>
              <a:t>}</a:t>
            </a:r>
          </a:p>
          <a:p>
            <a:endParaRPr lang="en-US" dirty="0" smtClean="0"/>
          </a:p>
          <a:p>
            <a:r>
              <a:rPr lang="en-US" b="1" dirty="0" err="1" smtClean="0">
                <a:solidFill>
                  <a:srgbClr val="FF0000"/>
                </a:solidFill>
              </a:rPr>
              <a:t>job</a:t>
            </a:r>
            <a:r>
              <a:rPr lang="en-US" b="1" dirty="0" err="1" smtClean="0">
                <a:solidFill>
                  <a:srgbClr val="FF0000"/>
                </a:solidFill>
              </a:rPr>
              <a:t>.setPartitionerClass</a:t>
            </a:r>
            <a:r>
              <a:rPr lang="en-US" b="1" dirty="0">
                <a:solidFill>
                  <a:srgbClr val="FF0000"/>
                </a:solidFill>
              </a:rPr>
              <a:t>(</a:t>
            </a:r>
            <a:r>
              <a:rPr lang="en-US" b="1" dirty="0" err="1">
                <a:solidFill>
                  <a:srgbClr val="FF0000"/>
                </a:solidFill>
              </a:rPr>
              <a:t>MyPartitioner.class</a:t>
            </a:r>
            <a:r>
              <a:rPr lang="en-US" b="1" dirty="0">
                <a:solidFill>
                  <a:srgbClr val="FF0000"/>
                </a:solidFill>
              </a:rPr>
              <a:t>);</a:t>
            </a:r>
          </a:p>
          <a:p>
            <a:endParaRPr lang="en-US" dirty="0"/>
          </a:p>
          <a:p>
            <a:endParaRPr lang="en-US" dirty="0"/>
          </a:p>
        </p:txBody>
      </p:sp>
    </p:spTree>
    <p:extLst>
      <p:ext uri="{BB962C8B-B14F-4D97-AF65-F5344CB8AC3E}">
        <p14:creationId xmlns:p14="http://schemas.microsoft.com/office/powerpoint/2010/main" val="4093161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sz="3200" b="1" dirty="0"/>
              <a:t>Reducer&lt;KEYIN,VALUEIN,KEYOUT,VALUEOUT&gt;</a:t>
            </a:r>
            <a:endParaRPr lang="en-US" sz="3200" dirty="0">
              <a:latin typeface="Calibri" charset="0"/>
            </a:endParaRPr>
          </a:p>
        </p:txBody>
      </p:sp>
      <p:sp>
        <p:nvSpPr>
          <p:cNvPr id="2" name="Content Placeholder 1"/>
          <p:cNvSpPr>
            <a:spLocks noGrp="1"/>
          </p:cNvSpPr>
          <p:nvPr>
            <p:ph idx="1"/>
          </p:nvPr>
        </p:nvSpPr>
        <p:spPr/>
        <p:txBody>
          <a:bodyPr/>
          <a:lstStyle/>
          <a:p>
            <a:r>
              <a:rPr lang="en-US" dirty="0"/>
              <a:t>Reduces a set of intermediate values which share a key to a smaller set of values.</a:t>
            </a:r>
          </a:p>
          <a:p>
            <a:r>
              <a:rPr lang="en-US" dirty="0" smtClean="0"/>
              <a:t>Reducer </a:t>
            </a:r>
            <a:r>
              <a:rPr lang="en-US" dirty="0"/>
              <a:t>has 3 primary phases:</a:t>
            </a:r>
          </a:p>
          <a:p>
            <a:pPr lvl="1"/>
            <a:r>
              <a:rPr lang="en-US" b="1" dirty="0" smtClean="0"/>
              <a:t>Shuffle</a:t>
            </a:r>
            <a:endParaRPr lang="en-US" b="1" dirty="0"/>
          </a:p>
          <a:p>
            <a:pPr lvl="1"/>
            <a:r>
              <a:rPr lang="en-US" b="1" dirty="0" smtClean="0"/>
              <a:t>Sort</a:t>
            </a:r>
          </a:p>
          <a:p>
            <a:pPr lvl="1"/>
            <a:r>
              <a:rPr lang="en-US" b="1" dirty="0" smtClean="0"/>
              <a:t>Reduce </a:t>
            </a:r>
          </a:p>
          <a:p>
            <a:r>
              <a:rPr lang="en-US" dirty="0"/>
              <a:t>http://</a:t>
            </a:r>
            <a:r>
              <a:rPr lang="en-US" dirty="0" err="1"/>
              <a:t>hadoop.apache.org</a:t>
            </a:r>
            <a:r>
              <a:rPr lang="en-US" dirty="0"/>
              <a:t>/docs/r2.2.0/</a:t>
            </a:r>
            <a:r>
              <a:rPr lang="en-US" dirty="0" err="1"/>
              <a:t>api</a:t>
            </a:r>
            <a:r>
              <a:rPr lang="en-US" dirty="0"/>
              <a:t>/org/apache/</a:t>
            </a:r>
            <a:r>
              <a:rPr lang="en-US" dirty="0" err="1"/>
              <a:t>hadoop</a:t>
            </a:r>
            <a:r>
              <a:rPr lang="en-US" dirty="0"/>
              <a:t>/</a:t>
            </a:r>
            <a:r>
              <a:rPr lang="en-US" dirty="0" err="1"/>
              <a:t>mapreduce</a:t>
            </a:r>
            <a:r>
              <a:rPr lang="en-US" dirty="0"/>
              <a:t>/</a:t>
            </a:r>
            <a:r>
              <a:rPr lang="en-US" dirty="0" err="1"/>
              <a:t>Reducer.html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2753" y="641297"/>
            <a:ext cx="8676603" cy="528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70000" lnSpcReduction="20000"/>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smtClean="0"/>
              <a:t> public static class </a:t>
            </a:r>
            <a:r>
              <a:rPr lang="en-US" dirty="0" err="1" smtClean="0"/>
              <a:t>IntSumReducer</a:t>
            </a:r>
            <a:r>
              <a:rPr lang="en-US" dirty="0" smtClean="0"/>
              <a:t> </a:t>
            </a:r>
          </a:p>
          <a:p>
            <a:pPr marL="0" indent="0">
              <a:buFont typeface="Arial" charset="0"/>
              <a:buNone/>
            </a:pPr>
            <a:r>
              <a:rPr lang="en-US" b="1" dirty="0" smtClean="0"/>
              <a:t>       extends Reducer&lt;</a:t>
            </a:r>
            <a:r>
              <a:rPr lang="en-US" b="1" dirty="0" err="1" smtClean="0"/>
              <a:t>Text,IntWritable,Text,IntWritable</a:t>
            </a:r>
            <a:r>
              <a:rPr lang="en-US" b="1" dirty="0" smtClean="0"/>
              <a:t>&gt; {</a:t>
            </a:r>
          </a:p>
          <a:p>
            <a:pPr marL="0" indent="0">
              <a:buFont typeface="Arial" charset="0"/>
              <a:buNone/>
            </a:pPr>
            <a:r>
              <a:rPr lang="en-US" dirty="0" smtClean="0"/>
              <a:t>    private </a:t>
            </a:r>
            <a:r>
              <a:rPr lang="en-US" dirty="0" err="1" smtClean="0"/>
              <a:t>IntWritable</a:t>
            </a:r>
            <a:r>
              <a:rPr lang="en-US" dirty="0" smtClean="0"/>
              <a:t> result = new </a:t>
            </a:r>
            <a:r>
              <a:rPr lang="en-US" dirty="0" err="1" smtClean="0"/>
              <a:t>IntWritable</a:t>
            </a:r>
            <a:r>
              <a:rPr lang="en-US" dirty="0" smtClean="0"/>
              <a:t>();</a:t>
            </a:r>
          </a:p>
          <a:p>
            <a:pPr marL="0" indent="0">
              <a:buFont typeface="Arial" charset="0"/>
              <a:buNone/>
            </a:pPr>
            <a:endParaRPr lang="en-US" dirty="0" smtClean="0"/>
          </a:p>
          <a:p>
            <a:pPr marL="0" indent="0">
              <a:buFont typeface="Arial" charset="0"/>
              <a:buNone/>
            </a:pPr>
            <a:r>
              <a:rPr lang="en-US" dirty="0" smtClean="0"/>
              <a:t>    </a:t>
            </a:r>
            <a:r>
              <a:rPr lang="en-US" b="1" dirty="0" smtClean="0"/>
              <a:t>public void reduce(Text key, </a:t>
            </a:r>
            <a:r>
              <a:rPr lang="en-US" b="1" dirty="0" err="1" smtClean="0"/>
              <a:t>Iterable</a:t>
            </a:r>
            <a:r>
              <a:rPr lang="en-US" b="1" dirty="0" smtClean="0"/>
              <a:t>&lt;</a:t>
            </a:r>
            <a:r>
              <a:rPr lang="en-US" b="1" dirty="0" err="1" smtClean="0"/>
              <a:t>IntWritable</a:t>
            </a:r>
            <a:r>
              <a:rPr lang="en-US" b="1" dirty="0" smtClean="0"/>
              <a:t>&gt; values, </a:t>
            </a:r>
          </a:p>
          <a:p>
            <a:pPr marL="0" indent="0">
              <a:buFont typeface="Arial" charset="0"/>
              <a:buNone/>
            </a:pPr>
            <a:r>
              <a:rPr lang="en-US" b="1" dirty="0" smtClean="0"/>
              <a:t>                       Context context</a:t>
            </a:r>
          </a:p>
          <a:p>
            <a:pPr marL="0" indent="0">
              <a:buFont typeface="Arial" charset="0"/>
              <a:buNone/>
            </a:pPr>
            <a:r>
              <a:rPr lang="en-US" b="1" dirty="0" smtClean="0"/>
              <a:t>                       ) throws </a:t>
            </a:r>
            <a:r>
              <a:rPr lang="en-US" b="1" dirty="0" err="1" smtClean="0"/>
              <a:t>IOException</a:t>
            </a:r>
            <a:r>
              <a:rPr lang="en-US" b="1" dirty="0" smtClean="0"/>
              <a:t>, </a:t>
            </a:r>
            <a:r>
              <a:rPr lang="en-US" b="1" dirty="0" err="1" smtClean="0"/>
              <a:t>InterruptedException</a:t>
            </a:r>
            <a:r>
              <a:rPr lang="en-US" b="1" dirty="0" smtClean="0"/>
              <a:t> {</a:t>
            </a:r>
          </a:p>
          <a:p>
            <a:pPr marL="0" indent="0">
              <a:buFont typeface="Arial" charset="0"/>
              <a:buNone/>
            </a:pPr>
            <a:r>
              <a:rPr lang="is-IS" b="1" dirty="0" smtClean="0"/>
              <a:t>     </a:t>
            </a:r>
            <a:r>
              <a:rPr lang="is-IS" dirty="0" smtClean="0"/>
              <a:t> int sum = 0;</a:t>
            </a:r>
          </a:p>
          <a:p>
            <a:pPr marL="0" indent="0">
              <a:buFont typeface="Arial" charset="0"/>
              <a:buNone/>
            </a:pPr>
            <a:r>
              <a:rPr lang="en-US" dirty="0" smtClean="0"/>
              <a:t>      for (</a:t>
            </a:r>
            <a:r>
              <a:rPr lang="en-US" dirty="0" err="1" smtClean="0"/>
              <a:t>IntWritable</a:t>
            </a:r>
            <a:r>
              <a:rPr lang="en-US" dirty="0" smtClean="0"/>
              <a:t> </a:t>
            </a:r>
            <a:r>
              <a:rPr lang="en-US" dirty="0" err="1" smtClean="0"/>
              <a:t>val</a:t>
            </a:r>
            <a:r>
              <a:rPr lang="en-US" dirty="0" smtClean="0"/>
              <a:t> : values) {</a:t>
            </a:r>
          </a:p>
          <a:p>
            <a:pPr marL="0" indent="0">
              <a:buFont typeface="Arial" charset="0"/>
              <a:buNone/>
            </a:pPr>
            <a:r>
              <a:rPr lang="is-IS" dirty="0" smtClean="0"/>
              <a:t>        sum += val.get();</a:t>
            </a:r>
          </a:p>
          <a:p>
            <a:pPr marL="0" indent="0">
              <a:buFont typeface="Arial" charset="0"/>
              <a:buNone/>
            </a:pPr>
            <a:r>
              <a:rPr lang="is-IS" dirty="0" smtClean="0"/>
              <a:t>      }</a:t>
            </a:r>
          </a:p>
          <a:p>
            <a:pPr marL="0" indent="0">
              <a:buFont typeface="Arial" charset="0"/>
              <a:buNone/>
            </a:pPr>
            <a:r>
              <a:rPr lang="en-US" dirty="0" smtClean="0"/>
              <a:t>      </a:t>
            </a:r>
            <a:r>
              <a:rPr lang="en-US" dirty="0" err="1" smtClean="0"/>
              <a:t>result.set</a:t>
            </a:r>
            <a:r>
              <a:rPr lang="en-US" dirty="0" smtClean="0"/>
              <a:t>(sum);</a:t>
            </a:r>
          </a:p>
          <a:p>
            <a:pPr marL="0" indent="0">
              <a:buFont typeface="Arial" charset="0"/>
              <a:buNone/>
            </a:pPr>
            <a:r>
              <a:rPr lang="en-US" dirty="0" smtClean="0"/>
              <a:t>      </a:t>
            </a:r>
            <a:r>
              <a:rPr lang="en-US" dirty="0" err="1" smtClean="0"/>
              <a:t>context.write</a:t>
            </a:r>
            <a:r>
              <a:rPr lang="en-US" dirty="0" smtClean="0"/>
              <a:t>(key, result);</a:t>
            </a:r>
          </a:p>
          <a:p>
            <a:pPr marL="0" indent="0">
              <a:buFont typeface="Arial" charset="0"/>
              <a:buNone/>
            </a:pPr>
            <a:r>
              <a:rPr lang="en-US" b="1" dirty="0" smtClean="0"/>
              <a:t>    }</a:t>
            </a:r>
          </a:p>
          <a:p>
            <a:pPr marL="0" indent="0">
              <a:buFont typeface="Arial" charset="0"/>
              <a:buNone/>
            </a:pPr>
            <a:r>
              <a:rPr lang="en-US" dirty="0" smtClean="0"/>
              <a:t>  }</a:t>
            </a:r>
            <a:endParaRPr lang="en-US" dirty="0"/>
          </a:p>
        </p:txBody>
      </p:sp>
    </p:spTree>
    <p:extLst>
      <p:ext uri="{BB962C8B-B14F-4D97-AF65-F5344CB8AC3E}">
        <p14:creationId xmlns:p14="http://schemas.microsoft.com/office/powerpoint/2010/main" val="4109250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a:latin typeface="Calibri" charset="0"/>
              </a:rPr>
              <a:t>Finally: Writing The Output</a:t>
            </a:r>
          </a:p>
        </p:txBody>
      </p:sp>
      <p:graphicFrame>
        <p:nvGraphicFramePr>
          <p:cNvPr id="26626" name="Object 3"/>
          <p:cNvGraphicFramePr>
            <a:graphicFrameLocks noGrp="1" noChangeAspect="1"/>
          </p:cNvGraphicFramePr>
          <p:nvPr>
            <p:ph idx="1"/>
          </p:nvPr>
        </p:nvGraphicFramePr>
        <p:xfrm>
          <a:off x="914400" y="2233613"/>
          <a:ext cx="7010400" cy="3709987"/>
        </p:xfrm>
        <a:graphic>
          <a:graphicData uri="http://schemas.openxmlformats.org/presentationml/2006/ole">
            <mc:AlternateContent xmlns:mc="http://schemas.openxmlformats.org/markup-compatibility/2006">
              <mc:Choice xmlns:v="urn:schemas-microsoft-com:vml" Requires="v">
                <p:oleObj spid="_x0000_s26661" name="Visio" r:id="rId3" imgW="3187700" imgH="1689100" progId="Visio.Drawing.11">
                  <p:embed/>
                </p:oleObj>
              </mc:Choice>
              <mc:Fallback>
                <p:oleObj name="Visio" r:id="rId3" imgW="3187700" imgH="168910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33613"/>
                        <a:ext cx="7010400" cy="370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i="1">
                <a:latin typeface="Calibri" charset="0"/>
              </a:rPr>
              <a:t>OutputFormat</a:t>
            </a:r>
          </a:p>
        </p:txBody>
      </p:sp>
      <p:sp>
        <p:nvSpPr>
          <p:cNvPr id="27650" name="Rectangle 3"/>
          <p:cNvSpPr>
            <a:spLocks noGrp="1" noChangeArrowheads="1"/>
          </p:cNvSpPr>
          <p:nvPr>
            <p:ph type="body" idx="1"/>
          </p:nvPr>
        </p:nvSpPr>
        <p:spPr/>
        <p:txBody>
          <a:bodyPr/>
          <a:lstStyle/>
          <a:p>
            <a:r>
              <a:rPr lang="en-US">
                <a:latin typeface="Calibri" charset="0"/>
              </a:rPr>
              <a:t>Analogous to </a:t>
            </a:r>
            <a:r>
              <a:rPr lang="en-US" i="1">
                <a:latin typeface="Calibri" charset="0"/>
              </a:rPr>
              <a:t>InputFormat</a:t>
            </a:r>
          </a:p>
          <a:p>
            <a:r>
              <a:rPr lang="en-US" i="1">
                <a:latin typeface="Calibri" charset="0"/>
              </a:rPr>
              <a:t>TextOutputFormat</a:t>
            </a:r>
            <a:endParaRPr lang="en-US">
              <a:latin typeface="Calibri" charset="0"/>
            </a:endParaRPr>
          </a:p>
          <a:p>
            <a:pPr lvl="1"/>
            <a:r>
              <a:rPr lang="en-US">
                <a:latin typeface="Calibri" charset="0"/>
              </a:rPr>
              <a:t>Writes </a:t>
            </a:r>
            <a:r>
              <a:rPr lang="ja-JP" altLang="en-US">
                <a:latin typeface="Arial" charset="0"/>
              </a:rPr>
              <a:t>“</a:t>
            </a:r>
            <a:r>
              <a:rPr lang="en-US" altLang="ja-JP">
                <a:latin typeface="Calibri" charset="0"/>
              </a:rPr>
              <a:t>key val\n</a:t>
            </a:r>
            <a:r>
              <a:rPr lang="ja-JP" altLang="en-US">
                <a:latin typeface="Arial" charset="0"/>
              </a:rPr>
              <a:t>”</a:t>
            </a:r>
            <a:r>
              <a:rPr lang="en-US" altLang="ja-JP">
                <a:latin typeface="Calibri" charset="0"/>
              </a:rPr>
              <a:t> strings to output file</a:t>
            </a:r>
          </a:p>
          <a:p>
            <a:r>
              <a:rPr lang="en-US" i="1">
                <a:latin typeface="Calibri" charset="0"/>
              </a:rPr>
              <a:t>SequenceFileOutputFormat</a:t>
            </a:r>
          </a:p>
          <a:p>
            <a:pPr lvl="1"/>
            <a:r>
              <a:rPr lang="en-US">
                <a:latin typeface="Calibri" charset="0"/>
              </a:rPr>
              <a:t>Uses a binary format to pack (k, v) pairs</a:t>
            </a:r>
          </a:p>
          <a:p>
            <a:r>
              <a:rPr lang="en-US" i="1">
                <a:latin typeface="Calibri" charset="0"/>
              </a:rPr>
              <a:t>NullOutputFormat</a:t>
            </a:r>
          </a:p>
          <a:p>
            <a:pPr lvl="1"/>
            <a:r>
              <a:rPr lang="en-US">
                <a:latin typeface="Calibri" charset="0"/>
              </a:rPr>
              <a:t>Discards output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469070" y="60978"/>
            <a:ext cx="8229600" cy="1143000"/>
          </a:xfrm>
        </p:spPr>
        <p:txBody>
          <a:bodyPr/>
          <a:lstStyle/>
          <a:p>
            <a:r>
              <a:rPr lang="en-US" sz="3200" b="1" dirty="0"/>
              <a:t>Mapper&lt;KEYIN,VALUEIN,KEYOUT,VALUEOUT&gt;</a:t>
            </a:r>
            <a:endParaRPr lang="en-US" sz="3200" i="1" dirty="0">
              <a:latin typeface="Calibri" charset="0"/>
            </a:endParaRPr>
          </a:p>
        </p:txBody>
      </p:sp>
      <p:sp>
        <p:nvSpPr>
          <p:cNvPr id="3" name="Rectangle 2"/>
          <p:cNvSpPr/>
          <p:nvPr/>
        </p:nvSpPr>
        <p:spPr>
          <a:xfrm>
            <a:off x="469070" y="1071627"/>
            <a:ext cx="8444958" cy="4801315"/>
          </a:xfrm>
          <a:prstGeom prst="rect">
            <a:avLst/>
          </a:prstGeom>
        </p:spPr>
        <p:txBody>
          <a:bodyPr wrap="square">
            <a:spAutoFit/>
          </a:bodyPr>
          <a:lstStyle/>
          <a:p>
            <a:pPr marL="285750" indent="-285750">
              <a:buFont typeface="Arial"/>
              <a:buChar char="•"/>
            </a:pPr>
            <a:r>
              <a:rPr lang="en-US" dirty="0"/>
              <a:t>Maps input key/value pairs to a set of intermediate key/value pairs</a:t>
            </a:r>
            <a:r>
              <a:rPr lang="en-US" dirty="0" smtClean="0"/>
              <a:t>.</a:t>
            </a:r>
          </a:p>
          <a:p>
            <a:pPr marL="285750" indent="-285750">
              <a:buFont typeface="Arial"/>
              <a:buChar char="•"/>
            </a:pPr>
            <a:endParaRPr lang="en-US" dirty="0"/>
          </a:p>
          <a:p>
            <a:pPr marL="285750" indent="-285750">
              <a:buFont typeface="Arial"/>
              <a:buChar char="•"/>
            </a:pPr>
            <a:r>
              <a:rPr lang="en-US" dirty="0"/>
              <a:t>Maps are the individual tasks which transform input records into a intermediate records. The transformed intermediate records need not be of the same type as the input records. A given input pair may map to zero or many output </a:t>
            </a:r>
            <a:r>
              <a:rPr lang="en-US" dirty="0" smtClean="0"/>
              <a:t>pairs.</a:t>
            </a:r>
          </a:p>
          <a:p>
            <a:pPr marL="285750" indent="-285750">
              <a:buFont typeface="Arial"/>
              <a:buChar char="•"/>
            </a:pPr>
            <a:endParaRPr lang="en-US" dirty="0"/>
          </a:p>
          <a:p>
            <a:pPr marL="285750" indent="-285750">
              <a:buFont typeface="Arial"/>
              <a:buChar char="•"/>
            </a:pPr>
            <a:r>
              <a:rPr lang="en-US" dirty="0" smtClean="0"/>
              <a:t>The </a:t>
            </a:r>
            <a:r>
              <a:rPr lang="en-US" dirty="0" err="1"/>
              <a:t>Hadoop</a:t>
            </a:r>
            <a:r>
              <a:rPr lang="en-US" dirty="0"/>
              <a:t> Map-Reduce framework spawns one map task for </a:t>
            </a:r>
            <a:r>
              <a:rPr lang="en-US" dirty="0"/>
              <a:t>each </a:t>
            </a:r>
            <a:r>
              <a:rPr lang="en-US" dirty="0" err="1">
                <a:solidFill>
                  <a:srgbClr val="0000FF"/>
                </a:solidFill>
              </a:rPr>
              <a:t>InputSplit</a:t>
            </a:r>
            <a:r>
              <a:rPr lang="en-US" dirty="0">
                <a:solidFill>
                  <a:srgbClr val="0000FF"/>
                </a:solidFill>
              </a:rPr>
              <a:t> </a:t>
            </a:r>
            <a:r>
              <a:rPr lang="en-US" dirty="0"/>
              <a:t>generated by the </a:t>
            </a:r>
            <a:r>
              <a:rPr lang="en-US" dirty="0" err="1">
                <a:solidFill>
                  <a:srgbClr val="0000FF"/>
                </a:solidFill>
              </a:rPr>
              <a:t>InputFormat</a:t>
            </a:r>
            <a:r>
              <a:rPr lang="en-US" dirty="0">
                <a:solidFill>
                  <a:srgbClr val="0000FF"/>
                </a:solidFill>
              </a:rPr>
              <a:t> </a:t>
            </a:r>
            <a:r>
              <a:rPr lang="en-US" dirty="0"/>
              <a:t>for the job. </a:t>
            </a:r>
            <a:endParaRPr lang="en-US" dirty="0" smtClean="0"/>
          </a:p>
          <a:p>
            <a:pPr marL="285750" indent="-285750">
              <a:buFont typeface="Arial"/>
              <a:buChar char="•"/>
            </a:pPr>
            <a:endParaRPr lang="en-US" dirty="0" smtClean="0"/>
          </a:p>
          <a:p>
            <a:pPr marL="285750" indent="-285750">
              <a:buFont typeface="Arial"/>
              <a:buChar char="•"/>
            </a:pPr>
            <a:r>
              <a:rPr lang="en-US" dirty="0"/>
              <a:t>The framework first calls </a:t>
            </a:r>
            <a:r>
              <a:rPr lang="en-US" dirty="0">
                <a:solidFill>
                  <a:srgbClr val="0000FF"/>
                </a:solidFill>
              </a:rPr>
              <a:t>setup(</a:t>
            </a:r>
            <a:r>
              <a:rPr lang="en-US" dirty="0" err="1">
                <a:solidFill>
                  <a:srgbClr val="0000FF"/>
                </a:solidFill>
              </a:rPr>
              <a:t>org.apache.hadoop.mapreduce.Mapper.Context</a:t>
            </a:r>
            <a:r>
              <a:rPr lang="en-US" dirty="0">
                <a:solidFill>
                  <a:srgbClr val="0000FF"/>
                </a:solidFill>
              </a:rPr>
              <a:t>)</a:t>
            </a:r>
            <a:r>
              <a:rPr lang="en-US" dirty="0"/>
              <a:t>, followed by </a:t>
            </a:r>
            <a:r>
              <a:rPr lang="en-US" dirty="0">
                <a:solidFill>
                  <a:srgbClr val="0000FF"/>
                </a:solidFill>
              </a:rPr>
              <a:t>map(Object, Object, Context) </a:t>
            </a:r>
            <a:r>
              <a:rPr lang="en-US" dirty="0"/>
              <a:t>for each key/value pair in the </a:t>
            </a:r>
            <a:r>
              <a:rPr lang="en-US" dirty="0" err="1"/>
              <a:t>InputSplit</a:t>
            </a:r>
            <a:r>
              <a:rPr lang="en-US" dirty="0"/>
              <a:t>. Finally </a:t>
            </a:r>
            <a:r>
              <a:rPr lang="en-US" dirty="0">
                <a:solidFill>
                  <a:srgbClr val="0000FF"/>
                </a:solidFill>
              </a:rPr>
              <a:t>cleanup(Context)</a:t>
            </a:r>
            <a:r>
              <a:rPr lang="en-US" dirty="0"/>
              <a:t> is called.</a:t>
            </a:r>
            <a:endParaRPr lang="en-US" dirty="0" smtClean="0"/>
          </a:p>
          <a:p>
            <a:pPr marL="285750" indent="-285750">
              <a:buFont typeface="Arial"/>
              <a:buChar char="•"/>
            </a:pPr>
            <a:endParaRPr lang="en-US" dirty="0"/>
          </a:p>
          <a:p>
            <a:r>
              <a:rPr lang="en-US" dirty="0" smtClean="0"/>
              <a:t>http</a:t>
            </a:r>
            <a:r>
              <a:rPr lang="en-US" dirty="0"/>
              <a:t>://</a:t>
            </a:r>
            <a:r>
              <a:rPr lang="en-US" dirty="0" err="1"/>
              <a:t>hadoop.apache.org</a:t>
            </a:r>
            <a:r>
              <a:rPr lang="en-US" dirty="0"/>
              <a:t>/docs/r2.2.0/</a:t>
            </a:r>
            <a:r>
              <a:rPr lang="en-US" dirty="0" err="1"/>
              <a:t>api</a:t>
            </a:r>
            <a:r>
              <a:rPr lang="en-US" dirty="0"/>
              <a:t>/org/apache/</a:t>
            </a:r>
            <a:r>
              <a:rPr lang="en-US" dirty="0" err="1"/>
              <a:t>hadoop</a:t>
            </a:r>
            <a:r>
              <a:rPr lang="en-US" dirty="0"/>
              <a:t>/</a:t>
            </a:r>
            <a:r>
              <a:rPr lang="en-US" dirty="0" err="1"/>
              <a:t>mapreduce</a:t>
            </a:r>
            <a:r>
              <a:rPr lang="en-US" dirty="0"/>
              <a:t>/</a:t>
            </a:r>
            <a:r>
              <a:rPr lang="en-US" dirty="0" err="1"/>
              <a:t>Mapper.html</a:t>
            </a:r>
            <a:endParaRPr lang="en-US" dirty="0"/>
          </a:p>
          <a:p>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41300"/>
            <a:ext cx="9144000" cy="6353875"/>
          </a:xfrm>
          <a:prstGeom prst="rect">
            <a:avLst/>
          </a:prstGeom>
        </p:spPr>
      </p:pic>
    </p:spTree>
    <p:extLst>
      <p:ext uri="{BB962C8B-B14F-4D97-AF65-F5344CB8AC3E}">
        <p14:creationId xmlns:p14="http://schemas.microsoft.com/office/powerpoint/2010/main" val="3830592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665" y="324278"/>
            <a:ext cx="8003067" cy="6463309"/>
          </a:xfrm>
          <a:prstGeom prst="rect">
            <a:avLst/>
          </a:prstGeom>
        </p:spPr>
        <p:txBody>
          <a:bodyPr wrap="square">
            <a:spAutoFit/>
          </a:bodyPr>
          <a:lstStyle/>
          <a:p>
            <a:r>
              <a:rPr lang="en-US" dirty="0"/>
              <a:t> public static void main(String[] </a:t>
            </a:r>
            <a:r>
              <a:rPr lang="en-US" dirty="0" err="1"/>
              <a:t>args</a:t>
            </a:r>
            <a:r>
              <a:rPr lang="en-US" dirty="0"/>
              <a:t>) throws Exception {</a:t>
            </a:r>
          </a:p>
          <a:p>
            <a:r>
              <a:rPr lang="en-US" b="1" dirty="0"/>
              <a:t>    Configuration </a:t>
            </a:r>
            <a:r>
              <a:rPr lang="en-US" b="1" dirty="0" err="1"/>
              <a:t>conf</a:t>
            </a:r>
            <a:r>
              <a:rPr lang="en-US" b="1" dirty="0"/>
              <a:t> = new Configuration();</a:t>
            </a:r>
          </a:p>
          <a:p>
            <a:r>
              <a:rPr lang="en-US" dirty="0"/>
              <a:t>    String[] </a:t>
            </a:r>
            <a:r>
              <a:rPr lang="en-US" dirty="0" err="1"/>
              <a:t>otherArgs</a:t>
            </a:r>
            <a:r>
              <a:rPr lang="en-US" dirty="0"/>
              <a:t> = new </a:t>
            </a:r>
            <a:r>
              <a:rPr lang="en-US" dirty="0" err="1"/>
              <a:t>GenericOptionsParser</a:t>
            </a:r>
            <a:r>
              <a:rPr lang="en-US" dirty="0"/>
              <a:t>(</a:t>
            </a:r>
            <a:r>
              <a:rPr lang="en-US" dirty="0" err="1"/>
              <a:t>conf</a:t>
            </a:r>
            <a:r>
              <a:rPr lang="en-US" dirty="0"/>
              <a:t>, </a:t>
            </a:r>
            <a:r>
              <a:rPr lang="en-US" dirty="0" err="1"/>
              <a:t>args</a:t>
            </a:r>
            <a:r>
              <a:rPr lang="en-US" dirty="0"/>
              <a:t>).</a:t>
            </a:r>
            <a:r>
              <a:rPr lang="en-US" dirty="0" err="1"/>
              <a:t>getRemainingArgs</a:t>
            </a:r>
            <a:r>
              <a:rPr lang="en-US" dirty="0"/>
              <a:t>();</a:t>
            </a:r>
          </a:p>
          <a:p>
            <a:r>
              <a:rPr lang="en-US" dirty="0"/>
              <a:t>    if (</a:t>
            </a:r>
            <a:r>
              <a:rPr lang="en-US" dirty="0" err="1"/>
              <a:t>otherArgs.length</a:t>
            </a:r>
            <a:r>
              <a:rPr lang="en-US" dirty="0"/>
              <a:t> != 2) {</a:t>
            </a:r>
          </a:p>
          <a:p>
            <a:r>
              <a:rPr lang="en-US" dirty="0"/>
              <a:t>      </a:t>
            </a:r>
            <a:r>
              <a:rPr lang="en-US" dirty="0" err="1"/>
              <a:t>System.err.println</a:t>
            </a:r>
            <a:r>
              <a:rPr lang="en-US" dirty="0"/>
              <a:t>("Usage: </a:t>
            </a:r>
            <a:r>
              <a:rPr lang="en-US" dirty="0" err="1"/>
              <a:t>wordcount</a:t>
            </a:r>
            <a:r>
              <a:rPr lang="en-US" dirty="0"/>
              <a:t> &lt;in&gt; &lt;out&gt;");</a:t>
            </a:r>
          </a:p>
          <a:p>
            <a:r>
              <a:rPr lang="en-US" dirty="0"/>
              <a:t>      </a:t>
            </a:r>
            <a:r>
              <a:rPr lang="en-US" dirty="0" err="1"/>
              <a:t>System.exit</a:t>
            </a:r>
            <a:r>
              <a:rPr lang="en-US" dirty="0"/>
              <a:t>(2);</a:t>
            </a:r>
          </a:p>
          <a:p>
            <a:r>
              <a:rPr lang="en-US" dirty="0"/>
              <a:t>    </a:t>
            </a:r>
            <a:r>
              <a:rPr lang="en-US" dirty="0" smtClean="0"/>
              <a:t>}</a:t>
            </a:r>
          </a:p>
          <a:p>
            <a:endParaRPr lang="en-US" dirty="0"/>
          </a:p>
          <a:p>
            <a:r>
              <a:rPr lang="en-US" b="1" dirty="0"/>
              <a:t>    Job job = new Job(</a:t>
            </a:r>
            <a:r>
              <a:rPr lang="en-US" b="1" dirty="0" err="1"/>
              <a:t>conf</a:t>
            </a:r>
            <a:r>
              <a:rPr lang="en-US" b="1" dirty="0"/>
              <a:t>, "word count");</a:t>
            </a:r>
          </a:p>
          <a:p>
            <a:r>
              <a:rPr lang="en-US" b="1" dirty="0"/>
              <a:t>    </a:t>
            </a:r>
            <a:r>
              <a:rPr lang="en-US" b="1" dirty="0" err="1"/>
              <a:t>job.setJarByClass</a:t>
            </a:r>
            <a:r>
              <a:rPr lang="en-US" b="1" dirty="0"/>
              <a:t>(</a:t>
            </a:r>
            <a:r>
              <a:rPr lang="en-US" b="1" dirty="0" err="1"/>
              <a:t>WordCount.class</a:t>
            </a:r>
            <a:r>
              <a:rPr lang="en-US" b="1" dirty="0"/>
              <a:t>);</a:t>
            </a:r>
          </a:p>
          <a:p>
            <a:endParaRPr lang="en-US" dirty="0" smtClean="0"/>
          </a:p>
          <a:p>
            <a:r>
              <a:rPr lang="en-US" dirty="0" smtClean="0"/>
              <a:t>    </a:t>
            </a:r>
            <a:r>
              <a:rPr lang="en-US" dirty="0" err="1"/>
              <a:t>job.setMapperClass</a:t>
            </a:r>
            <a:r>
              <a:rPr lang="en-US" dirty="0"/>
              <a:t>(</a:t>
            </a:r>
            <a:r>
              <a:rPr lang="en-US" dirty="0" err="1"/>
              <a:t>TokenizerMapper.class</a:t>
            </a:r>
            <a:r>
              <a:rPr lang="en-US" dirty="0"/>
              <a:t>);</a:t>
            </a:r>
          </a:p>
          <a:p>
            <a:r>
              <a:rPr lang="en-US" dirty="0"/>
              <a:t>    </a:t>
            </a:r>
            <a:r>
              <a:rPr lang="en-US" dirty="0" err="1"/>
              <a:t>job.setCombinerClass</a:t>
            </a:r>
            <a:r>
              <a:rPr lang="en-US" dirty="0"/>
              <a:t>(</a:t>
            </a:r>
            <a:r>
              <a:rPr lang="en-US" dirty="0" err="1"/>
              <a:t>IntSumReducer.class</a:t>
            </a:r>
            <a:r>
              <a:rPr lang="en-US" dirty="0"/>
              <a:t>);</a:t>
            </a:r>
          </a:p>
          <a:p>
            <a:r>
              <a:rPr lang="en-US" dirty="0"/>
              <a:t>    </a:t>
            </a:r>
            <a:r>
              <a:rPr lang="en-US" dirty="0" err="1"/>
              <a:t>job.setReducerClass</a:t>
            </a:r>
            <a:r>
              <a:rPr lang="en-US" dirty="0"/>
              <a:t>(</a:t>
            </a:r>
            <a:r>
              <a:rPr lang="en-US" dirty="0" err="1"/>
              <a:t>IntSumReducer.class</a:t>
            </a:r>
            <a:r>
              <a:rPr lang="en-US" dirty="0"/>
              <a:t>)</a:t>
            </a:r>
            <a:r>
              <a:rPr lang="en-US" dirty="0" smtClean="0"/>
              <a:t>;</a:t>
            </a:r>
          </a:p>
          <a:p>
            <a:endParaRPr lang="en-US" dirty="0"/>
          </a:p>
          <a:p>
            <a:r>
              <a:rPr lang="en-US" dirty="0"/>
              <a:t>    </a:t>
            </a:r>
            <a:r>
              <a:rPr lang="en-US" dirty="0" err="1"/>
              <a:t>job.setOutputKeyClass</a:t>
            </a:r>
            <a:r>
              <a:rPr lang="en-US" dirty="0"/>
              <a:t>(</a:t>
            </a:r>
            <a:r>
              <a:rPr lang="en-US" dirty="0" err="1"/>
              <a:t>Text.class</a:t>
            </a:r>
            <a:r>
              <a:rPr lang="en-US" dirty="0"/>
              <a:t>);</a:t>
            </a:r>
          </a:p>
          <a:p>
            <a:r>
              <a:rPr lang="en-US" dirty="0"/>
              <a:t>    </a:t>
            </a:r>
            <a:r>
              <a:rPr lang="en-US" dirty="0" err="1"/>
              <a:t>job.setOutputValueClass</a:t>
            </a:r>
            <a:r>
              <a:rPr lang="en-US" dirty="0"/>
              <a:t>(</a:t>
            </a:r>
            <a:r>
              <a:rPr lang="en-US" dirty="0" err="1"/>
              <a:t>IntWritable.class</a:t>
            </a:r>
            <a:r>
              <a:rPr lang="en-US" dirty="0"/>
              <a:t>)</a:t>
            </a:r>
            <a:r>
              <a:rPr lang="en-US" dirty="0" smtClean="0"/>
              <a:t>;</a:t>
            </a:r>
          </a:p>
          <a:p>
            <a:endParaRPr lang="en-US" dirty="0"/>
          </a:p>
          <a:p>
            <a:r>
              <a:rPr lang="en-US" dirty="0"/>
              <a:t>    </a:t>
            </a:r>
            <a:r>
              <a:rPr lang="en-US" dirty="0" err="1"/>
              <a:t>FileInputFormat.addInputPath</a:t>
            </a:r>
            <a:r>
              <a:rPr lang="en-US" dirty="0"/>
              <a:t>(job, new Path(</a:t>
            </a:r>
            <a:r>
              <a:rPr lang="en-US" dirty="0" err="1"/>
              <a:t>otherArgs</a:t>
            </a:r>
            <a:r>
              <a:rPr lang="en-US" dirty="0"/>
              <a:t>[0]));</a:t>
            </a:r>
          </a:p>
          <a:p>
            <a:r>
              <a:rPr lang="en-US" dirty="0"/>
              <a:t>    </a:t>
            </a:r>
            <a:r>
              <a:rPr lang="en-US" dirty="0" err="1"/>
              <a:t>FileOutputFormat.setOutputPath</a:t>
            </a:r>
            <a:r>
              <a:rPr lang="en-US" dirty="0"/>
              <a:t>(job, new Path(</a:t>
            </a:r>
            <a:r>
              <a:rPr lang="en-US" dirty="0" err="1"/>
              <a:t>otherArgs</a:t>
            </a:r>
            <a:r>
              <a:rPr lang="en-US" dirty="0"/>
              <a:t>[1]));</a:t>
            </a:r>
          </a:p>
          <a:p>
            <a:endParaRPr lang="en-US" b="1" dirty="0" smtClean="0"/>
          </a:p>
          <a:p>
            <a:r>
              <a:rPr lang="en-US" b="1" dirty="0" smtClean="0"/>
              <a:t>    </a:t>
            </a:r>
            <a:r>
              <a:rPr lang="en-US" b="1" dirty="0" err="1"/>
              <a:t>System.exit</a:t>
            </a:r>
            <a:r>
              <a:rPr lang="en-US" b="1" dirty="0"/>
              <a:t>(</a:t>
            </a:r>
            <a:r>
              <a:rPr lang="en-US" b="1" dirty="0" err="1"/>
              <a:t>job.waitForCompletion</a:t>
            </a:r>
            <a:r>
              <a:rPr lang="en-US" b="1" dirty="0"/>
              <a:t>(true) ? 0 : 1);</a:t>
            </a:r>
          </a:p>
          <a:p>
            <a:r>
              <a:rPr lang="en-US" dirty="0"/>
              <a:t>  }</a:t>
            </a:r>
          </a:p>
        </p:txBody>
      </p:sp>
    </p:spTree>
    <p:extLst>
      <p:ext uri="{BB962C8B-B14F-4D97-AF65-F5344CB8AC3E}">
        <p14:creationId xmlns:p14="http://schemas.microsoft.com/office/powerpoint/2010/main" val="2717565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a:t>
            </a:r>
            <a:endParaRPr lang="en-US" dirty="0"/>
          </a:p>
        </p:txBody>
      </p:sp>
      <p:sp>
        <p:nvSpPr>
          <p:cNvPr id="3" name="Content Placeholder 2"/>
          <p:cNvSpPr>
            <a:spLocks noGrp="1"/>
          </p:cNvSpPr>
          <p:nvPr>
            <p:ph idx="1"/>
          </p:nvPr>
        </p:nvSpPr>
        <p:spPr/>
        <p:txBody>
          <a:bodyPr/>
          <a:lstStyle/>
          <a:p>
            <a:r>
              <a:rPr lang="en-US" sz="2800" dirty="0"/>
              <a:t>The job submitter's view of the Job.</a:t>
            </a:r>
          </a:p>
          <a:p>
            <a:r>
              <a:rPr lang="en-US" sz="2800" dirty="0"/>
              <a:t>It allows the user to configure the job, submit it, control its execution, and query the state. The set methods only work until the job is submitted, afterwards they will throw an </a:t>
            </a:r>
            <a:r>
              <a:rPr lang="en-US" sz="2800" dirty="0" err="1"/>
              <a:t>IllegalStateException</a:t>
            </a:r>
            <a:r>
              <a:rPr lang="en-US" sz="2800" dirty="0"/>
              <a:t>.</a:t>
            </a:r>
          </a:p>
          <a:p>
            <a:r>
              <a:rPr lang="en-US" sz="2800" dirty="0"/>
              <a:t>Normally the user creates the application, describes various facets of the job via Job and then submits the job and monitor its progress</a:t>
            </a:r>
            <a:r>
              <a:rPr lang="en-US" sz="2800" dirty="0" smtClean="0"/>
              <a:t>.</a:t>
            </a:r>
            <a:endParaRPr lang="en-US" sz="2800" dirty="0">
              <a:hlinkClick r:id="rId2"/>
            </a:endParaRPr>
          </a:p>
        </p:txBody>
      </p:sp>
      <p:sp>
        <p:nvSpPr>
          <p:cNvPr id="4" name="Rectangle 3"/>
          <p:cNvSpPr/>
          <p:nvPr/>
        </p:nvSpPr>
        <p:spPr>
          <a:xfrm>
            <a:off x="367958" y="5610402"/>
            <a:ext cx="8378192" cy="369332"/>
          </a:xfrm>
          <a:prstGeom prst="rect">
            <a:avLst/>
          </a:prstGeom>
        </p:spPr>
        <p:txBody>
          <a:bodyPr wrap="square">
            <a:spAutoFit/>
          </a:bodyPr>
          <a:lstStyle/>
          <a:p>
            <a:r>
              <a:rPr lang="en-US" dirty="0"/>
              <a:t>http://</a:t>
            </a:r>
            <a:r>
              <a:rPr lang="en-US" dirty="0" err="1"/>
              <a:t>hadoop.apache.org</a:t>
            </a:r>
            <a:r>
              <a:rPr lang="en-US" dirty="0"/>
              <a:t>/docs/r2.2.0/</a:t>
            </a:r>
            <a:r>
              <a:rPr lang="en-US" dirty="0" err="1"/>
              <a:t>api</a:t>
            </a:r>
            <a:r>
              <a:rPr lang="en-US" dirty="0"/>
              <a:t>/org/apache/</a:t>
            </a:r>
            <a:r>
              <a:rPr lang="en-US" dirty="0" err="1"/>
              <a:t>hadoop</a:t>
            </a:r>
            <a:r>
              <a:rPr lang="en-US" dirty="0"/>
              <a:t>/</a:t>
            </a:r>
            <a:r>
              <a:rPr lang="en-US" dirty="0" err="1"/>
              <a:t>mapreduce</a:t>
            </a:r>
            <a:r>
              <a:rPr lang="en-US" dirty="0"/>
              <a:t>/</a:t>
            </a:r>
            <a:r>
              <a:rPr lang="en-US" dirty="0" err="1"/>
              <a:t>Job.html</a:t>
            </a:r>
            <a:endParaRPr lang="en-US" dirty="0"/>
          </a:p>
        </p:txBody>
      </p:sp>
    </p:spTree>
    <p:extLst>
      <p:ext uri="{BB962C8B-B14F-4D97-AF65-F5344CB8AC3E}">
        <p14:creationId xmlns:p14="http://schemas.microsoft.com/office/powerpoint/2010/main" val="167666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42900" y="0"/>
            <a:ext cx="8438827" cy="6858000"/>
          </a:xfrm>
          <a:prstGeom prst="rect">
            <a:avLst/>
          </a:prstGeom>
        </p:spPr>
      </p:pic>
    </p:spTree>
    <p:extLst>
      <p:ext uri="{BB962C8B-B14F-4D97-AF65-F5344CB8AC3E}">
        <p14:creationId xmlns:p14="http://schemas.microsoft.com/office/powerpoint/2010/main" val="172585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397948" y="87943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55000" lnSpcReduction="20000"/>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dirty="0" smtClean="0"/>
              <a:t> public static class </a:t>
            </a:r>
            <a:r>
              <a:rPr lang="en-US" dirty="0" err="1" smtClean="0"/>
              <a:t>TokenizerMapper</a:t>
            </a:r>
            <a:r>
              <a:rPr lang="en-US" dirty="0" smtClean="0"/>
              <a:t> </a:t>
            </a:r>
          </a:p>
          <a:p>
            <a:pPr marL="0" indent="0">
              <a:buFont typeface="Arial" charset="0"/>
              <a:buNone/>
            </a:pPr>
            <a:r>
              <a:rPr lang="en-US" b="1" dirty="0" smtClean="0"/>
              <a:t>       extends Mapper&lt;Object, Text, Text, </a:t>
            </a:r>
            <a:r>
              <a:rPr lang="en-US" b="1" dirty="0" err="1" smtClean="0"/>
              <a:t>IntWritable</a:t>
            </a:r>
            <a:r>
              <a:rPr lang="en-US" b="1" dirty="0" smtClean="0"/>
              <a:t>&gt;{</a:t>
            </a:r>
          </a:p>
          <a:p>
            <a:pPr marL="0" indent="0">
              <a:buFont typeface="Arial" charset="0"/>
              <a:buNone/>
            </a:pPr>
            <a:r>
              <a:rPr lang="en-US" dirty="0" smtClean="0"/>
              <a:t>    </a:t>
            </a:r>
          </a:p>
          <a:p>
            <a:pPr marL="0" indent="0">
              <a:buFont typeface="Arial" charset="0"/>
              <a:buNone/>
            </a:pPr>
            <a:r>
              <a:rPr lang="en-US" dirty="0" smtClean="0"/>
              <a:t>    private final static </a:t>
            </a:r>
            <a:r>
              <a:rPr lang="en-US" dirty="0" err="1" smtClean="0"/>
              <a:t>IntWritable</a:t>
            </a:r>
            <a:r>
              <a:rPr lang="en-US" dirty="0" smtClean="0"/>
              <a:t> one = new </a:t>
            </a:r>
            <a:r>
              <a:rPr lang="en-US" dirty="0" err="1" smtClean="0"/>
              <a:t>IntWritable</a:t>
            </a:r>
            <a:r>
              <a:rPr lang="en-US" dirty="0" smtClean="0"/>
              <a:t>(1);</a:t>
            </a:r>
          </a:p>
          <a:p>
            <a:pPr marL="0" indent="0">
              <a:buFont typeface="Arial" charset="0"/>
              <a:buNone/>
            </a:pPr>
            <a:r>
              <a:rPr lang="en-US" dirty="0" smtClean="0"/>
              <a:t>    private Text word = new Text();</a:t>
            </a:r>
          </a:p>
          <a:p>
            <a:pPr marL="0" indent="0">
              <a:buFont typeface="Arial" charset="0"/>
              <a:buNone/>
            </a:pPr>
            <a:r>
              <a:rPr lang="en-US" dirty="0" smtClean="0"/>
              <a:t>      </a:t>
            </a:r>
          </a:p>
          <a:p>
            <a:pPr marL="0" indent="0">
              <a:buFont typeface="Arial" charset="0"/>
              <a:buNone/>
            </a:pPr>
            <a:r>
              <a:rPr lang="en-US" b="1" dirty="0" smtClean="0"/>
              <a:t>    public void map(Object key, Text value, Context context</a:t>
            </a:r>
          </a:p>
          <a:p>
            <a:pPr marL="0" indent="0">
              <a:buFont typeface="Arial" charset="0"/>
              <a:buNone/>
            </a:pPr>
            <a:r>
              <a:rPr lang="en-US" b="1" dirty="0" smtClean="0"/>
              <a:t>                    ) throws </a:t>
            </a:r>
            <a:r>
              <a:rPr lang="en-US" b="1" dirty="0" err="1" smtClean="0"/>
              <a:t>IOException</a:t>
            </a:r>
            <a:r>
              <a:rPr lang="en-US" b="1" dirty="0" smtClean="0"/>
              <a:t>, </a:t>
            </a:r>
            <a:r>
              <a:rPr lang="en-US" b="1" dirty="0" err="1" smtClean="0"/>
              <a:t>InterruptedException</a:t>
            </a:r>
            <a:r>
              <a:rPr lang="en-US" b="1" dirty="0" smtClean="0"/>
              <a:t> {</a:t>
            </a:r>
          </a:p>
          <a:p>
            <a:pPr marL="0" indent="0">
              <a:buFont typeface="Arial" charset="0"/>
              <a:buNone/>
            </a:pPr>
            <a:r>
              <a:rPr lang="en-US" dirty="0" smtClean="0"/>
              <a:t>      </a:t>
            </a:r>
            <a:r>
              <a:rPr lang="en-US" dirty="0" err="1" smtClean="0"/>
              <a:t>StringTokenizer</a:t>
            </a:r>
            <a:r>
              <a:rPr lang="en-US" dirty="0" smtClean="0"/>
              <a:t> </a:t>
            </a:r>
            <a:r>
              <a:rPr lang="en-US" dirty="0" err="1" smtClean="0"/>
              <a:t>itr</a:t>
            </a:r>
            <a:r>
              <a:rPr lang="en-US" dirty="0" smtClean="0"/>
              <a:t> = new </a:t>
            </a:r>
            <a:r>
              <a:rPr lang="en-US" dirty="0" err="1" smtClean="0"/>
              <a:t>StringTokenizer</a:t>
            </a:r>
            <a:r>
              <a:rPr lang="en-US" dirty="0" smtClean="0"/>
              <a:t>(</a:t>
            </a:r>
            <a:r>
              <a:rPr lang="en-US" dirty="0" err="1" smtClean="0"/>
              <a:t>value.toString</a:t>
            </a:r>
            <a:r>
              <a:rPr lang="en-US" dirty="0" smtClean="0"/>
              <a:t>());</a:t>
            </a:r>
          </a:p>
          <a:p>
            <a:pPr marL="0" indent="0">
              <a:buFont typeface="Arial" charset="0"/>
              <a:buNone/>
            </a:pPr>
            <a:r>
              <a:rPr lang="en-US" dirty="0" smtClean="0"/>
              <a:t>      while (</a:t>
            </a:r>
            <a:r>
              <a:rPr lang="en-US" dirty="0" err="1" smtClean="0"/>
              <a:t>itr.hasMoreTokens</a:t>
            </a:r>
            <a:r>
              <a:rPr lang="en-US" dirty="0" smtClean="0"/>
              <a:t>()) {</a:t>
            </a:r>
          </a:p>
          <a:p>
            <a:pPr marL="0" indent="0">
              <a:buFont typeface="Arial" charset="0"/>
              <a:buNone/>
            </a:pPr>
            <a:r>
              <a:rPr lang="en-US" dirty="0" smtClean="0"/>
              <a:t>        </a:t>
            </a:r>
            <a:r>
              <a:rPr lang="en-US" dirty="0" err="1" smtClean="0"/>
              <a:t>word.set</a:t>
            </a:r>
            <a:r>
              <a:rPr lang="en-US" dirty="0" smtClean="0"/>
              <a:t>(</a:t>
            </a:r>
            <a:r>
              <a:rPr lang="en-US" dirty="0" err="1" smtClean="0"/>
              <a:t>itr.nextToken</a:t>
            </a:r>
            <a:r>
              <a:rPr lang="en-US" dirty="0" smtClean="0"/>
              <a:t>());</a:t>
            </a:r>
          </a:p>
          <a:p>
            <a:pPr marL="0" indent="0">
              <a:buFont typeface="Arial" charset="0"/>
              <a:buNone/>
            </a:pPr>
            <a:r>
              <a:rPr lang="en-US" dirty="0" smtClean="0"/>
              <a:t>        </a:t>
            </a:r>
            <a:r>
              <a:rPr lang="en-US" dirty="0" err="1" smtClean="0"/>
              <a:t>context.write</a:t>
            </a:r>
            <a:r>
              <a:rPr lang="en-US" dirty="0" smtClean="0"/>
              <a:t>(word, one);</a:t>
            </a:r>
          </a:p>
          <a:p>
            <a:pPr marL="0" indent="0">
              <a:buFont typeface="Arial" charset="0"/>
              <a:buNone/>
            </a:pPr>
            <a:r>
              <a:rPr lang="en-US" dirty="0" smtClean="0"/>
              <a:t>      }</a:t>
            </a:r>
          </a:p>
          <a:p>
            <a:pPr marL="0" indent="0">
              <a:buFont typeface="Arial" charset="0"/>
              <a:buNone/>
            </a:pPr>
            <a:r>
              <a:rPr lang="en-US" dirty="0" smtClean="0"/>
              <a:t>    }</a:t>
            </a:r>
          </a:p>
          <a:p>
            <a:pPr marL="0" indent="0">
              <a:buFont typeface="Arial" charset="0"/>
              <a:buNone/>
            </a:pPr>
            <a:r>
              <a:rPr lang="en-US" dirty="0" smtClean="0"/>
              <a:t>  }</a:t>
            </a:r>
            <a:endParaRPr lang="en-US" dirty="0"/>
          </a:p>
        </p:txBody>
      </p:sp>
    </p:spTree>
    <p:extLst>
      <p:ext uri="{BB962C8B-B14F-4D97-AF65-F5344CB8AC3E}">
        <p14:creationId xmlns:p14="http://schemas.microsoft.com/office/powerpoint/2010/main" val="79167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atin typeface="Calibri" charset="0"/>
              </a:rPr>
              <a:t>What is Writable?</a:t>
            </a:r>
          </a:p>
        </p:txBody>
      </p:sp>
      <p:sp>
        <p:nvSpPr>
          <p:cNvPr id="10242" name="Rectangle 3"/>
          <p:cNvSpPr>
            <a:spLocks noGrp="1" noChangeArrowheads="1"/>
          </p:cNvSpPr>
          <p:nvPr>
            <p:ph type="body" idx="1"/>
          </p:nvPr>
        </p:nvSpPr>
        <p:spPr/>
        <p:txBody>
          <a:bodyPr/>
          <a:lstStyle/>
          <a:p>
            <a:r>
              <a:rPr lang="en-US">
                <a:latin typeface="Calibri" charset="0"/>
              </a:rPr>
              <a:t>Hadoop defines its own </a:t>
            </a:r>
            <a:r>
              <a:rPr lang="ja-JP" altLang="en-US">
                <a:latin typeface="Arial" charset="0"/>
              </a:rPr>
              <a:t>“</a:t>
            </a:r>
            <a:r>
              <a:rPr lang="en-US" altLang="ja-JP">
                <a:latin typeface="Calibri" charset="0"/>
              </a:rPr>
              <a:t>box</a:t>
            </a:r>
            <a:r>
              <a:rPr lang="ja-JP" altLang="en-US">
                <a:latin typeface="Arial" charset="0"/>
              </a:rPr>
              <a:t>”</a:t>
            </a:r>
            <a:r>
              <a:rPr lang="en-US" altLang="ja-JP">
                <a:latin typeface="Calibri" charset="0"/>
              </a:rPr>
              <a:t> classes for strings </a:t>
            </a:r>
            <a:r>
              <a:rPr lang="en-US" altLang="ja-JP" i="1">
                <a:latin typeface="Calibri" charset="0"/>
              </a:rPr>
              <a:t>(Text),</a:t>
            </a:r>
            <a:r>
              <a:rPr lang="en-US" altLang="ja-JP">
                <a:latin typeface="Calibri" charset="0"/>
              </a:rPr>
              <a:t> integers </a:t>
            </a:r>
            <a:r>
              <a:rPr lang="en-US" altLang="ja-JP" i="1">
                <a:latin typeface="Calibri" charset="0"/>
              </a:rPr>
              <a:t>(IntWritable)</a:t>
            </a:r>
            <a:r>
              <a:rPr lang="en-US" altLang="ja-JP">
                <a:latin typeface="Calibri" charset="0"/>
              </a:rPr>
              <a:t>, etc. </a:t>
            </a:r>
          </a:p>
          <a:p>
            <a:r>
              <a:rPr lang="en-US">
                <a:latin typeface="Calibri" charset="0"/>
              </a:rPr>
              <a:t>All values are instances of </a:t>
            </a:r>
            <a:r>
              <a:rPr lang="en-US" i="1">
                <a:latin typeface="Calibri" charset="0"/>
              </a:rPr>
              <a:t>Writable</a:t>
            </a:r>
          </a:p>
          <a:p>
            <a:r>
              <a:rPr lang="en-US">
                <a:latin typeface="Calibri" charset="0"/>
              </a:rPr>
              <a:t>All keys are instances of </a:t>
            </a:r>
            <a:r>
              <a:rPr lang="en-US" i="1">
                <a:latin typeface="Calibri" charset="0"/>
              </a:rPr>
              <a:t>WritableComparable</a:t>
            </a:r>
            <a:endParaRPr lang="en-US">
              <a:latin typeface="Calibri"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Writable </a:t>
            </a:r>
            <a:endParaRPr lang="en-US" dirty="0"/>
          </a:p>
        </p:txBody>
      </p:sp>
      <p:sp>
        <p:nvSpPr>
          <p:cNvPr id="3" name="Content Placeholder 2"/>
          <p:cNvSpPr>
            <a:spLocks noGrp="1"/>
          </p:cNvSpPr>
          <p:nvPr>
            <p:ph idx="1"/>
          </p:nvPr>
        </p:nvSpPr>
        <p:spPr>
          <a:xfrm>
            <a:off x="457200" y="1315315"/>
            <a:ext cx="8229600" cy="4525963"/>
          </a:xfrm>
        </p:spPr>
        <p:txBody>
          <a:bodyPr/>
          <a:lstStyle/>
          <a:p>
            <a:r>
              <a:rPr lang="en-US" sz="2800" dirty="0"/>
              <a:t>A </a:t>
            </a:r>
            <a:r>
              <a:rPr lang="en-US" sz="2800" dirty="0" err="1"/>
              <a:t>serializable</a:t>
            </a:r>
            <a:r>
              <a:rPr lang="en-US" sz="2800" dirty="0"/>
              <a:t> object which implements a simple, efficient, serialization protocol, based on </a:t>
            </a:r>
            <a:r>
              <a:rPr lang="en-US" sz="2800" dirty="0">
                <a:hlinkClick r:id="rId2"/>
              </a:rPr>
              <a:t>DataInput and </a:t>
            </a:r>
            <a:r>
              <a:rPr lang="en-US" sz="2800" dirty="0">
                <a:hlinkClick r:id="rId3"/>
              </a:rPr>
              <a:t>DataOutput.</a:t>
            </a:r>
          </a:p>
          <a:p>
            <a:r>
              <a:rPr lang="en-US" sz="2800" dirty="0"/>
              <a:t>Any key or value type in the </a:t>
            </a:r>
            <a:r>
              <a:rPr lang="en-US" sz="2800" dirty="0" err="1"/>
              <a:t>Hadoop</a:t>
            </a:r>
            <a:r>
              <a:rPr lang="en-US" sz="2800" dirty="0"/>
              <a:t> Map-Reduce framework implements this interface.</a:t>
            </a:r>
          </a:p>
          <a:p>
            <a:r>
              <a:rPr lang="en-US" sz="2800" dirty="0"/>
              <a:t>Implementations typically implement a static read(</a:t>
            </a:r>
            <a:r>
              <a:rPr lang="en-US" sz="2800" dirty="0" err="1"/>
              <a:t>DataInput</a:t>
            </a:r>
            <a:r>
              <a:rPr lang="en-US" sz="2800" dirty="0"/>
              <a:t>) method which constructs a new instance, calls readFields(DataInput) and returns the </a:t>
            </a:r>
            <a:r>
              <a:rPr lang="en-US" sz="2800" dirty="0" smtClean="0"/>
              <a:t>instance.</a:t>
            </a:r>
          </a:p>
          <a:p>
            <a:r>
              <a:rPr lang="en-US" dirty="0" smtClean="0"/>
              <a:t>http</a:t>
            </a:r>
            <a:r>
              <a:rPr lang="en-US" dirty="0"/>
              <a:t>://</a:t>
            </a:r>
            <a:r>
              <a:rPr lang="en-US" dirty="0" err="1"/>
              <a:t>hadoop.apache.org</a:t>
            </a:r>
            <a:r>
              <a:rPr lang="en-US" dirty="0"/>
              <a:t>/docs/r2.2.0/</a:t>
            </a:r>
            <a:r>
              <a:rPr lang="en-US" dirty="0" err="1"/>
              <a:t>api</a:t>
            </a:r>
            <a:r>
              <a:rPr lang="en-US" dirty="0"/>
              <a:t>/org/apache/</a:t>
            </a:r>
            <a:r>
              <a:rPr lang="en-US" dirty="0" err="1"/>
              <a:t>hadoop</a:t>
            </a:r>
            <a:r>
              <a:rPr lang="en-US" dirty="0"/>
              <a:t>/</a:t>
            </a:r>
            <a:r>
              <a:rPr lang="en-US" dirty="0" err="1"/>
              <a:t>io</a:t>
            </a:r>
            <a:r>
              <a:rPr lang="en-US" dirty="0"/>
              <a:t>/</a:t>
            </a:r>
            <a:r>
              <a:rPr lang="en-US" dirty="0" err="1"/>
              <a:t>Writable.html</a:t>
            </a:r>
            <a:endParaRPr lang="en-US" dirty="0"/>
          </a:p>
          <a:p>
            <a:pPr marL="0" indent="0">
              <a:buNone/>
            </a:pPr>
            <a:endParaRPr lang="en-US" dirty="0"/>
          </a:p>
        </p:txBody>
      </p:sp>
    </p:spTree>
    <p:extLst>
      <p:ext uri="{BB962C8B-B14F-4D97-AF65-F5344CB8AC3E}">
        <p14:creationId xmlns:p14="http://schemas.microsoft.com/office/powerpoint/2010/main" val="322929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6500" y="0"/>
            <a:ext cx="6717683" cy="6858000"/>
          </a:xfrm>
          <a:prstGeom prst="rect">
            <a:avLst/>
          </a:prstGeom>
        </p:spPr>
      </p:pic>
    </p:spTree>
    <p:extLst>
      <p:ext uri="{BB962C8B-B14F-4D97-AF65-F5344CB8AC3E}">
        <p14:creationId xmlns:p14="http://schemas.microsoft.com/office/powerpoint/2010/main" val="362274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7694" y="312056"/>
            <a:ext cx="7560899" cy="6186310"/>
          </a:xfrm>
          <a:prstGeom prst="rect">
            <a:avLst/>
          </a:prstGeom>
        </p:spPr>
        <p:txBody>
          <a:bodyPr wrap="square">
            <a:spAutoFit/>
          </a:bodyPr>
          <a:lstStyle/>
          <a:p>
            <a:r>
              <a:rPr lang="en-US" dirty="0"/>
              <a:t>public class </a:t>
            </a:r>
            <a:r>
              <a:rPr lang="en-US" dirty="0" err="1"/>
              <a:t>MyWritable</a:t>
            </a:r>
            <a:r>
              <a:rPr lang="en-US" dirty="0"/>
              <a:t> implements Writable {</a:t>
            </a:r>
          </a:p>
          <a:p>
            <a:r>
              <a:rPr lang="en-US" dirty="0"/>
              <a:t>       // Some data     </a:t>
            </a:r>
          </a:p>
          <a:p>
            <a:r>
              <a:rPr lang="en-US" dirty="0"/>
              <a:t>       private </a:t>
            </a:r>
            <a:r>
              <a:rPr lang="en-US" dirty="0" err="1"/>
              <a:t>int</a:t>
            </a:r>
            <a:r>
              <a:rPr lang="en-US" dirty="0"/>
              <a:t> counter;</a:t>
            </a:r>
          </a:p>
          <a:p>
            <a:r>
              <a:rPr lang="en-US" dirty="0"/>
              <a:t>       private long timestamp;</a:t>
            </a:r>
          </a:p>
          <a:p>
            <a:r>
              <a:rPr lang="en-US" dirty="0"/>
              <a:t>       </a:t>
            </a:r>
          </a:p>
          <a:p>
            <a:r>
              <a:rPr lang="en-US" dirty="0"/>
              <a:t>       public void write(</a:t>
            </a:r>
            <a:r>
              <a:rPr lang="en-US" dirty="0" err="1"/>
              <a:t>DataOutput</a:t>
            </a:r>
            <a:r>
              <a:rPr lang="en-US" dirty="0"/>
              <a:t> out) throws </a:t>
            </a:r>
            <a:r>
              <a:rPr lang="en-US" dirty="0" err="1"/>
              <a:t>IOException</a:t>
            </a:r>
            <a:r>
              <a:rPr lang="en-US" dirty="0"/>
              <a:t> {</a:t>
            </a:r>
          </a:p>
          <a:p>
            <a:r>
              <a:rPr lang="en-US" dirty="0"/>
              <a:t>         </a:t>
            </a:r>
            <a:r>
              <a:rPr lang="en-US" dirty="0" err="1"/>
              <a:t>out.writeInt</a:t>
            </a:r>
            <a:r>
              <a:rPr lang="en-US" dirty="0"/>
              <a:t>(counter);</a:t>
            </a:r>
          </a:p>
          <a:p>
            <a:r>
              <a:rPr lang="en-US" dirty="0"/>
              <a:t>         </a:t>
            </a:r>
            <a:r>
              <a:rPr lang="en-US" dirty="0" err="1"/>
              <a:t>out.writeLong</a:t>
            </a:r>
            <a:r>
              <a:rPr lang="en-US" dirty="0"/>
              <a:t>(timestamp);</a:t>
            </a:r>
          </a:p>
          <a:p>
            <a:r>
              <a:rPr lang="en-US" dirty="0"/>
              <a:t>       }</a:t>
            </a:r>
          </a:p>
          <a:p>
            <a:r>
              <a:rPr lang="en-US" dirty="0"/>
              <a:t>       </a:t>
            </a:r>
          </a:p>
          <a:p>
            <a:r>
              <a:rPr lang="en-US" dirty="0"/>
              <a:t>       public void </a:t>
            </a:r>
            <a:r>
              <a:rPr lang="en-US" dirty="0" err="1"/>
              <a:t>readFields</a:t>
            </a:r>
            <a:r>
              <a:rPr lang="en-US" dirty="0"/>
              <a:t>(</a:t>
            </a:r>
            <a:r>
              <a:rPr lang="en-US" dirty="0" err="1"/>
              <a:t>DataInput</a:t>
            </a:r>
            <a:r>
              <a:rPr lang="en-US" dirty="0"/>
              <a:t> in) throws </a:t>
            </a:r>
            <a:r>
              <a:rPr lang="en-US" dirty="0" err="1"/>
              <a:t>IOException</a:t>
            </a:r>
            <a:r>
              <a:rPr lang="en-US" dirty="0"/>
              <a:t> {</a:t>
            </a:r>
          </a:p>
          <a:p>
            <a:r>
              <a:rPr lang="en-US" dirty="0"/>
              <a:t>         counter = </a:t>
            </a:r>
            <a:r>
              <a:rPr lang="en-US" dirty="0" err="1"/>
              <a:t>in.readInt</a:t>
            </a:r>
            <a:r>
              <a:rPr lang="en-US" dirty="0"/>
              <a:t>();</a:t>
            </a:r>
          </a:p>
          <a:p>
            <a:r>
              <a:rPr lang="en-US" dirty="0"/>
              <a:t>         timestamp = </a:t>
            </a:r>
            <a:r>
              <a:rPr lang="en-US" dirty="0" err="1"/>
              <a:t>in.readLong</a:t>
            </a:r>
            <a:r>
              <a:rPr lang="en-US" dirty="0"/>
              <a:t>();</a:t>
            </a:r>
          </a:p>
          <a:p>
            <a:r>
              <a:rPr lang="en-US" dirty="0"/>
              <a:t>       }</a:t>
            </a:r>
          </a:p>
          <a:p>
            <a:r>
              <a:rPr lang="en-US" dirty="0"/>
              <a:t>       </a:t>
            </a:r>
          </a:p>
          <a:p>
            <a:r>
              <a:rPr lang="en-US" dirty="0"/>
              <a:t>       public static </a:t>
            </a:r>
            <a:r>
              <a:rPr lang="en-US" dirty="0" err="1"/>
              <a:t>MyWritable</a:t>
            </a:r>
            <a:r>
              <a:rPr lang="en-US" dirty="0"/>
              <a:t> read(</a:t>
            </a:r>
            <a:r>
              <a:rPr lang="en-US" dirty="0" err="1"/>
              <a:t>DataInput</a:t>
            </a:r>
            <a:r>
              <a:rPr lang="en-US" dirty="0"/>
              <a:t> in) throws </a:t>
            </a:r>
            <a:r>
              <a:rPr lang="en-US" dirty="0" err="1"/>
              <a:t>IOException</a:t>
            </a:r>
            <a:r>
              <a:rPr lang="en-US" dirty="0"/>
              <a:t> {</a:t>
            </a:r>
          </a:p>
          <a:p>
            <a:r>
              <a:rPr lang="en-US" dirty="0"/>
              <a:t>         </a:t>
            </a:r>
            <a:r>
              <a:rPr lang="en-US" dirty="0" err="1"/>
              <a:t>MyWritable</a:t>
            </a:r>
            <a:r>
              <a:rPr lang="en-US" dirty="0"/>
              <a:t> w = new </a:t>
            </a:r>
            <a:r>
              <a:rPr lang="en-US" dirty="0" err="1"/>
              <a:t>MyWritable</a:t>
            </a:r>
            <a:r>
              <a:rPr lang="en-US" dirty="0"/>
              <a:t>();</a:t>
            </a:r>
          </a:p>
          <a:p>
            <a:r>
              <a:rPr lang="pl-PL" dirty="0"/>
              <a:t>         </a:t>
            </a:r>
            <a:r>
              <a:rPr lang="pl-PL" dirty="0" err="1"/>
              <a:t>w.readFields</a:t>
            </a:r>
            <a:r>
              <a:rPr lang="pl-PL" dirty="0"/>
              <a:t>(in);</a:t>
            </a:r>
          </a:p>
          <a:p>
            <a:r>
              <a:rPr lang="en-US" dirty="0"/>
              <a:t>         return w;</a:t>
            </a:r>
          </a:p>
          <a:p>
            <a:r>
              <a:rPr lang="en-US" dirty="0"/>
              <a:t>       }</a:t>
            </a:r>
          </a:p>
          <a:p>
            <a:r>
              <a:rPr lang="en-US" dirty="0"/>
              <a:t>     }</a:t>
            </a:r>
          </a:p>
          <a:p>
            <a:r>
              <a:rPr lang="en-US" dirty="0"/>
              <a:t> </a:t>
            </a:r>
            <a:endParaRPr lang="en-US" dirty="0"/>
          </a:p>
        </p:txBody>
      </p:sp>
    </p:spTree>
    <p:extLst>
      <p:ext uri="{BB962C8B-B14F-4D97-AF65-F5344CB8AC3E}">
        <p14:creationId xmlns:p14="http://schemas.microsoft.com/office/powerpoint/2010/main" val="299037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879" y="278389"/>
            <a:ext cx="8439597" cy="6186310"/>
          </a:xfrm>
          <a:prstGeom prst="rect">
            <a:avLst/>
          </a:prstGeom>
        </p:spPr>
        <p:txBody>
          <a:bodyPr wrap="square">
            <a:spAutoFit/>
          </a:bodyPr>
          <a:lstStyle/>
          <a:p>
            <a:r>
              <a:rPr lang="en-US" dirty="0"/>
              <a:t> public class </a:t>
            </a:r>
            <a:r>
              <a:rPr lang="en-US" dirty="0" err="1"/>
              <a:t>MyWritableComparable</a:t>
            </a:r>
            <a:r>
              <a:rPr lang="en-US" dirty="0"/>
              <a:t> implements </a:t>
            </a:r>
            <a:r>
              <a:rPr lang="en-US" dirty="0" err="1"/>
              <a:t>WritableComparable</a:t>
            </a:r>
            <a:r>
              <a:rPr lang="en-US" dirty="0"/>
              <a:t> {</a:t>
            </a:r>
          </a:p>
          <a:p>
            <a:r>
              <a:rPr lang="en-US" dirty="0"/>
              <a:t>       // Some data</a:t>
            </a:r>
          </a:p>
          <a:p>
            <a:r>
              <a:rPr lang="en-US" dirty="0"/>
              <a:t>       private </a:t>
            </a:r>
            <a:r>
              <a:rPr lang="en-US" dirty="0" err="1"/>
              <a:t>int</a:t>
            </a:r>
            <a:r>
              <a:rPr lang="en-US" dirty="0"/>
              <a:t> counter;</a:t>
            </a:r>
          </a:p>
          <a:p>
            <a:r>
              <a:rPr lang="en-US" dirty="0"/>
              <a:t>       private long timestamp;</a:t>
            </a:r>
          </a:p>
          <a:p>
            <a:r>
              <a:rPr lang="en-US" dirty="0"/>
              <a:t>       </a:t>
            </a:r>
          </a:p>
          <a:p>
            <a:r>
              <a:rPr lang="en-US" dirty="0"/>
              <a:t>       </a:t>
            </a:r>
            <a:r>
              <a:rPr lang="en-US" b="1" dirty="0"/>
              <a:t>public void write(</a:t>
            </a:r>
            <a:r>
              <a:rPr lang="en-US" b="1" dirty="0" err="1"/>
              <a:t>DataOutput</a:t>
            </a:r>
            <a:r>
              <a:rPr lang="en-US" b="1" dirty="0"/>
              <a:t> out) throws </a:t>
            </a:r>
            <a:r>
              <a:rPr lang="en-US" b="1" dirty="0" err="1"/>
              <a:t>IOException</a:t>
            </a:r>
            <a:r>
              <a:rPr lang="en-US" dirty="0"/>
              <a:t> {</a:t>
            </a:r>
          </a:p>
          <a:p>
            <a:r>
              <a:rPr lang="en-US" dirty="0"/>
              <a:t>         </a:t>
            </a:r>
            <a:r>
              <a:rPr lang="en-US" dirty="0" err="1"/>
              <a:t>out.writeInt</a:t>
            </a:r>
            <a:r>
              <a:rPr lang="en-US" dirty="0"/>
              <a:t>(counter);</a:t>
            </a:r>
          </a:p>
          <a:p>
            <a:r>
              <a:rPr lang="en-US" dirty="0"/>
              <a:t>         </a:t>
            </a:r>
            <a:r>
              <a:rPr lang="en-US" dirty="0" err="1"/>
              <a:t>out.writeLong</a:t>
            </a:r>
            <a:r>
              <a:rPr lang="en-US" dirty="0"/>
              <a:t>(timestamp);</a:t>
            </a:r>
          </a:p>
          <a:p>
            <a:r>
              <a:rPr lang="en-US" dirty="0"/>
              <a:t>       }</a:t>
            </a:r>
          </a:p>
          <a:p>
            <a:r>
              <a:rPr lang="en-US" dirty="0"/>
              <a:t>       </a:t>
            </a:r>
          </a:p>
          <a:p>
            <a:r>
              <a:rPr lang="en-US" dirty="0"/>
              <a:t>       </a:t>
            </a:r>
            <a:r>
              <a:rPr lang="en-US" b="1" dirty="0"/>
              <a:t>public void </a:t>
            </a:r>
            <a:r>
              <a:rPr lang="en-US" b="1" dirty="0" err="1"/>
              <a:t>readFields</a:t>
            </a:r>
            <a:r>
              <a:rPr lang="en-US" b="1" dirty="0"/>
              <a:t>(</a:t>
            </a:r>
            <a:r>
              <a:rPr lang="en-US" b="1" dirty="0" err="1"/>
              <a:t>DataInput</a:t>
            </a:r>
            <a:r>
              <a:rPr lang="en-US" b="1" dirty="0"/>
              <a:t> in) throws </a:t>
            </a:r>
            <a:r>
              <a:rPr lang="en-US" b="1" dirty="0" err="1"/>
              <a:t>IOException</a:t>
            </a:r>
            <a:r>
              <a:rPr lang="en-US" dirty="0"/>
              <a:t> {</a:t>
            </a:r>
          </a:p>
          <a:p>
            <a:r>
              <a:rPr lang="en-US" dirty="0"/>
              <a:t>         counter = </a:t>
            </a:r>
            <a:r>
              <a:rPr lang="en-US" dirty="0" err="1"/>
              <a:t>in.readInt</a:t>
            </a:r>
            <a:r>
              <a:rPr lang="en-US" dirty="0"/>
              <a:t>();</a:t>
            </a:r>
          </a:p>
          <a:p>
            <a:r>
              <a:rPr lang="en-US" dirty="0"/>
              <a:t>         timestamp = </a:t>
            </a:r>
            <a:r>
              <a:rPr lang="en-US" dirty="0" err="1"/>
              <a:t>in.readLong</a:t>
            </a:r>
            <a:r>
              <a:rPr lang="en-US" dirty="0"/>
              <a:t>();</a:t>
            </a:r>
          </a:p>
          <a:p>
            <a:r>
              <a:rPr lang="en-US" dirty="0"/>
              <a:t>       }</a:t>
            </a:r>
          </a:p>
          <a:p>
            <a:r>
              <a:rPr lang="en-US" dirty="0"/>
              <a:t>       </a:t>
            </a:r>
          </a:p>
          <a:p>
            <a:r>
              <a:rPr lang="en-US" dirty="0"/>
              <a:t>       </a:t>
            </a:r>
            <a:r>
              <a:rPr lang="en-US" b="1" dirty="0"/>
              <a:t>public </a:t>
            </a:r>
            <a:r>
              <a:rPr lang="en-US" b="1" dirty="0" err="1"/>
              <a:t>int</a:t>
            </a:r>
            <a:r>
              <a:rPr lang="en-US" b="1" dirty="0"/>
              <a:t> </a:t>
            </a:r>
            <a:r>
              <a:rPr lang="en-US" b="1" dirty="0" err="1"/>
              <a:t>compareTo</a:t>
            </a:r>
            <a:r>
              <a:rPr lang="en-US" b="1" dirty="0"/>
              <a:t>(</a:t>
            </a:r>
            <a:r>
              <a:rPr lang="en-US" b="1" dirty="0" err="1"/>
              <a:t>MyWritableComparable</a:t>
            </a:r>
            <a:r>
              <a:rPr lang="en-US" b="1" dirty="0"/>
              <a:t> w) </a:t>
            </a:r>
            <a:r>
              <a:rPr lang="en-US" dirty="0"/>
              <a:t>{</a:t>
            </a:r>
          </a:p>
          <a:p>
            <a:r>
              <a:rPr lang="en-US" dirty="0"/>
              <a:t>         </a:t>
            </a:r>
            <a:r>
              <a:rPr lang="en-US" dirty="0" err="1"/>
              <a:t>int</a:t>
            </a:r>
            <a:r>
              <a:rPr lang="en-US" dirty="0"/>
              <a:t> </a:t>
            </a:r>
            <a:r>
              <a:rPr lang="en-US" dirty="0" err="1"/>
              <a:t>thisValue</a:t>
            </a:r>
            <a:r>
              <a:rPr lang="en-US" dirty="0"/>
              <a:t> = </a:t>
            </a:r>
            <a:r>
              <a:rPr lang="en-US" dirty="0" err="1"/>
              <a:t>this.value</a:t>
            </a:r>
            <a:r>
              <a:rPr lang="en-US" dirty="0"/>
              <a:t>;</a:t>
            </a:r>
          </a:p>
          <a:p>
            <a:r>
              <a:rPr lang="en-US" dirty="0"/>
              <a:t>         </a:t>
            </a:r>
            <a:r>
              <a:rPr lang="en-US" dirty="0" err="1"/>
              <a:t>int</a:t>
            </a:r>
            <a:r>
              <a:rPr lang="en-US" dirty="0"/>
              <a:t> </a:t>
            </a:r>
            <a:r>
              <a:rPr lang="en-US" dirty="0" err="1"/>
              <a:t>thatValue</a:t>
            </a:r>
            <a:r>
              <a:rPr lang="en-US" dirty="0"/>
              <a:t> = ((</a:t>
            </a:r>
            <a:r>
              <a:rPr lang="en-US" dirty="0" err="1"/>
              <a:t>IntWritable</a:t>
            </a:r>
            <a:r>
              <a:rPr lang="en-US" dirty="0"/>
              <a:t>)o).value;</a:t>
            </a:r>
          </a:p>
          <a:p>
            <a:r>
              <a:rPr lang="en-US" dirty="0"/>
              <a:t>         return (</a:t>
            </a:r>
            <a:r>
              <a:rPr lang="en-US" dirty="0" err="1"/>
              <a:t>thisValue</a:t>
            </a:r>
            <a:r>
              <a:rPr lang="en-US" dirty="0"/>
              <a:t> &lt; </a:t>
            </a:r>
            <a:r>
              <a:rPr lang="en-US" dirty="0" err="1"/>
              <a:t>thatValue</a:t>
            </a:r>
            <a:r>
              <a:rPr lang="en-US" dirty="0"/>
              <a:t> ? -1 : (</a:t>
            </a:r>
            <a:r>
              <a:rPr lang="en-US" dirty="0" err="1"/>
              <a:t>thisValue</a:t>
            </a:r>
            <a:r>
              <a:rPr lang="en-US" dirty="0"/>
              <a:t>==</a:t>
            </a:r>
            <a:r>
              <a:rPr lang="en-US" dirty="0" err="1"/>
              <a:t>thatValue</a:t>
            </a:r>
            <a:r>
              <a:rPr lang="en-US" dirty="0"/>
              <a:t> ? 0 : 1));</a:t>
            </a:r>
          </a:p>
          <a:p>
            <a:r>
              <a:rPr lang="en-US" dirty="0"/>
              <a:t>       }</a:t>
            </a:r>
          </a:p>
          <a:p>
            <a:r>
              <a:rPr lang="en-US" dirty="0"/>
              <a:t>     }</a:t>
            </a:r>
          </a:p>
          <a:p>
            <a:r>
              <a:rPr lang="en-US" dirty="0"/>
              <a:t> </a:t>
            </a:r>
          </a:p>
        </p:txBody>
      </p:sp>
    </p:spTree>
    <p:extLst>
      <p:ext uri="{BB962C8B-B14F-4D97-AF65-F5344CB8AC3E}">
        <p14:creationId xmlns:p14="http://schemas.microsoft.com/office/powerpoint/2010/main" val="658227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533</TotalTime>
  <Words>1912</Words>
  <Application>Microsoft Macintosh PowerPoint</Application>
  <PresentationFormat>On-screen Show (4:3)</PresentationFormat>
  <Paragraphs>281</Paragraphs>
  <Slides>33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Visio</vt:lpstr>
      <vt:lpstr>Hadoop Programming</vt:lpstr>
      <vt:lpstr>Overview </vt:lpstr>
      <vt:lpstr>Mapper&lt;KEYIN,VALUEIN,KEYOUT,VALUEOUT&gt;</vt:lpstr>
      <vt:lpstr>PowerPoint Presentation</vt:lpstr>
      <vt:lpstr>What is Writable?</vt:lpstr>
      <vt:lpstr>Writable </vt:lpstr>
      <vt:lpstr>PowerPoint Presentation</vt:lpstr>
      <vt:lpstr>PowerPoint Presentation</vt:lpstr>
      <vt:lpstr>PowerPoint Presentation</vt:lpstr>
      <vt:lpstr>Getting Data To The Mapper</vt:lpstr>
      <vt:lpstr>PowerPoint Presentation</vt:lpstr>
      <vt:lpstr>Reading Data</vt:lpstr>
      <vt:lpstr>Input Format</vt:lpstr>
      <vt:lpstr>FileInputFormat and Friends</vt:lpstr>
      <vt:lpstr>Filtering File Inputs</vt:lpstr>
      <vt:lpstr>Record Readers</vt:lpstr>
      <vt:lpstr>Input Split Size</vt:lpstr>
      <vt:lpstr>PowerPoint Presentation</vt:lpstr>
      <vt:lpstr>PowerPoint Presentation</vt:lpstr>
      <vt:lpstr>PowerPoint Presentation</vt:lpstr>
      <vt:lpstr>Sending Data To Reducers</vt:lpstr>
      <vt:lpstr>WritableComparator</vt:lpstr>
      <vt:lpstr>Partition And Shuffle</vt:lpstr>
      <vt:lpstr>Partitioner</vt:lpstr>
      <vt:lpstr>PowerPoint Presentation</vt:lpstr>
      <vt:lpstr>Reducer&lt;KEYIN,VALUEIN,KEYOUT,VALUEOUT&gt;</vt:lpstr>
      <vt:lpstr>PowerPoint Presentation</vt:lpstr>
      <vt:lpstr>Finally: Writing The Output</vt:lpstr>
      <vt:lpstr>OutputFormat</vt:lpstr>
      <vt:lpstr>PowerPoint Presentation</vt:lpstr>
      <vt:lpstr>PowerPoint Presentation</vt:lpstr>
      <vt:lpstr>Job</vt:lpstr>
      <vt:lpstr>PowerPoint Presentation</vt:lpstr>
    </vt:vector>
  </TitlesOfParts>
  <Company>KSU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in Action </dc:title>
  <dc:creator>Kent State</dc:creator>
  <cp:lastModifiedBy>Ruoming Jin</cp:lastModifiedBy>
  <cp:revision>49</cp:revision>
  <dcterms:created xsi:type="dcterms:W3CDTF">2012-01-19T19:08:44Z</dcterms:created>
  <dcterms:modified xsi:type="dcterms:W3CDTF">2014-03-03T23:48:54Z</dcterms:modified>
</cp:coreProperties>
</file>