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79" r:id="rId2"/>
    <p:sldId id="302" r:id="rId3"/>
    <p:sldId id="314" r:id="rId4"/>
    <p:sldId id="318" r:id="rId5"/>
    <p:sldId id="319" r:id="rId6"/>
    <p:sldId id="315" r:id="rId7"/>
    <p:sldId id="316" r:id="rId8"/>
    <p:sldId id="346" r:id="rId9"/>
    <p:sldId id="339" r:id="rId10"/>
    <p:sldId id="340" r:id="rId11"/>
    <p:sldId id="341" r:id="rId12"/>
    <p:sldId id="342" r:id="rId13"/>
    <p:sldId id="344" r:id="rId14"/>
    <p:sldId id="345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20" r:id="rId48"/>
    <p:sldId id="321" r:id="rId49"/>
    <p:sldId id="323" r:id="rId50"/>
    <p:sldId id="325" r:id="rId51"/>
    <p:sldId id="32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2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Relationship Id="rId3" Type="http://schemas.openxmlformats.org/officeDocument/2006/relationships/image" Target="../media/image3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4" Type="http://schemas.openxmlformats.org/officeDocument/2006/relationships/image" Target="../media/image45.wmf"/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A17A4-6BD2-4FDE-ABCE-4991AF4111C7}" type="datetimeFigureOut">
              <a:rPr lang="en-US" smtClean="0"/>
              <a:t>4/28/14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43143-F45A-4182-9FE3-DFDB4AD0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0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8800C1-AA5F-459A-BE09-41879484AA4B}" type="slidenum">
              <a:rPr lang="en-US"/>
              <a:pPr/>
              <a:t>6</a:t>
            </a:fld>
            <a:endParaRPr lang="en-US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BFFCF5-345B-44F0-B42A-DAC204D7BDE4}" type="slidenum">
              <a:rPr lang="en-US"/>
              <a:pPr/>
              <a:t>7</a:t>
            </a:fld>
            <a:endParaRPr lang="en-US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E221-3B95-4D1C-BEE9-23986D71EAED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B7F-BB15-4210-841D-EBF01ACC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E221-3B95-4D1C-BEE9-23986D71EAED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B7F-BB15-4210-841D-EBF01ACC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E221-3B95-4D1C-BEE9-23986D71EAED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B7F-BB15-4210-841D-EBF01ACC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8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28B76-1C9C-43A1-9088-27C63343C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DD73B-C905-4206-9F83-79C72B0E0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32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0F948-62A1-444E-AA78-ABDD5E59D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E221-3B95-4D1C-BEE9-23986D71EAED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B7F-BB15-4210-841D-EBF01ACC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E221-3B95-4D1C-BEE9-23986D71EAED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B7F-BB15-4210-841D-EBF01ACC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E221-3B95-4D1C-BEE9-23986D71EAED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B7F-BB15-4210-841D-EBF01ACC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6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E221-3B95-4D1C-BEE9-23986D71EAED}" type="datetimeFigureOut">
              <a:rPr lang="en-US" smtClean="0"/>
              <a:t>4/28/14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B7F-BB15-4210-841D-EBF01ACC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0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E221-3B95-4D1C-BEE9-23986D71EAED}" type="datetimeFigureOut">
              <a:rPr lang="en-US" smtClean="0"/>
              <a:t>4/28/14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B7F-BB15-4210-841D-EBF01ACC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E221-3B95-4D1C-BEE9-23986D71EAED}" type="datetimeFigureOut">
              <a:rPr lang="en-US" smtClean="0"/>
              <a:t>4/28/14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B7F-BB15-4210-841D-EBF01ACC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0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E221-3B95-4D1C-BEE9-23986D71EAED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B7F-BB15-4210-841D-EBF01ACC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8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E221-3B95-4D1C-BEE9-23986D71EAED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3B7F-BB15-4210-841D-EBF01ACC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3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CE221-3B95-4D1C-BEE9-23986D71EAED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23B7F-BB15-4210-841D-EBF01ACC8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6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8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15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15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26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25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23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28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29.w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30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32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42.bin"/><Relationship Id="rId6" Type="http://schemas.openxmlformats.org/officeDocument/2006/relationships/image" Target="../media/image35.wmf"/><Relationship Id="rId7" Type="http://schemas.openxmlformats.org/officeDocument/2006/relationships/oleObject" Target="../embeddings/oleObject43.bin"/><Relationship Id="rId8" Type="http://schemas.openxmlformats.org/officeDocument/2006/relationships/image" Target="../media/image36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37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38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39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40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41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42.w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43.w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44.wmf"/><Relationship Id="rId9" Type="http://schemas.openxmlformats.org/officeDocument/2006/relationships/oleObject" Target="../embeddings/oleObject52.bin"/><Relationship Id="rId10" Type="http://schemas.openxmlformats.org/officeDocument/2006/relationships/image" Target="../media/image45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with MapReduce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MLE (cont)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Often we assume that X</a:t>
            </a:r>
            <a:r>
              <a:rPr lang="en-US" sz="2800" baseline="-25000" smtClean="0"/>
              <a:t>i</a:t>
            </a:r>
            <a:r>
              <a:rPr lang="en-US" sz="2800" smtClean="0"/>
              <a:t>s are independently identically distributed (i.i.d.)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Depending on the form of p(x|</a:t>
            </a:r>
            <a:r>
              <a:rPr lang="el-GR" sz="2800" smtClean="0">
                <a:cs typeface="Arial" charset="0"/>
              </a:rPr>
              <a:t>θ</a:t>
            </a:r>
            <a:r>
              <a:rPr lang="en-US" sz="2800" smtClean="0">
                <a:cs typeface="Arial" charset="0"/>
              </a:rPr>
              <a:t>), solving optimization</a:t>
            </a:r>
            <a:r>
              <a:rPr lang="en-US" sz="2800" smtClean="0"/>
              <a:t> problem can be easy or hard.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10350" y="2584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584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36800" y="2438400"/>
          <a:ext cx="2662238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2438400"/>
                        <a:ext cx="2662238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752600" y="2667000"/>
          <a:ext cx="388620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6" imgW="2184400" imgH="1638300" progId="Equation.3">
                  <p:embed/>
                </p:oleObj>
              </mc:Choice>
              <mc:Fallback>
                <p:oleObj name="Equation" r:id="rId6" imgW="2184400" imgH="163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3886200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52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easy case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Assuming</a:t>
            </a:r>
          </a:p>
          <a:p>
            <a:pPr lvl="1" eaLnBrk="1" hangingPunct="1"/>
            <a:r>
              <a:rPr lang="en-US" smtClean="0"/>
              <a:t>A coin has a probability p of being heads, 1-p of being tails.</a:t>
            </a:r>
          </a:p>
          <a:p>
            <a:pPr lvl="1" eaLnBrk="1" hangingPunct="1"/>
            <a:r>
              <a:rPr lang="en-US" smtClean="0"/>
              <a:t>Observation: We toss a coin N times, and the result is a set of Hs and Ts,  and there are m Hs. 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What is the value of p based on MLE, given the observation? </a:t>
            </a:r>
          </a:p>
        </p:txBody>
      </p:sp>
    </p:spTree>
    <p:extLst>
      <p:ext uri="{BB962C8B-B14F-4D97-AF65-F5344CB8AC3E}">
        <p14:creationId xmlns:p14="http://schemas.microsoft.com/office/powerpoint/2010/main" val="304744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easy case (cont)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72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/>
            <a:endParaRPr lang="en-US" sz="2800" smtClean="0"/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41438" y="2133600"/>
          <a:ext cx="47085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3" imgW="2413000" imgH="457200" progId="Equation.3">
                  <p:embed/>
                </p:oleObj>
              </mc:Choice>
              <mc:Fallback>
                <p:oleObj name="Equation" r:id="rId3" imgW="241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133600"/>
                        <a:ext cx="47085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81125" y="3810000"/>
          <a:ext cx="56165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5" imgW="3530600" imgH="419100" progId="Equation.3">
                  <p:embed/>
                </p:oleObj>
              </mc:Choice>
              <mc:Fallback>
                <p:oleObj name="Equation" r:id="rId5" imgW="3530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3810000"/>
                        <a:ext cx="56165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1752600" y="5562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048000" y="5562600"/>
            <a:ext cx="1341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p= m/N</a:t>
            </a:r>
          </a:p>
        </p:txBody>
      </p:sp>
    </p:spTree>
    <p:extLst>
      <p:ext uri="{BB962C8B-B14F-4D97-AF65-F5344CB8AC3E}">
        <p14:creationId xmlns:p14="http://schemas.microsoft.com/office/powerpoint/2010/main" val="386243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animBg="1"/>
      <p:bldP spid="215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setting in EM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391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X is a set of data points: </a:t>
            </a:r>
            <a:r>
              <a:rPr lang="en-US" sz="2800" b="1" smtClean="0"/>
              <a:t>observed</a:t>
            </a:r>
            <a:r>
              <a:rPr lang="en-US" sz="2800" smtClean="0"/>
              <a:t> data</a:t>
            </a:r>
          </a:p>
          <a:p>
            <a:pPr eaLnBrk="1" hangingPunct="1">
              <a:lnSpc>
                <a:spcPct val="90000"/>
              </a:lnSpc>
            </a:pPr>
            <a:r>
              <a:rPr lang="el-GR" sz="2800" smtClean="0">
                <a:cs typeface="Arial" charset="0"/>
              </a:rPr>
              <a:t>Θ</a:t>
            </a:r>
            <a:r>
              <a:rPr lang="en-US" sz="2800" smtClean="0">
                <a:cs typeface="Arial" charset="0"/>
              </a:rPr>
              <a:t> is a parameter vector.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cs typeface="Arial" charset="0"/>
              </a:rPr>
              <a:t>EM is a method to find </a:t>
            </a:r>
            <a:r>
              <a:rPr lang="el-GR" sz="2800" smtClean="0">
                <a:cs typeface="Arial" charset="0"/>
              </a:rPr>
              <a:t>θ</a:t>
            </a:r>
            <a:r>
              <a:rPr lang="en-US" sz="2800" baseline="-25000" smtClean="0">
                <a:cs typeface="Arial" charset="0"/>
              </a:rPr>
              <a:t>ML</a:t>
            </a:r>
            <a:r>
              <a:rPr lang="en-US" sz="2800" smtClean="0">
                <a:cs typeface="Arial" charset="0"/>
              </a:rPr>
              <a:t> where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cs typeface="Arial" charset="0"/>
              </a:rPr>
              <a:t>Calculating P(X | </a:t>
            </a:r>
            <a:r>
              <a:rPr lang="el-GR" sz="2800" smtClean="0">
                <a:cs typeface="Arial" charset="0"/>
              </a:rPr>
              <a:t>θ</a:t>
            </a:r>
            <a:r>
              <a:rPr lang="en-US" sz="2800" smtClean="0">
                <a:cs typeface="Arial" charset="0"/>
              </a:rPr>
              <a:t>) directly is hard.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cs typeface="Arial" charset="0"/>
              </a:rPr>
              <a:t>Calculating P(X,Y|</a:t>
            </a:r>
            <a:r>
              <a:rPr lang="el-GR" sz="2800" smtClean="0">
                <a:cs typeface="Arial" charset="0"/>
              </a:rPr>
              <a:t>θ</a:t>
            </a:r>
            <a:r>
              <a:rPr lang="en-US" sz="2800" smtClean="0">
                <a:cs typeface="Arial" charset="0"/>
              </a:rPr>
              <a:t>) is much simpler, where Y is “hidden” data (or “missing” data).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l-GR" sz="28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l-GR" sz="28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5000" y="3124200"/>
          <a:ext cx="346075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1727200" imgH="609600" progId="Equation.3">
                  <p:embed/>
                </p:oleObj>
              </mc:Choice>
              <mc:Fallback>
                <p:oleObj name="Equation" r:id="rId3" imgW="17272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24200"/>
                        <a:ext cx="346075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36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basic EM strategy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Z = (X, Y)</a:t>
            </a:r>
          </a:p>
          <a:p>
            <a:pPr lvl="1" eaLnBrk="1" hangingPunct="1"/>
            <a:r>
              <a:rPr lang="en-US" smtClean="0"/>
              <a:t>Z: complete data (“augmented data”)</a:t>
            </a:r>
          </a:p>
          <a:p>
            <a:pPr lvl="1" eaLnBrk="1" hangingPunct="1"/>
            <a:r>
              <a:rPr lang="en-US" smtClean="0"/>
              <a:t>X: observed data (“incomplete” data)</a:t>
            </a:r>
          </a:p>
          <a:p>
            <a:pPr lvl="1" eaLnBrk="1" hangingPunct="1"/>
            <a:r>
              <a:rPr lang="en-US" smtClean="0"/>
              <a:t>Y: hidden data (“missing” data) 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265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log-likelihood function</a:t>
            </a:r>
          </a:p>
        </p:txBody>
      </p:sp>
      <p:sp>
        <p:nvSpPr>
          <p:cNvPr id="9933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 is a function of </a:t>
            </a:r>
            <a:r>
              <a:rPr lang="el-GR" smtClean="0">
                <a:cs typeface="Arial" pitchFamily="34" charset="0"/>
              </a:rPr>
              <a:t>θ</a:t>
            </a:r>
            <a:r>
              <a:rPr lang="en-US" smtClean="0">
                <a:cs typeface="Arial" pitchFamily="34" charset="0"/>
              </a:rPr>
              <a:t>, while holding X constant:</a:t>
            </a:r>
            <a:endParaRPr lang="el-GR" smtClean="0">
              <a:cs typeface="Arial" pitchFamily="34" charset="0"/>
            </a:endParaRPr>
          </a:p>
        </p:txBody>
      </p:sp>
      <p:graphicFrame>
        <p:nvGraphicFramePr>
          <p:cNvPr id="9933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95600" y="2286000"/>
          <a:ext cx="51054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3" imgW="1688367" imgH="203112" progId="Equation.3">
                  <p:embed/>
                </p:oleObj>
              </mc:Choice>
              <mc:Fallback>
                <p:oleObj name="Equation" r:id="rId3" imgW="168836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0"/>
                        <a:ext cx="51054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52600" y="3590925"/>
          <a:ext cx="3362325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5" imgW="1841500" imgH="1574800" progId="Equation.3">
                  <p:embed/>
                </p:oleObj>
              </mc:Choice>
              <mc:Fallback>
                <p:oleObj name="Equation" r:id="rId5" imgW="1841500" imgH="157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90925"/>
                        <a:ext cx="3362325" cy="287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831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iterative approach for MLE</a:t>
            </a:r>
          </a:p>
        </p:txBody>
      </p:sp>
      <p:graphicFrame>
        <p:nvGraphicFramePr>
          <p:cNvPr id="104453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2209800" y="1828800"/>
          <a:ext cx="472440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3" imgW="2171700" imgH="1092200" progId="Equation.3">
                  <p:embed/>
                </p:oleObj>
              </mc:Choice>
              <mc:Fallback>
                <p:oleObj name="Equation" r:id="rId3" imgW="21717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28800"/>
                        <a:ext cx="472440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96000" y="5181600"/>
          <a:ext cx="25130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5" imgW="939800" imgH="228600" progId="Equation.3">
                  <p:embed/>
                </p:oleObj>
              </mc:Choice>
              <mc:Fallback>
                <p:oleObj name="Equation" r:id="rId5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181600"/>
                        <a:ext cx="251301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1050925" y="4764088"/>
            <a:ext cx="706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0"/>
              <a:t>In many cases, we cannot find the solution directly.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1066800" y="5260975"/>
            <a:ext cx="5014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0"/>
              <a:t>An alternative is to find a sequence:</a:t>
            </a:r>
          </a:p>
        </p:txBody>
      </p:sp>
      <p:graphicFrame>
        <p:nvGraphicFramePr>
          <p:cNvPr id="104459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5943600"/>
          <a:ext cx="52578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7" imgW="1841500" imgH="228600" progId="Equation.3">
                  <p:embed/>
                </p:oleObj>
              </mc:Choice>
              <mc:Fallback>
                <p:oleObj name="Equation" r:id="rId7" imgW="1841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943600"/>
                        <a:ext cx="52578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1127125" y="5932488"/>
            <a:ext cx="657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0"/>
              <a:t>s.t.</a:t>
            </a:r>
          </a:p>
        </p:txBody>
      </p:sp>
    </p:spTree>
    <p:extLst>
      <p:ext uri="{BB962C8B-B14F-4D97-AF65-F5344CB8AC3E}">
        <p14:creationId xmlns:p14="http://schemas.microsoft.com/office/powerpoint/2010/main" val="167139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/>
      <p:bldP spid="104456" grpId="0"/>
      <p:bldP spid="1044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81000" y="457200"/>
          <a:ext cx="3954463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3" imgW="2832100" imgH="4584700" progId="Equation.3">
                  <p:embed/>
                </p:oleObj>
              </mc:Choice>
              <mc:Fallback>
                <p:oleObj name="Equation" r:id="rId3" imgW="2832100" imgH="458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"/>
                        <a:ext cx="3954463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5486400" y="6019800"/>
            <a:ext cx="3195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0"/>
              <a:t>Jensen’s inequality</a:t>
            </a:r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533400" y="6172200"/>
            <a:ext cx="2895600" cy="6858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/>
      <p:bldP spid="1085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Jensen’s inequality</a:t>
            </a:r>
          </a:p>
        </p:txBody>
      </p:sp>
      <p:graphicFrame>
        <p:nvGraphicFramePr>
          <p:cNvPr id="11981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609600" y="2057400"/>
          <a:ext cx="7467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3" imgW="2959100" imgH="203200" progId="Equation.3">
                  <p:embed/>
                </p:oleObj>
              </mc:Choice>
              <mc:Fallback>
                <p:oleObj name="Equation" r:id="rId3" imgW="2959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7467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19200" y="4953000"/>
          <a:ext cx="5257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5" imgW="1714500" imgH="203200" progId="Equation.3">
                  <p:embed/>
                </p:oleObj>
              </mc:Choice>
              <mc:Fallback>
                <p:oleObj name="Equation" r:id="rId5" imgW="1714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5257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9600" y="3200400"/>
          <a:ext cx="6934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7" imgW="3022600" imgH="203200" progId="Equation.3">
                  <p:embed/>
                </p:oleObj>
              </mc:Choice>
              <mc:Fallback>
                <p:oleObj name="Equation" r:id="rId7" imgW="3022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00400"/>
                        <a:ext cx="69342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8" name="AutoShape 10"/>
          <p:cNvSpPr>
            <a:spLocks noChangeArrowheads="1"/>
          </p:cNvSpPr>
          <p:nvPr/>
        </p:nvSpPr>
        <p:spPr bwMode="auto">
          <a:xfrm>
            <a:off x="2971800" y="38100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4114800" y="4038600"/>
            <a:ext cx="3524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0"/>
              <a:t>log is a concave function</a:t>
            </a:r>
          </a:p>
        </p:txBody>
      </p:sp>
    </p:spTree>
    <p:extLst>
      <p:ext uri="{BB962C8B-B14F-4D97-AF65-F5344CB8AC3E}">
        <p14:creationId xmlns:p14="http://schemas.microsoft.com/office/powerpoint/2010/main" val="2268392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8" grpId="0" animBg="1"/>
      <p:bldP spid="1198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Maximizing the lower bound</a:t>
            </a:r>
          </a:p>
        </p:txBody>
      </p:sp>
      <p:graphicFrame>
        <p:nvGraphicFramePr>
          <p:cNvPr id="11059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828800"/>
          <a:ext cx="6934200" cy="424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3" imgW="2984500" imgH="1828800" progId="Equation.3">
                  <p:embed/>
                </p:oleObj>
              </mc:Choice>
              <mc:Fallback>
                <p:oleObj name="Equation" r:id="rId3" imgW="298450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6934200" cy="424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3352800" y="5105400"/>
            <a:ext cx="4419600" cy="990600"/>
          </a:xfrm>
          <a:prstGeom prst="rect">
            <a:avLst/>
          </a:prstGeom>
          <a:solidFill>
            <a:schemeClr val="accent1">
              <a:alpha val="4784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3962400" y="6338888"/>
            <a:ext cx="2519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0"/>
              <a:t>The Q function</a:t>
            </a:r>
          </a:p>
        </p:txBody>
      </p:sp>
      <p:sp>
        <p:nvSpPr>
          <p:cNvPr id="110600" name="Line 8"/>
          <p:cNvSpPr>
            <a:spLocks noChangeShapeType="1"/>
          </p:cNvSpPr>
          <p:nvPr/>
        </p:nvSpPr>
        <p:spPr bwMode="auto">
          <a:xfrm flipV="1">
            <a:off x="5029200" y="609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8" grpId="0" animBg="1"/>
      <p:bldP spid="110599" grpId="0"/>
      <p:bldP spid="1106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89058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94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Q-function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077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Define the Q-function (a function of </a:t>
            </a:r>
            <a:r>
              <a:rPr lang="el-GR" sz="2000" smtClean="0">
                <a:cs typeface="Arial" pitchFamily="34" charset="0"/>
              </a:rPr>
              <a:t>θ</a:t>
            </a:r>
            <a:r>
              <a:rPr lang="en-US" sz="2000" smtClean="0">
                <a:cs typeface="Arial" pitchFamily="34" charset="0"/>
              </a:rPr>
              <a:t>):</a:t>
            </a:r>
          </a:p>
          <a:p>
            <a:pPr eaLnBrk="1" hangingPunct="1">
              <a:lnSpc>
                <a:spcPct val="90000"/>
              </a:lnSpc>
            </a:pPr>
            <a:endParaRPr lang="en-US" sz="200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smtClean="0"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smtClean="0"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smtClean="0"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smtClean="0"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cs typeface="Arial" pitchFamily="34" charset="0"/>
              </a:rPr>
              <a:t>Y is a random vector.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cs typeface="Arial" pitchFamily="34" charset="0"/>
              </a:rPr>
              <a:t>X=(x</a:t>
            </a:r>
            <a:r>
              <a:rPr lang="en-US" sz="1800" baseline="-25000" smtClean="0">
                <a:cs typeface="Arial" pitchFamily="34" charset="0"/>
              </a:rPr>
              <a:t>1</a:t>
            </a:r>
            <a:r>
              <a:rPr lang="en-US" sz="1800" smtClean="0">
                <a:cs typeface="Arial" pitchFamily="34" charset="0"/>
              </a:rPr>
              <a:t>, x</a:t>
            </a:r>
            <a:r>
              <a:rPr lang="en-US" sz="1800" baseline="-25000" smtClean="0">
                <a:cs typeface="Arial" pitchFamily="34" charset="0"/>
              </a:rPr>
              <a:t>2</a:t>
            </a:r>
            <a:r>
              <a:rPr lang="en-US" sz="1800" smtClean="0">
                <a:cs typeface="Arial" pitchFamily="34" charset="0"/>
              </a:rPr>
              <a:t>, …, x</a:t>
            </a:r>
            <a:r>
              <a:rPr lang="en-US" sz="1800" baseline="-25000" smtClean="0">
                <a:cs typeface="Arial" pitchFamily="34" charset="0"/>
              </a:rPr>
              <a:t>n</a:t>
            </a:r>
            <a:r>
              <a:rPr lang="en-US" sz="1800" smtClean="0">
                <a:cs typeface="Arial" pitchFamily="34" charset="0"/>
              </a:rPr>
              <a:t>) is a constant (vector).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1800" smtClean="0">
                <a:cs typeface="Arial" pitchFamily="34" charset="0"/>
              </a:rPr>
              <a:t>Θ</a:t>
            </a:r>
            <a:r>
              <a:rPr lang="en-US" sz="1800" baseline="30000" smtClean="0">
                <a:cs typeface="Arial" pitchFamily="34" charset="0"/>
              </a:rPr>
              <a:t>t   </a:t>
            </a:r>
            <a:r>
              <a:rPr lang="en-US" sz="1800" smtClean="0">
                <a:cs typeface="Arial" pitchFamily="34" charset="0"/>
              </a:rPr>
              <a:t>is the current parameter estimate and is a constant (vector).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1800" smtClean="0">
                <a:cs typeface="Arial" pitchFamily="34" charset="0"/>
              </a:rPr>
              <a:t>Θ</a:t>
            </a:r>
            <a:r>
              <a:rPr lang="en-US" sz="1800" smtClean="0">
                <a:cs typeface="Arial" pitchFamily="34" charset="0"/>
              </a:rPr>
              <a:t> is the normal variable (vector) that we wish to adjust.</a:t>
            </a:r>
          </a:p>
          <a:p>
            <a:pPr eaLnBrk="1" hangingPunct="1">
              <a:lnSpc>
                <a:spcPct val="90000"/>
              </a:lnSpc>
            </a:pPr>
            <a:endParaRPr lang="en-US" sz="200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cs typeface="Arial" pitchFamily="34" charset="0"/>
              </a:rPr>
              <a:t>The Q-function is the expected value of the complete data log-likelihood P(X,Y|</a:t>
            </a:r>
            <a:r>
              <a:rPr lang="el-GR" sz="2000" smtClean="0">
                <a:cs typeface="Arial" pitchFamily="34" charset="0"/>
              </a:rPr>
              <a:t>θ</a:t>
            </a:r>
            <a:r>
              <a:rPr lang="en-US" sz="2000" smtClean="0">
                <a:cs typeface="Arial" pitchFamily="34" charset="0"/>
              </a:rPr>
              <a:t>) with respect to Y given X and </a:t>
            </a:r>
            <a:r>
              <a:rPr lang="el-GR" sz="2000" smtClean="0">
                <a:cs typeface="Arial" pitchFamily="34" charset="0"/>
              </a:rPr>
              <a:t>θ</a:t>
            </a:r>
            <a:r>
              <a:rPr lang="en-US" sz="2000" baseline="30000" smtClean="0">
                <a:cs typeface="Arial" pitchFamily="34" charset="0"/>
              </a:rPr>
              <a:t>t</a:t>
            </a:r>
            <a:r>
              <a:rPr lang="en-US" sz="2000" smtClean="0">
                <a:cs typeface="Arial" pitchFamily="34" charset="0"/>
              </a:rPr>
              <a:t>.</a:t>
            </a:r>
            <a:endParaRPr lang="el-GR" sz="2000" smtClean="0">
              <a:cs typeface="Arial" pitchFamily="34" charset="0"/>
            </a:endParaRPr>
          </a:p>
        </p:txBody>
      </p:sp>
      <p:graphicFrame>
        <p:nvGraphicFramePr>
          <p:cNvPr id="430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0" y="2209800"/>
          <a:ext cx="632460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3" imgW="3873500" imgH="1193800" progId="Equation.3">
                  <p:embed/>
                </p:oleObj>
              </mc:Choice>
              <mc:Fallback>
                <p:oleObj name="Equation" r:id="rId3" imgW="38735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6324600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994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The inner loop of the </a:t>
            </a:r>
            <a:br>
              <a:rPr lang="en-US" sz="4000" smtClean="0"/>
            </a:br>
            <a:r>
              <a:rPr lang="en-US" sz="4000" smtClean="0"/>
              <a:t>EM algorithm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E-step: calculate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M-step: find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graphicFrame>
        <p:nvGraphicFramePr>
          <p:cNvPr id="4506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95400" y="4495800"/>
          <a:ext cx="57150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3" imgW="1485255" imgH="317362" progId="Equation.3">
                  <p:embed/>
                </p:oleObj>
              </mc:Choice>
              <mc:Fallback>
                <p:oleObj name="Equation" r:id="rId3" imgW="1485255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57150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143000" y="2286000"/>
          <a:ext cx="66294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5" imgW="2692400" imgH="444500" progId="Equation.3">
                  <p:embed/>
                </p:oleObj>
              </mc:Choice>
              <mc:Fallback>
                <p:oleObj name="Equation" r:id="rId5" imgW="2692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66294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625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L(</a:t>
            </a:r>
            <a:r>
              <a:rPr lang="el-GR" sz="4000" smtClean="0">
                <a:cs typeface="Arial" pitchFamily="34" charset="0"/>
              </a:rPr>
              <a:t>θ</a:t>
            </a:r>
            <a:r>
              <a:rPr lang="en-US" sz="4000" smtClean="0">
                <a:cs typeface="Arial" pitchFamily="34" charset="0"/>
              </a:rPr>
              <a:t>) is non-decreasing </a:t>
            </a:r>
            <a:br>
              <a:rPr lang="en-US" sz="4000" smtClean="0">
                <a:cs typeface="Arial" pitchFamily="34" charset="0"/>
              </a:rPr>
            </a:br>
            <a:r>
              <a:rPr lang="en-US" sz="4000" smtClean="0">
                <a:cs typeface="Arial" pitchFamily="34" charset="0"/>
              </a:rPr>
              <a:t>at each iteration</a:t>
            </a:r>
            <a:endParaRPr lang="el-GR" sz="4000" smtClean="0">
              <a:cs typeface="Arial" pitchFamily="34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48600" cy="4495800"/>
          </a:xfrm>
        </p:spPr>
        <p:txBody>
          <a:bodyPr/>
          <a:lstStyle/>
          <a:p>
            <a:pPr eaLnBrk="1" hangingPunct="1"/>
            <a:r>
              <a:rPr lang="en-US" sz="2800" smtClean="0"/>
              <a:t>The EM algorithm will produce a sequence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It can be proved that </a:t>
            </a:r>
          </a:p>
          <a:p>
            <a:pPr eaLnBrk="1" hangingPunct="1"/>
            <a:endParaRPr lang="en-US" sz="2800" smtClean="0"/>
          </a:p>
        </p:txBody>
      </p:sp>
      <p:graphicFrame>
        <p:nvGraphicFramePr>
          <p:cNvPr id="8602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09800" y="2514600"/>
          <a:ext cx="35814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3" imgW="939800" imgH="228600" progId="Equation.3">
                  <p:embed/>
                </p:oleObj>
              </mc:Choice>
              <mc:Fallback>
                <p:oleObj name="Equation" r:id="rId3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35814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4953000"/>
          <a:ext cx="62484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5" imgW="1841500" imgH="228600" progId="Equation.3">
                  <p:embed/>
                </p:oleObj>
              </mc:Choice>
              <mc:Fallback>
                <p:oleObj name="Equation" r:id="rId5" imgW="1841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62484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65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The inner loop of the </a:t>
            </a:r>
            <a:br>
              <a:rPr lang="en-US" sz="4000" smtClean="0"/>
            </a:br>
            <a:r>
              <a:rPr lang="en-US" sz="4000" smtClean="0"/>
              <a:t>Generalized EM algorithm (GEM)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E-step: calculate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M-step: find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graphicFrame>
        <p:nvGraphicFramePr>
          <p:cNvPr id="14336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95400" y="4267200"/>
          <a:ext cx="43434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3" imgW="1485255" imgH="317362" progId="Equation.3">
                  <p:embed/>
                </p:oleObj>
              </mc:Choice>
              <mc:Fallback>
                <p:oleObj name="Equation" r:id="rId3" imgW="1485255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67200"/>
                        <a:ext cx="43434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1143000" y="2286000"/>
          <a:ext cx="66294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5" imgW="2692400" imgH="444500" progId="Equation.3">
                  <p:embed/>
                </p:oleObj>
              </mc:Choice>
              <mc:Fallback>
                <p:oleObj name="Equation" r:id="rId5" imgW="2692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66294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AutoShape 6"/>
          <p:cNvSpPr>
            <a:spLocks noChangeArrowheads="1"/>
          </p:cNvSpPr>
          <p:nvPr/>
        </p:nvSpPr>
        <p:spPr bwMode="auto">
          <a:xfrm>
            <a:off x="2286000" y="5029200"/>
            <a:ext cx="485775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143367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71600" y="5486400"/>
          <a:ext cx="50292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Equation" r:id="rId7" imgW="1422400" imgH="228600" progId="Equation.3">
                  <p:embed/>
                </p:oleObj>
              </mc:Choice>
              <mc:Fallback>
                <p:oleObj name="Equation" r:id="rId7" imgW="142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86400"/>
                        <a:ext cx="50292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44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Recap of the EM algorithm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161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Idea #1: find </a:t>
            </a:r>
            <a:r>
              <a:rPr lang="el-GR" sz="4000" smtClean="0">
                <a:cs typeface="Arial" pitchFamily="34" charset="0"/>
              </a:rPr>
              <a:t>θ</a:t>
            </a:r>
            <a:r>
              <a:rPr lang="en-US" sz="4000" smtClean="0">
                <a:cs typeface="Arial" pitchFamily="34" charset="0"/>
              </a:rPr>
              <a:t> that </a:t>
            </a:r>
            <a:r>
              <a:rPr lang="en-US" sz="4000" smtClean="0"/>
              <a:t>maximizes the likelihood of training data</a:t>
            </a:r>
          </a:p>
        </p:txBody>
      </p:sp>
      <p:graphicFrame>
        <p:nvGraphicFramePr>
          <p:cNvPr id="14746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219200" y="2438400"/>
          <a:ext cx="5943600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3" imgW="1727200" imgH="609600" progId="Equation.3">
                  <p:embed/>
                </p:oleObj>
              </mc:Choice>
              <mc:Fallback>
                <p:oleObj name="Equation" r:id="rId3" imgW="17272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5943600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8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Idea #2: find the </a:t>
            </a:r>
            <a:r>
              <a:rPr lang="el-GR" sz="4000" smtClean="0">
                <a:cs typeface="Arial" pitchFamily="34" charset="0"/>
              </a:rPr>
              <a:t>θ</a:t>
            </a:r>
            <a:r>
              <a:rPr lang="en-US" sz="4000" baseline="30000" smtClean="0">
                <a:cs typeface="Arial" pitchFamily="34" charset="0"/>
              </a:rPr>
              <a:t>t</a:t>
            </a:r>
            <a:r>
              <a:rPr lang="en-US" sz="4000" smtClean="0">
                <a:cs typeface="Arial" pitchFamily="34" charset="0"/>
              </a:rPr>
              <a:t> sequence</a:t>
            </a:r>
            <a:endParaRPr lang="en-US" sz="4000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cs typeface="Arial" pitchFamily="34" charset="0"/>
              </a:rPr>
              <a:t>No analytical solution </a:t>
            </a:r>
            <a:r>
              <a:rPr lang="en-US" sz="2800" smtClean="0">
                <a:cs typeface="Arial" pitchFamily="34" charset="0"/>
                <a:sym typeface="Wingdings" pitchFamily="2" charset="2"/>
              </a:rPr>
              <a:t> iterative approach, find </a:t>
            </a:r>
            <a:endParaRPr lang="en-US" sz="2800" smtClean="0"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cs typeface="Arial" pitchFamily="34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sz="2800" smtClean="0">
                <a:cs typeface="Arial" pitchFamily="34" charset="0"/>
              </a:rPr>
              <a:t>     </a:t>
            </a:r>
          </a:p>
          <a:p>
            <a:pPr eaLnBrk="1" hangingPunct="1">
              <a:buFontTx/>
              <a:buNone/>
            </a:pPr>
            <a:r>
              <a:rPr lang="en-US" sz="2800" smtClean="0">
                <a:cs typeface="Arial" pitchFamily="34" charset="0"/>
              </a:rPr>
              <a:t>   </a:t>
            </a:r>
          </a:p>
          <a:p>
            <a:pPr eaLnBrk="1" hangingPunct="1">
              <a:buFontTx/>
              <a:buNone/>
            </a:pPr>
            <a:r>
              <a:rPr lang="en-US" sz="2800" smtClean="0">
                <a:cs typeface="Arial" pitchFamily="34" charset="0"/>
              </a:rPr>
              <a:t>    s.t. </a:t>
            </a:r>
          </a:p>
          <a:p>
            <a:pPr eaLnBrk="1" hangingPunct="1">
              <a:buFontTx/>
              <a:buNone/>
            </a:pPr>
            <a:endParaRPr lang="en-US" sz="2800" smtClean="0">
              <a:cs typeface="Arial" pitchFamily="34" charset="0"/>
            </a:endParaRPr>
          </a:p>
        </p:txBody>
      </p:sp>
      <p:graphicFrame>
        <p:nvGraphicFramePr>
          <p:cNvPr id="11469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52600" y="2133600"/>
          <a:ext cx="23622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3" imgW="939800" imgH="228600" progId="Equation.3">
                  <p:embed/>
                </p:oleObj>
              </mc:Choice>
              <mc:Fallback>
                <p:oleObj name="Equation" r:id="rId3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23622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52600" y="4343400"/>
          <a:ext cx="54864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5" imgW="1841500" imgH="228600" progId="Equation.3">
                  <p:embed/>
                </p:oleObj>
              </mc:Choice>
              <mc:Fallback>
                <p:oleObj name="Equation" r:id="rId5" imgW="1841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548640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31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Idea #3: find </a:t>
            </a:r>
            <a:r>
              <a:rPr lang="el-GR" sz="4000" smtClean="0">
                <a:cs typeface="Arial" pitchFamily="34" charset="0"/>
              </a:rPr>
              <a:t>θ</a:t>
            </a:r>
            <a:r>
              <a:rPr lang="en-US" sz="4000" baseline="30000" smtClean="0">
                <a:cs typeface="Arial" pitchFamily="34" charset="0"/>
              </a:rPr>
              <a:t>t+1 </a:t>
            </a:r>
            <a:r>
              <a:rPr lang="en-US" sz="4000" smtClean="0">
                <a:cs typeface="Arial" pitchFamily="34" charset="0"/>
              </a:rPr>
              <a:t>that </a:t>
            </a:r>
            <a:r>
              <a:rPr lang="en-US" sz="4000" smtClean="0"/>
              <a:t>maximizes a tight lower bound of               </a:t>
            </a:r>
          </a:p>
        </p:txBody>
      </p:sp>
      <p:graphicFrame>
        <p:nvGraphicFramePr>
          <p:cNvPr id="20483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6477000" y="914400"/>
          <a:ext cx="19812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3" imgW="736600" imgH="228600" progId="Equation.3">
                  <p:embed/>
                </p:oleObj>
              </mc:Choice>
              <mc:Fallback>
                <p:oleObj name="Equation" r:id="rId3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914400"/>
                        <a:ext cx="19812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4114800" y="5105400"/>
            <a:ext cx="3294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2156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0">
                <a:cs typeface="Arial" pitchFamily="34" charset="0"/>
              </a:rPr>
              <a:t> a tight lower bound</a:t>
            </a:r>
            <a:endParaRPr lang="el-GR" b="0">
              <a:cs typeface="Arial" pitchFamily="34" charset="0"/>
            </a:endParaRPr>
          </a:p>
        </p:txBody>
      </p:sp>
      <p:graphicFrame>
        <p:nvGraphicFramePr>
          <p:cNvPr id="14541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143000" y="3200400"/>
          <a:ext cx="69342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5" imgW="2641600" imgH="444500" progId="Equation.3">
                  <p:embed/>
                </p:oleObj>
              </mc:Choice>
              <mc:Fallback>
                <p:oleObj name="Equation" r:id="rId5" imgW="2641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00400"/>
                        <a:ext cx="69342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3352800" y="2971800"/>
            <a:ext cx="5105400" cy="1524000"/>
          </a:xfrm>
          <a:prstGeom prst="rect">
            <a:avLst/>
          </a:prstGeom>
          <a:solidFill>
            <a:schemeClr val="accent1">
              <a:alpha val="5215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 flipV="1">
            <a:off x="55626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4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/>
      <p:bldP spid="145418" grpId="0" animBg="1"/>
      <p:bldP spid="1454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Idea #4: find </a:t>
            </a:r>
            <a:r>
              <a:rPr lang="el-GR" sz="4000" smtClean="0">
                <a:cs typeface="Arial" pitchFamily="34" charset="0"/>
              </a:rPr>
              <a:t>θ</a:t>
            </a:r>
            <a:r>
              <a:rPr lang="en-US" sz="4000" baseline="30000" smtClean="0">
                <a:cs typeface="Arial" pitchFamily="34" charset="0"/>
              </a:rPr>
              <a:t>t+1 </a:t>
            </a:r>
            <a:r>
              <a:rPr lang="en-US" sz="4000" smtClean="0">
                <a:cs typeface="Arial" pitchFamily="34" charset="0"/>
              </a:rPr>
              <a:t>that </a:t>
            </a:r>
            <a:r>
              <a:rPr lang="en-US" sz="4000" smtClean="0"/>
              <a:t>maximizes</a:t>
            </a:r>
            <a:br>
              <a:rPr lang="en-US" sz="4000" smtClean="0"/>
            </a:br>
            <a:r>
              <a:rPr lang="en-US" sz="4000" smtClean="0"/>
              <a:t> the Q function</a:t>
            </a:r>
          </a:p>
        </p:txBody>
      </p:sp>
      <p:graphicFrame>
        <p:nvGraphicFramePr>
          <p:cNvPr id="15053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990600" y="2743200"/>
          <a:ext cx="7391400" cy="299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3" imgW="2755900" imgH="1117600" progId="Equation.3">
                  <p:embed/>
                </p:oleObj>
              </mc:Choice>
              <mc:Fallback>
                <p:oleObj name="Equation" r:id="rId3" imgW="27559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7391400" cy="299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3581400" y="2743200"/>
            <a:ext cx="5181600" cy="1447800"/>
          </a:xfrm>
          <a:prstGeom prst="rect">
            <a:avLst/>
          </a:prstGeom>
          <a:solidFill>
            <a:schemeClr val="accent1">
              <a:alpha val="5215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3505200" y="1905000"/>
            <a:ext cx="2740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2156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0"/>
              <a:t>Lower bound of </a:t>
            </a:r>
          </a:p>
        </p:txBody>
      </p:sp>
      <p:graphicFrame>
        <p:nvGraphicFramePr>
          <p:cNvPr id="15053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6324600" y="1905000"/>
          <a:ext cx="2057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5" imgW="736600" imgH="228600" progId="Equation.3">
                  <p:embed/>
                </p:oleObj>
              </mc:Choice>
              <mc:Fallback>
                <p:oleObj name="Equation" r:id="rId5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905000"/>
                        <a:ext cx="20574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8" name="Line 10"/>
          <p:cNvSpPr>
            <a:spLocks noChangeShapeType="1"/>
          </p:cNvSpPr>
          <p:nvPr/>
        </p:nvSpPr>
        <p:spPr bwMode="auto">
          <a:xfrm>
            <a:off x="57150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3581400" y="4572000"/>
            <a:ext cx="4800600" cy="1219200"/>
          </a:xfrm>
          <a:prstGeom prst="rect">
            <a:avLst/>
          </a:prstGeom>
          <a:solidFill>
            <a:schemeClr val="accent1">
              <a:alpha val="5215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4724400" y="6338888"/>
            <a:ext cx="2519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2156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0"/>
              <a:t>The Q function</a:t>
            </a:r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 flipV="1">
            <a:off x="59436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animBg="1"/>
      <p:bldP spid="150534" grpId="1" animBg="1"/>
      <p:bldP spid="150535" grpId="0"/>
      <p:bldP spid="150538" grpId="0" animBg="1"/>
      <p:bldP spid="150539" grpId="0" animBg="1"/>
      <p:bldP spid="150540" grpId="0"/>
      <p:bldP spid="1505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The EM algorithm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467600" cy="5029200"/>
          </a:xfrm>
        </p:spPr>
        <p:txBody>
          <a:bodyPr/>
          <a:lstStyle/>
          <a:p>
            <a:pPr eaLnBrk="1" hangingPunct="1"/>
            <a:r>
              <a:rPr lang="en-US" sz="2800" smtClean="0"/>
              <a:t>Start with initial estimate, </a:t>
            </a:r>
            <a:r>
              <a:rPr lang="el-GR" sz="2800" smtClean="0">
                <a:cs typeface="Arial" pitchFamily="34" charset="0"/>
              </a:rPr>
              <a:t>θ</a:t>
            </a:r>
            <a:r>
              <a:rPr lang="en-US" sz="2800" baseline="30000" smtClean="0">
                <a:cs typeface="Arial" pitchFamily="34" charset="0"/>
              </a:rPr>
              <a:t>0</a:t>
            </a:r>
            <a:endParaRPr lang="el-GR" sz="2800" baseline="30000" smtClean="0">
              <a:cs typeface="Arial" pitchFamily="34" charset="0"/>
            </a:endParaRP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Repeat until convergence</a:t>
            </a:r>
          </a:p>
          <a:p>
            <a:pPr lvl="1" eaLnBrk="1" hangingPunct="1"/>
            <a:r>
              <a:rPr lang="en-US" sz="2400" smtClean="0"/>
              <a:t>E-step: calculate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/>
            <a:endParaRPr lang="en-US" sz="2800" smtClean="0"/>
          </a:p>
          <a:p>
            <a:pPr lvl="1" eaLnBrk="1" hangingPunct="1"/>
            <a:r>
              <a:rPr lang="en-US" sz="2400" smtClean="0"/>
              <a:t>M-step: find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graphicFrame>
        <p:nvGraphicFramePr>
          <p:cNvPr id="15360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81200" y="5257800"/>
          <a:ext cx="37338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3" imgW="1485255" imgH="317362" progId="Equation.3">
                  <p:embed/>
                </p:oleObj>
              </mc:Choice>
              <mc:Fallback>
                <p:oleObj name="Equation" r:id="rId3" imgW="1485255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57800"/>
                        <a:ext cx="37338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1828800" y="3657600"/>
          <a:ext cx="4876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5" imgW="2692400" imgH="444500" progId="Equation.3">
                  <p:embed/>
                </p:oleObj>
              </mc:Choice>
              <mc:Fallback>
                <p:oleObj name="Equation" r:id="rId5" imgW="2692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4876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5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K-Means Clustering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0FD39-B6B1-45C3-986C-3866844B441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914400" y="1143000"/>
            <a:ext cx="7391400" cy="4953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262096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0"/>
            <a:ext cx="4495800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92538"/>
            <a:ext cx="37338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087" name="Line 7"/>
          <p:cNvSpPr>
            <a:spLocks noChangeShapeType="1"/>
          </p:cNvSpPr>
          <p:nvPr/>
        </p:nvSpPr>
        <p:spPr bwMode="auto">
          <a:xfrm>
            <a:off x="2438400" y="1143000"/>
            <a:ext cx="1219200" cy="320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088" name="Line 8"/>
          <p:cNvSpPr>
            <a:spLocks noChangeShapeType="1"/>
          </p:cNvSpPr>
          <p:nvPr/>
        </p:nvSpPr>
        <p:spPr bwMode="auto">
          <a:xfrm flipV="1">
            <a:off x="3657600" y="4343400"/>
            <a:ext cx="464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>
            <a:off x="1905000" y="3657600"/>
            <a:ext cx="609600" cy="6858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Oval 10"/>
          <p:cNvSpPr>
            <a:spLocks noChangeArrowheads="1"/>
          </p:cNvSpPr>
          <p:nvPr/>
        </p:nvSpPr>
        <p:spPr bwMode="auto">
          <a:xfrm>
            <a:off x="1752600" y="3505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1" name="Oval 11"/>
          <p:cNvSpPr>
            <a:spLocks noChangeArrowheads="1"/>
          </p:cNvSpPr>
          <p:nvPr/>
        </p:nvSpPr>
        <p:spPr bwMode="auto">
          <a:xfrm>
            <a:off x="5638800" y="29718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 flipH="1">
            <a:off x="2362200" y="4343400"/>
            <a:ext cx="12954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093" name="Oval 13"/>
          <p:cNvSpPr>
            <a:spLocks noChangeArrowheads="1"/>
          </p:cNvSpPr>
          <p:nvPr/>
        </p:nvSpPr>
        <p:spPr bwMode="auto">
          <a:xfrm>
            <a:off x="5943600" y="49530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4" name="Oval 14"/>
          <p:cNvSpPr>
            <a:spLocks noChangeArrowheads="1"/>
          </p:cNvSpPr>
          <p:nvPr/>
        </p:nvSpPr>
        <p:spPr bwMode="auto">
          <a:xfrm>
            <a:off x="2514600" y="4343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Oval 15"/>
          <p:cNvSpPr>
            <a:spLocks noChangeArrowheads="1"/>
          </p:cNvSpPr>
          <p:nvPr/>
        </p:nvSpPr>
        <p:spPr bwMode="auto">
          <a:xfrm>
            <a:off x="4191000" y="2362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Oval 16"/>
          <p:cNvSpPr>
            <a:spLocks noChangeArrowheads="1"/>
          </p:cNvSpPr>
          <p:nvPr/>
        </p:nvSpPr>
        <p:spPr bwMode="auto">
          <a:xfrm>
            <a:off x="4572000" y="56388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Line 17"/>
          <p:cNvSpPr>
            <a:spLocks noChangeShapeType="1"/>
          </p:cNvSpPr>
          <p:nvPr/>
        </p:nvSpPr>
        <p:spPr bwMode="auto">
          <a:xfrm>
            <a:off x="4267200" y="2438400"/>
            <a:ext cx="1371600" cy="5334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098" name="Line 18"/>
          <p:cNvSpPr>
            <a:spLocks noChangeShapeType="1"/>
          </p:cNvSpPr>
          <p:nvPr/>
        </p:nvSpPr>
        <p:spPr bwMode="auto">
          <a:xfrm flipV="1">
            <a:off x="4724400" y="5029200"/>
            <a:ext cx="1219200" cy="6096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5" name="Oval 65"/>
          <p:cNvSpPr>
            <a:spLocks noChangeArrowheads="1"/>
          </p:cNvSpPr>
          <p:nvPr/>
        </p:nvSpPr>
        <p:spPr bwMode="auto">
          <a:xfrm>
            <a:off x="2667000" y="4343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6" name="Oval 66"/>
          <p:cNvSpPr>
            <a:spLocks noChangeArrowheads="1"/>
          </p:cNvSpPr>
          <p:nvPr/>
        </p:nvSpPr>
        <p:spPr bwMode="auto">
          <a:xfrm>
            <a:off x="5562600" y="26670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7" name="Line 67"/>
          <p:cNvSpPr>
            <a:spLocks noChangeShapeType="1"/>
          </p:cNvSpPr>
          <p:nvPr/>
        </p:nvSpPr>
        <p:spPr bwMode="auto">
          <a:xfrm flipH="1" flipV="1">
            <a:off x="5638800" y="2743200"/>
            <a:ext cx="76200" cy="3048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8" name="Oval 68"/>
          <p:cNvSpPr>
            <a:spLocks noChangeArrowheads="1"/>
          </p:cNvSpPr>
          <p:nvPr/>
        </p:nvSpPr>
        <p:spPr bwMode="auto">
          <a:xfrm>
            <a:off x="6019800" y="4648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9" name="Line 69"/>
          <p:cNvSpPr>
            <a:spLocks noChangeShapeType="1"/>
          </p:cNvSpPr>
          <p:nvPr/>
        </p:nvSpPr>
        <p:spPr bwMode="auto">
          <a:xfrm flipV="1">
            <a:off x="6019800" y="4724400"/>
            <a:ext cx="76200" cy="2286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1" name="Line 71"/>
          <p:cNvSpPr>
            <a:spLocks noChangeShapeType="1"/>
          </p:cNvSpPr>
          <p:nvPr/>
        </p:nvSpPr>
        <p:spPr bwMode="auto">
          <a:xfrm>
            <a:off x="3074988" y="1219200"/>
            <a:ext cx="1247775" cy="297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52" name="Line 72"/>
          <p:cNvSpPr>
            <a:spLocks noChangeShapeType="1"/>
          </p:cNvSpPr>
          <p:nvPr/>
        </p:nvSpPr>
        <p:spPr bwMode="auto">
          <a:xfrm flipH="1">
            <a:off x="3768725" y="4197350"/>
            <a:ext cx="525463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53" name="Line 73"/>
          <p:cNvSpPr>
            <a:spLocks noChangeShapeType="1"/>
          </p:cNvSpPr>
          <p:nvPr/>
        </p:nvSpPr>
        <p:spPr bwMode="auto">
          <a:xfrm flipV="1">
            <a:off x="4281488" y="3587750"/>
            <a:ext cx="389413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9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3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43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43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43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3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3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3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3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3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6" dur="500"/>
                                        <p:tgtEl>
                                          <p:spTgt spid="430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9" dur="500"/>
                                        <p:tgtEl>
                                          <p:spTgt spid="430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2" dur="500"/>
                                        <p:tgtEl>
                                          <p:spTgt spid="430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7" grpId="0" animBg="1"/>
      <p:bldP spid="430088" grpId="0" animBg="1"/>
      <p:bldP spid="430089" grpId="0" animBg="1"/>
      <p:bldP spid="430091" grpId="0" animBg="1"/>
      <p:bldP spid="430092" grpId="0" animBg="1"/>
      <p:bldP spid="430093" grpId="0" animBg="1"/>
      <p:bldP spid="430094" grpId="0" animBg="1"/>
      <p:bldP spid="430097" grpId="0" animBg="1"/>
      <p:bldP spid="430098" grpId="0" animBg="1"/>
      <p:bldP spid="430145" grpId="0" animBg="1"/>
      <p:bldP spid="430146" grpId="0" animBg="1"/>
      <p:bldP spid="430147" grpId="0" animBg="1"/>
      <p:bldP spid="430148" grpId="0" animBg="1"/>
      <p:bldP spid="430149" grpId="0" animBg="1"/>
      <p:bldP spid="430151" grpId="0" animBg="1"/>
      <p:bldP spid="430151" grpId="1" animBg="1"/>
      <p:bldP spid="430152" grpId="0" animBg="1"/>
      <p:bldP spid="430152" grpId="1" animBg="1"/>
      <p:bldP spid="430153" grpId="0" animBg="1"/>
      <p:bldP spid="43015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Important classes of EM problem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Products of multinomial (PM) models</a:t>
            </a:r>
          </a:p>
          <a:p>
            <a:pPr eaLnBrk="1" hangingPunct="1"/>
            <a:r>
              <a:rPr lang="en-US" smtClean="0"/>
              <a:t>Exponential families</a:t>
            </a:r>
          </a:p>
          <a:p>
            <a:pPr eaLnBrk="1" hangingPunct="1"/>
            <a:r>
              <a:rPr lang="en-US" smtClean="0"/>
              <a:t>Gaussian mixture</a:t>
            </a:r>
          </a:p>
          <a:p>
            <a:pPr eaLnBrk="1" hangingPunct="1"/>
            <a:r>
              <a:rPr lang="en-US" smtClean="0"/>
              <a:t>…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334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9220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Probabilistic Latent Semantic Analysis (PLSA)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PLSA is a generative model for generating the co-occurrence of documents </a:t>
            </a:r>
            <a:r>
              <a:rPr lang="en-US" altLang="zh-CN" sz="2800" i="1" smtClean="0"/>
              <a:t>d</a:t>
            </a:r>
            <a:r>
              <a:rPr lang="en-US" altLang="zh-CN" sz="2800" smtClean="0"/>
              <a:t>∈</a:t>
            </a:r>
            <a:r>
              <a:rPr lang="en-US" altLang="zh-CN" sz="2800" i="1" smtClean="0"/>
              <a:t>D</a:t>
            </a:r>
            <a:r>
              <a:rPr lang="en-US" altLang="zh-CN" sz="2800" smtClean="0"/>
              <a:t>={</a:t>
            </a:r>
            <a:r>
              <a:rPr lang="en-US" altLang="zh-CN" sz="2800" i="1" smtClean="0"/>
              <a:t>d</a:t>
            </a:r>
            <a:r>
              <a:rPr lang="en-US" altLang="zh-CN" sz="2800" i="1" baseline="-25000" smtClean="0"/>
              <a:t>1</a:t>
            </a:r>
            <a:r>
              <a:rPr lang="en-US" altLang="zh-CN" sz="2800" smtClean="0"/>
              <a:t>,…,</a:t>
            </a:r>
            <a:r>
              <a:rPr lang="en-US" altLang="zh-CN" sz="2800" i="1" smtClean="0"/>
              <a:t>d</a:t>
            </a:r>
            <a:r>
              <a:rPr lang="en-US" altLang="zh-CN" sz="2800" i="1" baseline="-25000" smtClean="0"/>
              <a:t>D</a:t>
            </a:r>
            <a:r>
              <a:rPr lang="en-US" altLang="zh-CN" sz="2800" smtClean="0"/>
              <a:t>} and terms w∈</a:t>
            </a:r>
            <a:r>
              <a:rPr lang="en-US" altLang="zh-CN" sz="2800" i="1" smtClean="0"/>
              <a:t>W</a:t>
            </a:r>
            <a:r>
              <a:rPr lang="en-US" altLang="zh-CN" sz="2800" smtClean="0"/>
              <a:t>={</a:t>
            </a:r>
            <a:r>
              <a:rPr lang="en-US" altLang="zh-CN" sz="2800" i="1" smtClean="0"/>
              <a:t>w</a:t>
            </a:r>
            <a:r>
              <a:rPr lang="en-US" altLang="zh-CN" sz="2800" i="1" baseline="-25000" smtClean="0"/>
              <a:t>1</a:t>
            </a:r>
            <a:r>
              <a:rPr lang="en-US" altLang="zh-CN" sz="2800" smtClean="0"/>
              <a:t>,…,</a:t>
            </a:r>
            <a:r>
              <a:rPr lang="en-US" altLang="zh-CN" sz="2800" i="1" smtClean="0"/>
              <a:t>w</a:t>
            </a:r>
            <a:r>
              <a:rPr lang="en-US" altLang="zh-CN" sz="2800" i="1" baseline="-25000" smtClean="0"/>
              <a:t>W</a:t>
            </a:r>
            <a:r>
              <a:rPr lang="en-US" altLang="zh-CN" sz="2800" smtClean="0"/>
              <a:t>}, which associates latent variable </a:t>
            </a:r>
            <a:r>
              <a:rPr lang="en-US" altLang="zh-CN" sz="2800" i="1" smtClean="0"/>
              <a:t>z</a:t>
            </a:r>
            <a:r>
              <a:rPr lang="en-US" altLang="zh-CN" sz="2800" smtClean="0"/>
              <a:t>∈</a:t>
            </a:r>
            <a:r>
              <a:rPr lang="en-US" altLang="zh-CN" sz="2800" i="1" smtClean="0"/>
              <a:t>Z</a:t>
            </a:r>
            <a:r>
              <a:rPr lang="en-US" altLang="zh-CN" sz="2800" smtClean="0"/>
              <a:t>={</a:t>
            </a:r>
            <a:r>
              <a:rPr lang="en-US" altLang="zh-CN" sz="2800" i="1" smtClean="0"/>
              <a:t>z</a:t>
            </a:r>
            <a:r>
              <a:rPr lang="en-US" altLang="zh-CN" sz="2800" i="1" baseline="-25000" smtClean="0"/>
              <a:t>1</a:t>
            </a:r>
            <a:r>
              <a:rPr lang="en-US" altLang="zh-CN" sz="2800" smtClean="0"/>
              <a:t>,…,</a:t>
            </a:r>
            <a:r>
              <a:rPr lang="en-US" altLang="zh-CN" sz="2800" i="1" smtClean="0"/>
              <a:t>z</a:t>
            </a:r>
            <a:r>
              <a:rPr lang="en-US" altLang="zh-CN" sz="2800" i="1" baseline="-25000" smtClean="0"/>
              <a:t>Z</a:t>
            </a:r>
            <a:r>
              <a:rPr lang="en-US" altLang="zh-CN" sz="2800" smtClean="0"/>
              <a:t>}.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The generative processing is: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87488" y="3729038"/>
            <a:ext cx="936625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>
                <a:latin typeface="Times New Roman" pitchFamily="18" charset="0"/>
              </a:rPr>
              <a:t>w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487488" y="4521200"/>
            <a:ext cx="93662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>
                <a:latin typeface="Times New Roman" pitchFamily="18" charset="0"/>
              </a:rPr>
              <a:t>w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487488" y="6034088"/>
            <a:ext cx="936625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>
                <a:latin typeface="Times New Roman" pitchFamily="18" charset="0"/>
              </a:rPr>
              <a:t>w</a:t>
            </a:r>
            <a:r>
              <a:rPr lang="en-US" altLang="zh-CN" sz="2400" baseline="-25000">
                <a:latin typeface="Times New Roman" pitchFamily="18" charset="0"/>
              </a:rPr>
              <a:t>W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730375" y="5241925"/>
            <a:ext cx="5492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…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5376863" y="3657600"/>
            <a:ext cx="1223962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376863" y="4521200"/>
            <a:ext cx="1223962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5334000" y="5961063"/>
            <a:ext cx="1223963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D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835650" y="5313363"/>
            <a:ext cx="5492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…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3432175" y="3730625"/>
            <a:ext cx="792163" cy="647700"/>
          </a:xfrm>
          <a:prstGeom prst="ellipse">
            <a:avLst/>
          </a:prstGeom>
          <a:solidFill>
            <a:srgbClr val="FE997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z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3432175" y="4522788"/>
            <a:ext cx="792163" cy="647700"/>
          </a:xfrm>
          <a:prstGeom prst="ellipse">
            <a:avLst/>
          </a:prstGeom>
          <a:solidFill>
            <a:srgbClr val="FE997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z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3432175" y="5962650"/>
            <a:ext cx="792163" cy="647700"/>
          </a:xfrm>
          <a:prstGeom prst="ellipse">
            <a:avLst/>
          </a:prstGeom>
          <a:solidFill>
            <a:srgbClr val="FE997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</a:rPr>
              <a:t>z</a:t>
            </a:r>
            <a:r>
              <a:rPr lang="en-US" altLang="zh-CN" sz="2400" baseline="-25000">
                <a:latin typeface="Times New Roman" pitchFamily="18" charset="0"/>
              </a:rPr>
              <a:t>Z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4224338" y="4017963"/>
            <a:ext cx="108108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4295775" y="3944938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 flipV="1">
            <a:off x="4295775" y="4160838"/>
            <a:ext cx="100965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H="1">
            <a:off x="4224338" y="4953000"/>
            <a:ext cx="10810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H="1" flipV="1">
            <a:off x="4224338" y="5818188"/>
            <a:ext cx="108108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>
            <a:off x="2497138" y="4160838"/>
            <a:ext cx="935037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H="1" flipV="1">
            <a:off x="2497138" y="4017963"/>
            <a:ext cx="93503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 flipV="1">
            <a:off x="2497138" y="4881563"/>
            <a:ext cx="935037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 flipH="1">
            <a:off x="6672263" y="47371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6816725" y="408940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228600" y="451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4359275" y="3505200"/>
            <a:ext cx="120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z</a:t>
            </a:r>
            <a:r>
              <a:rPr lang="en-US" altLang="zh-CN" sz="2400">
                <a:latin typeface="Times New Roman" pitchFamily="18" charset="0"/>
              </a:rPr>
              <a:t>|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>
                <a:latin typeface="Times New Roman" pitchFamily="18" charset="0"/>
              </a:rPr>
              <a:t>) 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2682875" y="3505200"/>
            <a:ext cx="120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w</a:t>
            </a:r>
            <a:r>
              <a:rPr lang="en-US" altLang="zh-CN" sz="2400">
                <a:latin typeface="Times New Roman" pitchFamily="18" charset="0"/>
              </a:rPr>
              <a:t>|</a:t>
            </a:r>
            <a:r>
              <a:rPr lang="en-US" altLang="zh-CN" sz="2400" i="1">
                <a:latin typeface="Times New Roman" pitchFamily="18" charset="0"/>
              </a:rPr>
              <a:t>z</a:t>
            </a:r>
            <a:r>
              <a:rPr lang="en-US" altLang="zh-CN" sz="2400">
                <a:latin typeface="Times New Roman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1839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74" grpId="0" animBg="1"/>
      <p:bldP spid="7175" grpId="0"/>
      <p:bldP spid="7176" grpId="0" animBg="1"/>
      <p:bldP spid="7177" grpId="0" animBg="1"/>
      <p:bldP spid="7178" grpId="0" animBg="1"/>
      <p:bldP spid="7179" grpId="0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7186" grpId="0" animBg="1"/>
      <p:bldP spid="7187" grpId="0" animBg="1"/>
      <p:bldP spid="7188" grpId="0" animBg="1"/>
      <p:bldP spid="7189" grpId="0" animBg="1"/>
      <p:bldP spid="7190" grpId="0" animBg="1"/>
      <p:bldP spid="7191" grpId="0" animBg="1"/>
      <p:bldP spid="7192" grpId="0"/>
      <p:bldP spid="7194" grpId="0"/>
      <p:bldP spid="719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Model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48600" cy="1524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The generative process can be expressed by:</a:t>
            </a:r>
          </a:p>
          <a:p>
            <a:pPr lvl="1" eaLnBrk="1" hangingPunct="1"/>
            <a:endParaRPr lang="en-US" altLang="zh-CN" sz="2400" smtClean="0"/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52600" y="2686050"/>
          <a:ext cx="563880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3" imgW="1485720" imgH="406080" progId="Equation.DSMT4">
                  <p:embed/>
                </p:oleObj>
              </mc:Choice>
              <mc:Fallback>
                <p:oleObj name="Equation" r:id="rId3" imgW="1485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86050"/>
                        <a:ext cx="5638800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1600200" y="4572000"/>
            <a:ext cx="6781800" cy="1600200"/>
          </a:xfrm>
          <a:prstGeom prst="wedgeRectCallout">
            <a:avLst>
              <a:gd name="adj1" fmla="val -14347"/>
              <a:gd name="adj2" fmla="val -77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CN" b="1"/>
              <a:t>Two independence assumptions:</a:t>
            </a:r>
          </a:p>
          <a:p>
            <a:pPr marL="342900" indent="-342900">
              <a:buFontTx/>
              <a:buAutoNum type="arabicParenR"/>
            </a:pPr>
            <a:r>
              <a:rPr lang="en-US" altLang="zh-CN"/>
              <a:t>Each pair (</a:t>
            </a:r>
            <a:r>
              <a:rPr lang="en-US" altLang="zh-CN" i="1"/>
              <a:t>d</a:t>
            </a:r>
            <a:r>
              <a:rPr lang="en-US" altLang="zh-CN"/>
              <a:t>,</a:t>
            </a:r>
            <a:r>
              <a:rPr lang="en-US" altLang="zh-CN" i="1"/>
              <a:t>w</a:t>
            </a:r>
            <a:r>
              <a:rPr lang="en-US" altLang="zh-CN"/>
              <a:t>) are assumed to be generated independently, corresponding to ‘bag-of-words’</a:t>
            </a:r>
          </a:p>
          <a:p>
            <a:pPr marL="342900" indent="-342900">
              <a:buFontTx/>
              <a:buAutoNum type="arabicParenR"/>
            </a:pPr>
            <a:r>
              <a:rPr lang="en-US" altLang="zh-CN"/>
              <a:t>Conditioned on </a:t>
            </a:r>
            <a:r>
              <a:rPr lang="en-US" altLang="zh-CN" i="1"/>
              <a:t>z, </a:t>
            </a:r>
            <a:r>
              <a:rPr lang="en-US" altLang="zh-CN"/>
              <a:t>words </a:t>
            </a:r>
            <a:r>
              <a:rPr lang="en-US" altLang="zh-CN" i="1"/>
              <a:t>w </a:t>
            </a:r>
            <a:r>
              <a:rPr lang="en-US" altLang="zh-CN"/>
              <a:t>are generated independently of the specific document </a:t>
            </a:r>
            <a:r>
              <a:rPr lang="en-US" altLang="zh-CN" i="1"/>
              <a:t>d.</a:t>
            </a:r>
            <a:endParaRPr lang="en-US" altLang="zh-CN"/>
          </a:p>
          <a:p>
            <a:pPr marL="342900" indent="-342900" algn="ctr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93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AutoShape 17"/>
          <p:cNvSpPr>
            <a:spLocks noChangeArrowheads="1"/>
          </p:cNvSpPr>
          <p:nvPr/>
        </p:nvSpPr>
        <p:spPr bwMode="auto">
          <a:xfrm rot="10800000">
            <a:off x="304800" y="5181600"/>
            <a:ext cx="8534400" cy="990600"/>
          </a:xfrm>
          <a:prstGeom prst="wedgeRoundRectCallout">
            <a:avLst>
              <a:gd name="adj1" fmla="val -26269"/>
              <a:gd name="adj2" fmla="val 10015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endParaRPr lang="zh-CN" altLang="zh-CN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smtClean="0"/>
              <a:t>Model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14478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Following the likelihood principle, we detemines </a:t>
            </a:r>
            <a:r>
              <a:rPr lang="en-US" altLang="zh-CN" sz="2800" i="1" smtClean="0"/>
              <a:t>P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z</a:t>
            </a:r>
            <a:r>
              <a:rPr lang="en-US" altLang="zh-CN" sz="2800" smtClean="0"/>
              <a:t>), </a:t>
            </a:r>
            <a:r>
              <a:rPr lang="en-US" altLang="zh-CN" sz="2800" i="1" smtClean="0"/>
              <a:t>P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d|z</a:t>
            </a:r>
            <a:r>
              <a:rPr lang="en-US" altLang="zh-CN" sz="2800" smtClean="0"/>
              <a:t>), and </a:t>
            </a:r>
            <a:r>
              <a:rPr lang="en-US" altLang="zh-CN" sz="2800" i="1" smtClean="0"/>
              <a:t>P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w</a:t>
            </a:r>
            <a:r>
              <a:rPr lang="en-US" altLang="zh-CN" sz="2800" smtClean="0"/>
              <a:t>|</a:t>
            </a:r>
            <a:r>
              <a:rPr lang="en-US" altLang="zh-CN" sz="2800" i="1" smtClean="0"/>
              <a:t>z</a:t>
            </a:r>
            <a:r>
              <a:rPr lang="en-US" altLang="zh-CN" sz="2800" smtClean="0"/>
              <a:t>) by maximization of the log-likelihood function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00200" y="3962400"/>
          <a:ext cx="56388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3" imgW="1688760" imgH="241200" progId="Equation.DSMT4">
                  <p:embed/>
                </p:oleObj>
              </mc:Choice>
              <mc:Fallback>
                <p:oleObj name="Equation" r:id="rId3" imgW="1688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56388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4800" y="5265738"/>
          <a:ext cx="83820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5" imgW="2692080" imgH="241200" progId="Equation.DSMT4">
                  <p:embed/>
                </p:oleObj>
              </mc:Choice>
              <mc:Fallback>
                <p:oleObj name="Equation" r:id="rId5" imgW="2692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265738"/>
                        <a:ext cx="83820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5257800" y="2590800"/>
            <a:ext cx="2819400" cy="1219200"/>
          </a:xfrm>
          <a:prstGeom prst="cloudCallout">
            <a:avLst>
              <a:gd name="adj1" fmla="val -42681"/>
              <a:gd name="adj2" fmla="val 58593"/>
            </a:avLst>
          </a:prstGeom>
          <a:solidFill>
            <a:srgbClr val="F3F66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/>
              <a:t>co-occurrence times of </a:t>
            </a:r>
            <a:r>
              <a:rPr lang="en-US" altLang="zh-CN" i="1"/>
              <a:t>d </a:t>
            </a:r>
            <a:r>
              <a:rPr lang="en-US" altLang="zh-CN"/>
              <a:t>and </a:t>
            </a:r>
            <a:r>
              <a:rPr lang="en-US" altLang="zh-CN" i="1"/>
              <a:t>w</a:t>
            </a:r>
            <a:r>
              <a:rPr lang="en-US" altLang="zh-CN"/>
              <a:t>.</a:t>
            </a: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4572000" y="3886200"/>
            <a:ext cx="11430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2438400" y="3962400"/>
            <a:ext cx="6096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 rot="10800000">
            <a:off x="914400" y="4572000"/>
            <a:ext cx="2057400" cy="457200"/>
          </a:xfrm>
          <a:prstGeom prst="wedgeRoundRectCallout">
            <a:avLst>
              <a:gd name="adj1" fmla="val -35880"/>
              <a:gd name="adj2" fmla="val 847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altLang="zh-CN"/>
              <a:t>Observed data</a:t>
            </a:r>
          </a:p>
        </p:txBody>
      </p:sp>
      <p:sp>
        <p:nvSpPr>
          <p:cNvPr id="10254" name="AutoShape 14"/>
          <p:cNvSpPr>
            <a:spLocks noChangeArrowheads="1"/>
          </p:cNvSpPr>
          <p:nvPr/>
        </p:nvSpPr>
        <p:spPr bwMode="auto">
          <a:xfrm>
            <a:off x="3124200" y="3048000"/>
            <a:ext cx="1447800" cy="609600"/>
          </a:xfrm>
          <a:prstGeom prst="wedgeRoundRectCallout">
            <a:avLst>
              <a:gd name="adj1" fmla="val -45722"/>
              <a:gd name="adj2" fmla="val 10338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/>
              <a:t>Unobserved data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3048000" y="3976688"/>
            <a:ext cx="3810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6096000" y="3886200"/>
            <a:ext cx="1219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1981200" y="3962400"/>
            <a:ext cx="304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9" name="AutoShape 19"/>
          <p:cNvSpPr>
            <a:spLocks noChangeArrowheads="1"/>
          </p:cNvSpPr>
          <p:nvPr/>
        </p:nvSpPr>
        <p:spPr bwMode="auto">
          <a:xfrm>
            <a:off x="914400" y="2743200"/>
            <a:ext cx="2057400" cy="914400"/>
          </a:xfrm>
          <a:prstGeom prst="wedgeEllipseCallout">
            <a:avLst>
              <a:gd name="adj1" fmla="val 9722"/>
              <a:gd name="adj2" fmla="val 822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d</a:t>
            </a:r>
            <a:r>
              <a:rPr lang="en-US" altLang="zh-CN"/>
              <a:t>),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z</a:t>
            </a:r>
            <a:r>
              <a:rPr lang="en-US" altLang="zh-CN"/>
              <a:t>|</a:t>
            </a:r>
            <a:r>
              <a:rPr lang="en-US" altLang="zh-CN" i="1"/>
              <a:t>d</a:t>
            </a:r>
            <a:r>
              <a:rPr lang="en-US" altLang="zh-CN"/>
              <a:t>), and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w</a:t>
            </a:r>
            <a:r>
              <a:rPr lang="en-US" altLang="zh-CN"/>
              <a:t>|</a:t>
            </a:r>
            <a:r>
              <a:rPr lang="en-US" altLang="zh-CN" i="1"/>
              <a:t>d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026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7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8" grpId="0" animBg="1"/>
      <p:bldP spid="1025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Maximum-likelihood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We have a density function </a:t>
            </a:r>
            <a:r>
              <a:rPr lang="en-US" altLang="zh-CN" sz="2000" i="1" smtClean="0"/>
              <a:t>P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x</a:t>
            </a:r>
            <a:r>
              <a:rPr lang="en-US" altLang="zh-CN" sz="2000" smtClean="0"/>
              <a:t>|</a:t>
            </a:r>
            <a:r>
              <a:rPr lang="el-GR" altLang="zh-CN" sz="2000" smtClean="0">
                <a:latin typeface="Times New Roman" pitchFamily="18" charset="0"/>
                <a:cs typeface="Arial" charset="0"/>
              </a:rPr>
              <a:t>Θ</a:t>
            </a:r>
            <a:r>
              <a:rPr lang="en-US" altLang="zh-CN" sz="2000" smtClean="0"/>
              <a:t>) that is govened by the set of parameters </a:t>
            </a:r>
            <a:r>
              <a:rPr lang="el-GR" altLang="zh-CN" sz="2000" smtClean="0">
                <a:cs typeface="Arial" charset="0"/>
              </a:rPr>
              <a:t>Θ</a:t>
            </a:r>
            <a:r>
              <a:rPr lang="en-US" altLang="zh-CN" sz="2000" smtClean="0">
                <a:cs typeface="Arial" charset="0"/>
              </a:rPr>
              <a:t>, e.g., </a:t>
            </a:r>
            <a:r>
              <a:rPr lang="en-US" altLang="zh-CN" sz="2000" i="1" smtClean="0">
                <a:cs typeface="Arial" charset="0"/>
              </a:rPr>
              <a:t>P</a:t>
            </a:r>
            <a:r>
              <a:rPr lang="en-US" altLang="zh-CN" sz="2000" smtClean="0">
                <a:cs typeface="Arial" charset="0"/>
              </a:rPr>
              <a:t> might be a set of Gaussians and </a:t>
            </a:r>
            <a:r>
              <a:rPr lang="el-GR" altLang="zh-CN" sz="2000" smtClean="0">
                <a:cs typeface="Arial" charset="0"/>
              </a:rPr>
              <a:t>Θ</a:t>
            </a:r>
            <a:r>
              <a:rPr lang="en-US" altLang="zh-CN" sz="2000" smtClean="0">
                <a:cs typeface="Arial" charset="0"/>
              </a:rPr>
              <a:t> could be the means and covariances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cs typeface="Arial" charset="0"/>
              </a:rPr>
              <a:t>We also have a data set  X={x</a:t>
            </a:r>
            <a:r>
              <a:rPr lang="en-US" altLang="zh-CN" sz="2000" baseline="-25000" smtClean="0">
                <a:cs typeface="Arial" charset="0"/>
              </a:rPr>
              <a:t>1</a:t>
            </a:r>
            <a:r>
              <a:rPr lang="en-US" altLang="zh-CN" sz="2000" smtClean="0">
                <a:cs typeface="Arial" charset="0"/>
              </a:rPr>
              <a:t>,…,x</a:t>
            </a:r>
            <a:r>
              <a:rPr lang="en-US" altLang="zh-CN" sz="2000" baseline="-25000" smtClean="0">
                <a:cs typeface="Arial" charset="0"/>
              </a:rPr>
              <a:t>N</a:t>
            </a:r>
            <a:r>
              <a:rPr lang="en-US" altLang="zh-CN" sz="2000" smtClean="0">
                <a:cs typeface="Arial" charset="0"/>
              </a:rPr>
              <a:t>}, supposedly drawn from this distribution </a:t>
            </a:r>
            <a:r>
              <a:rPr lang="en-US" altLang="zh-CN" sz="2000" i="1" smtClean="0">
                <a:cs typeface="Arial" charset="0"/>
              </a:rPr>
              <a:t>P, </a:t>
            </a:r>
            <a:r>
              <a:rPr lang="en-US" altLang="zh-CN" sz="2000" smtClean="0">
                <a:cs typeface="Arial" charset="0"/>
              </a:rPr>
              <a:t>and</a:t>
            </a:r>
            <a:r>
              <a:rPr lang="en-US" altLang="zh-CN" sz="2000" i="1" smtClean="0">
                <a:cs typeface="Arial" charset="0"/>
              </a:rPr>
              <a:t> a</a:t>
            </a:r>
            <a:r>
              <a:rPr lang="en-US" altLang="zh-CN" sz="2000" smtClean="0">
                <a:cs typeface="Arial" charset="0"/>
              </a:rPr>
              <a:t>ssume these data vectors are i.i.d. with </a:t>
            </a:r>
            <a:r>
              <a:rPr lang="en-US" altLang="zh-CN" sz="2000" i="1" smtClean="0">
                <a:cs typeface="Arial" charset="0"/>
              </a:rPr>
              <a:t>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cs typeface="Arial" charset="0"/>
              </a:rPr>
              <a:t>Then the likehihood function is: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i="1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000" i="1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cs typeface="Arial" charset="0"/>
              </a:rPr>
              <a:t> </a:t>
            </a:r>
            <a:r>
              <a:rPr lang="en-US" altLang="zh-CN" sz="2000" smtClean="0">
                <a:cs typeface="Arial" charset="0"/>
              </a:rPr>
              <a:t>The likelihood is thought of as a function of the parameters </a:t>
            </a:r>
            <a:r>
              <a:rPr lang="el-GR" altLang="zh-CN" sz="2000" smtClean="0">
                <a:cs typeface="Arial" charset="0"/>
              </a:rPr>
              <a:t>Θ</a:t>
            </a:r>
            <a:r>
              <a:rPr lang="en-US" altLang="zh-CN" sz="2000" smtClean="0">
                <a:cs typeface="Arial" charset="0"/>
              </a:rPr>
              <a:t>where the data X is fixed. Our goal is to find the </a:t>
            </a:r>
            <a:r>
              <a:rPr lang="el-GR" altLang="zh-CN" sz="2000" smtClean="0">
                <a:cs typeface="Arial" charset="0"/>
              </a:rPr>
              <a:t>Θ</a:t>
            </a:r>
            <a:r>
              <a:rPr lang="en-US" altLang="zh-CN" sz="2000" smtClean="0">
                <a:cs typeface="Arial" charset="0"/>
              </a:rPr>
              <a:t>that maximizes L. That is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smtClean="0">
              <a:cs typeface="Arial" charset="0"/>
            </a:endParaRP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746350"/>
              </p:ext>
            </p:extLst>
          </p:nvPr>
        </p:nvGraphicFramePr>
        <p:xfrm>
          <a:off x="1371600" y="3810000"/>
          <a:ext cx="35052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" imgW="1422360" imgH="304560" progId="Equation.DSMT4">
                  <p:embed/>
                </p:oleObj>
              </mc:Choice>
              <mc:Fallback>
                <p:oleObj name="Equation" r:id="rId3" imgW="1422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35052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196888"/>
              </p:ext>
            </p:extLst>
          </p:nvPr>
        </p:nvGraphicFramePr>
        <p:xfrm>
          <a:off x="2895600" y="5410200"/>
          <a:ext cx="26670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5" imgW="952200" imgH="241200" progId="Equation.DSMT4">
                  <p:embed/>
                </p:oleObj>
              </mc:Choice>
              <mc:Fallback>
                <p:oleObj name="Equation" r:id="rId5" imgW="952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10200"/>
                        <a:ext cx="26670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41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ym typeface="Symbol" pitchFamily="18" charset="2"/>
              </a:rPr>
              <a:t>Jensen’s inequality</a:t>
            </a:r>
            <a:endParaRPr lang="zh-CN" altLang="en-US" smtClean="0"/>
          </a:p>
        </p:txBody>
      </p:sp>
      <p:graphicFrame>
        <p:nvGraphicFramePr>
          <p:cNvPr id="5122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2438400" y="1676400"/>
          <a:ext cx="3887788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3" imgW="1396800" imgH="1460160" progId="Equation.3">
                  <p:embed/>
                </p:oleObj>
              </mc:Choice>
              <mc:Fallback>
                <p:oleObj name="Equation" r:id="rId3" imgW="139680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3887788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1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62000" y="1600200"/>
          <a:ext cx="800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3" imgW="4000320" imgH="342720" progId="Equation.3">
                  <p:embed/>
                </p:oleObj>
              </mc:Choice>
              <mc:Fallback>
                <p:oleObj name="Equation" r:id="rId3" imgW="40003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001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Estimation-using EM </a:t>
            </a:r>
            <a:endParaRPr lang="zh-CN" altLang="en-US" smtClean="0"/>
          </a:p>
        </p:txBody>
      </p:sp>
      <p:sp>
        <p:nvSpPr>
          <p:cNvPr id="8" name="Oval 7"/>
          <p:cNvSpPr/>
          <p:nvPr/>
        </p:nvSpPr>
        <p:spPr>
          <a:xfrm>
            <a:off x="5715000" y="1447800"/>
            <a:ext cx="33528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6477000" y="1676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difficult!!!</a:t>
            </a: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914400" y="2667000"/>
            <a:ext cx="762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ym typeface="Symbol" pitchFamily="18" charset="2"/>
              </a:rPr>
              <a:t>Idea:</a:t>
            </a:r>
            <a:r>
              <a:rPr lang="en-US" altLang="zh-CN">
                <a:sym typeface="Symbol" pitchFamily="18" charset="2"/>
              </a:rPr>
              <a:t> start with a guess </a:t>
            </a:r>
            <a:r>
              <a:rPr lang="en-US" altLang="zh-CN" baseline="30000">
                <a:sym typeface="Symbol" pitchFamily="18" charset="2"/>
              </a:rPr>
              <a:t>t</a:t>
            </a:r>
            <a:r>
              <a:rPr lang="en-US" altLang="zh-CN">
                <a:sym typeface="Symbol" pitchFamily="18" charset="2"/>
              </a:rPr>
              <a:t>, compute an easily computed lower-bound B(; </a:t>
            </a:r>
            <a:r>
              <a:rPr lang="en-US" altLang="zh-CN" baseline="30000">
                <a:sym typeface="Symbol" pitchFamily="18" charset="2"/>
              </a:rPr>
              <a:t>t</a:t>
            </a:r>
            <a:r>
              <a:rPr lang="en-US" altLang="zh-CN">
                <a:sym typeface="Symbol" pitchFamily="18" charset="2"/>
              </a:rPr>
              <a:t>) to the function log P(|U) and maximize the bound instead</a:t>
            </a:r>
          </a:p>
          <a:p>
            <a:endParaRPr lang="en-US" altLang="zh-CN">
              <a:sym typeface="Symbol" pitchFamily="18" charset="2"/>
            </a:endParaRPr>
          </a:p>
          <a:p>
            <a:r>
              <a:rPr lang="en-US" altLang="zh-CN" b="1">
                <a:sym typeface="Symbol" pitchFamily="18" charset="2"/>
              </a:rPr>
              <a:t>By Jensen’s inequality:</a:t>
            </a:r>
            <a:endParaRPr lang="zh-CN" altLang="en-US" b="1"/>
          </a:p>
        </p:txBody>
      </p:sp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685800" y="3975100"/>
          <a:ext cx="79533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5" imgW="4140000" imgH="482400" progId="Equation.3">
                  <p:embed/>
                </p:oleObj>
              </mc:Choice>
              <mc:Fallback>
                <p:oleObj name="Equation" r:id="rId5" imgW="4140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75100"/>
                        <a:ext cx="79533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309563" y="4981575"/>
          <a:ext cx="8758237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7" imgW="4559040" imgH="812520" progId="Equation.DSMT4">
                  <p:embed/>
                </p:oleObj>
              </mc:Choice>
              <mc:Fallback>
                <p:oleObj name="Equation" r:id="rId7" imgW="45590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981575"/>
                        <a:ext cx="8758237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2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(1)Solve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w</a:t>
            </a:r>
            <a:r>
              <a:rPr lang="en-US" altLang="zh-CN" smtClean="0"/>
              <a:t>|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We introduce Lagrange multiplier </a:t>
            </a:r>
            <a:r>
              <a:rPr lang="el-GR" altLang="zh-CN" sz="2400" smtClean="0">
                <a:cs typeface="Arial" charset="0"/>
              </a:rPr>
              <a:t>λ</a:t>
            </a:r>
            <a:r>
              <a:rPr lang="en-US" altLang="zh-CN" sz="2400" smtClean="0">
                <a:cs typeface="Arial" charset="0"/>
              </a:rPr>
              <a:t>with the constraint that </a:t>
            </a:r>
            <a:r>
              <a:rPr lang="el-GR" altLang="zh-CN" sz="2400" smtClean="0"/>
              <a:t>∑</a:t>
            </a:r>
            <a:r>
              <a:rPr lang="en-US" altLang="zh-CN" sz="2400" i="1" baseline="-25000" smtClean="0"/>
              <a:t>w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w</a:t>
            </a:r>
            <a:r>
              <a:rPr lang="en-US" altLang="zh-CN" sz="2400" smtClean="0"/>
              <a:t>|</a:t>
            </a:r>
            <a:r>
              <a:rPr lang="en-US" altLang="zh-CN" sz="2400" i="1" smtClean="0"/>
              <a:t>z</a:t>
            </a:r>
            <a:r>
              <a:rPr lang="en-US" altLang="zh-CN" sz="2400" smtClean="0"/>
              <a:t>)=1, and solve the following equation:</a:t>
            </a:r>
            <a:endParaRPr lang="el-GR" altLang="zh-CN" sz="240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586591"/>
              </p:ext>
            </p:extLst>
          </p:nvPr>
        </p:nvGraphicFramePr>
        <p:xfrm>
          <a:off x="0" y="2438400"/>
          <a:ext cx="9274175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3" imgW="4228920" imgH="1981080" progId="Equation.DSMT4">
                  <p:embed/>
                </p:oleObj>
              </mc:Choice>
              <mc:Fallback>
                <p:oleObj name="Equation" r:id="rId3" imgW="4228920" imgH="1981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38400"/>
                        <a:ext cx="9274175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(2)Solve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d</a:t>
            </a:r>
            <a:r>
              <a:rPr lang="en-US" altLang="zh-CN" smtClean="0"/>
              <a:t>|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8382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We introduce Lagrange multiplier </a:t>
            </a:r>
            <a:r>
              <a:rPr lang="el-GR" altLang="zh-CN" sz="2400" smtClean="0">
                <a:cs typeface="Arial" charset="0"/>
              </a:rPr>
              <a:t>λ</a:t>
            </a:r>
            <a:r>
              <a:rPr lang="en-US" altLang="zh-CN" sz="2400" smtClean="0">
                <a:cs typeface="Arial" charset="0"/>
              </a:rPr>
              <a:t>with the constraint that </a:t>
            </a:r>
            <a:r>
              <a:rPr lang="el-GR" altLang="zh-CN" sz="2400" smtClean="0"/>
              <a:t>∑</a:t>
            </a:r>
            <a:r>
              <a:rPr lang="en-US" altLang="zh-CN" sz="2400" i="1" baseline="-25000" smtClean="0"/>
              <a:t>d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d</a:t>
            </a:r>
            <a:r>
              <a:rPr lang="en-US" altLang="zh-CN" sz="2400" smtClean="0"/>
              <a:t>|</a:t>
            </a:r>
            <a:r>
              <a:rPr lang="en-US" altLang="zh-CN" sz="2400" i="1" smtClean="0"/>
              <a:t>z</a:t>
            </a:r>
            <a:r>
              <a:rPr lang="en-US" altLang="zh-CN" sz="2400" smtClean="0"/>
              <a:t>)=1, and get the following result:</a:t>
            </a:r>
            <a:endParaRPr lang="el-GR" altLang="zh-CN" sz="2400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295400" y="2747963"/>
          <a:ext cx="60960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1523880" imgH="609480" progId="Equation.DSMT4">
                  <p:embed/>
                </p:oleObj>
              </mc:Choice>
              <mc:Fallback>
                <p:oleObj name="Equation" r:id="rId3" imgW="15238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7963"/>
                        <a:ext cx="6096000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934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(3)Solve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We introduce Lagrange multiplier </a:t>
            </a:r>
            <a:r>
              <a:rPr lang="el-GR" altLang="zh-CN" sz="2400" smtClean="0">
                <a:cs typeface="Arial" charset="0"/>
              </a:rPr>
              <a:t>λ</a:t>
            </a:r>
            <a:r>
              <a:rPr lang="en-US" altLang="zh-CN" sz="2400" smtClean="0">
                <a:cs typeface="Arial" charset="0"/>
              </a:rPr>
              <a:t>with the constraint that </a:t>
            </a:r>
            <a:r>
              <a:rPr lang="el-GR" altLang="zh-CN" sz="2400" smtClean="0"/>
              <a:t>∑</a:t>
            </a:r>
            <a:r>
              <a:rPr lang="en-US" altLang="zh-CN" sz="2400" baseline="-25000" smtClean="0"/>
              <a:t>z</a:t>
            </a:r>
            <a:r>
              <a:rPr lang="en-US" altLang="zh-CN" sz="2400" i="1" smtClean="0"/>
              <a:t>P(z</a:t>
            </a:r>
            <a:r>
              <a:rPr lang="en-US" altLang="zh-CN" sz="2400" smtClean="0"/>
              <a:t>)=1, and solve the following equation:</a:t>
            </a:r>
            <a:endParaRPr lang="el-GR" altLang="zh-CN" sz="2400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366713" y="2362200"/>
          <a:ext cx="8716962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3" imgW="3974760" imgH="1981080" progId="Equation.DSMT4">
                  <p:embed/>
                </p:oleObj>
              </mc:Choice>
              <mc:Fallback>
                <p:oleObj name="Equation" r:id="rId3" imgW="3974760" imgH="1981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2362200"/>
                        <a:ext cx="8716962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31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err="1" smtClean="0"/>
              <a:t>MapReduce</a:t>
            </a:r>
            <a:r>
              <a:rPr lang="en-US" dirty="0" smtClean="0"/>
              <a:t> K-Means?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Given </a:t>
            </a:r>
            <a:r>
              <a:rPr lang="en-US" i="1" smtClean="0"/>
              <a:t>K</a:t>
            </a:r>
            <a:r>
              <a:rPr lang="en-US" smtClean="0"/>
              <a:t>, assign the first </a:t>
            </a:r>
            <a:r>
              <a:rPr lang="en-US" i="1" smtClean="0"/>
              <a:t>K</a:t>
            </a:r>
            <a:r>
              <a:rPr lang="en-US" smtClean="0"/>
              <a:t> random points to be the initial cluster centers</a:t>
            </a:r>
          </a:p>
          <a:p>
            <a:pPr>
              <a:lnSpc>
                <a:spcPct val="90000"/>
              </a:lnSpc>
            </a:pPr>
            <a:r>
              <a:rPr lang="en-US" smtClean="0"/>
              <a:t>Assign subsequent points to the closest cluster using the supplied distance measure</a:t>
            </a:r>
          </a:p>
          <a:p>
            <a:pPr>
              <a:lnSpc>
                <a:spcPct val="90000"/>
              </a:lnSpc>
            </a:pPr>
            <a:r>
              <a:rPr lang="en-US" smtClean="0"/>
              <a:t>Compute the centroid of each cluster and iterate the previous step until the cluster centers converge within </a:t>
            </a:r>
            <a:r>
              <a:rPr lang="en-US" i="1" smtClean="0"/>
              <a:t>delta</a:t>
            </a:r>
          </a:p>
          <a:p>
            <a:pPr>
              <a:lnSpc>
                <a:spcPct val="90000"/>
              </a:lnSpc>
            </a:pPr>
            <a:r>
              <a:rPr lang="en-US" smtClean="0"/>
              <a:t>Run a final pass over the points to cluster them for output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1754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(1)Solve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z|d,w</a:t>
            </a:r>
            <a:r>
              <a:rPr lang="en-US" altLang="zh-CN" smtClean="0"/>
              <a:t>)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We introduce Lagrange multiplier </a:t>
            </a:r>
            <a:r>
              <a:rPr lang="el-GR" altLang="zh-CN" sz="2400" smtClean="0">
                <a:cs typeface="Arial" charset="0"/>
              </a:rPr>
              <a:t>λ</a:t>
            </a:r>
            <a:r>
              <a:rPr lang="en-US" altLang="zh-CN" sz="2400" smtClean="0">
                <a:cs typeface="Arial" charset="0"/>
              </a:rPr>
              <a:t>with the constraint that </a:t>
            </a:r>
            <a:r>
              <a:rPr lang="el-GR" altLang="zh-CN" sz="2400" smtClean="0"/>
              <a:t>∑</a:t>
            </a:r>
            <a:r>
              <a:rPr lang="en-US" altLang="zh-CN" sz="2400" i="1" baseline="-25000" smtClean="0"/>
              <a:t>z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z|d,w</a:t>
            </a:r>
            <a:r>
              <a:rPr lang="en-US" altLang="zh-CN" sz="2400" smtClean="0"/>
              <a:t>)=1, and solve the following equation:</a:t>
            </a:r>
            <a:endParaRPr lang="el-GR" altLang="zh-CN" sz="2400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762000" y="2362200"/>
          <a:ext cx="8021638" cy="405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3" imgW="3657600" imgH="1917360" progId="Equation.DSMT4">
                  <p:embed/>
                </p:oleObj>
              </mc:Choice>
              <mc:Fallback>
                <p:oleObj name="Equation" r:id="rId3" imgW="3657600" imgH="1917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8021638" cy="405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6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(4)Solve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z|d,w</a:t>
            </a:r>
            <a:r>
              <a:rPr lang="en-US" altLang="zh-CN" smtClean="0"/>
              <a:t>) -2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524000" y="1787525"/>
          <a:ext cx="6096000" cy="398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3" imgW="1422360" imgH="965160" progId="Equation.DSMT4">
                  <p:embed/>
                </p:oleObj>
              </mc:Choice>
              <mc:Fallback>
                <p:oleObj name="Equation" r:id="rId3" imgW="14223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87525"/>
                        <a:ext cx="6096000" cy="398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10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final update Equations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E-step: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M-step: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67000" y="1905000"/>
          <a:ext cx="33528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3" imgW="1498320" imgH="380880" progId="Equation.DSMT4">
                  <p:embed/>
                </p:oleObj>
              </mc:Choice>
              <mc:Fallback>
                <p:oleObj name="Equation" r:id="rId3" imgW="1498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5000"/>
                        <a:ext cx="33528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43200" y="3048000"/>
          <a:ext cx="289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5" imgW="1447560" imgH="457200" progId="Equation.DSMT4">
                  <p:embed/>
                </p:oleObj>
              </mc:Choice>
              <mc:Fallback>
                <p:oleObj name="Equation" r:id="rId5" imgW="1447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0"/>
                        <a:ext cx="289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8"/>
          <p:cNvGraphicFramePr>
            <a:graphicFrameLocks noChangeAspect="1"/>
          </p:cNvGraphicFramePr>
          <p:nvPr/>
        </p:nvGraphicFramePr>
        <p:xfrm>
          <a:off x="2738438" y="4254500"/>
          <a:ext cx="27511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7" imgW="1447560" imgH="457200" progId="Equation.DSMT4">
                  <p:embed/>
                </p:oleObj>
              </mc:Choice>
              <mc:Fallback>
                <p:oleObj name="Equation" r:id="rId7" imgW="1447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4254500"/>
                        <a:ext cx="27511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9"/>
          <p:cNvGraphicFramePr>
            <a:graphicFrameLocks noChangeAspect="1"/>
          </p:cNvGraphicFramePr>
          <p:nvPr/>
        </p:nvGraphicFramePr>
        <p:xfrm>
          <a:off x="2743200" y="5257800"/>
          <a:ext cx="2895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9" imgW="1333440" imgH="457200" progId="Equation.DSMT4">
                  <p:embed/>
                </p:oleObj>
              </mc:Choice>
              <mc:Fallback>
                <p:oleObj name="Equation" r:id="rId9" imgW="1333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57800"/>
                        <a:ext cx="28956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229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Coding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000" smtClean="0"/>
              <a:t>Variables: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altLang="zh-CN" sz="1800" b="1" smtClean="0"/>
              <a:t>double</a:t>
            </a:r>
            <a:r>
              <a:rPr lang="en-US" altLang="zh-CN" sz="1800" smtClean="0"/>
              <a:t>[][]</a:t>
            </a:r>
            <a:r>
              <a:rPr lang="en-US" altLang="zh-CN" sz="1800" i="1" smtClean="0"/>
              <a:t> p_dz_n   // p(d|z),   |D|*|Z|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altLang="zh-CN" sz="1800" b="1" smtClean="0"/>
              <a:t>double</a:t>
            </a:r>
            <a:r>
              <a:rPr lang="en-US" altLang="zh-CN" sz="1800" smtClean="0"/>
              <a:t>[][]</a:t>
            </a:r>
            <a:r>
              <a:rPr lang="en-US" altLang="zh-CN" sz="1800" i="1" smtClean="0"/>
              <a:t> p_wz_n   // p(w|z),  |W|*|Z|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altLang="zh-CN" sz="1800" b="1" smtClean="0"/>
              <a:t>double</a:t>
            </a:r>
            <a:r>
              <a:rPr lang="en-US" altLang="zh-CN" sz="1800" smtClean="0"/>
              <a:t>[]   </a:t>
            </a:r>
            <a:r>
              <a:rPr lang="en-US" altLang="zh-CN" sz="1800" i="1" smtClean="0"/>
              <a:t>p_z_n      // p(z),      |Z|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000" smtClean="0"/>
              <a:t>Running Processing: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smtClean="0"/>
              <a:t>Read dataset from file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ArrayList&lt;DocWordPair&gt; doc; // all the docs</a:t>
            </a:r>
          </a:p>
          <a:p>
            <a:pPr marL="1752600" lvl="3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DocWordPair – (word_id, word_frequency_in_doc)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smtClean="0"/>
              <a:t>Parameter Initialization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Assign each elements of </a:t>
            </a:r>
            <a:r>
              <a:rPr lang="en-US" altLang="zh-CN" sz="1600" i="1" smtClean="0"/>
              <a:t>p_dz_n, p_wz_n and p_z_n </a:t>
            </a:r>
            <a:r>
              <a:rPr lang="en-US" altLang="zh-CN" sz="1600" smtClean="0"/>
              <a:t>with a random double value, satisfying  ∑</a:t>
            </a:r>
            <a:r>
              <a:rPr lang="en-US" altLang="zh-CN" sz="1600" baseline="-25000" smtClean="0"/>
              <a:t>d </a:t>
            </a:r>
            <a:r>
              <a:rPr lang="en-US" altLang="zh-CN" sz="1600" i="1" smtClean="0"/>
              <a:t>p_dz_n=</a:t>
            </a:r>
            <a:r>
              <a:rPr lang="en-US" altLang="zh-CN" sz="1600" smtClean="0"/>
              <a:t>1, ∑</a:t>
            </a:r>
            <a:r>
              <a:rPr lang="en-US" altLang="zh-CN" sz="1600" baseline="-25000" smtClean="0"/>
              <a:t>d </a:t>
            </a:r>
            <a:r>
              <a:rPr lang="en-US" altLang="zh-CN" sz="1600" i="1" smtClean="0"/>
              <a:t>p_wz_n =</a:t>
            </a:r>
            <a:r>
              <a:rPr lang="en-US" altLang="zh-CN" sz="1600" smtClean="0"/>
              <a:t>1, and ∑</a:t>
            </a:r>
            <a:r>
              <a:rPr lang="en-US" altLang="zh-CN" sz="1600" baseline="-25000" smtClean="0"/>
              <a:t>d </a:t>
            </a:r>
            <a:r>
              <a:rPr lang="en-US" altLang="zh-CN" sz="1600" i="1" smtClean="0"/>
              <a:t>p_z_n =</a:t>
            </a:r>
            <a:r>
              <a:rPr lang="en-US" altLang="zh-CN" sz="1600" smtClean="0"/>
              <a:t>1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smtClean="0"/>
              <a:t>Estimation (Iterative processing)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600" smtClean="0"/>
              <a:t>Update </a:t>
            </a:r>
            <a:r>
              <a:rPr lang="en-US" altLang="zh-CN" sz="1600" i="1" smtClean="0"/>
              <a:t>p_dz_n, p_wz_n and p_z_n </a:t>
            </a:r>
            <a:endParaRPr lang="en-US" altLang="zh-CN" sz="1600" smtClean="0"/>
          </a:p>
          <a:p>
            <a:pPr marL="1371600" lvl="2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600" smtClean="0"/>
              <a:t>Calculate Log-likelihood function to see where ( |Log-likelihood – old_Log-likelihood| &lt; threshold)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smtClean="0"/>
              <a:t>Output </a:t>
            </a:r>
            <a:r>
              <a:rPr lang="en-US" altLang="zh-CN" sz="1800" i="1" smtClean="0"/>
              <a:t>p_dz_n, p_wz_n and p_z_n </a:t>
            </a:r>
            <a:endParaRPr lang="en-US" altLang="zh-CN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altLang="zh-CN" sz="2000" smtClean="0"/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129788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Coding Design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600" b="1" smtClean="0"/>
              <a:t>Update </a:t>
            </a:r>
            <a:r>
              <a:rPr lang="en-US" altLang="zh-CN" sz="1600" b="1" i="1" smtClean="0"/>
              <a:t>p_dz_n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For each doc d{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i="1" baseline="-25000" smtClean="0"/>
              <a:t>     </a:t>
            </a:r>
            <a:r>
              <a:rPr lang="en-US" altLang="zh-CN" sz="1400" smtClean="0"/>
              <a:t>For each word w</a:t>
            </a:r>
            <a:r>
              <a:rPr lang="en-US" altLang="zh-CN" sz="1400" baseline="-25000" smtClean="0"/>
              <a:t>  </a:t>
            </a:r>
            <a:r>
              <a:rPr lang="en-US" altLang="zh-CN" sz="1400" smtClean="0"/>
              <a:t>included in d</a:t>
            </a:r>
            <a:r>
              <a:rPr lang="en-US" altLang="zh-CN" sz="1400" baseline="-25000" smtClean="0"/>
              <a:t>    </a:t>
            </a:r>
            <a:r>
              <a:rPr lang="en-US" altLang="zh-CN" sz="1400" smtClean="0"/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aseline="-25000" smtClean="0"/>
              <a:t>            </a:t>
            </a:r>
            <a:r>
              <a:rPr lang="en-US" altLang="zh-CN" sz="1400" smtClean="0"/>
              <a:t>denominator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        nominator = </a:t>
            </a:r>
            <a:r>
              <a:rPr lang="en-US" altLang="zh-CN" sz="1400" b="1" smtClean="0"/>
              <a:t>new</a:t>
            </a:r>
            <a:r>
              <a:rPr lang="en-US" altLang="zh-CN" sz="1400" smtClean="0"/>
              <a:t> </a:t>
            </a:r>
            <a:r>
              <a:rPr lang="en-US" altLang="zh-CN" sz="1400" b="1" smtClean="0"/>
              <a:t>double</a:t>
            </a:r>
            <a:r>
              <a:rPr lang="en-US" altLang="zh-CN" sz="1400" smtClean="0"/>
              <a:t>[Z];</a:t>
            </a:r>
            <a:endParaRPr lang="en-US" altLang="zh-CN" sz="1400" baseline="-25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aseline="-25000" smtClean="0"/>
              <a:t>            </a:t>
            </a:r>
            <a:r>
              <a:rPr lang="en-US" altLang="zh-CN" sz="1400" smtClean="0"/>
              <a:t>For each topic z 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           nominator[z] = </a:t>
            </a:r>
            <a:r>
              <a:rPr lang="en-US" altLang="zh-CN" sz="1400" i="1" smtClean="0"/>
              <a:t>p_dz_n</a:t>
            </a:r>
            <a:r>
              <a:rPr lang="en-US" altLang="zh-CN" sz="1400" smtClean="0"/>
              <a:t>[d][z]* </a:t>
            </a:r>
            <a:r>
              <a:rPr lang="en-US" altLang="zh-CN" sz="1400" i="1" smtClean="0"/>
              <a:t>p_wz_n</a:t>
            </a:r>
            <a:r>
              <a:rPr lang="en-US" altLang="zh-CN" sz="1400" smtClean="0"/>
              <a:t>[w][z]* </a:t>
            </a:r>
            <a:r>
              <a:rPr lang="en-US" altLang="zh-CN" sz="1400" i="1" smtClean="0"/>
              <a:t>p_z_n</a:t>
            </a:r>
            <a:r>
              <a:rPr lang="en-US" altLang="zh-CN" sz="1400" smtClean="0"/>
              <a:t>[z]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	  denominator  +=nominator[z];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        } // end for each topic z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 	  For each topic z  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            P_z_condition_d_w = nominator[j]/denominator;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            nominator_p_dz_n[d][z] += tf</a:t>
            </a:r>
            <a:r>
              <a:rPr lang="en-US" altLang="zh-CN" sz="1400" baseline="-25000" smtClean="0"/>
              <a:t>wd</a:t>
            </a:r>
            <a:r>
              <a:rPr lang="en-US" altLang="zh-CN" sz="1400" smtClean="0"/>
              <a:t>*P_z_condition_d_w;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      denominator_p_dz_n[z] += tf</a:t>
            </a:r>
            <a:r>
              <a:rPr lang="en-US" altLang="zh-CN" sz="1400" baseline="-25000" smtClean="0"/>
              <a:t>wd</a:t>
            </a:r>
            <a:r>
              <a:rPr lang="en-US" altLang="zh-CN" sz="1400" smtClean="0"/>
              <a:t>*P_z_condition_d_w;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        } // end for each topic z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     }// end for each word w included in 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}// end for each doc 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1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For each doc d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For each topic z	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	p_dz_n_new[d][z] = nominator_p_dz_n[d][z]/ denominator_p_dz_n[z];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} // end for each topic z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}// end for each doc d</a:t>
            </a:r>
          </a:p>
        </p:txBody>
      </p:sp>
    </p:spTree>
    <p:extLst>
      <p:ext uri="{BB962C8B-B14F-4D97-AF65-F5344CB8AC3E}">
        <p14:creationId xmlns:p14="http://schemas.microsoft.com/office/powerpoint/2010/main" val="181178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Coding Design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600" b="1" smtClean="0"/>
              <a:t>Update </a:t>
            </a:r>
            <a:r>
              <a:rPr lang="en-US" altLang="zh-CN" sz="1600" b="1" i="1" smtClean="0"/>
              <a:t>p_wz_n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For each doc d{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i="1" baseline="-25000" smtClean="0"/>
              <a:t>     </a:t>
            </a:r>
            <a:r>
              <a:rPr lang="en-US" altLang="zh-CN" sz="1400" smtClean="0"/>
              <a:t>For each word w</a:t>
            </a:r>
            <a:r>
              <a:rPr lang="en-US" altLang="zh-CN" sz="1400" baseline="-25000" smtClean="0"/>
              <a:t>  </a:t>
            </a:r>
            <a:r>
              <a:rPr lang="en-US" altLang="zh-CN" sz="1400" smtClean="0"/>
              <a:t>included in d</a:t>
            </a:r>
            <a:r>
              <a:rPr lang="en-US" altLang="zh-CN" sz="1400" baseline="-25000" smtClean="0"/>
              <a:t>    </a:t>
            </a:r>
            <a:r>
              <a:rPr lang="en-US" altLang="zh-CN" sz="1400" smtClean="0"/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aseline="-25000" smtClean="0"/>
              <a:t>            </a:t>
            </a:r>
            <a:r>
              <a:rPr lang="en-US" altLang="zh-CN" sz="1400" smtClean="0"/>
              <a:t>denominator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        nominator = </a:t>
            </a:r>
            <a:r>
              <a:rPr lang="en-US" altLang="zh-CN" sz="1400" b="1" smtClean="0"/>
              <a:t>new</a:t>
            </a:r>
            <a:r>
              <a:rPr lang="en-US" altLang="zh-CN" sz="1400" smtClean="0"/>
              <a:t> </a:t>
            </a:r>
            <a:r>
              <a:rPr lang="en-US" altLang="zh-CN" sz="1400" b="1" smtClean="0"/>
              <a:t>double</a:t>
            </a:r>
            <a:r>
              <a:rPr lang="en-US" altLang="zh-CN" sz="1400" smtClean="0"/>
              <a:t>[Z];</a:t>
            </a:r>
            <a:endParaRPr lang="en-US" altLang="zh-CN" sz="1400" baseline="-25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aseline="-25000" smtClean="0"/>
              <a:t>            </a:t>
            </a:r>
            <a:r>
              <a:rPr lang="en-US" altLang="zh-CN" sz="1400" smtClean="0"/>
              <a:t>For each topic z 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           nominator[z] = </a:t>
            </a:r>
            <a:r>
              <a:rPr lang="en-US" altLang="zh-CN" sz="1400" i="1" smtClean="0"/>
              <a:t>p_dz_n</a:t>
            </a:r>
            <a:r>
              <a:rPr lang="en-US" altLang="zh-CN" sz="1400" smtClean="0"/>
              <a:t>[d][z]* </a:t>
            </a:r>
            <a:r>
              <a:rPr lang="en-US" altLang="zh-CN" sz="1400" i="1" smtClean="0"/>
              <a:t>p_wz_n</a:t>
            </a:r>
            <a:r>
              <a:rPr lang="en-US" altLang="zh-CN" sz="1400" smtClean="0"/>
              <a:t>[w][z]* </a:t>
            </a:r>
            <a:r>
              <a:rPr lang="en-US" altLang="zh-CN" sz="1400" i="1" smtClean="0"/>
              <a:t>p_z_n</a:t>
            </a:r>
            <a:r>
              <a:rPr lang="en-US" altLang="zh-CN" sz="1400" smtClean="0"/>
              <a:t>[z]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	  denominator  +=nominator[z];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         } // end for each topic z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 	   For each topic z  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            P_z_condition_d_w = nominator[j]/denominator;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            nominator_p_wz_n[w][z] += tf</a:t>
            </a:r>
            <a:r>
              <a:rPr lang="en-US" altLang="zh-CN" sz="1400" baseline="-25000" smtClean="0"/>
              <a:t>wd</a:t>
            </a:r>
            <a:r>
              <a:rPr lang="en-US" altLang="zh-CN" sz="1400" smtClean="0"/>
              <a:t>*P_z_condition_d_w;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      denominator_p_wz_n[z] += tf</a:t>
            </a:r>
            <a:r>
              <a:rPr lang="en-US" altLang="zh-CN" sz="1400" baseline="-25000" smtClean="0"/>
              <a:t>wd</a:t>
            </a:r>
            <a:r>
              <a:rPr lang="en-US" altLang="zh-CN" sz="1400" smtClean="0"/>
              <a:t>*P_z_condition_d_w;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         } // end for each topic z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     }// end for each word w included in 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}// end for each doc 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1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For each w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For each topic z	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	p_wz_n_new[w][z] = nominator_p_wz_n[w][z]/ denominator_p_wz_n[z];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} // end for each topic z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}// end for each doc d</a:t>
            </a:r>
          </a:p>
        </p:txBody>
      </p:sp>
    </p:spTree>
    <p:extLst>
      <p:ext uri="{BB962C8B-B14F-4D97-AF65-F5344CB8AC3E}">
        <p14:creationId xmlns:p14="http://schemas.microsoft.com/office/powerpoint/2010/main" val="205297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Coding Design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 smtClean="0"/>
              <a:t>Update </a:t>
            </a:r>
            <a:r>
              <a:rPr lang="en-US" altLang="zh-CN" sz="1800" b="1" i="1" smtClean="0"/>
              <a:t>p_z_n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For each doc d{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i="1" baseline="-25000" smtClean="0"/>
              <a:t>     </a:t>
            </a:r>
            <a:r>
              <a:rPr lang="en-US" altLang="zh-CN" sz="1600" smtClean="0"/>
              <a:t>For each word w</a:t>
            </a:r>
            <a:r>
              <a:rPr lang="en-US" altLang="zh-CN" sz="1600" baseline="-25000" smtClean="0"/>
              <a:t>  </a:t>
            </a:r>
            <a:r>
              <a:rPr lang="en-US" altLang="zh-CN" sz="1600" smtClean="0"/>
              <a:t>included in d</a:t>
            </a:r>
            <a:r>
              <a:rPr lang="en-US" altLang="zh-CN" sz="1600" baseline="-25000" smtClean="0"/>
              <a:t>    </a:t>
            </a:r>
            <a:r>
              <a:rPr lang="en-US" altLang="zh-CN" sz="1600" smtClean="0"/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aseline="-25000" smtClean="0"/>
              <a:t>            </a:t>
            </a:r>
            <a:r>
              <a:rPr lang="en-US" altLang="zh-CN" sz="1600" smtClean="0"/>
              <a:t>denominator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    nominator = </a:t>
            </a:r>
            <a:r>
              <a:rPr lang="en-US" altLang="zh-CN" sz="1600" b="1" smtClean="0"/>
              <a:t>new</a:t>
            </a:r>
            <a:r>
              <a:rPr lang="en-US" altLang="zh-CN" sz="1600" smtClean="0"/>
              <a:t> </a:t>
            </a:r>
            <a:r>
              <a:rPr lang="en-US" altLang="zh-CN" sz="1600" b="1" smtClean="0"/>
              <a:t>double</a:t>
            </a:r>
            <a:r>
              <a:rPr lang="en-US" altLang="zh-CN" sz="1600" smtClean="0"/>
              <a:t>[Z];</a:t>
            </a:r>
            <a:endParaRPr lang="en-US" altLang="zh-CN" sz="1600" baseline="-25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aseline="-25000" smtClean="0"/>
              <a:t>            </a:t>
            </a:r>
            <a:r>
              <a:rPr lang="en-US" altLang="zh-CN" sz="1600" smtClean="0"/>
              <a:t>For each topic z 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        nominator[z] = </a:t>
            </a:r>
            <a:r>
              <a:rPr lang="en-US" altLang="zh-CN" sz="1600" i="1" smtClean="0"/>
              <a:t>p_dz_n</a:t>
            </a:r>
            <a:r>
              <a:rPr lang="en-US" altLang="zh-CN" sz="1600" smtClean="0"/>
              <a:t>[d][z]* </a:t>
            </a:r>
            <a:r>
              <a:rPr lang="en-US" altLang="zh-CN" sz="1600" i="1" smtClean="0"/>
              <a:t>p_wz_n</a:t>
            </a:r>
            <a:r>
              <a:rPr lang="en-US" altLang="zh-CN" sz="1600" smtClean="0"/>
              <a:t>[w][z]* </a:t>
            </a:r>
            <a:r>
              <a:rPr lang="en-US" altLang="zh-CN" sz="1600" i="1" smtClean="0"/>
              <a:t>p_z_n</a:t>
            </a:r>
            <a:r>
              <a:rPr lang="en-US" altLang="zh-CN" sz="1600" smtClean="0"/>
              <a:t>[z]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		    denominator  +=nominator[z];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    } // end for each topic z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	   For each topic z  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        P_z_condition_d_w = nominator[j]/denominator;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        nominator_p_z_n[z] += tf</a:t>
            </a:r>
            <a:r>
              <a:rPr lang="en-US" altLang="zh-CN" sz="1600" baseline="-25000" smtClean="0"/>
              <a:t>wd</a:t>
            </a:r>
            <a:r>
              <a:rPr lang="en-US" altLang="zh-CN" sz="1600" smtClean="0"/>
              <a:t>*P_z_condition_d_w;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    } // end for each topic z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	   denominator_p_z_n[z] += tf</a:t>
            </a:r>
            <a:r>
              <a:rPr lang="en-US" altLang="zh-CN" sz="1600" baseline="-25000" smtClean="0"/>
              <a:t>wd</a:t>
            </a:r>
            <a:r>
              <a:rPr lang="en-US" altLang="zh-CN" sz="1600" smtClean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 }// end for each word w included in 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}// end for each doc 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16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For each topic z{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		p_dz_n_new[d][j] = nominator_p_z_n[z]/ denominator_p_z_n;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} // end for each topic z</a:t>
            </a:r>
          </a:p>
        </p:txBody>
      </p:sp>
    </p:spTree>
    <p:extLst>
      <p:ext uri="{BB962C8B-B14F-4D97-AF65-F5344CB8AC3E}">
        <p14:creationId xmlns:p14="http://schemas.microsoft.com/office/powerpoint/2010/main" val="351804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7772400" cy="1470025"/>
          </a:xfrm>
        </p:spPr>
        <p:txBody>
          <a:bodyPr/>
          <a:lstStyle/>
          <a:p>
            <a:r>
              <a:rPr lang="en-US" dirty="0" smtClean="0"/>
              <a:t>Apache Mahout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Industrial Strength Machine Learning</a:t>
            </a:r>
          </a:p>
          <a:p>
            <a:r>
              <a:rPr lang="en-US" sz="4400" dirty="0" err="1" smtClean="0">
                <a:solidFill>
                  <a:prstClr val="black"/>
                </a:solidFill>
                <a:ea typeface="+mj-ea"/>
                <a:cs typeface="+mj-cs"/>
              </a:rPr>
              <a:t>GraphLab</a:t>
            </a:r>
            <a:endParaRPr lang="en-US" sz="2200" dirty="0" smtClean="0">
              <a:solidFill>
                <a:srgbClr val="FFFFFF"/>
              </a:solidFill>
            </a:endParaRPr>
          </a:p>
        </p:txBody>
      </p:sp>
      <p:pic>
        <p:nvPicPr>
          <p:cNvPr id="13316" name="Picture 4" descr="Mahou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136525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641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smtClean="0"/>
              <a:t>Large volumes of data are now available</a:t>
            </a:r>
          </a:p>
          <a:p>
            <a:pPr>
              <a:lnSpc>
                <a:spcPct val="80000"/>
              </a:lnSpc>
            </a:pPr>
            <a:r>
              <a:rPr lang="en-US" sz="3000" smtClean="0"/>
              <a:t>Platforms now exist to run computations over large datasets (Hadoop, HBase)</a:t>
            </a:r>
          </a:p>
          <a:p>
            <a:pPr>
              <a:lnSpc>
                <a:spcPct val="80000"/>
              </a:lnSpc>
            </a:pPr>
            <a:r>
              <a:rPr lang="en-US" sz="3000" smtClean="0"/>
              <a:t>Sophisticated analytics are needed to turn data into information people can use</a:t>
            </a:r>
          </a:p>
          <a:p>
            <a:pPr>
              <a:lnSpc>
                <a:spcPct val="80000"/>
              </a:lnSpc>
            </a:pPr>
            <a:r>
              <a:rPr lang="en-US" sz="3000" smtClean="0"/>
              <a:t>Active research community and proprietary implementations of “machine learning” algorithms</a:t>
            </a:r>
          </a:p>
          <a:p>
            <a:pPr>
              <a:lnSpc>
                <a:spcPct val="80000"/>
              </a:lnSpc>
            </a:pPr>
            <a:r>
              <a:rPr lang="en-US" sz="3000" smtClean="0"/>
              <a:t>The world needs scalable implementations of ML under open license - ASF</a:t>
            </a:r>
          </a:p>
        </p:txBody>
      </p:sp>
      <p:pic>
        <p:nvPicPr>
          <p:cNvPr id="14340" name="Picture 3" descr="Hadoo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338"/>
            <a:ext cx="15970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 descr="HBas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41338"/>
            <a:ext cx="11811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398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of Mahout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Summer 2007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Developers needed scalable ML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Mailing list formed</a:t>
            </a:r>
          </a:p>
          <a:p>
            <a:pPr>
              <a:lnSpc>
                <a:spcPct val="90000"/>
              </a:lnSpc>
            </a:pPr>
            <a:r>
              <a:rPr lang="en-US" smtClean="0"/>
              <a:t>Community formed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Apache contributors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Academia &amp; industry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Lots of initial interest</a:t>
            </a:r>
          </a:p>
          <a:p>
            <a:pPr>
              <a:lnSpc>
                <a:spcPct val="90000"/>
              </a:lnSpc>
            </a:pPr>
            <a:r>
              <a:rPr lang="en-US" smtClean="0"/>
              <a:t>Project formed under Apache Lucene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January 25, 2008</a:t>
            </a:r>
          </a:p>
        </p:txBody>
      </p:sp>
      <p:pic>
        <p:nvPicPr>
          <p:cNvPr id="16388" name="Picture 3" descr="Lucen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38550"/>
            <a:ext cx="24384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0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Map/Reduce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Driver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Runs multiple iteration jobs using </a:t>
            </a:r>
            <a:r>
              <a:rPr lang="en-US" sz="2000" dirty="0" err="1" smtClean="0"/>
              <a:t>mapper+combiner+reducer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Runs final clustering job using only mapper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Mapper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Configure: Single file containing encoded Clusters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Input: File split containing encoded Vectors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Output: Vectors keyed by nearest cluster 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Combiner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Input: Vectors keyed by nearest cluster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Output: Cluster centroid vectors keyed by “cluster”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Reducer (singleton)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Input: Cluster centroid vectors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Output: Single file containing Vectors keyed by cluster</a:t>
            </a:r>
          </a:p>
        </p:txBody>
      </p:sp>
    </p:spTree>
    <p:extLst>
      <p:ext uri="{BB962C8B-B14F-4D97-AF65-F5344CB8AC3E}">
        <p14:creationId xmlns:p14="http://schemas.microsoft.com/office/powerpoint/2010/main" val="3048256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700" smtClean="0"/>
              <a:t>Matrix &amp; Vector library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Memory resident sparse &amp; dense implementations</a:t>
            </a:r>
          </a:p>
          <a:p>
            <a:pPr>
              <a:lnSpc>
                <a:spcPct val="80000"/>
              </a:lnSpc>
            </a:pPr>
            <a:r>
              <a:rPr lang="en-US" sz="2700" smtClean="0"/>
              <a:t>Clustering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Canopy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K-Means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Mean Shift</a:t>
            </a:r>
          </a:p>
          <a:p>
            <a:pPr>
              <a:lnSpc>
                <a:spcPct val="80000"/>
              </a:lnSpc>
            </a:pPr>
            <a:r>
              <a:rPr lang="en-US" sz="2700" smtClean="0"/>
              <a:t>Collaborative Filtering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Taste</a:t>
            </a:r>
          </a:p>
          <a:p>
            <a:pPr>
              <a:lnSpc>
                <a:spcPct val="80000"/>
              </a:lnSpc>
            </a:pPr>
            <a:r>
              <a:rPr lang="en-US" sz="2700" smtClean="0"/>
              <a:t>Utilities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Distance Measures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Parameters</a:t>
            </a:r>
          </a:p>
        </p:txBody>
      </p:sp>
      <p:pic>
        <p:nvPicPr>
          <p:cNvPr id="18436" name="Picture 4" descr="Tast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4191000"/>
            <a:ext cx="9112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840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Others?</a:t>
            </a:r>
            <a:endParaRPr lang="en-US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Naïve Bayes</a:t>
            </a:r>
          </a:p>
          <a:p>
            <a:r>
              <a:rPr lang="en-US" smtClean="0"/>
              <a:t>Perceptron</a:t>
            </a:r>
          </a:p>
          <a:p>
            <a:r>
              <a:rPr lang="en-US" smtClean="0"/>
              <a:t>PLSI/EM</a:t>
            </a:r>
          </a:p>
          <a:p>
            <a:r>
              <a:rPr lang="en-US" smtClean="0"/>
              <a:t>Genetic Programming</a:t>
            </a:r>
          </a:p>
          <a:p>
            <a:r>
              <a:rPr lang="en-US" smtClean="0"/>
              <a:t>Dirichlet Process Clustering</a:t>
            </a:r>
          </a:p>
          <a:p>
            <a:r>
              <a:rPr lang="en-US" smtClean="0"/>
              <a:t>Clustering Examples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smtClean="0"/>
              <a:t>Hama (Incubator) for very large arrays</a:t>
            </a:r>
          </a:p>
        </p:txBody>
      </p:sp>
      <p:pic>
        <p:nvPicPr>
          <p:cNvPr id="22532" name="Picture 4" descr="Hama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5003800"/>
            <a:ext cx="9667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60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62000"/>
            <a:ext cx="7315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1621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r>
              <a:rPr lang="en-US" u="sng" dirty="0"/>
              <a:t>M</a:t>
            </a:r>
            <a:r>
              <a:rPr lang="en-US" u="sng" dirty="0" smtClean="0"/>
              <a:t>apper</a:t>
            </a:r>
            <a:r>
              <a:rPr lang="en-US" dirty="0" smtClean="0"/>
              <a:t> </a:t>
            </a:r>
            <a:r>
              <a:rPr lang="en-US" dirty="0"/>
              <a:t>- mapper has k centers in memory.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Input Key-value pair (each input </a:t>
            </a:r>
            <a:r>
              <a:rPr lang="en-US" dirty="0"/>
              <a:t>data point  </a:t>
            </a:r>
            <a:r>
              <a:rPr lang="en-US" dirty="0" smtClean="0"/>
              <a:t>x</a:t>
            </a:r>
            <a:r>
              <a:rPr lang="en-US" dirty="0"/>
              <a:t>).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the index of the closest of the </a:t>
            </a:r>
            <a:r>
              <a:rPr lang="en-US" dirty="0" smtClean="0"/>
              <a:t> k </a:t>
            </a:r>
            <a:r>
              <a:rPr lang="en-US" dirty="0"/>
              <a:t>centers (call it </a:t>
            </a:r>
            <a:r>
              <a:rPr lang="en-US" dirty="0" err="1"/>
              <a:t>iClosest</a:t>
            </a:r>
            <a:r>
              <a:rPr lang="en-US" dirty="0"/>
              <a:t>).  </a:t>
            </a:r>
          </a:p>
          <a:p>
            <a:endParaRPr lang="en-US" dirty="0"/>
          </a:p>
          <a:p>
            <a:r>
              <a:rPr lang="en-US" dirty="0"/>
              <a:t>Emit: (</a:t>
            </a:r>
            <a:r>
              <a:rPr lang="en-US" dirty="0" err="1"/>
              <a:t>key,value</a:t>
            </a:r>
            <a:r>
              <a:rPr lang="en-US" dirty="0"/>
              <a:t>) = (</a:t>
            </a:r>
            <a:r>
              <a:rPr lang="en-US" dirty="0" err="1"/>
              <a:t>iClosest</a:t>
            </a:r>
            <a:r>
              <a:rPr lang="en-US" dirty="0"/>
              <a:t>, x)</a:t>
            </a:r>
          </a:p>
          <a:p>
            <a:endParaRPr lang="en-US" dirty="0"/>
          </a:p>
          <a:p>
            <a:r>
              <a:rPr lang="en-US" u="sng" dirty="0" smtClean="0"/>
              <a:t>Reducer(s</a:t>
            </a:r>
            <a:r>
              <a:rPr lang="en-US" u="sng" dirty="0"/>
              <a:t>)</a:t>
            </a:r>
            <a:r>
              <a:rPr lang="en-US" dirty="0"/>
              <a:t> – Input (</a:t>
            </a:r>
            <a:r>
              <a:rPr lang="en-US" dirty="0" err="1"/>
              <a:t>key,value</a:t>
            </a:r>
            <a:r>
              <a:rPr lang="en-US" dirty="0"/>
              <a:t>) </a:t>
            </a:r>
          </a:p>
          <a:p>
            <a:r>
              <a:rPr lang="en-US" dirty="0"/>
              <a:t>Key = index of center</a:t>
            </a:r>
          </a:p>
          <a:p>
            <a:r>
              <a:rPr lang="en-US" dirty="0"/>
              <a:t>Value = iterator over input data points closest to </a:t>
            </a:r>
            <a:r>
              <a:rPr lang="en-US" dirty="0" err="1"/>
              <a:t>ith</a:t>
            </a:r>
            <a:r>
              <a:rPr lang="en-US" dirty="0"/>
              <a:t> center</a:t>
            </a:r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each key value, run through the iterator and average all the </a:t>
            </a:r>
          </a:p>
          <a:p>
            <a:r>
              <a:rPr lang="en-US" dirty="0"/>
              <a:t>Corresponding input data points. </a:t>
            </a:r>
          </a:p>
          <a:p>
            <a:endParaRPr lang="en-US" dirty="0"/>
          </a:p>
          <a:p>
            <a:r>
              <a:rPr lang="en-US" dirty="0"/>
              <a:t>Emit:  (index of center, new center)  </a:t>
            </a:r>
          </a:p>
        </p:txBody>
      </p:sp>
    </p:spTree>
    <p:extLst>
      <p:ext uri="{BB962C8B-B14F-4D97-AF65-F5344CB8AC3E}">
        <p14:creationId xmlns:p14="http://schemas.microsoft.com/office/powerpoint/2010/main" val="4285286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235520" y="829526"/>
            <a:ext cx="7222680" cy="503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1621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r>
              <a:rPr lang="en-US" dirty="0" smtClean="0"/>
              <a:t>Improved Version: Calculate </a:t>
            </a:r>
            <a:r>
              <a:rPr lang="en-US" dirty="0"/>
              <a:t>partial sums in mappers</a:t>
            </a:r>
          </a:p>
          <a:p>
            <a:endParaRPr lang="en-US" dirty="0"/>
          </a:p>
          <a:p>
            <a:r>
              <a:rPr lang="en-US" u="sng" dirty="0"/>
              <a:t>Mapper</a:t>
            </a:r>
            <a:r>
              <a:rPr lang="en-US" dirty="0"/>
              <a:t> - mapper has k centers in memory.  Running through one </a:t>
            </a:r>
          </a:p>
          <a:p>
            <a:r>
              <a:rPr lang="en-US" dirty="0"/>
              <a:t>input data point at a time (call it x).  Find the index of the closest of the </a:t>
            </a:r>
          </a:p>
          <a:p>
            <a:r>
              <a:rPr lang="en-US" dirty="0"/>
              <a:t>k centers (call it </a:t>
            </a:r>
            <a:r>
              <a:rPr lang="en-US" dirty="0" err="1"/>
              <a:t>iClosest</a:t>
            </a:r>
            <a:r>
              <a:rPr lang="en-US" dirty="0"/>
              <a:t>).  Accumulate sum of inputs segregated into </a:t>
            </a:r>
          </a:p>
          <a:p>
            <a:r>
              <a:rPr lang="en-US" dirty="0"/>
              <a:t>K groups depending on which center is closest.  </a:t>
            </a:r>
          </a:p>
          <a:p>
            <a:endParaRPr lang="en-US" dirty="0"/>
          </a:p>
          <a:p>
            <a:r>
              <a:rPr lang="en-US" dirty="0"/>
              <a:t>Emit: ( , partial sum)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Emit(index, partial sum)</a:t>
            </a:r>
          </a:p>
          <a:p>
            <a:endParaRPr lang="en-US" dirty="0"/>
          </a:p>
          <a:p>
            <a:r>
              <a:rPr lang="en-US" u="sng" dirty="0"/>
              <a:t>Reducer</a:t>
            </a:r>
            <a:r>
              <a:rPr lang="en-US" dirty="0"/>
              <a:t> – accumulate partial sums and </a:t>
            </a:r>
          </a:p>
          <a:p>
            <a:endParaRPr lang="en-US" dirty="0"/>
          </a:p>
          <a:p>
            <a:r>
              <a:rPr lang="en-US" dirty="0"/>
              <a:t>Emit with index or without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697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EM-Algorithm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4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is MLE?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sz="2400" smtClean="0"/>
              <a:t>Given</a:t>
            </a:r>
          </a:p>
          <a:p>
            <a:pPr lvl="1" eaLnBrk="1" hangingPunct="1"/>
            <a:r>
              <a:rPr lang="en-US" sz="2400" smtClean="0"/>
              <a:t>A sample X={X</a:t>
            </a:r>
            <a:r>
              <a:rPr lang="en-US" sz="2400" baseline="-25000" smtClean="0"/>
              <a:t>1</a:t>
            </a:r>
            <a:r>
              <a:rPr lang="en-US" sz="2400" smtClean="0"/>
              <a:t>, …, X</a:t>
            </a:r>
            <a:r>
              <a:rPr lang="en-US" sz="2400" baseline="-25000" smtClean="0"/>
              <a:t>n</a:t>
            </a:r>
            <a:r>
              <a:rPr lang="en-US" sz="2400" smtClean="0"/>
              <a:t>}</a:t>
            </a:r>
          </a:p>
          <a:p>
            <a:pPr lvl="1" eaLnBrk="1" hangingPunct="1"/>
            <a:r>
              <a:rPr lang="en-US" sz="2400" smtClean="0"/>
              <a:t>A vector of parameters </a:t>
            </a:r>
            <a:r>
              <a:rPr lang="el-GR" sz="2400" smtClean="0">
                <a:cs typeface="Arial" charset="0"/>
              </a:rPr>
              <a:t>θ</a:t>
            </a:r>
            <a:endParaRPr lang="en-US" sz="2400" smtClean="0">
              <a:cs typeface="Arial" charset="0"/>
            </a:endParaRPr>
          </a:p>
          <a:p>
            <a:pPr lvl="1" eaLnBrk="1" hangingPunct="1">
              <a:buFontTx/>
              <a:buNone/>
            </a:pPr>
            <a:endParaRPr lang="en-US" sz="2400" smtClean="0">
              <a:cs typeface="Arial" charset="0"/>
            </a:endParaRPr>
          </a:p>
          <a:p>
            <a:pPr eaLnBrk="1" hangingPunct="1"/>
            <a:r>
              <a:rPr lang="en-US" sz="2400" smtClean="0">
                <a:cs typeface="Arial" charset="0"/>
              </a:rPr>
              <a:t>We define</a:t>
            </a:r>
          </a:p>
          <a:p>
            <a:pPr lvl="1" eaLnBrk="1" hangingPunct="1"/>
            <a:r>
              <a:rPr lang="en-US" sz="2400" smtClean="0">
                <a:cs typeface="Arial" charset="0"/>
              </a:rPr>
              <a:t>Likelihood of the data: P(X | </a:t>
            </a:r>
            <a:r>
              <a:rPr lang="el-GR" sz="2400" smtClean="0">
                <a:cs typeface="Arial" charset="0"/>
              </a:rPr>
              <a:t>θ</a:t>
            </a:r>
            <a:r>
              <a:rPr lang="en-US" sz="2400" smtClean="0">
                <a:cs typeface="Arial" charset="0"/>
              </a:rPr>
              <a:t>)</a:t>
            </a:r>
          </a:p>
          <a:p>
            <a:pPr lvl="1" eaLnBrk="1" hangingPunct="1"/>
            <a:r>
              <a:rPr lang="en-US" sz="2400" smtClean="0">
                <a:cs typeface="Arial" charset="0"/>
              </a:rPr>
              <a:t>Log-likelihood of the data: L(</a:t>
            </a:r>
            <a:r>
              <a:rPr lang="el-GR" sz="2400" smtClean="0">
                <a:cs typeface="Arial" charset="0"/>
              </a:rPr>
              <a:t>θ</a:t>
            </a:r>
            <a:r>
              <a:rPr lang="en-US" sz="2400" smtClean="0">
                <a:cs typeface="Arial" charset="0"/>
              </a:rPr>
              <a:t>)=log P(X|</a:t>
            </a:r>
            <a:r>
              <a:rPr lang="el-GR" sz="2400" smtClean="0">
                <a:cs typeface="Arial" charset="0"/>
              </a:rPr>
              <a:t>θ</a:t>
            </a:r>
            <a:r>
              <a:rPr lang="en-US" sz="2400" smtClean="0">
                <a:cs typeface="Arial" charset="0"/>
              </a:rPr>
              <a:t>)</a:t>
            </a:r>
          </a:p>
          <a:p>
            <a:pPr lvl="1" eaLnBrk="1" hangingPunct="1"/>
            <a:endParaRPr lang="en-US" sz="2400" smtClean="0">
              <a:cs typeface="Arial" charset="0"/>
            </a:endParaRPr>
          </a:p>
          <a:p>
            <a:pPr eaLnBrk="1" hangingPunct="1"/>
            <a:r>
              <a:rPr lang="en-US" sz="2800" smtClean="0">
                <a:cs typeface="Arial" charset="0"/>
              </a:rPr>
              <a:t>Given X, find</a:t>
            </a:r>
          </a:p>
          <a:p>
            <a:pPr eaLnBrk="1" hangingPunct="1"/>
            <a:endParaRPr lang="en-US" sz="2800" smtClean="0">
              <a:cs typeface="Arial" charset="0"/>
            </a:endParaRPr>
          </a:p>
          <a:p>
            <a:pPr lvl="1" eaLnBrk="1" hangingPunct="1"/>
            <a:endParaRPr lang="en-US" sz="2400" smtClean="0">
              <a:cs typeface="Arial" charset="0"/>
            </a:endParaRPr>
          </a:p>
          <a:p>
            <a:pPr lvl="1" eaLnBrk="1" hangingPunct="1"/>
            <a:endParaRPr lang="en-US" sz="2400" smtClean="0">
              <a:cs typeface="Arial" charset="0"/>
            </a:endParaRPr>
          </a:p>
          <a:p>
            <a:pPr lvl="1" eaLnBrk="1" hangingPunct="1"/>
            <a:endParaRPr lang="el-GR" sz="2400" smtClean="0">
              <a:cs typeface="Arial" charset="0"/>
            </a:endParaRPr>
          </a:p>
          <a:p>
            <a:pPr lvl="1" eaLnBrk="1" hangingPunct="1"/>
            <a:endParaRPr lang="el-GR" sz="2400" smtClean="0">
              <a:cs typeface="Arial" charset="0"/>
            </a:endParaRP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514725" y="5486400"/>
          <a:ext cx="34544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3" imgW="1282700" imgH="304800" progId="Equation.3">
                  <p:embed/>
                </p:oleObj>
              </mc:Choice>
              <mc:Fallback>
                <p:oleObj name="Equation" r:id="rId3" imgW="12827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5486400"/>
                        <a:ext cx="34544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43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1995</Words>
  <Application>Microsoft Macintosh PowerPoint</Application>
  <PresentationFormat>On-screen Show (4:3)</PresentationFormat>
  <Paragraphs>351</Paragraphs>
  <Slides>51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Equation</vt:lpstr>
      <vt:lpstr>Machine Learning with MapReduce </vt:lpstr>
      <vt:lpstr>PowerPoint Presentation</vt:lpstr>
      <vt:lpstr>K-Means Clustering</vt:lpstr>
      <vt:lpstr>How to MapReduce K-Means?</vt:lpstr>
      <vt:lpstr>K-Means Map/Reduce Design</vt:lpstr>
      <vt:lpstr>PowerPoint Presentation</vt:lpstr>
      <vt:lpstr>PowerPoint Presentation</vt:lpstr>
      <vt:lpstr>EM-Algorithm </vt:lpstr>
      <vt:lpstr>What is MLE?</vt:lpstr>
      <vt:lpstr>MLE (cont)</vt:lpstr>
      <vt:lpstr>An easy case</vt:lpstr>
      <vt:lpstr>An easy case (cont)</vt:lpstr>
      <vt:lpstr>Basic setting in EM</vt:lpstr>
      <vt:lpstr>The basic EM strategy</vt:lpstr>
      <vt:lpstr>The log-likelihood function</vt:lpstr>
      <vt:lpstr>The iterative approach for MLE</vt:lpstr>
      <vt:lpstr>PowerPoint Presentation</vt:lpstr>
      <vt:lpstr>Jensen’s inequality</vt:lpstr>
      <vt:lpstr>Maximizing the lower bound</vt:lpstr>
      <vt:lpstr>The Q-function</vt:lpstr>
      <vt:lpstr>The inner loop of the  EM algorithm</vt:lpstr>
      <vt:lpstr>L(θ) is non-decreasing  at each iteration</vt:lpstr>
      <vt:lpstr>The inner loop of the  Generalized EM algorithm (GEM)</vt:lpstr>
      <vt:lpstr>Recap of the EM algorithm</vt:lpstr>
      <vt:lpstr>Idea #1: find θ that maximizes the likelihood of training data</vt:lpstr>
      <vt:lpstr>Idea #2: find the θt sequence</vt:lpstr>
      <vt:lpstr>Idea #3: find θt+1 that maximizes a tight lower bound of               </vt:lpstr>
      <vt:lpstr>Idea #4: find θt+1 that maximizes  the Q function</vt:lpstr>
      <vt:lpstr>The EM algorithm</vt:lpstr>
      <vt:lpstr>Important classes of EM problem</vt:lpstr>
      <vt:lpstr>Probabilistic Latent Semantic Analysis (PLSA) </vt:lpstr>
      <vt:lpstr>Model</vt:lpstr>
      <vt:lpstr>Model</vt:lpstr>
      <vt:lpstr>Maximum-likelihood</vt:lpstr>
      <vt:lpstr>Jensen’s inequality</vt:lpstr>
      <vt:lpstr>Estimation-using EM </vt:lpstr>
      <vt:lpstr>(1)Solve P(w|z)</vt:lpstr>
      <vt:lpstr>(2)Solve P(d|z)</vt:lpstr>
      <vt:lpstr>(3)Solve P(z)</vt:lpstr>
      <vt:lpstr>(1)Solve P(z|d,w) </vt:lpstr>
      <vt:lpstr>(4)Solve P(z|d,w) -2</vt:lpstr>
      <vt:lpstr>The final update Equations</vt:lpstr>
      <vt:lpstr>Coding Design</vt:lpstr>
      <vt:lpstr>Coding Design</vt:lpstr>
      <vt:lpstr>Coding Design</vt:lpstr>
      <vt:lpstr>Coding Design</vt:lpstr>
      <vt:lpstr>Apache Mahout</vt:lpstr>
      <vt:lpstr>Current Situation</vt:lpstr>
      <vt:lpstr>History of Mahout</vt:lpstr>
      <vt:lpstr>Current Code Base</vt:lpstr>
      <vt:lpstr>Others?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Machine Learning with EM</dc:title>
  <dc:creator>Jin</dc:creator>
  <cp:lastModifiedBy>Ruoming Jin</cp:lastModifiedBy>
  <cp:revision>13</cp:revision>
  <dcterms:created xsi:type="dcterms:W3CDTF">2012-03-06T19:12:37Z</dcterms:created>
  <dcterms:modified xsi:type="dcterms:W3CDTF">2014-04-28T19:20:39Z</dcterms:modified>
</cp:coreProperties>
</file>