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6" r:id="rId3"/>
  </p:sldMasterIdLst>
  <p:notesMasterIdLst>
    <p:notesMasterId r:id="rId69"/>
  </p:notesMasterIdLst>
  <p:sldIdLst>
    <p:sldId id="256" r:id="rId4"/>
    <p:sldId id="257" r:id="rId5"/>
    <p:sldId id="258" r:id="rId6"/>
    <p:sldId id="259" r:id="rId7"/>
    <p:sldId id="260" r:id="rId8"/>
    <p:sldId id="317" r:id="rId9"/>
    <p:sldId id="318" r:id="rId10"/>
    <p:sldId id="319" r:id="rId11"/>
    <p:sldId id="320" r:id="rId12"/>
    <p:sldId id="321" r:id="rId13"/>
    <p:sldId id="322" r:id="rId14"/>
    <p:sldId id="261" r:id="rId15"/>
    <p:sldId id="262" r:id="rId16"/>
    <p:sldId id="302" r:id="rId17"/>
    <p:sldId id="264" r:id="rId18"/>
    <p:sldId id="303" r:id="rId19"/>
    <p:sldId id="266" r:id="rId20"/>
    <p:sldId id="267" r:id="rId21"/>
    <p:sldId id="304" r:id="rId22"/>
    <p:sldId id="305" r:id="rId23"/>
    <p:sldId id="306" r:id="rId24"/>
    <p:sldId id="307" r:id="rId25"/>
    <p:sldId id="308" r:id="rId26"/>
    <p:sldId id="309" r:id="rId27"/>
    <p:sldId id="274" r:id="rId28"/>
    <p:sldId id="276" r:id="rId29"/>
    <p:sldId id="310" r:id="rId30"/>
    <p:sldId id="311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312" r:id="rId39"/>
    <p:sldId id="286" r:id="rId40"/>
    <p:sldId id="287" r:id="rId41"/>
    <p:sldId id="323" r:id="rId42"/>
    <p:sldId id="324" r:id="rId43"/>
    <p:sldId id="325" r:id="rId44"/>
    <p:sldId id="342" r:id="rId45"/>
    <p:sldId id="343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4" r:id="rId58"/>
    <p:sldId id="313" r:id="rId59"/>
    <p:sldId id="314" r:id="rId60"/>
    <p:sldId id="315" r:id="rId61"/>
    <p:sldId id="295" r:id="rId62"/>
    <p:sldId id="296" r:id="rId63"/>
    <p:sldId id="297" r:id="rId64"/>
    <p:sldId id="298" r:id="rId65"/>
    <p:sldId id="299" r:id="rId66"/>
    <p:sldId id="300" r:id="rId67"/>
    <p:sldId id="301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" d="100"/>
          <a:sy n="11" d="100"/>
        </p:scale>
        <p:origin x="-2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F2FD2-6F00-E346-9600-F3835FA09E4C}" type="datetimeFigureOut">
              <a:rPr lang="en-US" smtClean="0"/>
              <a:t>2/21/12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87330-B222-2243-8EF1-4C8A9E10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F1C54646-0D07-4FF9-A023-B10353C3EDA1}" type="slidenum">
              <a:rPr lang="en-GB" smtClean="0"/>
              <a:pPr defTabSz="911482"/>
              <a:t>3</a:t>
            </a:fld>
            <a:endParaRPr lang="en-GB" smtClean="0"/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67536" cy="34274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36E6405B-F78F-46B5-B6E5-1E5B5CD19155}" type="slidenum">
              <a:rPr lang="en-GB" smtClean="0"/>
              <a:pPr defTabSz="911482"/>
              <a:t>33</a:t>
            </a:fld>
            <a:endParaRPr lang="en-GB" smtClean="0"/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67536" cy="34274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139268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F9F32F22-692C-441F-AEA6-2A12A7655C77}" type="slidenum">
              <a:rPr lang="en-GB" smtClean="0"/>
              <a:pPr defTabSz="911482"/>
              <a:t>34</a:t>
            </a:fld>
            <a:endParaRPr lang="en-GB" smtClean="0"/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67536" cy="34274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87330-B222-2243-8EF1-4C8A9E10AC5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11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9CB2ADB0-D2C6-4326-9750-F8821BE8AF19}" type="slidenum">
              <a:rPr lang="en-GB" smtClean="0">
                <a:solidFill>
                  <a:prstClr val="black"/>
                </a:solidFill>
                <a:latin typeface="Calibri"/>
              </a:rPr>
              <a:pPr defTabSz="911482"/>
              <a:t>42</a:t>
            </a:fld>
            <a:endParaRPr lang="en-GB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143001" y="686405"/>
            <a:ext cx="4569023" cy="342748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FDAF59DD-CBD8-4A55-A5D6-1BA11FFBBA18}" type="slidenum">
              <a:rPr lang="en-GB" smtClean="0"/>
              <a:pPr defTabSz="911482"/>
              <a:t>5</a:t>
            </a:fld>
            <a:endParaRPr lang="en-GB" smtClean="0"/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67536" cy="34274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eaLnBrk="1" hangingPunct="1"/>
            <a:endParaRPr lang="en-US" smtClean="0"/>
          </a:p>
        </p:txBody>
      </p:sp>
      <p:sp>
        <p:nvSpPr>
          <p:cNvPr id="95236" name="Slide Number Placeholder 3"/>
          <p:cNvSpPr txBox="1">
            <a:spLocks noGrp="1"/>
          </p:cNvSpPr>
          <p:nvPr/>
        </p:nvSpPr>
        <p:spPr bwMode="auto">
          <a:xfrm>
            <a:off x="3884613" y="868680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b"/>
          <a:lstStyle>
            <a:lvl1pPr defTabSz="900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01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01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01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01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BADD5FAA-164F-4A7D-88F0-358CC81867F1}" type="slidenum">
              <a:rPr lang="en-US" sz="1200"/>
              <a:pPr algn="r"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CB42298A-3F49-4C80-BB00-5E493BF191B6}" type="slidenum">
              <a:rPr lang="en-GB" smtClean="0">
                <a:solidFill>
                  <a:prstClr val="black"/>
                </a:solidFill>
              </a:rPr>
              <a:pPr defTabSz="911482"/>
              <a:t>14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1143001" y="686405"/>
            <a:ext cx="4569023" cy="342748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pPr defTabSz="86493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99808E7A-AE55-40C3-A704-52CEB95AC26D}" type="slidenum">
              <a:rPr lang="en-GB" smtClean="0"/>
              <a:pPr defTabSz="911482"/>
              <a:t>15</a:t>
            </a:fld>
            <a:endParaRPr lang="en-GB" smtClean="0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1143001" y="686405"/>
            <a:ext cx="4569023" cy="342748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1F8F4C4C-C06B-46F3-AE53-137131BE020E}" type="slidenum">
              <a:rPr lang="en-GB" smtClean="0"/>
              <a:pPr defTabSz="911482"/>
              <a:t>17</a:t>
            </a:fld>
            <a:endParaRPr lang="en-GB" smtClean="0"/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1143001" y="686405"/>
            <a:ext cx="4569023" cy="342748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0771FB76-BA5D-4D25-9F77-45C123F57537}" type="slidenum">
              <a:rPr lang="en-GB" smtClean="0">
                <a:solidFill>
                  <a:prstClr val="black"/>
                </a:solidFill>
              </a:rPr>
              <a:pPr defTabSz="911482"/>
              <a:t>27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67536" cy="34274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pPr defTabSz="86493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648576F9-A16A-4627-AE79-438C1EBD8A5D}" type="slidenum">
              <a:rPr lang="en-GB" smtClean="0"/>
              <a:pPr defTabSz="911482"/>
              <a:t>29</a:t>
            </a:fld>
            <a:endParaRPr lang="en-GB" smtClean="0"/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67536" cy="34274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482"/>
            <a:fld id="{B7AEF09B-280C-4F51-A71A-017F83C614AE}" type="slidenum">
              <a:rPr lang="en-GB" smtClean="0"/>
              <a:pPr defTabSz="911482"/>
              <a:t>30</a:t>
            </a:fld>
            <a:endParaRPr lang="en-GB" smtClean="0"/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1143000" y="686405"/>
            <a:ext cx="4567536" cy="34274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8" tIns="45713" rIns="91428" bIns="45713" anchor="ctr"/>
          <a:lstStyle/>
          <a:p>
            <a:endParaRPr lang="en-US"/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79852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4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9675271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491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67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766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2/21/12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118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2/21/12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7209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2/21/12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904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49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2/21/12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9869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2/21/12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510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2/21/12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4780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2/21/12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0590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2/21/12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7669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2/21/12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08412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2/21/12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582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2/21/12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74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/>
              <a:t>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4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/>
              <a:t>2/21/12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7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/>
              <a:t>2/21/12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/>
              <a:t>2/21/12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7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/>
              <a:t>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6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5A7-00B5-6C4A-B242-645358BB0B9F}" type="datetimeFigureOut">
              <a:rPr lang="en-US" smtClean="0"/>
              <a:t>2/21/12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8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DD5A7-00B5-6C4A-B242-645358BB0B9F}" type="datetimeFigureOut">
              <a:rPr lang="en-US" smtClean="0"/>
              <a:t>2/21/12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F4815-245B-554F-9634-223CD304D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0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1347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DD5A7-00B5-6C4A-B242-645358BB0B9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2/21/12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F4815-245B-554F-9634-223CD304D2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13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Graph_databas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Map-Reduce Graph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729" y="3886200"/>
            <a:ext cx="8643871" cy="1752600"/>
          </a:xfrm>
        </p:spPr>
        <p:txBody>
          <a:bodyPr>
            <a:normAutofit/>
          </a:bodyPr>
          <a:lstStyle/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Adapted from UMD Jimmy Lin’s slides, which 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is licensed under a Creative Commons Attribution-Noncommercial-Share Alike 3.0 United 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States. See 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http://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creativecommons.org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/licenses/by-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nc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/3.0/us/ for 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details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68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Graph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/>
              <a:t>Emerging Field</a:t>
            </a:r>
          </a:p>
          <a:p>
            <a:pPr lvl="1">
              <a:defRPr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://en.wikipedia.org/wiki/Graph_database</a:t>
            </a:r>
            <a:endParaRPr lang="en-US" sz="2400" dirty="0"/>
          </a:p>
          <a:p>
            <a:pPr>
              <a:defRPr/>
            </a:pPr>
            <a:r>
              <a:rPr lang="en-US" dirty="0" smtClean="0"/>
              <a:t>Storage  </a:t>
            </a:r>
            <a:r>
              <a:rPr lang="en-US" dirty="0"/>
              <a:t>and Basic </a:t>
            </a:r>
            <a:r>
              <a:rPr lang="en-US" dirty="0" smtClean="0"/>
              <a:t>Operators</a:t>
            </a:r>
          </a:p>
          <a:p>
            <a:pPr lvl="1">
              <a:defRPr/>
            </a:pPr>
            <a:r>
              <a:rPr lang="en-US" dirty="0" smtClean="0"/>
              <a:t>Neo4j (an open source graph database) </a:t>
            </a:r>
          </a:p>
          <a:p>
            <a:pPr lvl="1">
              <a:defRPr/>
            </a:pPr>
            <a:r>
              <a:rPr lang="en-US" dirty="0" err="1" smtClean="0"/>
              <a:t>InfiniteGraph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VertexDB</a:t>
            </a:r>
            <a:endParaRPr lang="en-US" dirty="0" smtClean="0"/>
          </a:p>
          <a:p>
            <a:r>
              <a:rPr lang="en-US" dirty="0" smtClean="0"/>
              <a:t>Distributed Graph Processing (mostly in-memory-only) </a:t>
            </a:r>
          </a:p>
          <a:p>
            <a:pPr lvl="1"/>
            <a:r>
              <a:rPr lang="en-US" dirty="0" smtClean="0"/>
              <a:t>Google’s </a:t>
            </a:r>
            <a:r>
              <a:rPr lang="en-US" dirty="0" err="1" smtClean="0"/>
              <a:t>Pregel</a:t>
            </a:r>
            <a:r>
              <a:rPr lang="en-US" dirty="0" smtClean="0"/>
              <a:t> (vertex centered computation)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8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analytics industry </a:t>
            </a:r>
            <a:br>
              <a:rPr lang="en-US" dirty="0" smtClean="0"/>
            </a:br>
            <a:r>
              <a:rPr lang="en-US" dirty="0" smtClean="0"/>
              <a:t>practice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data in many industries </a:t>
            </a:r>
          </a:p>
          <a:p>
            <a:r>
              <a:rPr lang="en-US" dirty="0" smtClean="0"/>
              <a:t>Graph analytics are powerful and can bring great business values/insights</a:t>
            </a:r>
          </a:p>
          <a:p>
            <a:r>
              <a:rPr lang="en-US" dirty="0" smtClean="0"/>
              <a:t>Graph analytics not utilized enough in enterprises due to lack of available platforms/tools (except leading tech companies which have high caliber in house engineering teams and resources)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4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and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Graph algorithms typically involve:</a:t>
            </a:r>
          </a:p>
          <a:p>
            <a:pPr lvl="1"/>
            <a:r>
              <a:rPr lang="en-GB" dirty="0" smtClean="0"/>
              <a:t>Performing computations at each node: based on node features, edge features, and local link structure</a:t>
            </a:r>
          </a:p>
          <a:p>
            <a:pPr lvl="1"/>
            <a:r>
              <a:rPr lang="en-GB" dirty="0" smtClean="0"/>
              <a:t>Propagating computations: “traversing” the graph</a:t>
            </a:r>
          </a:p>
          <a:p>
            <a:r>
              <a:rPr lang="en-GB" dirty="0" smtClean="0"/>
              <a:t>Key questions:</a:t>
            </a:r>
          </a:p>
          <a:p>
            <a:pPr lvl="1"/>
            <a:r>
              <a:rPr lang="en-GB" dirty="0" smtClean="0"/>
              <a:t>How do you represent graph data in MapReduce?</a:t>
            </a:r>
          </a:p>
          <a:p>
            <a:pPr lvl="1"/>
            <a:r>
              <a:rPr lang="en-GB" dirty="0" smtClean="0"/>
              <a:t>How do you traverse a graph in MapReduce?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Representing Graphs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= (V, E)</a:t>
            </a:r>
          </a:p>
          <a:p>
            <a:r>
              <a:rPr lang="en-US" dirty="0" smtClean="0"/>
              <a:t>Two common representations</a:t>
            </a:r>
          </a:p>
          <a:p>
            <a:pPr lvl="1"/>
            <a:r>
              <a:rPr lang="en-US" dirty="0" smtClean="0"/>
              <a:t>Adjacency matrix</a:t>
            </a:r>
          </a:p>
          <a:p>
            <a:pPr lvl="1"/>
            <a:r>
              <a:rPr lang="en-US" dirty="0" smtClean="0"/>
              <a:t>Adjacency list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46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Adjacency Matrices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dirty="0" smtClean="0"/>
              <a:t>Represent a graph as an </a:t>
            </a:r>
            <a:r>
              <a:rPr lang="en-GB" i="1" dirty="0" smtClean="0"/>
              <a:t>n</a:t>
            </a:r>
            <a:r>
              <a:rPr lang="en-GB" dirty="0" smtClean="0"/>
              <a:t> x </a:t>
            </a:r>
            <a:r>
              <a:rPr lang="en-GB" i="1" dirty="0" smtClean="0"/>
              <a:t>n</a:t>
            </a:r>
            <a:r>
              <a:rPr lang="en-GB" dirty="0" smtClean="0"/>
              <a:t> square matrix </a:t>
            </a:r>
            <a:r>
              <a:rPr lang="en-GB" i="1" dirty="0" smtClean="0"/>
              <a:t>M</a:t>
            </a:r>
          </a:p>
          <a:p>
            <a:pPr lvl="1"/>
            <a:r>
              <a:rPr lang="en-GB" i="1" dirty="0" smtClean="0"/>
              <a:t>n</a:t>
            </a:r>
            <a:r>
              <a:rPr lang="en-GB" dirty="0" smtClean="0"/>
              <a:t> = |V|</a:t>
            </a:r>
          </a:p>
          <a:p>
            <a:pPr lvl="1"/>
            <a:r>
              <a:rPr lang="en-GB" i="1" dirty="0" err="1" smtClean="0"/>
              <a:t>M</a:t>
            </a:r>
            <a:r>
              <a:rPr lang="en-GB" i="1" baseline="-25000" dirty="0" err="1" smtClean="0"/>
              <a:t>ij</a:t>
            </a:r>
            <a:r>
              <a:rPr lang="en-GB" dirty="0" smtClean="0"/>
              <a:t> = 1 means a link from node </a:t>
            </a:r>
            <a:r>
              <a:rPr lang="en-GB" i="1" dirty="0" err="1" smtClean="0"/>
              <a:t>i</a:t>
            </a:r>
            <a:r>
              <a:rPr lang="en-GB" dirty="0" smtClean="0"/>
              <a:t> to </a:t>
            </a:r>
            <a:r>
              <a:rPr lang="en-GB" i="1" dirty="0" smtClean="0"/>
              <a:t>j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graphicFrame>
        <p:nvGraphicFramePr>
          <p:cNvPr id="7" name="Group 42"/>
          <p:cNvGraphicFramePr>
            <a:graphicFrameLocks noGrp="1"/>
          </p:cNvGraphicFramePr>
          <p:nvPr/>
        </p:nvGraphicFramePr>
        <p:xfrm>
          <a:off x="1143000" y="2971800"/>
          <a:ext cx="2819400" cy="2667002"/>
        </p:xfrm>
        <a:graphic>
          <a:graphicData uri="http://schemas.openxmlformats.org/drawingml/2006/table">
            <a:tbl>
              <a:tblPr/>
              <a:tblGrid>
                <a:gridCol w="563513"/>
                <a:gridCol w="564431"/>
                <a:gridCol w="563513"/>
                <a:gridCol w="564430"/>
                <a:gridCol w="563513"/>
              </a:tblGrid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5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66" name="Oval 7"/>
          <p:cNvSpPr>
            <a:spLocks noChangeArrowheads="1"/>
          </p:cNvSpPr>
          <p:nvPr/>
        </p:nvSpPr>
        <p:spPr bwMode="auto">
          <a:xfrm>
            <a:off x="5334000" y="34290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77867" name="Oval 10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77868" name="Oval 11"/>
          <p:cNvSpPr>
            <a:spLocks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77869" name="Oval 12"/>
          <p:cNvSpPr>
            <a:spLocks noChangeArrowheads="1"/>
          </p:cNvSpPr>
          <p:nvPr/>
        </p:nvSpPr>
        <p:spPr bwMode="auto">
          <a:xfrm>
            <a:off x="6324600" y="5105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cxnSp>
        <p:nvCxnSpPr>
          <p:cNvPr id="77870" name="Curved Connector 14"/>
          <p:cNvCxnSpPr>
            <a:cxnSpLocks noChangeShapeType="1"/>
            <a:stCxn id="77866" idx="0"/>
            <a:endCxn id="77867" idx="2"/>
          </p:cNvCxnSpPr>
          <p:nvPr/>
        </p:nvCxnSpPr>
        <p:spPr bwMode="auto">
          <a:xfrm rot="5400000" flipH="1" flipV="1">
            <a:off x="5981700" y="2628900"/>
            <a:ext cx="419100" cy="11811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1" name="Curved Connector 14"/>
          <p:cNvCxnSpPr>
            <a:cxnSpLocks noChangeShapeType="1"/>
            <a:stCxn id="77866" idx="4"/>
            <a:endCxn id="77869" idx="2"/>
          </p:cNvCxnSpPr>
          <p:nvPr/>
        </p:nvCxnSpPr>
        <p:spPr bwMode="auto">
          <a:xfrm rot="16200000" flipH="1">
            <a:off x="5257800" y="4305300"/>
            <a:ext cx="1409700" cy="7239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2" name="Curved Connector 14"/>
          <p:cNvCxnSpPr>
            <a:cxnSpLocks noChangeShapeType="1"/>
            <a:stCxn id="77867" idx="4"/>
            <a:endCxn id="77866" idx="6"/>
          </p:cNvCxnSpPr>
          <p:nvPr/>
        </p:nvCxnSpPr>
        <p:spPr bwMode="auto">
          <a:xfrm rot="5400000">
            <a:off x="6248400" y="2895600"/>
            <a:ext cx="419100" cy="11811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3" name="Curved Connector 14"/>
          <p:cNvCxnSpPr>
            <a:cxnSpLocks noChangeShapeType="1"/>
            <a:stCxn id="77867" idx="6"/>
            <a:endCxn id="77868" idx="0"/>
          </p:cNvCxnSpPr>
          <p:nvPr/>
        </p:nvCxnSpPr>
        <p:spPr bwMode="auto">
          <a:xfrm>
            <a:off x="7315200" y="3009900"/>
            <a:ext cx="876300" cy="8763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4" name="Curved Connector 14"/>
          <p:cNvCxnSpPr>
            <a:cxnSpLocks noChangeShapeType="1"/>
            <a:stCxn id="77867" idx="6"/>
            <a:endCxn id="77869" idx="6"/>
          </p:cNvCxnSpPr>
          <p:nvPr/>
        </p:nvCxnSpPr>
        <p:spPr bwMode="auto">
          <a:xfrm flipH="1">
            <a:off x="6858000" y="3009900"/>
            <a:ext cx="457200" cy="2362200"/>
          </a:xfrm>
          <a:prstGeom prst="curvedConnector3">
            <a:avLst>
              <a:gd name="adj1" fmla="val -50000"/>
            </a:avLst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5" name="Curved Connector 14"/>
          <p:cNvCxnSpPr>
            <a:cxnSpLocks noChangeShapeType="1"/>
            <a:stCxn id="77868" idx="3"/>
            <a:endCxn id="77866" idx="5"/>
          </p:cNvCxnSpPr>
          <p:nvPr/>
        </p:nvCxnSpPr>
        <p:spPr bwMode="auto">
          <a:xfrm rot="5400000" flipH="1">
            <a:off x="6667501" y="3006725"/>
            <a:ext cx="457200" cy="2212975"/>
          </a:xfrm>
          <a:prstGeom prst="curvedConnector3">
            <a:avLst>
              <a:gd name="adj1" fmla="val -67088"/>
            </a:avLst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6" name="Curved Connector 14"/>
          <p:cNvCxnSpPr>
            <a:cxnSpLocks noChangeShapeType="1"/>
            <a:stCxn id="77869" idx="0"/>
            <a:endCxn id="77866" idx="6"/>
          </p:cNvCxnSpPr>
          <p:nvPr/>
        </p:nvCxnSpPr>
        <p:spPr bwMode="auto">
          <a:xfrm rot="16200000" flipV="1">
            <a:off x="5524500" y="4038600"/>
            <a:ext cx="1409700" cy="7239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7" name="Curved Connector 14"/>
          <p:cNvCxnSpPr>
            <a:cxnSpLocks noChangeShapeType="1"/>
            <a:stCxn id="77869" idx="6"/>
            <a:endCxn id="77868" idx="4"/>
          </p:cNvCxnSpPr>
          <p:nvPr/>
        </p:nvCxnSpPr>
        <p:spPr bwMode="auto">
          <a:xfrm flipV="1">
            <a:off x="6858000" y="4419600"/>
            <a:ext cx="1333500" cy="9525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483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Adjacency Matrices: Critique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Amenable to mathematical manipulation</a:t>
            </a:r>
          </a:p>
          <a:p>
            <a:pPr lvl="1"/>
            <a:r>
              <a:rPr lang="en-GB" dirty="0" smtClean="0"/>
              <a:t>Iteration over rows and columns corresponds to computations on </a:t>
            </a:r>
            <a:r>
              <a:rPr lang="en-GB" dirty="0" err="1" smtClean="0"/>
              <a:t>outlinks</a:t>
            </a:r>
            <a:r>
              <a:rPr lang="en-GB" dirty="0" smtClean="0"/>
              <a:t> and </a:t>
            </a:r>
            <a:r>
              <a:rPr lang="en-GB" dirty="0" err="1" smtClean="0"/>
              <a:t>inlinks</a:t>
            </a:r>
            <a:endParaRPr lang="en-GB" dirty="0" smtClean="0"/>
          </a:p>
          <a:p>
            <a:r>
              <a:rPr lang="en-GB" dirty="0" smtClean="0"/>
              <a:t>Disadvantages:</a:t>
            </a:r>
          </a:p>
          <a:p>
            <a:pPr lvl="1"/>
            <a:r>
              <a:rPr lang="en-GB" dirty="0" smtClean="0"/>
              <a:t>Lots of zeros for sparse matrices</a:t>
            </a:r>
          </a:p>
          <a:p>
            <a:pPr lvl="1"/>
            <a:r>
              <a:rPr lang="en-GB" dirty="0" smtClean="0"/>
              <a:t>Lots of wasted space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08502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Adjacency Lists</a:t>
            </a:r>
            <a:endParaRPr lang="en-US" smtClean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Take adjacency matrices… and throw away all the zeros</a:t>
            </a:r>
          </a:p>
        </p:txBody>
      </p:sp>
      <p:sp>
        <p:nvSpPr>
          <p:cNvPr id="79914" name="TextBox 5"/>
          <p:cNvSpPr txBox="1">
            <a:spLocks noChangeArrowheads="1"/>
          </p:cNvSpPr>
          <p:nvPr/>
        </p:nvSpPr>
        <p:spPr bwMode="auto">
          <a:xfrm>
            <a:off x="5711825" y="3505200"/>
            <a:ext cx="160337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1: 2, 4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2: 1, 3, 4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3: 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4: 1, 3</a:t>
            </a:r>
          </a:p>
        </p:txBody>
      </p:sp>
      <p:sp>
        <p:nvSpPr>
          <p:cNvPr id="79915" name="Right Arrow 6"/>
          <p:cNvSpPr>
            <a:spLocks noChangeArrowheads="1"/>
          </p:cNvSpPr>
          <p:nvPr/>
        </p:nvSpPr>
        <p:spPr bwMode="auto">
          <a:xfrm>
            <a:off x="4487863" y="4191000"/>
            <a:ext cx="769937" cy="381000"/>
          </a:xfrm>
          <a:prstGeom prst="rightArrow">
            <a:avLst>
              <a:gd name="adj1" fmla="val 50000"/>
              <a:gd name="adj2" fmla="val 50053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7" name="Group 42"/>
          <p:cNvGraphicFramePr>
            <a:graphicFrameLocks noGrp="1"/>
          </p:cNvGraphicFramePr>
          <p:nvPr/>
        </p:nvGraphicFramePr>
        <p:xfrm>
          <a:off x="1143000" y="2971800"/>
          <a:ext cx="2819400" cy="2667002"/>
        </p:xfrm>
        <a:graphic>
          <a:graphicData uri="http://schemas.openxmlformats.org/drawingml/2006/table">
            <a:tbl>
              <a:tblPr/>
              <a:tblGrid>
                <a:gridCol w="563513"/>
                <a:gridCol w="564431"/>
                <a:gridCol w="563513"/>
                <a:gridCol w="564430"/>
                <a:gridCol w="563513"/>
              </a:tblGrid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5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070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Adjacency Lists: Critique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Much more compact representation</a:t>
            </a:r>
          </a:p>
          <a:p>
            <a:pPr lvl="1"/>
            <a:r>
              <a:rPr lang="en-GB" dirty="0" smtClean="0"/>
              <a:t>Easy to compute over </a:t>
            </a:r>
            <a:r>
              <a:rPr lang="en-GB" dirty="0" err="1" smtClean="0"/>
              <a:t>outlinks</a:t>
            </a:r>
            <a:endParaRPr lang="en-GB" dirty="0" smtClean="0"/>
          </a:p>
          <a:p>
            <a:r>
              <a:rPr lang="en-GB" dirty="0" smtClean="0"/>
              <a:t>Disadvantages:</a:t>
            </a:r>
          </a:p>
          <a:p>
            <a:pPr lvl="1"/>
            <a:r>
              <a:rPr lang="en-GB" dirty="0" smtClean="0"/>
              <a:t>Much more difficult to compute over </a:t>
            </a:r>
            <a:r>
              <a:rPr lang="en-GB" dirty="0" err="1" smtClean="0"/>
              <a:t>inlinks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180220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Source Shortest Path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Problem:</a:t>
            </a:r>
            <a:r>
              <a:rPr lang="en-GB" dirty="0" smtClean="0"/>
              <a:t> find shortest path from a source node to one or more target nodes</a:t>
            </a:r>
          </a:p>
          <a:p>
            <a:pPr lvl="1"/>
            <a:r>
              <a:rPr lang="en-GB" dirty="0" smtClean="0"/>
              <a:t>Shortest might also mean lowest weight or cost</a:t>
            </a:r>
          </a:p>
          <a:p>
            <a:r>
              <a:rPr lang="en-GB" dirty="0" smtClean="0"/>
              <a:t>First, a refresher: </a:t>
            </a:r>
            <a:r>
              <a:rPr lang="en-GB" dirty="0" err="1" smtClean="0"/>
              <a:t>Dijkstra’s</a:t>
            </a:r>
            <a:r>
              <a:rPr lang="en-GB" dirty="0" smtClean="0"/>
              <a:t> Algorithm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40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2947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/>
              </a:rPr>
              <a:t>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/>
              </a:rPr>
              <a:t>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/>
              </a:rPr>
              <a:t>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/>
              </a:rPr>
              <a:t>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952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3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4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5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6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7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8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9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60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61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962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82963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82964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82965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82966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82967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82968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82969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82970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82971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82972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Example from CLR</a:t>
            </a:r>
          </a:p>
        </p:txBody>
      </p:sp>
    </p:spTree>
    <p:extLst>
      <p:ext uri="{BB962C8B-B14F-4D97-AF65-F5344CB8AC3E}">
        <p14:creationId xmlns:p14="http://schemas.microsoft.com/office/powerpoint/2010/main" val="39292401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problems and representations</a:t>
            </a:r>
          </a:p>
          <a:p>
            <a:r>
              <a:rPr lang="en-US" dirty="0" smtClean="0"/>
              <a:t>Parallel breadth-first search</a:t>
            </a:r>
          </a:p>
          <a:p>
            <a:r>
              <a:rPr lang="en-US" dirty="0" err="1" smtClean="0"/>
              <a:t>PageRank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91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3971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/>
              </a:rPr>
              <a:t>10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73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5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/>
              </a:rPr>
              <a:t>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/>
              </a:rPr>
              <a:t>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96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439870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4995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/>
              </a:rPr>
              <a:t>8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97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5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/>
              </a:rPr>
              <a:t>14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99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7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20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722338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6019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86020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8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21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5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/>
              </a:rPr>
              <a:t>13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23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7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44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2832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7043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87044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8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45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5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46" name="Oval 21"/>
          <p:cNvSpPr>
            <a:spLocks noChangeArrowheads="1"/>
          </p:cNvSpPr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/>
                <a:sym typeface="Symbol" pitchFamily="18" charset="2"/>
              </a:rPr>
              <a:t>9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47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7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63" name="TextBox 24"/>
          <p:cNvSpPr txBox="1">
            <a:spLocks noChangeArrowheads="1"/>
          </p:cNvSpPr>
          <p:nvPr/>
        </p:nvSpPr>
        <p:spPr bwMode="auto">
          <a:xfrm>
            <a:off x="4953000" y="1981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87068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298675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 Example</a:t>
            </a:r>
          </a:p>
        </p:txBody>
      </p:sp>
      <p:sp>
        <p:nvSpPr>
          <p:cNvPr id="88067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88068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8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69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5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70" name="Oval 21"/>
          <p:cNvSpPr>
            <a:spLocks noChangeArrowheads="1"/>
          </p:cNvSpPr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9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71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7</a:t>
            </a: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92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038167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Source Shortest Path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Problem:</a:t>
            </a:r>
            <a:r>
              <a:rPr lang="en-GB" dirty="0" smtClean="0"/>
              <a:t> find shortest path from a source node to one or more target nodes</a:t>
            </a:r>
          </a:p>
          <a:p>
            <a:pPr lvl="1"/>
            <a:r>
              <a:rPr lang="en-GB" dirty="0" smtClean="0"/>
              <a:t>Shortest might also mean lowest weight or cost</a:t>
            </a:r>
          </a:p>
          <a:p>
            <a:r>
              <a:rPr lang="en-GB" dirty="0" smtClean="0"/>
              <a:t>Single processor machine: </a:t>
            </a:r>
            <a:r>
              <a:rPr lang="en-GB" dirty="0" err="1" smtClean="0"/>
              <a:t>Dijkstra’s</a:t>
            </a:r>
            <a:r>
              <a:rPr lang="en-GB" dirty="0" smtClean="0"/>
              <a:t> Algorithm</a:t>
            </a:r>
          </a:p>
          <a:p>
            <a:r>
              <a:rPr lang="en-GB" dirty="0" smtClean="0"/>
              <a:t>MapReduce: parallel Breadth-First Search (BFS)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603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06-01-14_Surface_wav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144000" cy="6286500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Wikipedia (Wave)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the Shortest Path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 simple case of equal edge weights</a:t>
            </a:r>
          </a:p>
          <a:p>
            <a:r>
              <a:rPr lang="en-GB" dirty="0" smtClean="0"/>
              <a:t>Solution to the problem can be defined inductively</a:t>
            </a:r>
          </a:p>
          <a:p>
            <a:r>
              <a:rPr lang="en-GB" dirty="0" smtClean="0"/>
              <a:t>Here’s the intuition:</a:t>
            </a:r>
          </a:p>
          <a:p>
            <a:pPr lvl="1"/>
            <a:r>
              <a:rPr lang="en-GB" dirty="0" smtClean="0"/>
              <a:t>Define: </a:t>
            </a:r>
            <a:r>
              <a:rPr lang="en-GB" i="1" dirty="0" smtClean="0"/>
              <a:t>b</a:t>
            </a:r>
            <a:r>
              <a:rPr lang="en-GB" dirty="0" smtClean="0"/>
              <a:t> is reachable from </a:t>
            </a:r>
            <a:r>
              <a:rPr lang="en-GB" i="1" dirty="0" smtClean="0"/>
              <a:t>a</a:t>
            </a:r>
            <a:r>
              <a:rPr lang="en-GB" dirty="0" smtClean="0"/>
              <a:t> if </a:t>
            </a:r>
            <a:r>
              <a:rPr lang="en-GB" i="1" dirty="0" smtClean="0"/>
              <a:t>b</a:t>
            </a:r>
            <a:r>
              <a:rPr lang="en-GB" dirty="0" smtClean="0"/>
              <a:t> is on adjacency list of </a:t>
            </a:r>
            <a:r>
              <a:rPr lang="en-GB" i="1" dirty="0" smtClean="0"/>
              <a:t>a</a:t>
            </a:r>
          </a:p>
          <a:p>
            <a:pPr lvl="1"/>
            <a:r>
              <a:rPr lang="en-GB" cap="small" dirty="0" err="1" smtClean="0"/>
              <a:t>DistanceTo</a:t>
            </a:r>
            <a:r>
              <a:rPr lang="en-GB" dirty="0" smtClean="0"/>
              <a:t>(</a:t>
            </a:r>
            <a:r>
              <a:rPr lang="en-GB" i="1" dirty="0" smtClean="0"/>
              <a:t>s</a:t>
            </a:r>
            <a:r>
              <a:rPr lang="en-GB" dirty="0" smtClean="0"/>
              <a:t>) = 0</a:t>
            </a:r>
          </a:p>
          <a:p>
            <a:pPr lvl="1"/>
            <a:r>
              <a:rPr lang="en-GB" dirty="0" smtClean="0"/>
              <a:t>For all nodes </a:t>
            </a:r>
            <a:r>
              <a:rPr lang="en-GB" i="1" dirty="0" smtClean="0"/>
              <a:t>p</a:t>
            </a:r>
            <a:r>
              <a:rPr lang="en-GB" dirty="0" smtClean="0"/>
              <a:t> reachable from </a:t>
            </a:r>
            <a:r>
              <a:rPr lang="en-GB" i="1" dirty="0" smtClean="0"/>
              <a:t>s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cap="small" dirty="0" err="1" smtClean="0"/>
              <a:t>DistanceTo</a:t>
            </a:r>
            <a:r>
              <a:rPr lang="en-GB" dirty="0" smtClean="0"/>
              <a:t>(</a:t>
            </a:r>
            <a:r>
              <a:rPr lang="en-GB" i="1" dirty="0" smtClean="0"/>
              <a:t>p</a:t>
            </a:r>
            <a:r>
              <a:rPr lang="en-GB" dirty="0" smtClean="0"/>
              <a:t>) = 1</a:t>
            </a:r>
          </a:p>
          <a:p>
            <a:pPr lvl="1"/>
            <a:r>
              <a:rPr lang="en-GB" dirty="0" smtClean="0"/>
              <a:t>For all nodes </a:t>
            </a:r>
            <a:r>
              <a:rPr lang="en-GB" i="1" dirty="0" smtClean="0"/>
              <a:t>n</a:t>
            </a:r>
            <a:r>
              <a:rPr lang="en-GB" dirty="0" smtClean="0"/>
              <a:t> reachable from some other set of nodes </a:t>
            </a:r>
            <a:r>
              <a:rPr lang="en-GB" i="1" dirty="0" smtClean="0"/>
              <a:t>M</a:t>
            </a:r>
            <a:r>
              <a:rPr lang="en-GB" dirty="0" smtClean="0"/>
              <a:t>, </a:t>
            </a:r>
            <a:r>
              <a:rPr lang="en-GB" cap="small" dirty="0" smtClean="0"/>
              <a:t>DistanceTo</a:t>
            </a:r>
            <a:r>
              <a:rPr lang="en-GB" dirty="0" smtClean="0"/>
              <a:t>(</a:t>
            </a:r>
            <a:r>
              <a:rPr lang="en-GB" i="1" dirty="0" smtClean="0"/>
              <a:t>n</a:t>
            </a:r>
            <a:r>
              <a:rPr lang="en-GB" dirty="0" smtClean="0"/>
              <a:t>) = 1 + min(</a:t>
            </a:r>
            <a:r>
              <a:rPr lang="en-GB" cap="small" dirty="0" smtClean="0"/>
              <a:t>DistanceTo</a:t>
            </a:r>
            <a:r>
              <a:rPr lang="en-GB" dirty="0" smtClean="0"/>
              <a:t>(</a:t>
            </a:r>
            <a:r>
              <a:rPr lang="en-GB" i="1" dirty="0" smtClean="0"/>
              <a:t>m</a:t>
            </a:r>
            <a:r>
              <a:rPr lang="en-GB" dirty="0" smtClean="0"/>
              <a:t>), </a:t>
            </a:r>
            <a:r>
              <a:rPr lang="en-GB" i="1" dirty="0" smtClean="0"/>
              <a:t>m</a:t>
            </a:r>
            <a:r>
              <a:rPr lang="en-GB" dirty="0" smtClean="0"/>
              <a:t> </a:t>
            </a:r>
            <a:r>
              <a:rPr lang="en-GB" dirty="0" smtClean="0">
                <a:sym typeface="Symbol" pitchFamily="18" charset="2"/>
              </a:rPr>
              <a:t></a:t>
            </a:r>
            <a:r>
              <a:rPr lang="en-GB" dirty="0" smtClean="0"/>
              <a:t> </a:t>
            </a:r>
            <a:r>
              <a:rPr lang="en-GB" i="1" dirty="0" smtClean="0"/>
              <a:t>M</a:t>
            </a:r>
            <a:r>
              <a:rPr lang="en-GB" dirty="0" smtClean="0"/>
              <a:t>)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447800" y="5410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Arial"/>
              </a:rPr>
              <a:t>s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495800" y="62484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1200" i="1" baseline="-25000" dirty="0">
                <a:solidFill>
                  <a:srgbClr val="000000"/>
                </a:solidFill>
                <a:latin typeface="Arial"/>
              </a:rPr>
              <a:t>3</a:t>
            </a:r>
            <a:endParaRPr lang="en-US" sz="1400" i="1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1200" i="1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419600" y="48006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1200" i="1" baseline="-25000" dirty="0">
                <a:solidFill>
                  <a:srgbClr val="000000"/>
                </a:solidFill>
                <a:latin typeface="Arial"/>
              </a:rPr>
              <a:t>1</a:t>
            </a:r>
            <a:endParaRPr lang="en-US" sz="1400" i="1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105400" y="5410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  <a:latin typeface="Arial"/>
              </a:rPr>
              <a:t>n</a:t>
            </a:r>
          </a:p>
        </p:txBody>
      </p:sp>
      <p:cxnSp>
        <p:nvCxnSpPr>
          <p:cNvPr id="15" name="Straight Connector 14"/>
          <p:cNvCxnSpPr>
            <a:stCxn id="7" idx="5"/>
            <a:endCxn id="8" idx="1"/>
          </p:cNvCxnSpPr>
          <p:nvPr/>
        </p:nvCxnSpPr>
        <p:spPr bwMode="auto">
          <a:xfrm rot="16200000" flipH="1">
            <a:off x="4782904" y="5087704"/>
            <a:ext cx="340192" cy="41639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Connector 17"/>
          <p:cNvCxnSpPr>
            <a:stCxn id="6" idx="6"/>
            <a:endCxn id="8" idx="2"/>
          </p:cNvCxnSpPr>
          <p:nvPr/>
        </p:nvCxnSpPr>
        <p:spPr bwMode="auto">
          <a:xfrm flipV="1">
            <a:off x="4114800" y="5600700"/>
            <a:ext cx="990600" cy="1524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>
            <a:endCxn id="8" idx="3"/>
          </p:cNvCxnSpPr>
          <p:nvPr/>
        </p:nvCxnSpPr>
        <p:spPr bwMode="auto">
          <a:xfrm rot="5400000" flipH="1" flipV="1">
            <a:off x="4724400" y="5811604"/>
            <a:ext cx="512996" cy="36059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Connector 23"/>
          <p:cNvCxnSpPr>
            <a:stCxn id="4" idx="7"/>
          </p:cNvCxnSpPr>
          <p:nvPr/>
        </p:nvCxnSpPr>
        <p:spPr bwMode="auto">
          <a:xfrm rot="5400000" flipH="1" flipV="1">
            <a:off x="1887304" y="5219700"/>
            <a:ext cx="131996" cy="360596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6"/>
          </p:cNvCxnSpPr>
          <p:nvPr/>
        </p:nvCxnSpPr>
        <p:spPr bwMode="auto">
          <a:xfrm>
            <a:off x="1828800" y="5600700"/>
            <a:ext cx="990600" cy="38100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5"/>
          </p:cNvCxnSpPr>
          <p:nvPr/>
        </p:nvCxnSpPr>
        <p:spPr bwMode="auto">
          <a:xfrm rot="16200000" flipH="1">
            <a:off x="1887304" y="5621104"/>
            <a:ext cx="436796" cy="665396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62200" y="49530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2950" y="5452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90800" y="60622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14800" y="4800600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sz="1400" i="1" baseline="-250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11022" y="5257800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sz="1400" i="1" baseline="-250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91000" y="6169223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sz="1400" i="1" baseline="-250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55859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  <p:bldP spid="4" grpId="0" animBg="1"/>
      <p:bldP spid="5" grpId="0" animBg="1"/>
      <p:bldP spid="6" grpId="0" animBg="1"/>
      <p:bldP spid="7" grpId="0" animBg="1"/>
      <p:bldP spid="8" grpId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Visualizing Parallel BFS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743200" y="1524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133600" y="2743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57600" y="2667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72000" y="1600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324600" y="1295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334000" y="28956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810000" y="3886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514600" y="4191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3429000" y="5410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5791200" y="4343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00" b="1" i="1" baseline="-25000" dirty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cxnSp>
        <p:nvCxnSpPr>
          <p:cNvPr id="14" name="Straight Arrow Connector 15"/>
          <p:cNvCxnSpPr>
            <a:cxnSpLocks noChangeShapeType="1"/>
            <a:stCxn id="4" idx="3"/>
            <a:endCxn id="5" idx="0"/>
          </p:cNvCxnSpPr>
          <p:nvPr/>
        </p:nvCxnSpPr>
        <p:spPr bwMode="auto">
          <a:xfrm rot="5400000">
            <a:off x="2343151" y="2243137"/>
            <a:ext cx="633412" cy="366713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6"/>
          <p:cNvCxnSpPr>
            <a:cxnSpLocks noChangeShapeType="1"/>
            <a:stCxn id="4" idx="5"/>
            <a:endCxn id="6" idx="1"/>
          </p:cNvCxnSpPr>
          <p:nvPr/>
        </p:nvCxnSpPr>
        <p:spPr bwMode="auto">
          <a:xfrm rot="16200000" flipH="1">
            <a:off x="3214688" y="2224088"/>
            <a:ext cx="6572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9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3429000" y="1866900"/>
            <a:ext cx="1143000" cy="76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23"/>
          <p:cNvCxnSpPr>
            <a:cxnSpLocks noChangeShapeType="1"/>
            <a:stCxn id="7" idx="6"/>
            <a:endCxn id="8" idx="2"/>
          </p:cNvCxnSpPr>
          <p:nvPr/>
        </p:nvCxnSpPr>
        <p:spPr bwMode="auto">
          <a:xfrm flipV="1">
            <a:off x="5257800" y="1638300"/>
            <a:ext cx="1066800" cy="3048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cxnSpLocks noChangeShapeType="1"/>
            <a:stCxn id="13" idx="0"/>
            <a:endCxn id="8" idx="4"/>
          </p:cNvCxnSpPr>
          <p:nvPr/>
        </p:nvCxnSpPr>
        <p:spPr bwMode="auto">
          <a:xfrm rot="5400000" flipH="1" flipV="1">
            <a:off x="5219700" y="2895600"/>
            <a:ext cx="2362200" cy="533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>
            <a:cxnSpLocks noChangeShapeType="1"/>
            <a:stCxn id="9" idx="1"/>
            <a:endCxn id="7" idx="5"/>
          </p:cNvCxnSpPr>
          <p:nvPr/>
        </p:nvCxnSpPr>
        <p:spPr bwMode="auto">
          <a:xfrm rot="16200000" flipV="1">
            <a:off x="4891088" y="2452688"/>
            <a:ext cx="809625" cy="276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34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4167188" y="2262188"/>
            <a:ext cx="5810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37"/>
          <p:cNvCxnSpPr>
            <a:cxnSpLocks noChangeShapeType="1"/>
            <a:stCxn id="6" idx="6"/>
            <a:endCxn id="9" idx="2"/>
          </p:cNvCxnSpPr>
          <p:nvPr/>
        </p:nvCxnSpPr>
        <p:spPr bwMode="auto">
          <a:xfrm>
            <a:off x="4343400" y="3009900"/>
            <a:ext cx="990600" cy="2286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40"/>
          <p:cNvCxnSpPr>
            <a:cxnSpLocks noChangeShapeType="1"/>
            <a:stCxn id="5" idx="4"/>
            <a:endCxn id="11" idx="0"/>
          </p:cNvCxnSpPr>
          <p:nvPr/>
        </p:nvCxnSpPr>
        <p:spPr bwMode="auto">
          <a:xfrm rot="16200000" flipH="1">
            <a:off x="2286000" y="3619500"/>
            <a:ext cx="762000" cy="3810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43"/>
          <p:cNvCxnSpPr>
            <a:cxnSpLocks noChangeShapeType="1"/>
            <a:stCxn id="6" idx="3"/>
            <a:endCxn id="11" idx="7"/>
          </p:cNvCxnSpPr>
          <p:nvPr/>
        </p:nvCxnSpPr>
        <p:spPr bwMode="auto">
          <a:xfrm rot="5400000">
            <a:off x="2909888" y="3443288"/>
            <a:ext cx="1038225" cy="657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46"/>
          <p:cNvCxnSpPr>
            <a:cxnSpLocks noChangeShapeType="1"/>
            <a:stCxn id="6" idx="4"/>
            <a:endCxn id="10" idx="0"/>
          </p:cNvCxnSpPr>
          <p:nvPr/>
        </p:nvCxnSpPr>
        <p:spPr bwMode="auto">
          <a:xfrm rot="16200000" flipH="1">
            <a:off x="3810000" y="3543300"/>
            <a:ext cx="533400" cy="152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50"/>
          <p:cNvCxnSpPr>
            <a:cxnSpLocks noChangeShapeType="1"/>
            <a:stCxn id="10" idx="7"/>
            <a:endCxn id="9" idx="3"/>
          </p:cNvCxnSpPr>
          <p:nvPr/>
        </p:nvCxnSpPr>
        <p:spPr bwMode="auto">
          <a:xfrm rot="5400000" flipH="1" flipV="1">
            <a:off x="4662488" y="3214688"/>
            <a:ext cx="504825" cy="1038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53"/>
          <p:cNvCxnSpPr>
            <a:cxnSpLocks noChangeShapeType="1"/>
            <a:stCxn id="11" idx="5"/>
            <a:endCxn id="12" idx="1"/>
          </p:cNvCxnSpPr>
          <p:nvPr/>
        </p:nvCxnSpPr>
        <p:spPr bwMode="auto">
          <a:xfrm rot="16200000" flipH="1">
            <a:off x="2947988" y="4929188"/>
            <a:ext cx="7334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56"/>
          <p:cNvCxnSpPr>
            <a:cxnSpLocks noChangeShapeType="1"/>
            <a:stCxn id="10" idx="3"/>
            <a:endCxn id="12" idx="0"/>
          </p:cNvCxnSpPr>
          <p:nvPr/>
        </p:nvCxnSpPr>
        <p:spPr bwMode="auto">
          <a:xfrm rot="5400000">
            <a:off x="3371851" y="4871617"/>
            <a:ext cx="938633" cy="138533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59"/>
          <p:cNvCxnSpPr>
            <a:cxnSpLocks noChangeShapeType="1"/>
            <a:stCxn id="12" idx="7"/>
            <a:endCxn id="10" idx="4"/>
          </p:cNvCxnSpPr>
          <p:nvPr/>
        </p:nvCxnSpPr>
        <p:spPr bwMode="auto">
          <a:xfrm rot="5400000" flipH="1" flipV="1">
            <a:off x="3614737" y="4972051"/>
            <a:ext cx="938213" cy="138112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62"/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4495800" y="4229100"/>
            <a:ext cx="1295400" cy="457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76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From Intuition to Algorithm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Data representation:</a:t>
            </a:r>
          </a:p>
          <a:p>
            <a:pPr lvl="1"/>
            <a:r>
              <a:rPr lang="en-GB" dirty="0" smtClean="0"/>
              <a:t>Key: node </a:t>
            </a:r>
            <a:r>
              <a:rPr lang="en-GB" i="1" dirty="0" smtClean="0"/>
              <a:t>n</a:t>
            </a:r>
          </a:p>
          <a:p>
            <a:pPr lvl="1"/>
            <a:r>
              <a:rPr lang="en-GB" dirty="0" smtClean="0"/>
              <a:t>Value: </a:t>
            </a:r>
            <a:r>
              <a:rPr lang="en-GB" i="1" dirty="0" smtClean="0"/>
              <a:t>d</a:t>
            </a:r>
            <a:r>
              <a:rPr lang="en-GB" dirty="0" smtClean="0"/>
              <a:t> (distance from start), adjacency list (list of nodes reachable from </a:t>
            </a:r>
            <a:r>
              <a:rPr lang="en-GB" i="1" dirty="0" smtClean="0"/>
              <a:t>n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>
                <a:sym typeface="Symbol"/>
              </a:rPr>
              <a:t>Initialization: for all nodes except for start node, </a:t>
            </a:r>
            <a:r>
              <a:rPr lang="en-GB" i="1" dirty="0" smtClean="0"/>
              <a:t>d</a:t>
            </a:r>
            <a:r>
              <a:rPr lang="en-GB" dirty="0" smtClean="0"/>
              <a:t> = </a:t>
            </a:r>
            <a:r>
              <a:rPr lang="en-GB" dirty="0" smtClean="0">
                <a:sym typeface="Symbol"/>
              </a:rPr>
              <a:t></a:t>
            </a:r>
            <a:endParaRPr lang="en-GB" dirty="0" smtClean="0"/>
          </a:p>
          <a:p>
            <a:r>
              <a:rPr lang="en-GB" dirty="0" smtClean="0">
                <a:sym typeface="Symbol" pitchFamily="18" charset="2"/>
              </a:rPr>
              <a:t>Mapper:</a:t>
            </a:r>
          </a:p>
          <a:p>
            <a:pPr lvl="1"/>
            <a:r>
              <a:rPr lang="en-GB" dirty="0" smtClean="0">
                <a:sym typeface="Symbol" pitchFamily="18" charset="2"/>
              </a:rPr>
              <a:t></a:t>
            </a:r>
            <a:r>
              <a:rPr lang="en-GB" i="1" dirty="0" smtClean="0"/>
              <a:t>m</a:t>
            </a:r>
            <a:r>
              <a:rPr lang="en-GB" dirty="0" smtClean="0"/>
              <a:t> </a:t>
            </a:r>
            <a:r>
              <a:rPr lang="en-GB" dirty="0" smtClean="0">
                <a:sym typeface="Symbol" pitchFamily="18" charset="2"/>
              </a:rPr>
              <a:t></a:t>
            </a:r>
            <a:r>
              <a:rPr lang="en-GB" dirty="0" smtClean="0"/>
              <a:t> adjacency list: emit (</a:t>
            </a:r>
            <a:r>
              <a:rPr lang="en-GB" i="1" dirty="0" smtClean="0"/>
              <a:t>m</a:t>
            </a:r>
            <a:r>
              <a:rPr lang="en-GB" dirty="0" smtClean="0"/>
              <a:t>, </a:t>
            </a:r>
            <a:r>
              <a:rPr lang="en-GB" i="1" dirty="0" smtClean="0"/>
              <a:t>d </a:t>
            </a:r>
            <a:r>
              <a:rPr lang="en-GB" dirty="0" smtClean="0"/>
              <a:t>+ 1)</a:t>
            </a:r>
          </a:p>
          <a:p>
            <a:r>
              <a:rPr lang="en-GB" dirty="0" smtClean="0"/>
              <a:t>Sort/Shuffle</a:t>
            </a:r>
          </a:p>
          <a:p>
            <a:pPr lvl="1"/>
            <a:r>
              <a:rPr lang="en-GB" dirty="0" smtClean="0"/>
              <a:t>Groups distances by reachable nodes</a:t>
            </a:r>
          </a:p>
          <a:p>
            <a:r>
              <a:rPr lang="en-GB" dirty="0" smtClean="0"/>
              <a:t>Reducer:</a:t>
            </a:r>
          </a:p>
          <a:p>
            <a:pPr lvl="1"/>
            <a:r>
              <a:rPr lang="en-GB" dirty="0" smtClean="0"/>
              <a:t>Selects minimum distance path for each reachable node</a:t>
            </a:r>
          </a:p>
          <a:p>
            <a:pPr lvl="1"/>
            <a:r>
              <a:rPr lang="en-GB" dirty="0" smtClean="0"/>
              <a:t>Additional bookkeeping needed to keep track of actual path</a:t>
            </a:r>
          </a:p>
        </p:txBody>
      </p:sp>
    </p:spTree>
    <p:extLst>
      <p:ext uri="{BB962C8B-B14F-4D97-AF65-F5344CB8AC3E}">
        <p14:creationId xmlns:p14="http://schemas.microsoft.com/office/powerpoint/2010/main" val="12320257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What’s a graph?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G = (V,E), where</a:t>
            </a:r>
          </a:p>
          <a:p>
            <a:pPr lvl="1"/>
            <a:r>
              <a:rPr lang="en-GB" dirty="0" smtClean="0"/>
              <a:t>V represents the set of vertices (nodes)</a:t>
            </a:r>
          </a:p>
          <a:p>
            <a:pPr lvl="1"/>
            <a:r>
              <a:rPr lang="en-GB" dirty="0" smtClean="0"/>
              <a:t>E represents the set of edges (links)</a:t>
            </a:r>
          </a:p>
          <a:p>
            <a:pPr lvl="1"/>
            <a:r>
              <a:rPr lang="en-GB" dirty="0" smtClean="0"/>
              <a:t>Both vertices and edges may contain additional information</a:t>
            </a:r>
          </a:p>
          <a:p>
            <a:r>
              <a:rPr lang="en-GB" dirty="0" smtClean="0"/>
              <a:t>Different types of graphs:</a:t>
            </a:r>
          </a:p>
          <a:p>
            <a:pPr lvl="1"/>
            <a:r>
              <a:rPr lang="en-GB" dirty="0" smtClean="0"/>
              <a:t>Directed vs. undirected edges</a:t>
            </a:r>
          </a:p>
          <a:p>
            <a:pPr lvl="1"/>
            <a:r>
              <a:rPr lang="en-GB" dirty="0" smtClean="0"/>
              <a:t>Presence or absence of cycles</a:t>
            </a:r>
          </a:p>
          <a:p>
            <a:r>
              <a:rPr lang="en-US" dirty="0" smtClean="0"/>
              <a:t>Graphs are everywhere:</a:t>
            </a:r>
          </a:p>
          <a:p>
            <a:pPr lvl="1"/>
            <a:r>
              <a:rPr lang="en-US" dirty="0" smtClean="0"/>
              <a:t>Hyperlink structure of the Web</a:t>
            </a:r>
          </a:p>
          <a:p>
            <a:pPr lvl="1"/>
            <a:r>
              <a:rPr lang="en-US" dirty="0" smtClean="0"/>
              <a:t>Physical structure of computers on the Internet</a:t>
            </a:r>
          </a:p>
          <a:p>
            <a:pPr lvl="1"/>
            <a:r>
              <a:rPr lang="en-US" dirty="0" smtClean="0"/>
              <a:t>Interstate highway system</a:t>
            </a:r>
          </a:p>
          <a:p>
            <a:pPr lvl="1"/>
            <a:r>
              <a:rPr lang="en-US" dirty="0" smtClean="0"/>
              <a:t>Social networks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996115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Multiple Iterations Needed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Each MapReduce iteration advances the “known frontier” by one hop</a:t>
            </a:r>
          </a:p>
          <a:p>
            <a:pPr lvl="1"/>
            <a:r>
              <a:rPr lang="en-GB" dirty="0" smtClean="0"/>
              <a:t>Subsequent iterations include more and more reachable nodes as frontier expands</a:t>
            </a:r>
          </a:p>
          <a:p>
            <a:pPr lvl="1"/>
            <a:r>
              <a:rPr lang="en-GB" dirty="0" smtClean="0"/>
              <a:t>Multiple iterations are needed to explore entire graph</a:t>
            </a:r>
          </a:p>
          <a:p>
            <a:r>
              <a:rPr lang="en-GB" dirty="0" smtClean="0"/>
              <a:t>Preserving graph structure:</a:t>
            </a:r>
          </a:p>
          <a:p>
            <a:pPr lvl="1"/>
            <a:r>
              <a:rPr lang="en-GB" dirty="0" smtClean="0"/>
              <a:t>Problem: Where did the adjacency list go?</a:t>
            </a:r>
          </a:p>
          <a:p>
            <a:pPr lvl="1"/>
            <a:r>
              <a:rPr lang="en-GB" dirty="0" smtClean="0"/>
              <a:t>Solution: mapper emits (</a:t>
            </a:r>
            <a:r>
              <a:rPr lang="en-GB" i="1" dirty="0" smtClean="0"/>
              <a:t>n</a:t>
            </a:r>
            <a:r>
              <a:rPr lang="en-GB" dirty="0" smtClean="0"/>
              <a:t>, adjacency list) as well</a:t>
            </a:r>
          </a:p>
        </p:txBody>
      </p:sp>
    </p:spTree>
    <p:extLst>
      <p:ext uri="{BB962C8B-B14F-4D97-AF65-F5344CB8AC3E}">
        <p14:creationId xmlns:p14="http://schemas.microsoft.com/office/powerpoint/2010/main" val="42197195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Pseudo-Code</a:t>
            </a:r>
            <a:endParaRPr lang="en-US" dirty="0"/>
          </a:p>
        </p:txBody>
      </p:sp>
      <p:pic>
        <p:nvPicPr>
          <p:cNvPr id="4" name="Content Placeholder 3" descr="graphs-bf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628775"/>
            <a:ext cx="6934200" cy="3981450"/>
          </a:xfrm>
        </p:spPr>
      </p:pic>
    </p:spTree>
    <p:extLst>
      <p:ext uri="{BB962C8B-B14F-4D97-AF65-F5344CB8AC3E}">
        <p14:creationId xmlns:p14="http://schemas.microsoft.com/office/powerpoint/2010/main" val="76821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iterations are needed in parallel BFS (equal edge weight case)?</a:t>
            </a:r>
          </a:p>
          <a:p>
            <a:r>
              <a:rPr lang="en-US" dirty="0" smtClean="0"/>
              <a:t>Convince yourself: when a node is first “discovered”, we’ve found the shortest path</a:t>
            </a:r>
          </a:p>
          <a:p>
            <a:r>
              <a:rPr lang="en-US" dirty="0" smtClean="0"/>
              <a:t>Now answer the question...</a:t>
            </a:r>
          </a:p>
          <a:p>
            <a:pPr lvl="1"/>
            <a:r>
              <a:rPr lang="en-US" dirty="0" smtClean="0"/>
              <a:t>Six degrees of separation?</a:t>
            </a:r>
          </a:p>
          <a:p>
            <a:r>
              <a:rPr lang="en-US" dirty="0" smtClean="0"/>
              <a:t>Practicalities of implementation in MapReduce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4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Comparison to Dijkstra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Dijkstra’s</a:t>
            </a:r>
            <a:r>
              <a:rPr lang="en-GB" dirty="0" smtClean="0"/>
              <a:t> algorithm is more efficient </a:t>
            </a:r>
          </a:p>
          <a:p>
            <a:pPr lvl="1"/>
            <a:r>
              <a:rPr lang="en-GB" dirty="0" smtClean="0"/>
              <a:t>At any step it only pursues edges from the minimum-cost path inside the frontier</a:t>
            </a:r>
          </a:p>
          <a:p>
            <a:r>
              <a:rPr lang="en-GB" dirty="0" smtClean="0"/>
              <a:t>MapReduce explores all paths in parallel</a:t>
            </a:r>
          </a:p>
          <a:p>
            <a:pPr lvl="1"/>
            <a:r>
              <a:rPr lang="en-GB" dirty="0" smtClean="0"/>
              <a:t>Lots of “waste”</a:t>
            </a:r>
          </a:p>
          <a:p>
            <a:pPr lvl="1"/>
            <a:r>
              <a:rPr lang="en-GB" dirty="0" smtClean="0"/>
              <a:t>Useful work is only done at the “frontier”</a:t>
            </a:r>
          </a:p>
          <a:p>
            <a:r>
              <a:rPr lang="en-GB" dirty="0" smtClean="0"/>
              <a:t>Why can’t we do better using MapReduce?</a:t>
            </a:r>
          </a:p>
        </p:txBody>
      </p:sp>
    </p:spTree>
    <p:extLst>
      <p:ext uri="{BB962C8B-B14F-4D97-AF65-F5344CB8AC3E}">
        <p14:creationId xmlns:p14="http://schemas.microsoft.com/office/powerpoint/2010/main" val="1711210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Weighted Edges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Now add positive weights to the edges</a:t>
            </a:r>
          </a:p>
          <a:p>
            <a:pPr lvl="1"/>
            <a:r>
              <a:rPr lang="en-GB" dirty="0" smtClean="0"/>
              <a:t>Why can’t edge weights be negative?</a:t>
            </a:r>
          </a:p>
          <a:p>
            <a:r>
              <a:rPr lang="en-GB" dirty="0" smtClean="0"/>
              <a:t>Simple change: adjacency list now includes a weight </a:t>
            </a:r>
            <a:r>
              <a:rPr lang="en-GB" i="1" dirty="0" smtClean="0"/>
              <a:t>w</a:t>
            </a:r>
            <a:r>
              <a:rPr lang="en-GB" dirty="0" smtClean="0"/>
              <a:t> for each edge</a:t>
            </a:r>
          </a:p>
          <a:p>
            <a:pPr lvl="1"/>
            <a:r>
              <a:rPr lang="en-GB" dirty="0" smtClean="0"/>
              <a:t>In mapper, emit (</a:t>
            </a:r>
            <a:r>
              <a:rPr lang="en-GB" i="1" dirty="0" smtClean="0"/>
              <a:t>m</a:t>
            </a:r>
            <a:r>
              <a:rPr lang="en-GB" dirty="0" smtClean="0"/>
              <a:t>, </a:t>
            </a:r>
            <a:r>
              <a:rPr lang="en-GB" i="1" dirty="0" smtClean="0"/>
              <a:t>d </a:t>
            </a:r>
            <a:r>
              <a:rPr lang="en-GB" dirty="0" smtClean="0"/>
              <a:t>+ </a:t>
            </a:r>
            <a:r>
              <a:rPr lang="en-GB" i="1" dirty="0" err="1" smtClean="0"/>
              <a:t>w</a:t>
            </a:r>
            <a:r>
              <a:rPr lang="en-GB" i="1" baseline="-25000" dirty="0" err="1" smtClean="0"/>
              <a:t>p</a:t>
            </a:r>
            <a:r>
              <a:rPr lang="en-GB" dirty="0" smtClean="0"/>
              <a:t>) instead of (</a:t>
            </a:r>
            <a:r>
              <a:rPr lang="en-GB" i="1" dirty="0" smtClean="0"/>
              <a:t>m</a:t>
            </a:r>
            <a:r>
              <a:rPr lang="en-GB" dirty="0" smtClean="0"/>
              <a:t>, </a:t>
            </a:r>
            <a:r>
              <a:rPr lang="en-GB" i="1" dirty="0" smtClean="0"/>
              <a:t>d</a:t>
            </a:r>
            <a:r>
              <a:rPr lang="en-GB" dirty="0" smtClean="0"/>
              <a:t> + 1) for each node </a:t>
            </a:r>
            <a:r>
              <a:rPr lang="en-GB" i="1" dirty="0" smtClean="0"/>
              <a:t>m</a:t>
            </a:r>
          </a:p>
          <a:p>
            <a:r>
              <a:rPr lang="en-GB" dirty="0" smtClean="0"/>
              <a:t>That’s it?</a:t>
            </a:r>
          </a:p>
        </p:txBody>
      </p:sp>
    </p:spTree>
    <p:extLst>
      <p:ext uri="{BB962C8B-B14F-4D97-AF65-F5344CB8AC3E}">
        <p14:creationId xmlns:p14="http://schemas.microsoft.com/office/powerpoint/2010/main" val="27167407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iterations are needed in parallel BFS (positive edge weight case)?</a:t>
            </a:r>
          </a:p>
          <a:p>
            <a:r>
              <a:rPr lang="en-US" dirty="0" smtClean="0"/>
              <a:t>Convince yourself: when a node is first “discovered”, we’ve found the shortest path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517061">
            <a:off x="4160092" y="2489334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Not true!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1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Complexities</a:t>
            </a:r>
            <a:endParaRPr lang="en-US" dirty="0"/>
          </a:p>
        </p:txBody>
      </p:sp>
      <p:sp>
        <p:nvSpPr>
          <p:cNvPr id="45" name="Arc 44"/>
          <p:cNvSpPr/>
          <p:nvPr/>
        </p:nvSpPr>
        <p:spPr>
          <a:xfrm rot="1144159">
            <a:off x="-281879" y="2689921"/>
            <a:ext cx="2971800" cy="2971800"/>
          </a:xfrm>
          <a:prstGeom prst="arc">
            <a:avLst/>
          </a:prstGeom>
          <a:noFill/>
          <a:ln w="25400" cap="flat" cmpd="sng" algn="ctr">
            <a:solidFill>
              <a:sysClr val="windowText" lastClr="000000"/>
            </a:solidFill>
            <a:prstDash val="lg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46" name="Straight Arrow Connector 77"/>
          <p:cNvCxnSpPr>
            <a:cxnSpLocks noChangeShapeType="1"/>
            <a:endCxn id="53" idx="2"/>
          </p:cNvCxnSpPr>
          <p:nvPr/>
        </p:nvCxnSpPr>
        <p:spPr bwMode="auto">
          <a:xfrm>
            <a:off x="1066800" y="3886200"/>
            <a:ext cx="990600" cy="120521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47" name="Straight Arrow Connector 77"/>
          <p:cNvCxnSpPr>
            <a:cxnSpLocks noChangeShapeType="1"/>
          </p:cNvCxnSpPr>
          <p:nvPr/>
        </p:nvCxnSpPr>
        <p:spPr bwMode="auto">
          <a:xfrm flipV="1">
            <a:off x="2362200" y="3962400"/>
            <a:ext cx="914400" cy="76200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48" name="Straight Arrow Connector 77"/>
          <p:cNvCxnSpPr>
            <a:cxnSpLocks noChangeShapeType="1"/>
            <a:endCxn id="52" idx="5"/>
          </p:cNvCxnSpPr>
          <p:nvPr/>
        </p:nvCxnSpPr>
        <p:spPr bwMode="auto">
          <a:xfrm rot="10800000">
            <a:off x="2609382" y="3447582"/>
            <a:ext cx="743418" cy="36241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49" name="Straight Arrow Connector 77"/>
          <p:cNvCxnSpPr>
            <a:cxnSpLocks noChangeShapeType="1"/>
          </p:cNvCxnSpPr>
          <p:nvPr/>
        </p:nvCxnSpPr>
        <p:spPr bwMode="auto">
          <a:xfrm rot="5400000" flipH="1" flipV="1">
            <a:off x="2171701" y="3619502"/>
            <a:ext cx="380998" cy="152399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arrow" w="med" len="med"/>
          </a:ln>
        </p:spPr>
      </p:cxnSp>
      <p:sp>
        <p:nvSpPr>
          <p:cNvPr id="50" name="Oval 49"/>
          <p:cNvSpPr/>
          <p:nvPr/>
        </p:nvSpPr>
        <p:spPr bwMode="auto">
          <a:xfrm>
            <a:off x="838200" y="3657600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254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00" y="39140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2273559" y="3111759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2057400" y="3810000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3276600" y="3721359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68774" y="41910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54556" y="4066401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42022" y="3228201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81200" y="2694801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search frontier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4997048" y="2514600"/>
            <a:ext cx="3537352" cy="2423040"/>
            <a:chOff x="4997048" y="2514600"/>
            <a:chExt cx="3537352" cy="2423040"/>
          </a:xfrm>
        </p:grpSpPr>
        <p:cxnSp>
          <p:nvCxnSpPr>
            <p:cNvPr id="95" name="Straight Arrow Connector 77"/>
            <p:cNvCxnSpPr>
              <a:cxnSpLocks noChangeShapeType="1"/>
            </p:cNvCxnSpPr>
            <p:nvPr/>
          </p:nvCxnSpPr>
          <p:spPr bwMode="auto">
            <a:xfrm>
              <a:off x="6858000" y="2755641"/>
              <a:ext cx="533400" cy="762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96" name="Straight Arrow Connector 77"/>
            <p:cNvCxnSpPr>
              <a:cxnSpLocks noChangeShapeType="1"/>
            </p:cNvCxnSpPr>
            <p:nvPr/>
          </p:nvCxnSpPr>
          <p:spPr bwMode="auto">
            <a:xfrm>
              <a:off x="7696200" y="2908041"/>
              <a:ext cx="457200" cy="2286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97" name="Straight Arrow Connector 77"/>
            <p:cNvCxnSpPr>
              <a:cxnSpLocks noChangeShapeType="1"/>
            </p:cNvCxnSpPr>
            <p:nvPr/>
          </p:nvCxnSpPr>
          <p:spPr bwMode="auto">
            <a:xfrm rot="5400000" flipH="1" flipV="1">
              <a:off x="6248400" y="2831841"/>
              <a:ext cx="304800" cy="3048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98" name="Straight Arrow Connector 77"/>
            <p:cNvCxnSpPr>
              <a:cxnSpLocks noChangeShapeType="1"/>
            </p:cNvCxnSpPr>
            <p:nvPr/>
          </p:nvCxnSpPr>
          <p:spPr bwMode="auto">
            <a:xfrm rot="10800000">
              <a:off x="6337042" y="3320921"/>
              <a:ext cx="444758" cy="272921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99" name="Straight Arrow Connector 77"/>
            <p:cNvCxnSpPr>
              <a:cxnSpLocks noChangeShapeType="1"/>
            </p:cNvCxnSpPr>
            <p:nvPr/>
          </p:nvCxnSpPr>
          <p:spPr bwMode="auto">
            <a:xfrm rot="16200000" flipV="1">
              <a:off x="6920902" y="3885344"/>
              <a:ext cx="426177" cy="210018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100" name="Straight Arrow Connector 77"/>
            <p:cNvCxnSpPr>
              <a:cxnSpLocks noChangeShapeType="1"/>
            </p:cNvCxnSpPr>
            <p:nvPr/>
          </p:nvCxnSpPr>
          <p:spPr bwMode="auto">
            <a:xfrm flipV="1">
              <a:off x="6705600" y="4432041"/>
              <a:ext cx="457200" cy="139959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sp>
          <p:nvSpPr>
            <p:cNvPr id="101" name="Oval 100"/>
            <p:cNvSpPr/>
            <p:nvPr/>
          </p:nvSpPr>
          <p:spPr bwMode="auto">
            <a:xfrm>
              <a:off x="5257800" y="34290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2540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2" name="Straight Arrow Connector 77"/>
            <p:cNvCxnSpPr>
              <a:cxnSpLocks noChangeShapeType="1"/>
            </p:cNvCxnSpPr>
            <p:nvPr/>
          </p:nvCxnSpPr>
          <p:spPr bwMode="auto">
            <a:xfrm rot="16200000" flipH="1">
              <a:off x="5486400" y="3898641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562600" y="3212841"/>
              <a:ext cx="34176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997048" y="36216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5638800" y="41148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5943600" y="30480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6324600" y="44196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150359" y="4127241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6693159" y="34290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6540759" y="25146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378959" y="2679441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8140959" y="3039105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defTabSz="914400">
                <a:defRPr/>
              </a:pPr>
              <a:endPara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3" name="Straight Arrow Connector 77"/>
            <p:cNvCxnSpPr>
              <a:cxnSpLocks noChangeShapeType="1"/>
            </p:cNvCxnSpPr>
            <p:nvPr/>
          </p:nvCxnSpPr>
          <p:spPr bwMode="auto">
            <a:xfrm flipV="1">
              <a:off x="5638800" y="3365241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114" name="Straight Arrow Connector 77"/>
            <p:cNvCxnSpPr>
              <a:cxnSpLocks noChangeShapeType="1"/>
            </p:cNvCxnSpPr>
            <p:nvPr/>
          </p:nvCxnSpPr>
          <p:spPr bwMode="auto">
            <a:xfrm>
              <a:off x="6019800" y="4419600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sp>
          <p:nvSpPr>
            <p:cNvPr id="115" name="TextBox 114"/>
            <p:cNvSpPr txBox="1"/>
            <p:nvPr/>
          </p:nvSpPr>
          <p:spPr>
            <a:xfrm>
              <a:off x="5638800" y="44598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97248" y="46606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511648" y="42034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054448" y="34692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791200" y="28318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749648" y="28318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543800" y="30120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153400" y="33930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5410200" y="38656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5985186" y="44320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6747186" y="42796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6934200" y="38986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6324600" y="34084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6213786" y="27556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7010400" y="25702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7848600" y="27988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9020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iterations are needed in parallel BFS (positive edge weight case)?</a:t>
            </a:r>
          </a:p>
          <a:p>
            <a:r>
              <a:rPr lang="en-US" dirty="0" smtClean="0"/>
              <a:t>Practicalities of implementation in MapReduce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3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and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Graph algorithms typically involve:</a:t>
            </a:r>
          </a:p>
          <a:p>
            <a:pPr lvl="1"/>
            <a:r>
              <a:rPr lang="en-GB" dirty="0" smtClean="0"/>
              <a:t>Performing computations at each node: based on node features, edge features, and local link structure</a:t>
            </a:r>
          </a:p>
          <a:p>
            <a:pPr lvl="1"/>
            <a:r>
              <a:rPr lang="en-GB" dirty="0" smtClean="0"/>
              <a:t>Propagating computations: “traversing” the graph</a:t>
            </a:r>
          </a:p>
          <a:p>
            <a:r>
              <a:rPr lang="en-GB" dirty="0" smtClean="0"/>
              <a:t>Generic recipe:</a:t>
            </a:r>
          </a:p>
          <a:p>
            <a:pPr lvl="1"/>
            <a:r>
              <a:rPr lang="en-GB" dirty="0" smtClean="0"/>
              <a:t>Represent graphs as adjacency lists</a:t>
            </a:r>
          </a:p>
          <a:p>
            <a:pPr lvl="1"/>
            <a:r>
              <a:rPr lang="en-GB" dirty="0" smtClean="0"/>
              <a:t>Perform local computations in mapper</a:t>
            </a:r>
          </a:p>
          <a:p>
            <a:pPr lvl="1"/>
            <a:r>
              <a:rPr lang="en-GB" dirty="0" smtClean="0"/>
              <a:t>Pass along partial results via </a:t>
            </a:r>
            <a:r>
              <a:rPr lang="en-GB" dirty="0" err="1" smtClean="0"/>
              <a:t>outlinks</a:t>
            </a:r>
            <a:r>
              <a:rPr lang="en-GB" dirty="0" smtClean="0"/>
              <a:t>, keyed by destination node</a:t>
            </a:r>
          </a:p>
          <a:p>
            <a:pPr lvl="1"/>
            <a:r>
              <a:rPr lang="en-GB" dirty="0" smtClean="0"/>
              <a:t>Perform aggregation in reducer on </a:t>
            </a:r>
            <a:r>
              <a:rPr lang="en-GB" dirty="0" err="1" smtClean="0"/>
              <a:t>inlinks</a:t>
            </a:r>
            <a:r>
              <a:rPr lang="en-GB" dirty="0" smtClean="0"/>
              <a:t> to a node</a:t>
            </a:r>
          </a:p>
          <a:p>
            <a:pPr lvl="1"/>
            <a:r>
              <a:rPr lang="en-GB" dirty="0" smtClean="0"/>
              <a:t>Iterate until convergence: controlled by external “driver”</a:t>
            </a:r>
          </a:p>
          <a:p>
            <a:pPr lvl="1"/>
            <a:r>
              <a:rPr lang="en-GB" dirty="0" smtClean="0"/>
              <a:t>Don’t forget to pass the graph structure between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1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331232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famousphil.com</a:t>
            </a:r>
            <a:r>
              <a:rPr lang="en-US" dirty="0"/>
              <a:t>/blog/2011/06/a-hadoop-mapreduce-solution-to-dijkstra%E2%80%99s-algorithm/</a:t>
            </a:r>
          </a:p>
          <a:p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Dijkstra</a:t>
            </a:r>
            <a:r>
              <a:rPr lang="en-US" dirty="0"/>
              <a:t> extends Configured implements Tool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public static String OUT = "</a:t>
            </a:r>
            <a:r>
              <a:rPr lang="en-US" dirty="0" err="1"/>
              <a:t>outfile</a:t>
            </a:r>
            <a:r>
              <a:rPr lang="en-US" dirty="0"/>
              <a:t>";</a:t>
            </a:r>
          </a:p>
          <a:p>
            <a:r>
              <a:rPr lang="en-US" dirty="0"/>
              <a:t>    public static String IN = "</a:t>
            </a:r>
            <a:r>
              <a:rPr lang="en-US" dirty="0" err="1" smtClean="0"/>
              <a:t>inputlarger</a:t>
            </a:r>
            <a:r>
              <a:rPr lang="en-US" dirty="0" smtClean="0"/>
              <a:t>”;</a:t>
            </a:r>
            <a:endParaRPr lang="en-US" dirty="0"/>
          </a:p>
          <a:p>
            <a:r>
              <a:rPr lang="en-US" dirty="0"/>
              <a:t>    public static class </a:t>
            </a:r>
            <a:r>
              <a:rPr lang="en-US" dirty="0" err="1"/>
              <a:t>TheMapper</a:t>
            </a:r>
            <a:r>
              <a:rPr lang="en-US" dirty="0"/>
              <a:t> extends Mapper&lt;</a:t>
            </a:r>
            <a:r>
              <a:rPr lang="en-US" dirty="0" err="1"/>
              <a:t>LongWritable</a:t>
            </a:r>
            <a:r>
              <a:rPr lang="en-US" dirty="0"/>
              <a:t>, Text, </a:t>
            </a:r>
            <a:r>
              <a:rPr lang="en-US" dirty="0" err="1"/>
              <a:t>LongWritable</a:t>
            </a:r>
            <a:r>
              <a:rPr lang="en-US" dirty="0"/>
              <a:t>, Text&gt; </a:t>
            </a:r>
            <a:r>
              <a:rPr lang="en-US" dirty="0" smtClean="0"/>
              <a:t>{ </a:t>
            </a:r>
            <a:endParaRPr lang="en-US" dirty="0"/>
          </a:p>
          <a:p>
            <a:r>
              <a:rPr lang="en-US" dirty="0"/>
              <a:t>        public void map(</a:t>
            </a:r>
            <a:r>
              <a:rPr lang="en-US" dirty="0" err="1"/>
              <a:t>LongWritable</a:t>
            </a:r>
            <a:r>
              <a:rPr lang="en-US" dirty="0"/>
              <a:t> key, Text value, Context context) throws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InterruptedException</a:t>
            </a:r>
            <a:r>
              <a:rPr lang="en-US" dirty="0"/>
              <a:t> {</a:t>
            </a:r>
          </a:p>
          <a:p>
            <a:r>
              <a:rPr lang="en-US" dirty="0" smtClean="0"/>
              <a:t> Text </a:t>
            </a:r>
            <a:r>
              <a:rPr lang="en-US" dirty="0"/>
              <a:t>word = new Text();</a:t>
            </a:r>
          </a:p>
          <a:p>
            <a:r>
              <a:rPr lang="en-US" dirty="0"/>
              <a:t>            String line = </a:t>
            </a:r>
            <a:r>
              <a:rPr lang="en-US" dirty="0" err="1"/>
              <a:t>value.toString</a:t>
            </a:r>
            <a:r>
              <a:rPr lang="en-US" dirty="0"/>
              <a:t>();//looks like 1 0 2:3:</a:t>
            </a:r>
          </a:p>
          <a:p>
            <a:r>
              <a:rPr lang="en-US" dirty="0"/>
              <a:t>            String[] </a:t>
            </a:r>
            <a:r>
              <a:rPr lang="en-US" dirty="0" err="1"/>
              <a:t>sp</a:t>
            </a:r>
            <a:r>
              <a:rPr lang="en-US" dirty="0"/>
              <a:t> = </a:t>
            </a:r>
            <a:r>
              <a:rPr lang="en-US" dirty="0" err="1"/>
              <a:t>line.split</a:t>
            </a:r>
            <a:r>
              <a:rPr lang="en-US" dirty="0"/>
              <a:t>(" ");//splits on space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distanceadd</a:t>
            </a:r>
            <a:r>
              <a:rPr lang="en-US" dirty="0"/>
              <a:t>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[1]) + 1;</a:t>
            </a:r>
          </a:p>
          <a:p>
            <a:r>
              <a:rPr lang="en-US" dirty="0"/>
              <a:t>            String[] </a:t>
            </a:r>
            <a:r>
              <a:rPr lang="en-US" dirty="0" err="1"/>
              <a:t>PointsTo</a:t>
            </a:r>
            <a:r>
              <a:rPr lang="en-US" dirty="0"/>
              <a:t> = </a:t>
            </a:r>
            <a:r>
              <a:rPr lang="en-US" dirty="0" err="1"/>
              <a:t>sp</a:t>
            </a:r>
            <a:r>
              <a:rPr lang="en-US" dirty="0"/>
              <a:t>[2].split(":");</a:t>
            </a:r>
          </a:p>
          <a:p>
            <a:r>
              <a:rPr lang="en-US" dirty="0"/>
              <a:t>        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PointsTo.length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            </a:t>
            </a:r>
            <a:r>
              <a:rPr lang="en-US" dirty="0" err="1"/>
              <a:t>word.set</a:t>
            </a:r>
            <a:r>
              <a:rPr lang="en-US" dirty="0"/>
              <a:t>("VALUE "+</a:t>
            </a:r>
            <a:r>
              <a:rPr lang="en-US" dirty="0" err="1"/>
              <a:t>distanceadd</a:t>
            </a:r>
            <a:r>
              <a:rPr lang="en-US" dirty="0"/>
              <a:t>);//tells me to look at distance value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context.write</a:t>
            </a:r>
            <a:r>
              <a:rPr lang="en-US" dirty="0"/>
              <a:t>(new </a:t>
            </a:r>
            <a:r>
              <a:rPr lang="en-US" dirty="0" err="1"/>
              <a:t>LongWritable</a:t>
            </a:r>
            <a:r>
              <a:rPr lang="en-US" dirty="0"/>
              <a:t>(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PointsTo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])), word);</a:t>
            </a:r>
          </a:p>
          <a:p>
            <a:r>
              <a:rPr lang="en-US" dirty="0"/>
              <a:t>                </a:t>
            </a:r>
            <a:r>
              <a:rPr lang="en-US" dirty="0" err="1"/>
              <a:t>word.clear</a:t>
            </a:r>
            <a:r>
              <a:rPr lang="en-US" dirty="0"/>
              <a:t>()</a:t>
            </a:r>
            <a:r>
              <a:rPr lang="en-US" dirty="0" smtClean="0"/>
              <a:t>; }</a:t>
            </a:r>
            <a:endParaRPr lang="en-US" dirty="0"/>
          </a:p>
          <a:p>
            <a:r>
              <a:rPr lang="en-US" dirty="0"/>
              <a:t>            //pass in current node's distance (if it is the lowest distance)</a:t>
            </a:r>
          </a:p>
          <a:p>
            <a:r>
              <a:rPr lang="en-US" dirty="0"/>
              <a:t>            </a:t>
            </a:r>
            <a:r>
              <a:rPr lang="en-US" dirty="0" err="1"/>
              <a:t>word.set</a:t>
            </a:r>
            <a:r>
              <a:rPr lang="en-US" dirty="0"/>
              <a:t>("VALUE "+</a:t>
            </a:r>
            <a:r>
              <a:rPr lang="en-US" dirty="0" err="1"/>
              <a:t>sp</a:t>
            </a:r>
            <a:r>
              <a:rPr lang="en-US" dirty="0"/>
              <a:t>[1]);</a:t>
            </a:r>
          </a:p>
          <a:p>
            <a:r>
              <a:rPr lang="en-US" dirty="0"/>
              <a:t>            </a:t>
            </a:r>
            <a:r>
              <a:rPr lang="en-US" dirty="0" err="1"/>
              <a:t>context.write</a:t>
            </a:r>
            <a:r>
              <a:rPr lang="en-US" dirty="0"/>
              <a:t>( new </a:t>
            </a:r>
            <a:r>
              <a:rPr lang="en-US" dirty="0" err="1"/>
              <a:t>LongWritable</a:t>
            </a:r>
            <a:r>
              <a:rPr lang="en-US" dirty="0"/>
              <a:t>( </a:t>
            </a:r>
            <a:r>
              <a:rPr lang="en-US" dirty="0" err="1"/>
              <a:t>Integer.parseInt</a:t>
            </a:r>
            <a:r>
              <a:rPr lang="en-US" dirty="0"/>
              <a:t>( </a:t>
            </a:r>
            <a:r>
              <a:rPr lang="en-US" dirty="0" err="1"/>
              <a:t>sp</a:t>
            </a:r>
            <a:r>
              <a:rPr lang="en-US" dirty="0"/>
              <a:t>[0] ) ), word );</a:t>
            </a:r>
          </a:p>
          <a:p>
            <a:r>
              <a:rPr lang="en-US" dirty="0"/>
              <a:t>            </a:t>
            </a:r>
            <a:r>
              <a:rPr lang="en-US" dirty="0" err="1"/>
              <a:t>word.clear</a:t>
            </a:r>
            <a:r>
              <a:rPr lang="en-US" dirty="0"/>
              <a:t>()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word.set</a:t>
            </a:r>
            <a:r>
              <a:rPr lang="en-US" dirty="0"/>
              <a:t>("NODES "+</a:t>
            </a:r>
            <a:r>
              <a:rPr lang="en-US" dirty="0" err="1"/>
              <a:t>sp</a:t>
            </a:r>
            <a:r>
              <a:rPr lang="en-US" dirty="0"/>
              <a:t>[2]);//tells me to append on the final tally</a:t>
            </a:r>
          </a:p>
          <a:p>
            <a:r>
              <a:rPr lang="en-US" dirty="0"/>
              <a:t>            </a:t>
            </a:r>
            <a:r>
              <a:rPr lang="en-US" dirty="0" err="1"/>
              <a:t>context.write</a:t>
            </a:r>
            <a:r>
              <a:rPr lang="en-US" dirty="0"/>
              <a:t>( new </a:t>
            </a:r>
            <a:r>
              <a:rPr lang="en-US" dirty="0" err="1"/>
              <a:t>LongWritable</a:t>
            </a:r>
            <a:r>
              <a:rPr lang="en-US" dirty="0"/>
              <a:t>( </a:t>
            </a:r>
            <a:r>
              <a:rPr lang="en-US" dirty="0" err="1"/>
              <a:t>Integer.parseInt</a:t>
            </a:r>
            <a:r>
              <a:rPr lang="en-US" dirty="0"/>
              <a:t>( </a:t>
            </a:r>
            <a:r>
              <a:rPr lang="en-US" dirty="0" err="1"/>
              <a:t>sp</a:t>
            </a:r>
            <a:r>
              <a:rPr lang="en-US" dirty="0"/>
              <a:t>[0] ) ), word );</a:t>
            </a:r>
          </a:p>
          <a:p>
            <a:r>
              <a:rPr lang="en-US" dirty="0"/>
              <a:t>            </a:t>
            </a:r>
            <a:r>
              <a:rPr lang="en-US" dirty="0" err="1"/>
              <a:t>word.clear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3187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-Koenigsberg,_Map_by_Merian-Erben_165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7528"/>
            <a:ext cx="9144000" cy="6362943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Source: </a:t>
            </a:r>
            <a:r>
              <a:rPr lang="en-US" sz="1000" b="0" dirty="0" smtClean="0">
                <a:solidFill>
                  <a:schemeClr val="bg1"/>
                </a:solidFill>
              </a:rPr>
              <a:t>Wikipedia (</a:t>
            </a:r>
            <a:r>
              <a:rPr lang="en-US" sz="1000" b="0" dirty="0" err="1" smtClean="0">
                <a:solidFill>
                  <a:schemeClr val="bg1"/>
                </a:solidFill>
              </a:rPr>
              <a:t>Königsberg</a:t>
            </a:r>
            <a:r>
              <a:rPr lang="en-US" sz="1000" b="0" dirty="0" smtClean="0">
                <a:solidFill>
                  <a:schemeClr val="bg1"/>
                </a:solidFill>
              </a:rPr>
              <a:t>)</a:t>
            </a:r>
            <a:endParaRPr lang="en-US" sz="1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56" y="0"/>
            <a:ext cx="7910469" cy="7017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public static class </a:t>
            </a:r>
            <a:r>
              <a:rPr lang="en-US" dirty="0" err="1"/>
              <a:t>TheReducer</a:t>
            </a:r>
            <a:r>
              <a:rPr lang="en-US" dirty="0"/>
              <a:t> extends Reducer&lt;</a:t>
            </a:r>
            <a:r>
              <a:rPr lang="en-US" dirty="0" err="1"/>
              <a:t>LongWritable</a:t>
            </a:r>
            <a:r>
              <a:rPr lang="en-US" dirty="0"/>
              <a:t>, Text, </a:t>
            </a:r>
            <a:r>
              <a:rPr lang="en-US" dirty="0" err="1"/>
              <a:t>LongWritable</a:t>
            </a:r>
            <a:r>
              <a:rPr lang="en-US" dirty="0"/>
              <a:t>, Text&gt; {</a:t>
            </a:r>
          </a:p>
          <a:p>
            <a:r>
              <a:rPr lang="en-US" dirty="0"/>
              <a:t>        public void reduce(</a:t>
            </a:r>
            <a:r>
              <a:rPr lang="en-US" dirty="0" err="1"/>
              <a:t>LongWritable</a:t>
            </a:r>
            <a:r>
              <a:rPr lang="en-US" dirty="0"/>
              <a:t> key, </a:t>
            </a:r>
            <a:r>
              <a:rPr lang="en-US" dirty="0" err="1"/>
              <a:t>Iterable</a:t>
            </a:r>
            <a:r>
              <a:rPr lang="en-US" dirty="0"/>
              <a:t>&lt;Text&gt; values, Context context) throws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InterruptedException</a:t>
            </a:r>
            <a:r>
              <a:rPr lang="en-US" dirty="0"/>
              <a:t> {</a:t>
            </a:r>
          </a:p>
          <a:p>
            <a:r>
              <a:rPr lang="en-US" dirty="0" smtClean="0"/>
              <a:t>String </a:t>
            </a:r>
            <a:r>
              <a:rPr lang="en-US" dirty="0"/>
              <a:t>nodes = "UNMODED";</a:t>
            </a:r>
          </a:p>
          <a:p>
            <a:r>
              <a:rPr lang="en-US" dirty="0"/>
              <a:t>            Text word = new Text();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lowest = 10009;//start at infinity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for (Text </a:t>
            </a:r>
            <a:r>
              <a:rPr lang="en-US" dirty="0" err="1"/>
              <a:t>val</a:t>
            </a:r>
            <a:r>
              <a:rPr lang="en-US" dirty="0"/>
              <a:t> : values) {//looks like NODES/VALUES 1 0 2:3:, we need to use the first as a key</a:t>
            </a:r>
          </a:p>
          <a:p>
            <a:r>
              <a:rPr lang="en-US" dirty="0"/>
              <a:t>                String[] </a:t>
            </a:r>
            <a:r>
              <a:rPr lang="en-US" dirty="0" err="1"/>
              <a:t>sp</a:t>
            </a:r>
            <a:r>
              <a:rPr lang="en-US" dirty="0"/>
              <a:t> = </a:t>
            </a:r>
            <a:r>
              <a:rPr lang="en-US" dirty="0" err="1"/>
              <a:t>val.toString</a:t>
            </a:r>
            <a:r>
              <a:rPr lang="en-US" dirty="0"/>
              <a:t>().split(" ");//splits on space</a:t>
            </a:r>
          </a:p>
          <a:p>
            <a:r>
              <a:rPr lang="en-US" dirty="0"/>
              <a:t>                //look at first value</a:t>
            </a:r>
          </a:p>
          <a:p>
            <a:r>
              <a:rPr lang="en-US" dirty="0"/>
              <a:t>                if(</a:t>
            </a:r>
            <a:r>
              <a:rPr lang="en-US" dirty="0" err="1"/>
              <a:t>sp</a:t>
            </a:r>
            <a:r>
              <a:rPr lang="en-US" dirty="0"/>
              <a:t>[0].</a:t>
            </a:r>
            <a:r>
              <a:rPr lang="en-US" dirty="0" err="1"/>
              <a:t>equalsIgnoreCase</a:t>
            </a:r>
            <a:r>
              <a:rPr lang="en-US" dirty="0"/>
              <a:t>("NODES")){</a:t>
            </a:r>
          </a:p>
          <a:p>
            <a:r>
              <a:rPr lang="en-US" dirty="0"/>
              <a:t>                    nodes = null;</a:t>
            </a:r>
          </a:p>
          <a:p>
            <a:r>
              <a:rPr lang="en-US" dirty="0"/>
              <a:t>                    nodes = </a:t>
            </a:r>
            <a:r>
              <a:rPr lang="en-US" dirty="0" err="1"/>
              <a:t>sp</a:t>
            </a:r>
            <a:r>
              <a:rPr lang="en-US" dirty="0"/>
              <a:t>[1];</a:t>
            </a:r>
          </a:p>
          <a:p>
            <a:r>
              <a:rPr lang="en-US" dirty="0"/>
              <a:t>                }else if(</a:t>
            </a:r>
            <a:r>
              <a:rPr lang="en-US" dirty="0" err="1"/>
              <a:t>sp</a:t>
            </a:r>
            <a:r>
              <a:rPr lang="en-US" dirty="0"/>
              <a:t>[0].</a:t>
            </a:r>
            <a:r>
              <a:rPr lang="en-US" dirty="0" err="1"/>
              <a:t>equalsIgnoreCase</a:t>
            </a:r>
            <a:r>
              <a:rPr lang="en-US" dirty="0"/>
              <a:t>("VALUE")){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int</a:t>
            </a:r>
            <a:r>
              <a:rPr lang="en-US" dirty="0"/>
              <a:t> distance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[1]);</a:t>
            </a:r>
          </a:p>
          <a:p>
            <a:r>
              <a:rPr lang="en-US" dirty="0"/>
              <a:t>                    lowest = </a:t>
            </a:r>
            <a:r>
              <a:rPr lang="en-US" dirty="0" err="1"/>
              <a:t>Math.min</a:t>
            </a:r>
            <a:r>
              <a:rPr lang="en-US" dirty="0"/>
              <a:t>(distance, lowest);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</a:t>
            </a:r>
            <a:r>
              <a:rPr lang="en-US" dirty="0" err="1"/>
              <a:t>word.set</a:t>
            </a:r>
            <a:r>
              <a:rPr lang="en-US" dirty="0"/>
              <a:t>(lowest+" "+nodes);</a:t>
            </a:r>
          </a:p>
          <a:p>
            <a:r>
              <a:rPr lang="en-US" dirty="0"/>
              <a:t>            </a:t>
            </a:r>
            <a:r>
              <a:rPr lang="en-US" dirty="0" err="1"/>
              <a:t>context.write</a:t>
            </a:r>
            <a:r>
              <a:rPr lang="en-US" dirty="0"/>
              <a:t>(key, word);</a:t>
            </a:r>
          </a:p>
          <a:p>
            <a:r>
              <a:rPr lang="en-US" dirty="0"/>
              <a:t>            </a:t>
            </a:r>
            <a:r>
              <a:rPr lang="en-US" dirty="0" err="1"/>
              <a:t>word.clear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4428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85" y="-7297"/>
            <a:ext cx="9841787" cy="726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public </a:t>
            </a:r>
            <a:r>
              <a:rPr lang="en-US" sz="1600" dirty="0" err="1"/>
              <a:t>int</a:t>
            </a:r>
            <a:r>
              <a:rPr lang="en-US" sz="1600" dirty="0"/>
              <a:t> run(String[] </a:t>
            </a:r>
            <a:r>
              <a:rPr lang="en-US" sz="1600" dirty="0" err="1"/>
              <a:t>args</a:t>
            </a:r>
            <a:r>
              <a:rPr lang="en-US" sz="1600" dirty="0"/>
              <a:t>) throws Exception {</a:t>
            </a:r>
          </a:p>
          <a:p>
            <a:r>
              <a:rPr lang="en-US" sz="1600" dirty="0"/>
              <a:t>        //http://</a:t>
            </a:r>
            <a:r>
              <a:rPr lang="en-US" sz="1600" dirty="0" err="1"/>
              <a:t>code.google.com</a:t>
            </a:r>
            <a:r>
              <a:rPr lang="en-US" sz="1600" dirty="0"/>
              <a:t>/p/</a:t>
            </a:r>
            <a:r>
              <a:rPr lang="en-US" sz="1600" dirty="0" err="1"/>
              <a:t>joycrawler</a:t>
            </a:r>
            <a:r>
              <a:rPr lang="en-US" sz="1600" dirty="0"/>
              <a:t>/source/browse/</a:t>
            </a:r>
            <a:r>
              <a:rPr lang="en-US" sz="1600" dirty="0" err="1"/>
              <a:t>NetflixChallenge</a:t>
            </a:r>
            <a:r>
              <a:rPr lang="en-US" sz="1600" dirty="0"/>
              <a:t>/</a:t>
            </a:r>
            <a:r>
              <a:rPr lang="en-US" sz="1600" dirty="0" err="1"/>
              <a:t>src</a:t>
            </a:r>
            <a:r>
              <a:rPr lang="en-US" sz="1600" dirty="0"/>
              <a:t>/org/</a:t>
            </a:r>
            <a:r>
              <a:rPr lang="en-US" sz="1600" dirty="0" err="1"/>
              <a:t>niubility</a:t>
            </a:r>
            <a:r>
              <a:rPr lang="en-US" sz="1600" dirty="0"/>
              <a:t>/learning/</a:t>
            </a:r>
            <a:r>
              <a:rPr lang="en-US" sz="1600" dirty="0" err="1"/>
              <a:t>knn</a:t>
            </a:r>
            <a:r>
              <a:rPr lang="en-US" sz="1600" dirty="0"/>
              <a:t>/</a:t>
            </a:r>
            <a:r>
              <a:rPr lang="en-US" sz="1600" dirty="0" err="1"/>
              <a:t>KNNDriver.java?r</a:t>
            </a:r>
            <a:r>
              <a:rPr lang="en-US" sz="1600" dirty="0"/>
              <a:t>=242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getConf</a:t>
            </a:r>
            <a:r>
              <a:rPr lang="en-US" sz="1600" dirty="0"/>
              <a:t>().set("</a:t>
            </a:r>
            <a:r>
              <a:rPr lang="en-US" sz="1600" dirty="0" err="1"/>
              <a:t>mapred.textoutputformat.separator</a:t>
            </a:r>
            <a:r>
              <a:rPr lang="en-US" sz="1600" dirty="0"/>
              <a:t>", " ");//make the key -&gt; value space separated (for iterations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…..</a:t>
            </a:r>
            <a:endParaRPr lang="en-US" sz="1600" dirty="0"/>
          </a:p>
          <a:p>
            <a:r>
              <a:rPr lang="en-US" sz="1600" dirty="0"/>
              <a:t>        while(</a:t>
            </a:r>
            <a:r>
              <a:rPr lang="en-US" sz="1600" dirty="0" err="1"/>
              <a:t>isdone</a:t>
            </a:r>
            <a:r>
              <a:rPr lang="en-US" sz="1600" dirty="0"/>
              <a:t> == false)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Job job = new Job(</a:t>
            </a:r>
            <a:r>
              <a:rPr lang="en-US" sz="1600" dirty="0" err="1"/>
              <a:t>getConf</a:t>
            </a:r>
            <a:r>
              <a:rPr lang="en-US" sz="1600" dirty="0"/>
              <a:t>());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job.setJarByClass</a:t>
            </a:r>
            <a:r>
              <a:rPr lang="en-US" sz="1600" dirty="0"/>
              <a:t>(</a:t>
            </a:r>
            <a:r>
              <a:rPr lang="en-US" sz="1600" dirty="0" err="1"/>
              <a:t>Dijkstra.class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job.setJobName</a:t>
            </a:r>
            <a:r>
              <a:rPr lang="en-US" sz="1600" dirty="0"/>
              <a:t>("</a:t>
            </a:r>
            <a:r>
              <a:rPr lang="en-US" sz="1600" dirty="0" err="1"/>
              <a:t>Dijkstra</a:t>
            </a:r>
            <a:r>
              <a:rPr lang="en-US" sz="1600" dirty="0"/>
              <a:t>");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job.setOutputKeyClass</a:t>
            </a:r>
            <a:r>
              <a:rPr lang="en-US" sz="1600" dirty="0"/>
              <a:t>(</a:t>
            </a:r>
            <a:r>
              <a:rPr lang="en-US" sz="1600" dirty="0" err="1"/>
              <a:t>LongWritable.class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job.setOutputValueClass</a:t>
            </a:r>
            <a:r>
              <a:rPr lang="en-US" sz="1600" dirty="0"/>
              <a:t>(</a:t>
            </a:r>
            <a:r>
              <a:rPr lang="en-US" sz="1600" dirty="0" err="1"/>
              <a:t>Text.class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job.setMapperClass</a:t>
            </a:r>
            <a:r>
              <a:rPr lang="en-US" sz="1600" dirty="0"/>
              <a:t>(</a:t>
            </a:r>
            <a:r>
              <a:rPr lang="en-US" sz="1600" dirty="0" err="1"/>
              <a:t>TheMapper.class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job.setReducerClass</a:t>
            </a:r>
            <a:r>
              <a:rPr lang="en-US" sz="1600" dirty="0"/>
              <a:t>(</a:t>
            </a:r>
            <a:r>
              <a:rPr lang="en-US" sz="1600" dirty="0" err="1"/>
              <a:t>TheReducer.class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job.setInputFormatClass</a:t>
            </a:r>
            <a:r>
              <a:rPr lang="en-US" sz="1600" dirty="0"/>
              <a:t>(</a:t>
            </a:r>
            <a:r>
              <a:rPr lang="en-US" sz="1600" dirty="0" err="1"/>
              <a:t>TextInputFormat.class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job.setOutputFormatClass</a:t>
            </a:r>
            <a:r>
              <a:rPr lang="en-US" sz="1600" dirty="0"/>
              <a:t>(</a:t>
            </a:r>
            <a:r>
              <a:rPr lang="en-US" sz="1600" dirty="0" err="1"/>
              <a:t>TextOutputFormat.class</a:t>
            </a:r>
            <a:r>
              <a:rPr lang="en-US" sz="1600" dirty="0"/>
              <a:t>);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FileInputFormat.addInputPath</a:t>
            </a:r>
            <a:r>
              <a:rPr lang="en-US" sz="1600" dirty="0"/>
              <a:t>(job, new Path(</a:t>
            </a:r>
            <a:r>
              <a:rPr lang="en-US" sz="1600" dirty="0" err="1"/>
              <a:t>infile</a:t>
            </a:r>
            <a:r>
              <a:rPr lang="en-US" sz="1600" dirty="0"/>
              <a:t>));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FileOutputFormat.setOutputPath</a:t>
            </a:r>
            <a:r>
              <a:rPr lang="en-US" sz="1600" dirty="0"/>
              <a:t>(job, new Path(</a:t>
            </a:r>
            <a:r>
              <a:rPr lang="en-US" sz="1600" dirty="0" err="1"/>
              <a:t>outputfile</a:t>
            </a:r>
            <a:r>
              <a:rPr lang="en-US" sz="1600" dirty="0"/>
              <a:t>))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success = </a:t>
            </a:r>
            <a:r>
              <a:rPr lang="en-US" sz="1600" dirty="0" err="1"/>
              <a:t>job.waitForCompletion</a:t>
            </a:r>
            <a:r>
              <a:rPr lang="en-US" sz="1600" dirty="0"/>
              <a:t>(true)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//remove the input file</a:t>
            </a:r>
          </a:p>
          <a:p>
            <a:r>
              <a:rPr lang="en-US" sz="1600" dirty="0"/>
              <a:t>            //http://</a:t>
            </a:r>
            <a:r>
              <a:rPr lang="en-US" sz="1600" dirty="0" err="1"/>
              <a:t>eclipse.sys-con.com</a:t>
            </a:r>
            <a:r>
              <a:rPr lang="en-US" sz="1600" dirty="0"/>
              <a:t>/node/1287801/mobile</a:t>
            </a:r>
          </a:p>
          <a:p>
            <a:r>
              <a:rPr lang="en-US" sz="1600" dirty="0"/>
              <a:t>            if(</a:t>
            </a:r>
            <a:r>
              <a:rPr lang="en-US" sz="1600" dirty="0" err="1"/>
              <a:t>infile</a:t>
            </a:r>
            <a:r>
              <a:rPr lang="en-US" sz="1600" dirty="0"/>
              <a:t> != IN){</a:t>
            </a:r>
          </a:p>
          <a:p>
            <a:r>
              <a:rPr lang="en-US" sz="1600" dirty="0"/>
              <a:t>                String </a:t>
            </a:r>
            <a:r>
              <a:rPr lang="en-US" sz="1600" dirty="0" err="1"/>
              <a:t>indir</a:t>
            </a:r>
            <a:r>
              <a:rPr lang="en-US" sz="1600" dirty="0"/>
              <a:t> = </a:t>
            </a:r>
            <a:r>
              <a:rPr lang="en-US" sz="1600" dirty="0" err="1"/>
              <a:t>infile.replace</a:t>
            </a:r>
            <a:r>
              <a:rPr lang="en-US" sz="1600" dirty="0"/>
              <a:t>("part-r-00000", "");</a:t>
            </a:r>
          </a:p>
          <a:p>
            <a:r>
              <a:rPr lang="en-US" sz="1600" dirty="0"/>
              <a:t>                Path </a:t>
            </a:r>
            <a:r>
              <a:rPr lang="en-US" sz="1600" dirty="0" err="1"/>
              <a:t>ddir</a:t>
            </a:r>
            <a:r>
              <a:rPr lang="en-US" sz="1600" dirty="0"/>
              <a:t> = new Path(</a:t>
            </a:r>
            <a:r>
              <a:rPr lang="en-US" sz="1600" dirty="0" err="1"/>
              <a:t>indir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FileSystem</a:t>
            </a:r>
            <a:r>
              <a:rPr lang="en-US" sz="1600" dirty="0"/>
              <a:t> </a:t>
            </a:r>
            <a:r>
              <a:rPr lang="en-US" sz="1600" dirty="0" err="1"/>
              <a:t>dfs</a:t>
            </a:r>
            <a:r>
              <a:rPr lang="en-US" sz="1600" dirty="0"/>
              <a:t> = </a:t>
            </a:r>
            <a:r>
              <a:rPr lang="en-US" sz="1600" dirty="0" err="1"/>
              <a:t>FileSystem.get</a:t>
            </a:r>
            <a:r>
              <a:rPr lang="en-US" sz="1600" dirty="0"/>
              <a:t>(</a:t>
            </a:r>
            <a:r>
              <a:rPr lang="en-US" sz="1600" dirty="0" err="1"/>
              <a:t>getConf</a:t>
            </a:r>
            <a:r>
              <a:rPr lang="en-US" sz="1600" dirty="0"/>
              <a:t>());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dfs.delete</a:t>
            </a:r>
            <a:r>
              <a:rPr lang="en-US" sz="1600" dirty="0"/>
              <a:t>(</a:t>
            </a:r>
            <a:r>
              <a:rPr lang="en-US" sz="1600" dirty="0" err="1"/>
              <a:t>ddir</a:t>
            </a:r>
            <a:r>
              <a:rPr lang="en-US" sz="1600" dirty="0"/>
              <a:t>, true);</a:t>
            </a:r>
          </a:p>
          <a:p>
            <a:r>
              <a:rPr lang="en-US" sz="160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23135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Random Walks Over the Web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Random surfer model:</a:t>
            </a:r>
          </a:p>
          <a:p>
            <a:pPr lvl="1"/>
            <a:r>
              <a:rPr lang="en-GB" dirty="0" smtClean="0"/>
              <a:t>User starts at a random Web page</a:t>
            </a:r>
          </a:p>
          <a:p>
            <a:pPr lvl="1"/>
            <a:r>
              <a:rPr lang="en-GB" dirty="0" smtClean="0"/>
              <a:t>User randomly clicks on links, surfing from page to page</a:t>
            </a:r>
          </a:p>
          <a:p>
            <a:r>
              <a:rPr lang="en-GB" dirty="0" err="1" smtClean="0"/>
              <a:t>PageRank</a:t>
            </a:r>
            <a:endParaRPr lang="en-GB" dirty="0" smtClean="0"/>
          </a:p>
          <a:p>
            <a:pPr lvl="1"/>
            <a:r>
              <a:rPr lang="en-GB" dirty="0" smtClean="0"/>
              <a:t>Characterizes the amount of time spent on any given page</a:t>
            </a:r>
          </a:p>
          <a:p>
            <a:pPr lvl="1"/>
            <a:r>
              <a:rPr lang="en-GB" dirty="0" smtClean="0"/>
              <a:t>Mathematically, a probability distribution over pages</a:t>
            </a:r>
          </a:p>
          <a:p>
            <a:r>
              <a:rPr lang="en-GB" dirty="0" err="1" smtClean="0"/>
              <a:t>PageRank</a:t>
            </a:r>
            <a:r>
              <a:rPr lang="en-GB" dirty="0" smtClean="0"/>
              <a:t> captures notions of page importance</a:t>
            </a:r>
          </a:p>
          <a:p>
            <a:pPr lvl="1"/>
            <a:r>
              <a:rPr lang="en-GB" dirty="0" smtClean="0"/>
              <a:t>Correspondence to human intuition?</a:t>
            </a:r>
          </a:p>
          <a:p>
            <a:pPr lvl="1"/>
            <a:r>
              <a:rPr lang="en-GB" dirty="0" smtClean="0"/>
              <a:t>One of thousands of features used in web search</a:t>
            </a:r>
          </a:p>
          <a:p>
            <a:pPr lvl="1"/>
            <a:r>
              <a:rPr lang="en-GB" dirty="0" smtClean="0"/>
              <a:t>Note: query-independent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193054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Given page </a:t>
            </a:r>
            <a:r>
              <a:rPr lang="en-US" i="1" dirty="0" smtClean="0"/>
              <a:t>x</a:t>
            </a:r>
            <a:r>
              <a:rPr lang="en-US" dirty="0" smtClean="0"/>
              <a:t> with </a:t>
            </a:r>
            <a:r>
              <a:rPr lang="en-US" dirty="0" err="1" smtClean="0"/>
              <a:t>inlinks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dirty="0" smtClean="0"/>
              <a:t>…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, where</a:t>
            </a:r>
          </a:p>
          <a:p>
            <a:pPr lvl="1"/>
            <a:r>
              <a:rPr lang="en-US" i="1" dirty="0" smtClean="0"/>
              <a:t>C(t)</a:t>
            </a:r>
            <a:r>
              <a:rPr lang="en-US" dirty="0" smtClean="0"/>
              <a:t> is the out-degree of </a:t>
            </a:r>
            <a:r>
              <a:rPr lang="en-US" i="1" dirty="0" smtClean="0"/>
              <a:t>t</a:t>
            </a:r>
          </a:p>
          <a:p>
            <a:pPr lvl="1"/>
            <a:r>
              <a:rPr lang="en-US" i="1" dirty="0" smtClean="0">
                <a:sym typeface="Symbol" pitchFamily="18" charset="2"/>
              </a:rPr>
              <a:t></a:t>
            </a:r>
            <a:r>
              <a:rPr lang="en-US" dirty="0" smtClean="0"/>
              <a:t> is probability of random jump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is the total number of nodes in the graph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PageRank: Defined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295400" y="2895600"/>
          <a:ext cx="3629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7315200" imgH="1549400" progId="Equation.3">
                  <p:embed/>
                </p:oleObj>
              </mc:Choice>
              <mc:Fallback>
                <p:oleObj name="Equation" r:id="rId3" imgW="7315200" imgH="154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95600"/>
                        <a:ext cx="362902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5638800" y="4572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/>
              </a:rPr>
              <a:t>X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2743200" y="4191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/>
              </a:rPr>
              <a:t>t</a:t>
            </a:r>
            <a:r>
              <a:rPr lang="en-US" sz="1200" b="1" i="1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30480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>
                <a:solidFill>
                  <a:srgbClr val="000000"/>
                </a:solidFill>
                <a:latin typeface="Arial"/>
              </a:rPr>
              <a:t>t</a:t>
            </a:r>
            <a:r>
              <a:rPr lang="en-US" sz="1200" b="1" i="1" baseline="-2500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129" name="Oval 10"/>
          <p:cNvSpPr>
            <a:spLocks noChangeArrowheads="1"/>
          </p:cNvSpPr>
          <p:nvPr/>
        </p:nvSpPr>
        <p:spPr bwMode="auto">
          <a:xfrm>
            <a:off x="4495800" y="5638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 err="1">
                <a:solidFill>
                  <a:srgbClr val="000000"/>
                </a:solidFill>
                <a:latin typeface="Arial"/>
              </a:rPr>
              <a:t>t</a:t>
            </a:r>
            <a:r>
              <a:rPr lang="en-US" sz="1200" b="1" i="1" baseline="-25000" dirty="0" err="1">
                <a:solidFill>
                  <a:srgbClr val="000000"/>
                </a:solidFill>
                <a:latin typeface="Arial"/>
              </a:rPr>
              <a:t>n</a:t>
            </a:r>
            <a:endParaRPr lang="en-US" sz="1200" b="1" i="1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>
            <a:off x="3200400" y="4419600"/>
            <a:ext cx="23622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V="1">
            <a:off x="3505200" y="4800600"/>
            <a:ext cx="2057400" cy="3810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 flipV="1">
            <a:off x="4876800" y="4953000"/>
            <a:ext cx="762000" cy="6858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 flipH="1">
            <a:off x="2209800" y="4495800"/>
            <a:ext cx="4572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 flipH="1" flipV="1">
            <a:off x="2057400" y="4114800"/>
            <a:ext cx="609600" cy="1524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 flipH="1">
            <a:off x="2057400" y="5334000"/>
            <a:ext cx="914400" cy="4572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 flipH="1" flipV="1">
            <a:off x="1828800" y="5181600"/>
            <a:ext cx="1143000" cy="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4953000" y="5867400"/>
            <a:ext cx="1066800" cy="762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 flipH="1">
            <a:off x="3276600" y="5867400"/>
            <a:ext cx="11430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9" name="Text Box 21"/>
          <p:cNvSpPr txBox="1">
            <a:spLocks noChangeArrowheads="1"/>
          </p:cNvSpPr>
          <p:nvPr/>
        </p:nvSpPr>
        <p:spPr bwMode="auto">
          <a:xfrm>
            <a:off x="3570288" y="5257800"/>
            <a:ext cx="544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5140" name="Oval 5"/>
          <p:cNvSpPr>
            <a:spLocks noChangeArrowheads="1"/>
          </p:cNvSpPr>
          <p:nvPr/>
        </p:nvSpPr>
        <p:spPr bwMode="auto">
          <a:xfrm>
            <a:off x="1600200" y="3886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i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1" name="Oval 5"/>
          <p:cNvSpPr>
            <a:spLocks noChangeArrowheads="1"/>
          </p:cNvSpPr>
          <p:nvPr/>
        </p:nvSpPr>
        <p:spPr bwMode="auto">
          <a:xfrm>
            <a:off x="1752600" y="4648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i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2" name="Oval 5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i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3" name="Oval 5"/>
          <p:cNvSpPr>
            <a:spLocks noChangeArrowheads="1"/>
          </p:cNvSpPr>
          <p:nvPr/>
        </p:nvSpPr>
        <p:spPr bwMode="auto">
          <a:xfrm>
            <a:off x="1600200" y="5715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i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4" name="Oval 5"/>
          <p:cNvSpPr>
            <a:spLocks noChangeArrowheads="1"/>
          </p:cNvSpPr>
          <p:nvPr/>
        </p:nvSpPr>
        <p:spPr bwMode="auto">
          <a:xfrm>
            <a:off x="2819400" y="6019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i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5" name="Oval 5"/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i="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64807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Example: The Web in 1839</a:t>
            </a: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3962400" y="1981200"/>
            <a:ext cx="1219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charset="0"/>
              </a:rPr>
              <a:t>Yahoo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5334000" y="4343400"/>
            <a:ext cx="1219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charset="0"/>
              </a:rPr>
              <a:t>M</a:t>
            </a:r>
            <a:r>
              <a:rPr lang="ja-JP" altLang="en-US" sz="2400">
                <a:latin typeface="Times New Roman" charset="0"/>
              </a:rPr>
              <a:t>’</a:t>
            </a:r>
            <a:r>
              <a:rPr lang="en-US" sz="2400">
                <a:latin typeface="Times New Roman" charset="0"/>
              </a:rPr>
              <a:t>soft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2514600" y="4343400"/>
            <a:ext cx="1219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charset="0"/>
              </a:rPr>
              <a:t>Amazon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2971800" y="2590800"/>
            <a:ext cx="1066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>
            <a:off x="3581400" y="2743200"/>
            <a:ext cx="990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H="1">
            <a:off x="3733800" y="4572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3733800" y="4876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2" name="AutoShape 10"/>
          <p:cNvCxnSpPr>
            <a:cxnSpLocks noChangeShapeType="1"/>
            <a:stCxn id="8195" idx="6"/>
            <a:endCxn id="8195" idx="2"/>
          </p:cNvCxnSpPr>
          <p:nvPr/>
        </p:nvCxnSpPr>
        <p:spPr bwMode="auto">
          <a:xfrm flipH="1">
            <a:off x="3962400" y="2362200"/>
            <a:ext cx="1219200" cy="1588"/>
          </a:xfrm>
          <a:prstGeom prst="curvedConnector5">
            <a:avLst>
              <a:gd name="adj1" fmla="val -18750"/>
              <a:gd name="adj2" fmla="val -38400000"/>
              <a:gd name="adj3" fmla="val 118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6781800" y="22098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6308725" y="2174875"/>
            <a:ext cx="1800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y   1/2 1/2   0</a:t>
            </a:r>
          </a:p>
          <a:p>
            <a:r>
              <a:rPr lang="en-US" sz="2400">
                <a:latin typeface="Times New Roman" charset="0"/>
              </a:rPr>
              <a:t>a    1/2  0    1</a:t>
            </a:r>
          </a:p>
          <a:p>
            <a:r>
              <a:rPr lang="en-US" sz="2400">
                <a:latin typeface="Times New Roman" charset="0"/>
              </a:rPr>
              <a:t>m    0  1/2   0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842125" y="1717675"/>
            <a:ext cx="139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y    a     m</a:t>
            </a:r>
          </a:p>
        </p:txBody>
      </p:sp>
    </p:spTree>
    <p:extLst>
      <p:ext uri="{BB962C8B-B14F-4D97-AF65-F5344CB8AC3E}">
        <p14:creationId xmlns:p14="http://schemas.microsoft.com/office/powerpoint/2010/main" val="387448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Simulating a Random Walk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Calibri" charset="0"/>
              </a:rPr>
              <a:t>Start with the vector </a:t>
            </a:r>
            <a:r>
              <a:rPr lang="en-US" b="1">
                <a:latin typeface="Calibri" charset="0"/>
              </a:rPr>
              <a:t>v</a:t>
            </a:r>
            <a:r>
              <a:rPr lang="en-US">
                <a:latin typeface="Calibri" charset="0"/>
              </a:rPr>
              <a:t>  = [1,1,…,1] representing the idea that each Web page is given one unit of </a:t>
            </a:r>
            <a:r>
              <a:rPr lang="en-US" i="1">
                <a:solidFill>
                  <a:srgbClr val="FF0066"/>
                </a:solidFill>
                <a:latin typeface="Calibri" charset="0"/>
              </a:rPr>
              <a:t>importance</a:t>
            </a:r>
            <a:r>
              <a:rPr lang="en-US">
                <a:latin typeface="Calibri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</a:rPr>
              <a:t>Repeatedly apply the matrix </a:t>
            </a:r>
            <a:r>
              <a:rPr lang="en-US" i="1">
                <a:latin typeface="Calibri" charset="0"/>
              </a:rPr>
              <a:t>M </a:t>
            </a:r>
            <a:r>
              <a:rPr lang="en-US">
                <a:latin typeface="Calibri" charset="0"/>
              </a:rPr>
              <a:t> to </a:t>
            </a:r>
            <a:r>
              <a:rPr lang="en-US" b="1">
                <a:latin typeface="Calibri" charset="0"/>
              </a:rPr>
              <a:t>v</a:t>
            </a:r>
            <a:r>
              <a:rPr lang="en-US">
                <a:latin typeface="Calibri" charset="0"/>
              </a:rPr>
              <a:t>, allowing the importance to flow like a random walk.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</a:rPr>
              <a:t>Limit exists, but about 50 iterations is sufficient to estimate final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187727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Equations </a:t>
            </a:r>
            <a:r>
              <a:rPr lang="en-US" b="1">
                <a:latin typeface="Calibri" charset="0"/>
              </a:rPr>
              <a:t>v</a:t>
            </a:r>
            <a:r>
              <a:rPr lang="en-US" i="1">
                <a:latin typeface="Calibri" charset="0"/>
              </a:rPr>
              <a:t> </a:t>
            </a:r>
            <a:r>
              <a:rPr lang="en-US">
                <a:latin typeface="Calibri" charset="0"/>
              </a:rPr>
              <a:t> = </a:t>
            </a:r>
            <a:r>
              <a:rPr lang="en-US" i="1">
                <a:latin typeface="Calibri" charset="0"/>
              </a:rPr>
              <a:t>M </a:t>
            </a:r>
            <a:r>
              <a:rPr lang="en-US" b="1">
                <a:latin typeface="Calibri" charset="0"/>
              </a:rPr>
              <a:t>v</a:t>
            </a:r>
            <a:r>
              <a:rPr lang="en-US" i="1">
                <a:latin typeface="Calibri" charset="0"/>
              </a:rPr>
              <a:t> </a:t>
            </a:r>
            <a:r>
              <a:rPr lang="en-US">
                <a:latin typeface="Calibri" charset="0"/>
              </a:rPr>
              <a:t>:</a:t>
            </a:r>
          </a:p>
          <a:p>
            <a:pPr lvl="1">
              <a:buFont typeface="Wingdings" charset="0"/>
              <a:buNone/>
            </a:pPr>
            <a:r>
              <a:rPr lang="en-US" i="1">
                <a:latin typeface="Calibri" charset="0"/>
              </a:rPr>
              <a:t>y</a:t>
            </a:r>
            <a:r>
              <a:rPr lang="en-US">
                <a:latin typeface="Calibri" charset="0"/>
              </a:rPr>
              <a:t>  = </a:t>
            </a:r>
            <a:r>
              <a:rPr lang="en-US" i="1">
                <a:latin typeface="Calibri" charset="0"/>
              </a:rPr>
              <a:t>y </a:t>
            </a:r>
            <a:r>
              <a:rPr lang="en-US">
                <a:latin typeface="Calibri" charset="0"/>
              </a:rPr>
              <a:t>/2 + </a:t>
            </a:r>
            <a:r>
              <a:rPr lang="en-US" i="1">
                <a:latin typeface="Calibri" charset="0"/>
              </a:rPr>
              <a:t>a </a:t>
            </a:r>
            <a:r>
              <a:rPr lang="en-US">
                <a:latin typeface="Calibri" charset="0"/>
              </a:rPr>
              <a:t>/2</a:t>
            </a:r>
          </a:p>
          <a:p>
            <a:pPr lvl="1">
              <a:buFont typeface="Wingdings" charset="0"/>
              <a:buNone/>
            </a:pPr>
            <a:r>
              <a:rPr lang="en-US" i="1">
                <a:latin typeface="Calibri" charset="0"/>
              </a:rPr>
              <a:t>a</a:t>
            </a:r>
            <a:r>
              <a:rPr lang="en-US">
                <a:latin typeface="Calibri" charset="0"/>
              </a:rPr>
              <a:t>  = </a:t>
            </a:r>
            <a:r>
              <a:rPr lang="en-US" i="1">
                <a:latin typeface="Calibri" charset="0"/>
              </a:rPr>
              <a:t>y </a:t>
            </a:r>
            <a:r>
              <a:rPr lang="en-US">
                <a:latin typeface="Calibri" charset="0"/>
              </a:rPr>
              <a:t>/2 + </a:t>
            </a:r>
            <a:r>
              <a:rPr lang="en-US" i="1">
                <a:latin typeface="Calibri" charset="0"/>
              </a:rPr>
              <a:t>m</a:t>
            </a:r>
            <a:endParaRPr lang="en-US">
              <a:latin typeface="Calibri" charset="0"/>
            </a:endParaRPr>
          </a:p>
          <a:p>
            <a:pPr lvl="1">
              <a:buFont typeface="Wingdings" charset="0"/>
              <a:buNone/>
            </a:pPr>
            <a:r>
              <a:rPr lang="en-US" i="1">
                <a:latin typeface="Calibri" charset="0"/>
              </a:rPr>
              <a:t>m</a:t>
            </a:r>
            <a:r>
              <a:rPr lang="en-US">
                <a:latin typeface="Calibri" charset="0"/>
              </a:rPr>
              <a:t> = </a:t>
            </a:r>
            <a:r>
              <a:rPr lang="en-US" i="1">
                <a:latin typeface="Calibri" charset="0"/>
              </a:rPr>
              <a:t>a </a:t>
            </a:r>
            <a:r>
              <a:rPr lang="en-US">
                <a:latin typeface="Calibri" charset="0"/>
              </a:rPr>
              <a:t>/2</a:t>
            </a:r>
          </a:p>
          <a:p>
            <a:pPr lvl="1"/>
            <a:endParaRPr lang="en-US">
              <a:latin typeface="Calibri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355725" y="4537075"/>
            <a:ext cx="7953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y</a:t>
            </a:r>
          </a:p>
          <a:p>
            <a:r>
              <a:rPr lang="en-US" sz="2400">
                <a:latin typeface="Times New Roman" charset="0"/>
              </a:rPr>
              <a:t>a    =</a:t>
            </a:r>
          </a:p>
          <a:p>
            <a:r>
              <a:rPr lang="en-US" sz="2400">
                <a:latin typeface="Times New Roman" charset="0"/>
              </a:rPr>
              <a:t>m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743200" y="45720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1</a:t>
            </a:r>
          </a:p>
          <a:p>
            <a:r>
              <a:rPr lang="en-US" sz="2400">
                <a:latin typeface="Times New Roman" charset="0"/>
              </a:rPr>
              <a:t>1</a:t>
            </a:r>
          </a:p>
          <a:p>
            <a:r>
              <a:rPr lang="en-US" sz="2400">
                <a:latin typeface="Times New Roman" charset="0"/>
              </a:rPr>
              <a:t>1</a:t>
            </a:r>
          </a:p>
        </p:txBody>
      </p:sp>
      <p:sp>
        <p:nvSpPr>
          <p:cNvPr id="461830" name="Text Box 6"/>
          <p:cNvSpPr txBox="1">
            <a:spLocks noChangeArrowheads="1"/>
          </p:cNvSpPr>
          <p:nvPr/>
        </p:nvSpPr>
        <p:spPr bwMode="auto">
          <a:xfrm>
            <a:off x="3505200" y="4572000"/>
            <a:ext cx="573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1</a:t>
            </a:r>
          </a:p>
          <a:p>
            <a:r>
              <a:rPr lang="en-US" sz="2400">
                <a:latin typeface="Times New Roman" charset="0"/>
              </a:rPr>
              <a:t>3/2</a:t>
            </a:r>
          </a:p>
          <a:p>
            <a:r>
              <a:rPr lang="en-US" sz="2400">
                <a:latin typeface="Times New Roman" charset="0"/>
              </a:rPr>
              <a:t>1/2</a:t>
            </a:r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4343400" y="4572000"/>
            <a:ext cx="573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5/4</a:t>
            </a:r>
          </a:p>
          <a:p>
            <a:r>
              <a:rPr lang="en-US" sz="2400">
                <a:latin typeface="Times New Roman" charset="0"/>
              </a:rPr>
              <a:t> 1</a:t>
            </a:r>
          </a:p>
          <a:p>
            <a:r>
              <a:rPr lang="en-US" sz="2400">
                <a:latin typeface="Times New Roman" charset="0"/>
              </a:rPr>
              <a:t>3/4</a:t>
            </a:r>
          </a:p>
        </p:txBody>
      </p:sp>
      <p:sp>
        <p:nvSpPr>
          <p:cNvPr id="461832" name="Text Box 8"/>
          <p:cNvSpPr txBox="1">
            <a:spLocks noChangeArrowheads="1"/>
          </p:cNvSpPr>
          <p:nvPr/>
        </p:nvSpPr>
        <p:spPr bwMode="auto">
          <a:xfrm>
            <a:off x="5257800" y="4572000"/>
            <a:ext cx="7254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9/8</a:t>
            </a:r>
          </a:p>
          <a:p>
            <a:r>
              <a:rPr lang="en-US" sz="2400">
                <a:latin typeface="Times New Roman" charset="0"/>
              </a:rPr>
              <a:t>11/8</a:t>
            </a:r>
          </a:p>
          <a:p>
            <a:r>
              <a:rPr lang="en-US" sz="2400">
                <a:latin typeface="Times New Roman" charset="0"/>
              </a:rPr>
              <a:t>1/2</a:t>
            </a:r>
          </a:p>
        </p:txBody>
      </p:sp>
      <p:sp>
        <p:nvSpPr>
          <p:cNvPr id="461833" name="Text Box 9"/>
          <p:cNvSpPr txBox="1">
            <a:spLocks noChangeArrowheads="1"/>
          </p:cNvSpPr>
          <p:nvPr/>
        </p:nvSpPr>
        <p:spPr bwMode="auto">
          <a:xfrm>
            <a:off x="7162800" y="4572000"/>
            <a:ext cx="573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6/5</a:t>
            </a:r>
          </a:p>
          <a:p>
            <a:r>
              <a:rPr lang="en-US" sz="2400">
                <a:latin typeface="Times New Roman" charset="0"/>
              </a:rPr>
              <a:t>6/5</a:t>
            </a:r>
          </a:p>
          <a:p>
            <a:r>
              <a:rPr lang="en-US" sz="2400">
                <a:latin typeface="Times New Roman" charset="0"/>
              </a:rPr>
              <a:t>3/5</a:t>
            </a:r>
          </a:p>
        </p:txBody>
      </p:sp>
      <p:sp>
        <p:nvSpPr>
          <p:cNvPr id="461834" name="Text Box 10"/>
          <p:cNvSpPr txBox="1">
            <a:spLocks noChangeArrowheads="1"/>
          </p:cNvSpPr>
          <p:nvPr/>
        </p:nvSpPr>
        <p:spPr bwMode="auto">
          <a:xfrm>
            <a:off x="6232525" y="491807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32340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0" grpId="0" autoUpdateAnimBg="0"/>
      <p:bldP spid="461831" grpId="0" autoUpdateAnimBg="0"/>
      <p:bldP spid="461832" grpId="0" autoUpdateAnimBg="0"/>
      <p:bldP spid="461833" grpId="0" autoUpdateAnimBg="0"/>
      <p:bldP spid="46183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Solving The Equations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Calibri" charset="0"/>
              </a:rPr>
              <a:t>Because there are no constant terms, these 3 equations in 3 unknowns do not have a unique solution.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</a:rPr>
              <a:t>Add in the fact that </a:t>
            </a:r>
            <a:r>
              <a:rPr lang="en-US" i="1">
                <a:latin typeface="Calibri" charset="0"/>
              </a:rPr>
              <a:t>y </a:t>
            </a:r>
            <a:r>
              <a:rPr lang="en-US">
                <a:latin typeface="Calibri" charset="0"/>
              </a:rPr>
              <a:t>+</a:t>
            </a:r>
            <a:r>
              <a:rPr lang="en-US" i="1">
                <a:latin typeface="Calibri" charset="0"/>
              </a:rPr>
              <a:t>a </a:t>
            </a:r>
            <a:r>
              <a:rPr lang="en-US">
                <a:latin typeface="Calibri" charset="0"/>
              </a:rPr>
              <a:t>+</a:t>
            </a:r>
            <a:r>
              <a:rPr lang="en-US" i="1">
                <a:latin typeface="Calibri" charset="0"/>
              </a:rPr>
              <a:t>m </a:t>
            </a:r>
            <a:r>
              <a:rPr lang="en-US">
                <a:latin typeface="Calibri" charset="0"/>
              </a:rPr>
              <a:t>= 3 to solve.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</a:rPr>
              <a:t>In Web-sized examples, we cannot solve by Gaussian elimination; we need to use </a:t>
            </a:r>
            <a:r>
              <a:rPr lang="en-US" i="1">
                <a:solidFill>
                  <a:srgbClr val="FF0066"/>
                </a:solidFill>
                <a:latin typeface="Calibri" charset="0"/>
              </a:rPr>
              <a:t>relaxation</a:t>
            </a:r>
            <a:r>
              <a:rPr lang="en-US">
                <a:latin typeface="Calibri" charset="0"/>
              </a:rPr>
              <a:t>  (= iterative solution).</a:t>
            </a:r>
          </a:p>
        </p:txBody>
      </p:sp>
    </p:spTree>
    <p:extLst>
      <p:ext uri="{BB962C8B-B14F-4D97-AF65-F5344CB8AC3E}">
        <p14:creationId xmlns:p14="http://schemas.microsoft.com/office/powerpoint/2010/main" val="378939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Real-World Problems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05800" cy="4038600"/>
          </a:xfrm>
        </p:spPr>
        <p:txBody>
          <a:bodyPr/>
          <a:lstStyle/>
          <a:p>
            <a:r>
              <a:rPr lang="en-US">
                <a:latin typeface="Calibri" charset="0"/>
              </a:rPr>
              <a:t>Some pages are </a:t>
            </a:r>
            <a:r>
              <a:rPr lang="ja-JP" altLang="en-US">
                <a:latin typeface="Calibri" charset="0"/>
              </a:rPr>
              <a:t>“</a:t>
            </a:r>
            <a:r>
              <a:rPr lang="en-US">
                <a:latin typeface="Calibri" charset="0"/>
              </a:rPr>
              <a:t>dead ends</a:t>
            </a:r>
            <a:r>
              <a:rPr lang="ja-JP" altLang="en-US">
                <a:latin typeface="Calibri" charset="0"/>
              </a:rPr>
              <a:t>”</a:t>
            </a:r>
            <a:r>
              <a:rPr lang="en-US">
                <a:latin typeface="Calibri" charset="0"/>
              </a:rPr>
              <a:t> (have no links out).</a:t>
            </a:r>
          </a:p>
          <a:p>
            <a:pPr lvl="1"/>
            <a:r>
              <a:rPr lang="en-US">
                <a:latin typeface="Calibri" charset="0"/>
              </a:rPr>
              <a:t>Such a page causes importance to leak out.</a:t>
            </a:r>
          </a:p>
          <a:p>
            <a:r>
              <a:rPr lang="en-US">
                <a:latin typeface="Calibri" charset="0"/>
              </a:rPr>
              <a:t>Other (groups of) pages are </a:t>
            </a:r>
            <a:r>
              <a:rPr lang="en-US" i="1">
                <a:solidFill>
                  <a:srgbClr val="FF0066"/>
                </a:solidFill>
                <a:latin typeface="Calibri" charset="0"/>
              </a:rPr>
              <a:t>spider traps</a:t>
            </a:r>
            <a:r>
              <a:rPr lang="en-US">
                <a:latin typeface="Calibri" charset="0"/>
              </a:rPr>
              <a:t>  (all out-links are within the group).</a:t>
            </a:r>
          </a:p>
          <a:p>
            <a:pPr lvl="1"/>
            <a:r>
              <a:rPr lang="en-US">
                <a:latin typeface="Calibri" charset="0"/>
              </a:rPr>
              <a:t>Eventually spider traps absorb all importance.</a:t>
            </a:r>
          </a:p>
        </p:txBody>
      </p:sp>
    </p:spTree>
    <p:extLst>
      <p:ext uri="{BB962C8B-B14F-4D97-AF65-F5344CB8AC3E}">
        <p14:creationId xmlns:p14="http://schemas.microsoft.com/office/powerpoint/2010/main" val="180933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Microsoft Becomes Dead End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3962400" y="1981200"/>
            <a:ext cx="1219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charset="0"/>
              </a:rPr>
              <a:t>Yahoo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5334000" y="4343400"/>
            <a:ext cx="1219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charset="0"/>
              </a:rPr>
              <a:t>M</a:t>
            </a:r>
            <a:r>
              <a:rPr lang="ja-JP" altLang="en-US" sz="2400">
                <a:latin typeface="Times New Roman" charset="0"/>
              </a:rPr>
              <a:t>’</a:t>
            </a:r>
            <a:r>
              <a:rPr lang="en-US" sz="2400">
                <a:latin typeface="Times New Roman" charset="0"/>
              </a:rPr>
              <a:t>soft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514600" y="4343400"/>
            <a:ext cx="1219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charset="0"/>
              </a:rPr>
              <a:t>Amazon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2971800" y="2590800"/>
            <a:ext cx="1066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H="1">
            <a:off x="3581400" y="2743200"/>
            <a:ext cx="990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3733800" y="4724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1" name="AutoShape 9"/>
          <p:cNvCxnSpPr>
            <a:cxnSpLocks noChangeShapeType="1"/>
            <a:stCxn id="13315" idx="6"/>
            <a:endCxn id="13315" idx="2"/>
          </p:cNvCxnSpPr>
          <p:nvPr/>
        </p:nvCxnSpPr>
        <p:spPr bwMode="auto">
          <a:xfrm flipH="1">
            <a:off x="3962400" y="2362200"/>
            <a:ext cx="1219200" cy="1588"/>
          </a:xfrm>
          <a:prstGeom prst="curvedConnector5">
            <a:avLst>
              <a:gd name="adj1" fmla="val -18750"/>
              <a:gd name="adj2" fmla="val -38400000"/>
              <a:gd name="adj3" fmla="val 118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6781800" y="22098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6308725" y="2174875"/>
            <a:ext cx="1800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y   1/2 1/2   0</a:t>
            </a:r>
          </a:p>
          <a:p>
            <a:r>
              <a:rPr lang="en-US" sz="2400">
                <a:latin typeface="Times New Roman" charset="0"/>
              </a:rPr>
              <a:t>a    1/2  0    0</a:t>
            </a:r>
          </a:p>
          <a:p>
            <a:r>
              <a:rPr lang="en-US" sz="2400">
                <a:latin typeface="Times New Roman" charset="0"/>
              </a:rPr>
              <a:t>m    0  1/2   0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842125" y="1717675"/>
            <a:ext cx="139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y    a     m</a:t>
            </a:r>
          </a:p>
        </p:txBody>
      </p:sp>
    </p:spTree>
    <p:extLst>
      <p:ext uri="{BB962C8B-B14F-4D97-AF65-F5344CB8AC3E}">
        <p14:creationId xmlns:p14="http://schemas.microsoft.com/office/powerpoint/2010/main" val="44919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 Graph Problems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mtClean="0"/>
              <a:t>Finding shortest paths</a:t>
            </a:r>
          </a:p>
          <a:p>
            <a:pPr lvl="1"/>
            <a:r>
              <a:rPr lang="en-GB" smtClean="0"/>
              <a:t>Routing Internet traffic and UPS trucks</a:t>
            </a:r>
          </a:p>
          <a:p>
            <a:r>
              <a:rPr lang="en-GB" smtClean="0"/>
              <a:t>Finding minimum spanning trees</a:t>
            </a:r>
          </a:p>
          <a:p>
            <a:pPr lvl="1"/>
            <a:r>
              <a:rPr lang="en-GB" smtClean="0"/>
              <a:t>Telco laying down fiber</a:t>
            </a:r>
          </a:p>
          <a:p>
            <a:r>
              <a:rPr lang="en-GB" smtClean="0"/>
              <a:t>Finding Max Flow</a:t>
            </a:r>
          </a:p>
          <a:p>
            <a:pPr lvl="1"/>
            <a:r>
              <a:rPr lang="en-GB" smtClean="0"/>
              <a:t>Airline scheduling</a:t>
            </a:r>
          </a:p>
          <a:p>
            <a:r>
              <a:rPr lang="en-GB" smtClean="0"/>
              <a:t>Identify “special” nodes and communities</a:t>
            </a:r>
          </a:p>
          <a:p>
            <a:pPr lvl="1"/>
            <a:r>
              <a:rPr lang="en-GB" smtClean="0"/>
              <a:t>Breaking up terrorist cells, spread of avian flu</a:t>
            </a:r>
          </a:p>
          <a:p>
            <a:r>
              <a:rPr lang="en-GB" smtClean="0"/>
              <a:t>Bipartite matching</a:t>
            </a:r>
          </a:p>
          <a:p>
            <a:pPr lvl="1"/>
            <a:r>
              <a:rPr lang="en-GB" smtClean="0"/>
              <a:t>Monster.com, Match.com</a:t>
            </a:r>
          </a:p>
          <a:p>
            <a:r>
              <a:rPr lang="en-GB" smtClean="0"/>
              <a:t>And of course... PageRank</a:t>
            </a:r>
          </a:p>
        </p:txBody>
      </p:sp>
    </p:spTree>
    <p:extLst>
      <p:ext uri="{BB962C8B-B14F-4D97-AF65-F5344CB8AC3E}">
        <p14:creationId xmlns:p14="http://schemas.microsoft.com/office/powerpoint/2010/main" val="11398369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Equations </a:t>
            </a:r>
            <a:r>
              <a:rPr lang="en-US" b="1">
                <a:latin typeface="Calibri" charset="0"/>
              </a:rPr>
              <a:t>v</a:t>
            </a:r>
            <a:r>
              <a:rPr lang="en-US" i="1">
                <a:latin typeface="Calibri" charset="0"/>
              </a:rPr>
              <a:t>  </a:t>
            </a:r>
            <a:r>
              <a:rPr lang="en-US">
                <a:latin typeface="Calibri" charset="0"/>
              </a:rPr>
              <a:t>=</a:t>
            </a:r>
            <a:r>
              <a:rPr lang="en-US" i="1">
                <a:latin typeface="Calibri" charset="0"/>
              </a:rPr>
              <a:t> M </a:t>
            </a:r>
            <a:r>
              <a:rPr lang="en-US" b="1">
                <a:latin typeface="Calibri" charset="0"/>
              </a:rPr>
              <a:t>v</a:t>
            </a:r>
            <a:r>
              <a:rPr lang="en-US" i="1">
                <a:latin typeface="Calibri" charset="0"/>
              </a:rPr>
              <a:t> </a:t>
            </a:r>
            <a:r>
              <a:rPr lang="en-US">
                <a:latin typeface="Calibri" charset="0"/>
              </a:rPr>
              <a:t>:</a:t>
            </a:r>
          </a:p>
          <a:p>
            <a:pPr lvl="1">
              <a:buFont typeface="Wingdings" charset="0"/>
              <a:buNone/>
            </a:pPr>
            <a:r>
              <a:rPr lang="en-US" i="1">
                <a:latin typeface="Calibri" charset="0"/>
              </a:rPr>
              <a:t>y</a:t>
            </a:r>
            <a:r>
              <a:rPr lang="en-US">
                <a:latin typeface="Calibri" charset="0"/>
              </a:rPr>
              <a:t>  = </a:t>
            </a:r>
            <a:r>
              <a:rPr lang="en-US" i="1">
                <a:latin typeface="Calibri" charset="0"/>
              </a:rPr>
              <a:t>y </a:t>
            </a:r>
            <a:r>
              <a:rPr lang="en-US">
                <a:latin typeface="Calibri" charset="0"/>
              </a:rPr>
              <a:t>/2 + </a:t>
            </a:r>
            <a:r>
              <a:rPr lang="en-US" i="1">
                <a:latin typeface="Calibri" charset="0"/>
              </a:rPr>
              <a:t>a </a:t>
            </a:r>
            <a:r>
              <a:rPr lang="en-US">
                <a:latin typeface="Calibri" charset="0"/>
              </a:rPr>
              <a:t>/2</a:t>
            </a:r>
          </a:p>
          <a:p>
            <a:pPr lvl="1">
              <a:buFont typeface="Wingdings" charset="0"/>
              <a:buNone/>
            </a:pPr>
            <a:r>
              <a:rPr lang="en-US" i="1">
                <a:latin typeface="Calibri" charset="0"/>
              </a:rPr>
              <a:t>a</a:t>
            </a:r>
            <a:r>
              <a:rPr lang="en-US">
                <a:latin typeface="Calibri" charset="0"/>
              </a:rPr>
              <a:t>  = </a:t>
            </a:r>
            <a:r>
              <a:rPr lang="en-US" i="1">
                <a:latin typeface="Calibri" charset="0"/>
              </a:rPr>
              <a:t>y </a:t>
            </a:r>
            <a:r>
              <a:rPr lang="en-US">
                <a:latin typeface="Calibri" charset="0"/>
              </a:rPr>
              <a:t>/2</a:t>
            </a:r>
          </a:p>
          <a:p>
            <a:pPr lvl="1">
              <a:buFont typeface="Wingdings" charset="0"/>
              <a:buNone/>
            </a:pPr>
            <a:r>
              <a:rPr lang="en-US" i="1">
                <a:latin typeface="Calibri" charset="0"/>
              </a:rPr>
              <a:t>m</a:t>
            </a:r>
            <a:r>
              <a:rPr lang="en-US">
                <a:latin typeface="Calibri" charset="0"/>
              </a:rPr>
              <a:t> = </a:t>
            </a:r>
            <a:r>
              <a:rPr lang="en-US" i="1">
                <a:latin typeface="Calibri" charset="0"/>
              </a:rPr>
              <a:t>a </a:t>
            </a:r>
            <a:r>
              <a:rPr lang="en-US">
                <a:latin typeface="Calibri" charset="0"/>
              </a:rPr>
              <a:t>/2</a:t>
            </a:r>
          </a:p>
          <a:p>
            <a:pPr lvl="1"/>
            <a:endParaRPr lang="en-US">
              <a:latin typeface="Calibri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55725" y="4537075"/>
            <a:ext cx="7953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y</a:t>
            </a:r>
          </a:p>
          <a:p>
            <a:r>
              <a:rPr lang="en-US" sz="2400">
                <a:latin typeface="Times New Roman" charset="0"/>
              </a:rPr>
              <a:t>a    =</a:t>
            </a:r>
          </a:p>
          <a:p>
            <a:r>
              <a:rPr lang="en-US" sz="2400">
                <a:latin typeface="Times New Roman" charset="0"/>
              </a:rPr>
              <a:t>m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743200" y="45720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1</a:t>
            </a:r>
          </a:p>
          <a:p>
            <a:r>
              <a:rPr lang="en-US" sz="2400">
                <a:latin typeface="Times New Roman" charset="0"/>
              </a:rPr>
              <a:t>1</a:t>
            </a:r>
          </a:p>
          <a:p>
            <a:r>
              <a:rPr lang="en-US" sz="2400">
                <a:latin typeface="Times New Roman" charset="0"/>
              </a:rPr>
              <a:t>1</a:t>
            </a:r>
          </a:p>
        </p:txBody>
      </p:sp>
      <p:sp>
        <p:nvSpPr>
          <p:cNvPr id="465926" name="Text Box 6"/>
          <p:cNvSpPr txBox="1">
            <a:spLocks noChangeArrowheads="1"/>
          </p:cNvSpPr>
          <p:nvPr/>
        </p:nvSpPr>
        <p:spPr bwMode="auto">
          <a:xfrm>
            <a:off x="3505200" y="4572000"/>
            <a:ext cx="573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1</a:t>
            </a:r>
          </a:p>
          <a:p>
            <a:r>
              <a:rPr lang="en-US" sz="2400">
                <a:latin typeface="Times New Roman" charset="0"/>
              </a:rPr>
              <a:t>1/2</a:t>
            </a:r>
          </a:p>
          <a:p>
            <a:r>
              <a:rPr lang="en-US" sz="2400">
                <a:latin typeface="Times New Roman" charset="0"/>
              </a:rPr>
              <a:t>1/2</a:t>
            </a:r>
          </a:p>
        </p:txBody>
      </p:sp>
      <p:sp>
        <p:nvSpPr>
          <p:cNvPr id="465927" name="Text Box 7"/>
          <p:cNvSpPr txBox="1">
            <a:spLocks noChangeArrowheads="1"/>
          </p:cNvSpPr>
          <p:nvPr/>
        </p:nvSpPr>
        <p:spPr bwMode="auto">
          <a:xfrm>
            <a:off x="4343400" y="4572000"/>
            <a:ext cx="573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3/4</a:t>
            </a:r>
          </a:p>
          <a:p>
            <a:r>
              <a:rPr lang="en-US" sz="2400">
                <a:latin typeface="Times New Roman" charset="0"/>
              </a:rPr>
              <a:t>1/2</a:t>
            </a:r>
          </a:p>
          <a:p>
            <a:r>
              <a:rPr lang="en-US" sz="2400">
                <a:latin typeface="Times New Roman" charset="0"/>
              </a:rPr>
              <a:t>1/4</a:t>
            </a:r>
          </a:p>
        </p:txBody>
      </p:sp>
      <p:sp>
        <p:nvSpPr>
          <p:cNvPr id="465928" name="Text Box 8"/>
          <p:cNvSpPr txBox="1">
            <a:spLocks noChangeArrowheads="1"/>
          </p:cNvSpPr>
          <p:nvPr/>
        </p:nvSpPr>
        <p:spPr bwMode="auto">
          <a:xfrm>
            <a:off x="5257800" y="4572000"/>
            <a:ext cx="573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5/8</a:t>
            </a:r>
          </a:p>
          <a:p>
            <a:r>
              <a:rPr lang="en-US" sz="2400">
                <a:latin typeface="Times New Roman" charset="0"/>
              </a:rPr>
              <a:t>3/8</a:t>
            </a:r>
          </a:p>
          <a:p>
            <a:r>
              <a:rPr lang="en-US" sz="2400">
                <a:latin typeface="Times New Roman" charset="0"/>
              </a:rPr>
              <a:t>1/4</a:t>
            </a:r>
          </a:p>
        </p:txBody>
      </p: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162800" y="45720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0</a:t>
            </a:r>
          </a:p>
          <a:p>
            <a:r>
              <a:rPr lang="en-US" sz="2400">
                <a:latin typeface="Times New Roman" charset="0"/>
              </a:rPr>
              <a:t>0</a:t>
            </a:r>
          </a:p>
          <a:p>
            <a:r>
              <a:rPr lang="en-US" sz="2400">
                <a:latin typeface="Times New Roman" charset="0"/>
              </a:rPr>
              <a:t>0</a:t>
            </a:r>
          </a:p>
        </p:txBody>
      </p:sp>
      <p:sp>
        <p:nvSpPr>
          <p:cNvPr id="465930" name="Text Box 10"/>
          <p:cNvSpPr txBox="1">
            <a:spLocks noChangeArrowheads="1"/>
          </p:cNvSpPr>
          <p:nvPr/>
        </p:nvSpPr>
        <p:spPr bwMode="auto">
          <a:xfrm>
            <a:off x="6232525" y="491807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7681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6" grpId="0" autoUpdateAnimBg="0"/>
      <p:bldP spid="465927" grpId="0" autoUpdateAnimBg="0"/>
      <p:bldP spid="465928" grpId="0" autoUpdateAnimBg="0"/>
      <p:bldP spid="465929" grpId="0" autoUpdateAnimBg="0"/>
      <p:bldP spid="46593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soft Becomes Spider Trap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3962400" y="1981200"/>
            <a:ext cx="1219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charset="0"/>
              </a:rPr>
              <a:t>Yahoo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5334000" y="4343400"/>
            <a:ext cx="1219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charset="0"/>
              </a:rPr>
              <a:t>M</a:t>
            </a:r>
            <a:r>
              <a:rPr lang="ja-JP" altLang="en-US" sz="2400">
                <a:latin typeface="Times New Roman" charset="0"/>
              </a:rPr>
              <a:t>’</a:t>
            </a:r>
            <a:r>
              <a:rPr lang="en-US" sz="2400">
                <a:latin typeface="Times New Roman" charset="0"/>
              </a:rPr>
              <a:t>soft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2514600" y="4343400"/>
            <a:ext cx="1219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charset="0"/>
              </a:rPr>
              <a:t>Amazon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2971800" y="2590800"/>
            <a:ext cx="1066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3581400" y="2743200"/>
            <a:ext cx="990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3733800" y="4876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369" name="AutoShape 9"/>
          <p:cNvCxnSpPr>
            <a:cxnSpLocks noChangeShapeType="1"/>
            <a:stCxn id="15363" idx="6"/>
            <a:endCxn id="15363" idx="2"/>
          </p:cNvCxnSpPr>
          <p:nvPr/>
        </p:nvCxnSpPr>
        <p:spPr bwMode="auto">
          <a:xfrm flipH="1">
            <a:off x="3962400" y="2362200"/>
            <a:ext cx="1219200" cy="1588"/>
          </a:xfrm>
          <a:prstGeom prst="curvedConnector5">
            <a:avLst>
              <a:gd name="adj1" fmla="val -18750"/>
              <a:gd name="adj2" fmla="val -38400000"/>
              <a:gd name="adj3" fmla="val 118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6781800" y="22098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308725" y="2174875"/>
            <a:ext cx="1800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y   1/2 1/2   0</a:t>
            </a:r>
          </a:p>
          <a:p>
            <a:r>
              <a:rPr lang="en-US" sz="2400">
                <a:latin typeface="Times New Roman" charset="0"/>
              </a:rPr>
              <a:t>a    1/2  0    0</a:t>
            </a:r>
          </a:p>
          <a:p>
            <a:r>
              <a:rPr lang="en-US" sz="2400">
                <a:latin typeface="Times New Roman" charset="0"/>
              </a:rPr>
              <a:t>m    0  1/2   1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6842125" y="1717675"/>
            <a:ext cx="139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y    a     m</a:t>
            </a:r>
          </a:p>
        </p:txBody>
      </p:sp>
      <p:cxnSp>
        <p:nvCxnSpPr>
          <p:cNvPr id="15373" name="AutoShape 13"/>
          <p:cNvCxnSpPr>
            <a:cxnSpLocks noChangeShapeType="1"/>
            <a:stCxn id="15364" idx="6"/>
            <a:endCxn id="15364" idx="2"/>
          </p:cNvCxnSpPr>
          <p:nvPr/>
        </p:nvCxnSpPr>
        <p:spPr bwMode="auto">
          <a:xfrm flipH="1">
            <a:off x="5334000" y="4724400"/>
            <a:ext cx="1219200" cy="1588"/>
          </a:xfrm>
          <a:prstGeom prst="curvedConnector5">
            <a:avLst>
              <a:gd name="adj1" fmla="val -18750"/>
              <a:gd name="adj2" fmla="val -38400000"/>
              <a:gd name="adj3" fmla="val 118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9672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Equations </a:t>
            </a:r>
            <a:r>
              <a:rPr lang="en-US" b="1">
                <a:latin typeface="Calibri" charset="0"/>
              </a:rPr>
              <a:t>v</a:t>
            </a:r>
            <a:r>
              <a:rPr lang="en-US" i="1">
                <a:latin typeface="Calibri" charset="0"/>
              </a:rPr>
              <a:t>  </a:t>
            </a:r>
            <a:r>
              <a:rPr lang="en-US">
                <a:latin typeface="Calibri" charset="0"/>
              </a:rPr>
              <a:t>=</a:t>
            </a:r>
            <a:r>
              <a:rPr lang="en-US" i="1">
                <a:latin typeface="Calibri" charset="0"/>
              </a:rPr>
              <a:t> M </a:t>
            </a:r>
            <a:r>
              <a:rPr lang="en-US" b="1">
                <a:latin typeface="Calibri" charset="0"/>
              </a:rPr>
              <a:t>v</a:t>
            </a:r>
            <a:r>
              <a:rPr lang="en-US" i="1">
                <a:latin typeface="Calibri" charset="0"/>
              </a:rPr>
              <a:t> </a:t>
            </a:r>
            <a:r>
              <a:rPr lang="en-US">
                <a:latin typeface="Calibri" charset="0"/>
              </a:rPr>
              <a:t>:</a:t>
            </a:r>
          </a:p>
          <a:p>
            <a:pPr lvl="1">
              <a:buFont typeface="Wingdings" charset="0"/>
              <a:buNone/>
            </a:pPr>
            <a:r>
              <a:rPr lang="en-US" i="1">
                <a:latin typeface="Calibri" charset="0"/>
              </a:rPr>
              <a:t>y</a:t>
            </a:r>
            <a:r>
              <a:rPr lang="en-US">
                <a:latin typeface="Calibri" charset="0"/>
              </a:rPr>
              <a:t>  = </a:t>
            </a:r>
            <a:r>
              <a:rPr lang="en-US" i="1">
                <a:latin typeface="Calibri" charset="0"/>
              </a:rPr>
              <a:t>y </a:t>
            </a:r>
            <a:r>
              <a:rPr lang="en-US">
                <a:latin typeface="Calibri" charset="0"/>
              </a:rPr>
              <a:t>/2 + </a:t>
            </a:r>
            <a:r>
              <a:rPr lang="en-US" i="1">
                <a:latin typeface="Calibri" charset="0"/>
              </a:rPr>
              <a:t>a </a:t>
            </a:r>
            <a:r>
              <a:rPr lang="en-US">
                <a:latin typeface="Calibri" charset="0"/>
              </a:rPr>
              <a:t>/2</a:t>
            </a:r>
          </a:p>
          <a:p>
            <a:pPr lvl="1">
              <a:buFont typeface="Wingdings" charset="0"/>
              <a:buNone/>
            </a:pPr>
            <a:r>
              <a:rPr lang="en-US" i="1">
                <a:latin typeface="Calibri" charset="0"/>
              </a:rPr>
              <a:t>a</a:t>
            </a:r>
            <a:r>
              <a:rPr lang="en-US">
                <a:latin typeface="Calibri" charset="0"/>
              </a:rPr>
              <a:t>  = y /2</a:t>
            </a:r>
          </a:p>
          <a:p>
            <a:pPr lvl="1">
              <a:buFont typeface="Wingdings" charset="0"/>
              <a:buNone/>
            </a:pPr>
            <a:r>
              <a:rPr lang="en-US" i="1">
                <a:latin typeface="Calibri" charset="0"/>
              </a:rPr>
              <a:t>m</a:t>
            </a:r>
            <a:r>
              <a:rPr lang="en-US">
                <a:latin typeface="Calibri" charset="0"/>
              </a:rPr>
              <a:t> = </a:t>
            </a:r>
            <a:r>
              <a:rPr lang="en-US" i="1">
                <a:latin typeface="Calibri" charset="0"/>
              </a:rPr>
              <a:t>a </a:t>
            </a:r>
            <a:r>
              <a:rPr lang="en-US">
                <a:latin typeface="Calibri" charset="0"/>
              </a:rPr>
              <a:t>/2 + </a:t>
            </a:r>
            <a:r>
              <a:rPr lang="en-US" i="1">
                <a:latin typeface="Calibri" charset="0"/>
              </a:rPr>
              <a:t>m</a:t>
            </a:r>
            <a:endParaRPr lang="en-US">
              <a:latin typeface="Calibri" charset="0"/>
            </a:endParaRPr>
          </a:p>
          <a:p>
            <a:pPr lvl="1"/>
            <a:endParaRPr lang="en-US">
              <a:latin typeface="Calibri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355725" y="4537075"/>
            <a:ext cx="7953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y</a:t>
            </a:r>
          </a:p>
          <a:p>
            <a:r>
              <a:rPr lang="en-US" sz="2400">
                <a:latin typeface="Times New Roman" charset="0"/>
              </a:rPr>
              <a:t>a    =</a:t>
            </a:r>
          </a:p>
          <a:p>
            <a:r>
              <a:rPr lang="en-US" sz="2400">
                <a:latin typeface="Times New Roman" charset="0"/>
              </a:rPr>
              <a:t>m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743200" y="45720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1</a:t>
            </a:r>
          </a:p>
          <a:p>
            <a:r>
              <a:rPr lang="en-US" sz="2400">
                <a:latin typeface="Times New Roman" charset="0"/>
              </a:rPr>
              <a:t>1</a:t>
            </a:r>
          </a:p>
          <a:p>
            <a:r>
              <a:rPr lang="en-US" sz="2400">
                <a:latin typeface="Times New Roman" charset="0"/>
              </a:rPr>
              <a:t>1</a:t>
            </a:r>
          </a:p>
        </p:txBody>
      </p:sp>
      <p:sp>
        <p:nvSpPr>
          <p:cNvPr id="467974" name="Text Box 6"/>
          <p:cNvSpPr txBox="1">
            <a:spLocks noChangeArrowheads="1"/>
          </p:cNvSpPr>
          <p:nvPr/>
        </p:nvSpPr>
        <p:spPr bwMode="auto">
          <a:xfrm>
            <a:off x="3505200" y="4572000"/>
            <a:ext cx="573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1</a:t>
            </a:r>
          </a:p>
          <a:p>
            <a:r>
              <a:rPr lang="en-US" sz="2400">
                <a:latin typeface="Times New Roman" charset="0"/>
              </a:rPr>
              <a:t>1/2</a:t>
            </a:r>
          </a:p>
          <a:p>
            <a:r>
              <a:rPr lang="en-US" sz="2400">
                <a:latin typeface="Times New Roman" charset="0"/>
              </a:rPr>
              <a:t>3/2</a:t>
            </a:r>
          </a:p>
        </p:txBody>
      </p:sp>
      <p:sp>
        <p:nvSpPr>
          <p:cNvPr id="467975" name="Text Box 7"/>
          <p:cNvSpPr txBox="1">
            <a:spLocks noChangeArrowheads="1"/>
          </p:cNvSpPr>
          <p:nvPr/>
        </p:nvSpPr>
        <p:spPr bwMode="auto">
          <a:xfrm>
            <a:off x="4343400" y="4572000"/>
            <a:ext cx="573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3/4</a:t>
            </a:r>
          </a:p>
          <a:p>
            <a:r>
              <a:rPr lang="en-US" sz="2400">
                <a:latin typeface="Times New Roman" charset="0"/>
              </a:rPr>
              <a:t>1/2</a:t>
            </a:r>
          </a:p>
          <a:p>
            <a:r>
              <a:rPr lang="en-US" sz="2400">
                <a:latin typeface="Times New Roman" charset="0"/>
              </a:rPr>
              <a:t>7/4</a:t>
            </a:r>
          </a:p>
        </p:txBody>
      </p:sp>
      <p:sp>
        <p:nvSpPr>
          <p:cNvPr id="467976" name="Text Box 8"/>
          <p:cNvSpPr txBox="1">
            <a:spLocks noChangeArrowheads="1"/>
          </p:cNvSpPr>
          <p:nvPr/>
        </p:nvSpPr>
        <p:spPr bwMode="auto">
          <a:xfrm>
            <a:off x="5257800" y="4572000"/>
            <a:ext cx="573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5/8</a:t>
            </a:r>
          </a:p>
          <a:p>
            <a:r>
              <a:rPr lang="en-US" sz="2400">
                <a:latin typeface="Times New Roman" charset="0"/>
              </a:rPr>
              <a:t>3/8</a:t>
            </a:r>
          </a:p>
          <a:p>
            <a:r>
              <a:rPr lang="en-US" sz="2400">
                <a:latin typeface="Times New Roman" charset="0"/>
              </a:rPr>
              <a:t>2</a:t>
            </a:r>
          </a:p>
        </p:txBody>
      </p:sp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7162800" y="45720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0</a:t>
            </a:r>
          </a:p>
          <a:p>
            <a:r>
              <a:rPr lang="en-US" sz="2400">
                <a:latin typeface="Times New Roman" charset="0"/>
              </a:rPr>
              <a:t>0</a:t>
            </a:r>
          </a:p>
          <a:p>
            <a:r>
              <a:rPr lang="en-US" sz="2400">
                <a:latin typeface="Times New Roman" charset="0"/>
              </a:rPr>
              <a:t>3</a:t>
            </a:r>
          </a:p>
        </p:txBody>
      </p:sp>
      <p:sp>
        <p:nvSpPr>
          <p:cNvPr id="467978" name="Text Box 10"/>
          <p:cNvSpPr txBox="1">
            <a:spLocks noChangeArrowheads="1"/>
          </p:cNvSpPr>
          <p:nvPr/>
        </p:nvSpPr>
        <p:spPr bwMode="auto">
          <a:xfrm>
            <a:off x="6232525" y="491807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84673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7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7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4" grpId="0" autoUpdateAnimBg="0"/>
      <p:bldP spid="467975" grpId="0" autoUpdateAnimBg="0"/>
      <p:bldP spid="467976" grpId="0" autoUpdateAnimBg="0"/>
      <p:bldP spid="467977" grpId="0" autoUpdateAnimBg="0"/>
      <p:bldP spid="46797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Google Solution to Traps, Etc.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Calibri" charset="0"/>
              </a:rPr>
              <a:t>“</a:t>
            </a:r>
            <a:r>
              <a:rPr lang="en-US">
                <a:latin typeface="Calibri" charset="0"/>
              </a:rPr>
              <a:t>Tax</a:t>
            </a:r>
            <a:r>
              <a:rPr lang="ja-JP" altLang="en-US">
                <a:latin typeface="Calibri" charset="0"/>
              </a:rPr>
              <a:t>”</a:t>
            </a:r>
            <a:r>
              <a:rPr lang="en-US">
                <a:latin typeface="Calibri" charset="0"/>
              </a:rPr>
              <a:t> each page a fixed percentage at each interation.</a:t>
            </a:r>
          </a:p>
          <a:p>
            <a:r>
              <a:rPr lang="en-US">
                <a:latin typeface="Calibri" charset="0"/>
              </a:rPr>
              <a:t>Add the same constant to all pages.</a:t>
            </a:r>
          </a:p>
          <a:p>
            <a:r>
              <a:rPr lang="en-US">
                <a:latin typeface="Calibri" charset="0"/>
              </a:rPr>
              <a:t>Models a random walk with a fixed probability of going to a random place next.</a:t>
            </a:r>
          </a:p>
        </p:txBody>
      </p:sp>
    </p:spTree>
    <p:extLst>
      <p:ext uri="{BB962C8B-B14F-4D97-AF65-F5344CB8AC3E}">
        <p14:creationId xmlns:p14="http://schemas.microsoft.com/office/powerpoint/2010/main" val="130418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9144000" cy="1143000"/>
          </a:xfrm>
        </p:spPr>
        <p:txBody>
          <a:bodyPr/>
          <a:lstStyle/>
          <a:p>
            <a:r>
              <a:rPr lang="en-US">
                <a:latin typeface="Calibri" charset="0"/>
              </a:rPr>
              <a:t>Example: Previous with 20% Tax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Equations </a:t>
            </a:r>
            <a:r>
              <a:rPr lang="en-US" b="1">
                <a:latin typeface="Calibri" charset="0"/>
              </a:rPr>
              <a:t> v</a:t>
            </a:r>
            <a:r>
              <a:rPr lang="en-US">
                <a:latin typeface="Calibri" charset="0"/>
              </a:rPr>
              <a:t> = 0.8(</a:t>
            </a:r>
            <a:r>
              <a:rPr lang="en-US" i="1">
                <a:latin typeface="Calibri" charset="0"/>
              </a:rPr>
              <a:t>M </a:t>
            </a:r>
            <a:r>
              <a:rPr lang="en-US" b="1">
                <a:latin typeface="Calibri" charset="0"/>
              </a:rPr>
              <a:t>v </a:t>
            </a:r>
            <a:r>
              <a:rPr lang="en-US">
                <a:latin typeface="Calibri" charset="0"/>
              </a:rPr>
              <a:t>) + 0.2:</a:t>
            </a:r>
          </a:p>
          <a:p>
            <a:pPr lvl="1">
              <a:buFont typeface="Wingdings" charset="0"/>
              <a:buNone/>
            </a:pPr>
            <a:r>
              <a:rPr lang="en-US" i="1">
                <a:latin typeface="Calibri" charset="0"/>
              </a:rPr>
              <a:t>y</a:t>
            </a:r>
            <a:r>
              <a:rPr lang="en-US">
                <a:latin typeface="Calibri" charset="0"/>
              </a:rPr>
              <a:t>   = 0.8(</a:t>
            </a:r>
            <a:r>
              <a:rPr lang="en-US" i="1">
                <a:latin typeface="Calibri" charset="0"/>
              </a:rPr>
              <a:t>y </a:t>
            </a:r>
            <a:r>
              <a:rPr lang="en-US">
                <a:latin typeface="Calibri" charset="0"/>
              </a:rPr>
              <a:t>/2 + </a:t>
            </a:r>
            <a:r>
              <a:rPr lang="en-US" i="1">
                <a:latin typeface="Calibri" charset="0"/>
              </a:rPr>
              <a:t>a</a:t>
            </a:r>
            <a:r>
              <a:rPr lang="en-US">
                <a:latin typeface="Calibri" charset="0"/>
              </a:rPr>
              <a:t>/2) + 0.2</a:t>
            </a:r>
          </a:p>
          <a:p>
            <a:pPr lvl="1">
              <a:buFont typeface="Wingdings" charset="0"/>
              <a:buNone/>
            </a:pPr>
            <a:r>
              <a:rPr lang="en-US" i="1">
                <a:latin typeface="Calibri" charset="0"/>
              </a:rPr>
              <a:t>a </a:t>
            </a:r>
            <a:r>
              <a:rPr lang="en-US">
                <a:latin typeface="Calibri" charset="0"/>
              </a:rPr>
              <a:t>  = 0.8(</a:t>
            </a:r>
            <a:r>
              <a:rPr lang="en-US" i="1">
                <a:latin typeface="Calibri" charset="0"/>
              </a:rPr>
              <a:t>y </a:t>
            </a:r>
            <a:r>
              <a:rPr lang="en-US">
                <a:latin typeface="Calibri" charset="0"/>
              </a:rPr>
              <a:t>/2) + 0.2</a:t>
            </a:r>
          </a:p>
          <a:p>
            <a:pPr lvl="1">
              <a:buFont typeface="Wingdings" charset="0"/>
              <a:buNone/>
            </a:pPr>
            <a:r>
              <a:rPr lang="en-US" i="1">
                <a:latin typeface="Calibri" charset="0"/>
              </a:rPr>
              <a:t>m</a:t>
            </a:r>
            <a:r>
              <a:rPr lang="en-US">
                <a:latin typeface="Calibri" charset="0"/>
              </a:rPr>
              <a:t>  = 0.8(</a:t>
            </a:r>
            <a:r>
              <a:rPr lang="en-US" i="1">
                <a:latin typeface="Calibri" charset="0"/>
              </a:rPr>
              <a:t>a </a:t>
            </a:r>
            <a:r>
              <a:rPr lang="en-US">
                <a:latin typeface="Calibri" charset="0"/>
              </a:rPr>
              <a:t>/2 + </a:t>
            </a:r>
            <a:r>
              <a:rPr lang="en-US" i="1">
                <a:latin typeface="Calibri" charset="0"/>
              </a:rPr>
              <a:t>m</a:t>
            </a:r>
            <a:r>
              <a:rPr lang="en-US">
                <a:latin typeface="Calibri" charset="0"/>
              </a:rPr>
              <a:t>) + 0.2</a:t>
            </a:r>
          </a:p>
          <a:p>
            <a:pPr lvl="1"/>
            <a:endParaRPr lang="en-US">
              <a:latin typeface="Calibri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55725" y="4537075"/>
            <a:ext cx="7953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y</a:t>
            </a:r>
          </a:p>
          <a:p>
            <a:r>
              <a:rPr lang="en-US" sz="2400">
                <a:latin typeface="Times New Roman" charset="0"/>
              </a:rPr>
              <a:t>a    =</a:t>
            </a:r>
          </a:p>
          <a:p>
            <a:r>
              <a:rPr lang="en-US" sz="2400">
                <a:latin typeface="Times New Roman" charset="0"/>
              </a:rPr>
              <a:t>m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743200" y="4572000"/>
            <a:ext cx="336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1</a:t>
            </a:r>
          </a:p>
          <a:p>
            <a:r>
              <a:rPr lang="en-US" sz="2400">
                <a:latin typeface="Times New Roman" charset="0"/>
              </a:rPr>
              <a:t>1</a:t>
            </a:r>
          </a:p>
          <a:p>
            <a:r>
              <a:rPr lang="en-US" sz="2400">
                <a:latin typeface="Times New Roman" charset="0"/>
              </a:rPr>
              <a:t>1</a:t>
            </a:r>
          </a:p>
        </p:txBody>
      </p:sp>
      <p:sp>
        <p:nvSpPr>
          <p:cNvPr id="470022" name="Text Box 6"/>
          <p:cNvSpPr txBox="1">
            <a:spLocks noChangeArrowheads="1"/>
          </p:cNvSpPr>
          <p:nvPr/>
        </p:nvSpPr>
        <p:spPr bwMode="auto">
          <a:xfrm>
            <a:off x="3505200" y="4572000"/>
            <a:ext cx="717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1.00</a:t>
            </a:r>
          </a:p>
          <a:p>
            <a:r>
              <a:rPr lang="en-US" sz="2400">
                <a:latin typeface="Times New Roman" charset="0"/>
              </a:rPr>
              <a:t>0.60</a:t>
            </a:r>
          </a:p>
          <a:p>
            <a:r>
              <a:rPr lang="en-US" sz="2400">
                <a:latin typeface="Times New Roman" charset="0"/>
              </a:rPr>
              <a:t>1.40</a:t>
            </a:r>
          </a:p>
        </p:txBody>
      </p:sp>
      <p:sp>
        <p:nvSpPr>
          <p:cNvPr id="470023" name="Text Box 7"/>
          <p:cNvSpPr txBox="1">
            <a:spLocks noChangeArrowheads="1"/>
          </p:cNvSpPr>
          <p:nvPr/>
        </p:nvSpPr>
        <p:spPr bwMode="auto">
          <a:xfrm>
            <a:off x="4343400" y="4572000"/>
            <a:ext cx="717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0.84</a:t>
            </a:r>
          </a:p>
          <a:p>
            <a:r>
              <a:rPr lang="en-US" sz="2400">
                <a:latin typeface="Times New Roman" charset="0"/>
              </a:rPr>
              <a:t>0.60</a:t>
            </a:r>
          </a:p>
          <a:p>
            <a:r>
              <a:rPr lang="en-US" sz="2400">
                <a:latin typeface="Times New Roman" charset="0"/>
              </a:rPr>
              <a:t>1.56</a:t>
            </a:r>
          </a:p>
        </p:txBody>
      </p:sp>
      <p:sp>
        <p:nvSpPr>
          <p:cNvPr id="470024" name="Text Box 8"/>
          <p:cNvSpPr txBox="1">
            <a:spLocks noChangeArrowheads="1"/>
          </p:cNvSpPr>
          <p:nvPr/>
        </p:nvSpPr>
        <p:spPr bwMode="auto">
          <a:xfrm>
            <a:off x="5257800" y="4572000"/>
            <a:ext cx="869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0.776</a:t>
            </a:r>
          </a:p>
          <a:p>
            <a:r>
              <a:rPr lang="en-US" sz="2400">
                <a:latin typeface="Times New Roman" charset="0"/>
              </a:rPr>
              <a:t>0.536</a:t>
            </a:r>
          </a:p>
          <a:p>
            <a:r>
              <a:rPr lang="en-US" sz="2400">
                <a:latin typeface="Times New Roman" charset="0"/>
              </a:rPr>
              <a:t>1.688</a:t>
            </a:r>
          </a:p>
        </p:txBody>
      </p:sp>
      <p:sp>
        <p:nvSpPr>
          <p:cNvPr id="470025" name="Text Box 9"/>
          <p:cNvSpPr txBox="1">
            <a:spLocks noChangeArrowheads="1"/>
          </p:cNvSpPr>
          <p:nvPr/>
        </p:nvSpPr>
        <p:spPr bwMode="auto">
          <a:xfrm>
            <a:off x="7162800" y="4572000"/>
            <a:ext cx="877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  7/11</a:t>
            </a:r>
          </a:p>
          <a:p>
            <a:r>
              <a:rPr lang="en-US" sz="2400">
                <a:latin typeface="Times New Roman" charset="0"/>
              </a:rPr>
              <a:t>  5/11</a:t>
            </a:r>
          </a:p>
          <a:p>
            <a:r>
              <a:rPr lang="en-US" sz="2400">
                <a:latin typeface="Times New Roman" charset="0"/>
              </a:rPr>
              <a:t>21/11</a:t>
            </a:r>
          </a:p>
        </p:txBody>
      </p:sp>
      <p:sp>
        <p:nvSpPr>
          <p:cNvPr id="470026" name="Text Box 10"/>
          <p:cNvSpPr txBox="1">
            <a:spLocks noChangeArrowheads="1"/>
          </p:cNvSpPr>
          <p:nvPr/>
        </p:nvSpPr>
        <p:spPr bwMode="auto">
          <a:xfrm>
            <a:off x="6232525" y="491807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latin typeface="Times New Roman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90638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0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0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0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0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2" grpId="0" autoUpdateAnimBg="0"/>
      <p:bldP spid="470023" grpId="0" autoUpdateAnimBg="0"/>
      <p:bldP spid="470024" grpId="0" autoUpdateAnimBg="0"/>
      <p:bldP spid="470025" grpId="0" autoUpdateAnimBg="0"/>
      <p:bldP spid="470026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PageRank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Properties of </a:t>
            </a:r>
            <a:r>
              <a:rPr lang="en-US" dirty="0" err="1" smtClean="0"/>
              <a:t>PageRank</a:t>
            </a:r>
            <a:endParaRPr lang="en-US" dirty="0" smtClean="0"/>
          </a:p>
          <a:p>
            <a:pPr lvl="1"/>
            <a:r>
              <a:rPr lang="en-US" dirty="0" smtClean="0"/>
              <a:t>Can be computed iteratively</a:t>
            </a:r>
          </a:p>
          <a:p>
            <a:pPr lvl="1"/>
            <a:r>
              <a:rPr lang="en-US" dirty="0" smtClean="0"/>
              <a:t>Effects at each iteration are local</a:t>
            </a:r>
          </a:p>
          <a:p>
            <a:r>
              <a:rPr lang="en-US" dirty="0" smtClean="0"/>
              <a:t>Sketch of algorithm:</a:t>
            </a:r>
          </a:p>
          <a:p>
            <a:pPr lvl="1"/>
            <a:r>
              <a:rPr lang="en-US" dirty="0" smtClean="0"/>
              <a:t>Start with seed </a:t>
            </a:r>
            <a:r>
              <a:rPr lang="en-US" i="1" dirty="0" err="1" smtClean="0"/>
              <a:t>PR</a:t>
            </a:r>
            <a:r>
              <a:rPr lang="en-US" i="1" baseline="-25000" dirty="0" err="1" smtClean="0"/>
              <a:t>i</a:t>
            </a:r>
            <a:r>
              <a:rPr lang="en-US" dirty="0" smtClean="0"/>
              <a:t> values</a:t>
            </a:r>
          </a:p>
          <a:p>
            <a:pPr lvl="1"/>
            <a:r>
              <a:rPr lang="en-US" dirty="0" smtClean="0"/>
              <a:t>Each page distributes </a:t>
            </a:r>
            <a:r>
              <a:rPr lang="en-US" i="1" dirty="0" err="1" smtClean="0"/>
              <a:t>PR</a:t>
            </a:r>
            <a:r>
              <a:rPr lang="en-US" i="1" baseline="-25000" dirty="0" err="1" smtClean="0"/>
              <a:t>i</a:t>
            </a:r>
            <a:r>
              <a:rPr lang="en-US" dirty="0" smtClean="0"/>
              <a:t> “credit” to all pages it links to</a:t>
            </a:r>
          </a:p>
          <a:p>
            <a:pPr lvl="1"/>
            <a:r>
              <a:rPr lang="en-US" dirty="0" smtClean="0"/>
              <a:t>Each target page adds up “credit” from multiple in-bound links to compute </a:t>
            </a:r>
            <a:r>
              <a:rPr lang="en-US" i="1" dirty="0" smtClean="0"/>
              <a:t>PR</a:t>
            </a:r>
            <a:r>
              <a:rPr lang="en-US" i="1" baseline="-25000" dirty="0" smtClean="0"/>
              <a:t>i+1</a:t>
            </a:r>
          </a:p>
          <a:p>
            <a:pPr lvl="1"/>
            <a:r>
              <a:rPr lang="en-US" dirty="0" smtClean="0"/>
              <a:t>Iterate until values converge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155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PageRank</a:t>
            </a:r>
            <a:r>
              <a:rPr lang="en-US" dirty="0" smtClean="0"/>
              <a:t> Iteration (1)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57532" y="3124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val 5"/>
          <p:cNvSpPr/>
          <p:nvPr/>
        </p:nvSpPr>
        <p:spPr>
          <a:xfrm>
            <a:off x="2905332" y="27432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09932" y="4495800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67332" y="3962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48132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 flipV="1">
            <a:off x="1609932" y="2819400"/>
            <a:ext cx="1295400" cy="3810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1"/>
            <a:endCxn id="5" idx="5"/>
          </p:cNvCxnSpPr>
          <p:nvPr/>
        </p:nvCxnSpPr>
        <p:spPr>
          <a:xfrm rot="16200000" flipV="1">
            <a:off x="1778114" y="3063782"/>
            <a:ext cx="501836" cy="8828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7" idx="0"/>
          </p:cNvCxnSpPr>
          <p:nvPr/>
        </p:nvCxnSpPr>
        <p:spPr>
          <a:xfrm rot="16200000" flipH="1">
            <a:off x="1000332" y="3810000"/>
            <a:ext cx="1219200" cy="1524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7"/>
            <a:endCxn id="9" idx="3"/>
          </p:cNvCxnSpPr>
          <p:nvPr/>
        </p:nvCxnSpPr>
        <p:spPr>
          <a:xfrm rot="5400000" flipH="1" flipV="1">
            <a:off x="1778114" y="3825782"/>
            <a:ext cx="654236" cy="7304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7"/>
            <a:endCxn id="6" idx="4"/>
          </p:cNvCxnSpPr>
          <p:nvPr/>
        </p:nvCxnSpPr>
        <p:spPr>
          <a:xfrm rot="5400000" flipH="1" flipV="1">
            <a:off x="2349614" y="3124200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8" idx="1"/>
          </p:cNvCxnSpPr>
          <p:nvPr/>
        </p:nvCxnSpPr>
        <p:spPr>
          <a:xfrm rot="16200000" flipH="1">
            <a:off x="2806814" y="3101882"/>
            <a:ext cx="1111436" cy="6542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8" idx="2"/>
          </p:cNvCxnSpPr>
          <p:nvPr/>
        </p:nvCxnSpPr>
        <p:spPr>
          <a:xfrm>
            <a:off x="2600532" y="3810000"/>
            <a:ext cx="1066800" cy="2286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7" idx="6"/>
          </p:cNvCxnSpPr>
          <p:nvPr/>
        </p:nvCxnSpPr>
        <p:spPr>
          <a:xfrm rot="5400000">
            <a:off x="2486232" y="3368582"/>
            <a:ext cx="479518" cy="1927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6532" y="289560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64466" y="45998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3532" y="39624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1932" y="38378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67857" y="25146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09932" y="2895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CC99">
                    <a:lumMod val="75000"/>
                  </a:srgbClr>
                </a:solidFill>
                <a:latin typeface="Arial" charset="0"/>
              </a:rPr>
              <a:t>0.1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28932" y="33044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CC99">
                    <a:lumMod val="75000"/>
                  </a:srgbClr>
                </a:solidFill>
                <a:latin typeface="Arial" charset="0"/>
              </a:rPr>
              <a:t>0.1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86900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99CC">
                    <a:lumMod val="50000"/>
                  </a:srgbClr>
                </a:solidFill>
                <a:latin typeface="Arial" charset="0"/>
              </a:rPr>
              <a:t>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39500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CFF99">
                    <a:lumMod val="50000"/>
                  </a:srgbClr>
                </a:solidFill>
                <a:latin typeface="Arial" charset="0"/>
              </a:rPr>
              <a:t>0.2</a:t>
            </a:r>
          </a:p>
        </p:txBody>
      </p:sp>
      <p:cxnSp>
        <p:nvCxnSpPr>
          <p:cNvPr id="27" name="Straight Arrow Connector 26"/>
          <p:cNvCxnSpPr>
            <a:stCxn id="6" idx="3"/>
            <a:endCxn id="9" idx="0"/>
          </p:cNvCxnSpPr>
          <p:nvPr/>
        </p:nvCxnSpPr>
        <p:spPr>
          <a:xfrm rot="5400000">
            <a:off x="2295732" y="3101882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24332" y="2895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99CCFF">
                    <a:lumMod val="75000"/>
                  </a:srgbClr>
                </a:solidFill>
                <a:latin typeface="Arial" charset="0"/>
              </a:rPr>
              <a:t>0.1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58500" y="28194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99CCFF">
                    <a:lumMod val="75000"/>
                  </a:srgbClr>
                </a:solidFill>
                <a:latin typeface="Arial" charset="0"/>
              </a:rPr>
              <a:t>0.1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14732" y="36092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99">
                    <a:lumMod val="50000"/>
                  </a:srgbClr>
                </a:solidFill>
                <a:latin typeface="Arial" charset="0"/>
              </a:rPr>
              <a:t>0.066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49005" y="3657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99">
                    <a:lumMod val="50000"/>
                  </a:srgbClr>
                </a:solidFill>
                <a:latin typeface="Arial" charset="0"/>
              </a:rPr>
              <a:t>0.066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96605" y="35052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99">
                    <a:lumMod val="50000"/>
                  </a:srgbClr>
                </a:solidFill>
                <a:latin typeface="Arial" charset="0"/>
              </a:rPr>
              <a:t>0.066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696657" y="2514600"/>
            <a:ext cx="3532943" cy="2362200"/>
            <a:chOff x="4696657" y="2590800"/>
            <a:chExt cx="3532943" cy="2362200"/>
          </a:xfrm>
        </p:grpSpPr>
        <p:sp>
          <p:nvSpPr>
            <p:cNvPr id="33" name="Oval 32"/>
            <p:cNvSpPr/>
            <p:nvPr/>
          </p:nvSpPr>
          <p:spPr>
            <a:xfrm>
              <a:off x="5077657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525457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230057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287457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068257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8" name="Straight Arrow Connector 37"/>
            <p:cNvCxnSpPr>
              <a:stCxn id="33" idx="6"/>
              <a:endCxn id="34" idx="2"/>
            </p:cNvCxnSpPr>
            <p:nvPr/>
          </p:nvCxnSpPr>
          <p:spPr>
            <a:xfrm flipV="1">
              <a:off x="5230057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1"/>
              <a:endCxn id="33" idx="5"/>
            </p:cNvCxnSpPr>
            <p:nvPr/>
          </p:nvCxnSpPr>
          <p:spPr>
            <a:xfrm rot="16200000" flipV="1">
              <a:off x="5398239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4"/>
              <a:endCxn id="35" idx="0"/>
            </p:cNvCxnSpPr>
            <p:nvPr/>
          </p:nvCxnSpPr>
          <p:spPr>
            <a:xfrm rot="16200000" flipH="1">
              <a:off x="4620457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7"/>
              <a:endCxn id="37" idx="3"/>
            </p:cNvCxnSpPr>
            <p:nvPr/>
          </p:nvCxnSpPr>
          <p:spPr>
            <a:xfrm rot="5400000" flipH="1" flipV="1">
              <a:off x="5398239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7"/>
              <a:endCxn id="34" idx="4"/>
            </p:cNvCxnSpPr>
            <p:nvPr/>
          </p:nvCxnSpPr>
          <p:spPr>
            <a:xfrm rot="5400000" flipH="1" flipV="1">
              <a:off x="5969739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5"/>
              <a:endCxn id="36" idx="1"/>
            </p:cNvCxnSpPr>
            <p:nvPr/>
          </p:nvCxnSpPr>
          <p:spPr>
            <a:xfrm rot="16200000" flipH="1">
              <a:off x="6426939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6"/>
              <a:endCxn id="36" idx="2"/>
            </p:cNvCxnSpPr>
            <p:nvPr/>
          </p:nvCxnSpPr>
          <p:spPr>
            <a:xfrm>
              <a:off x="6220657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6" idx="3"/>
              <a:endCxn id="35" idx="6"/>
            </p:cNvCxnSpPr>
            <p:nvPr/>
          </p:nvCxnSpPr>
          <p:spPr>
            <a:xfrm rot="5400000">
              <a:off x="6106357" y="34447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6657" y="2971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(0.066)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84591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(0.3)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63657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(0.166)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92057" y="391400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(0.3)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87982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(0.166)</a:t>
              </a:r>
            </a:p>
          </p:txBody>
        </p:sp>
        <p:cxnSp>
          <p:nvCxnSpPr>
            <p:cNvPr id="51" name="Straight Arrow Connector 50"/>
            <p:cNvCxnSpPr>
              <a:stCxn id="34" idx="3"/>
              <a:endCxn id="37" idx="0"/>
            </p:cNvCxnSpPr>
            <p:nvPr/>
          </p:nvCxnSpPr>
          <p:spPr>
            <a:xfrm rot="5400000">
              <a:off x="5915857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38200" y="2450068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33560306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PageRank</a:t>
            </a:r>
            <a:r>
              <a:rPr lang="en-US" dirty="0" smtClean="0"/>
              <a:t> Iteration (2)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447800" y="3124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2895600" y="27432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4495800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57600" y="3962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384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>
            <a:stCxn id="3" idx="6"/>
            <a:endCxn id="5" idx="2"/>
          </p:cNvCxnSpPr>
          <p:nvPr/>
        </p:nvCxnSpPr>
        <p:spPr>
          <a:xfrm flipV="1">
            <a:off x="1600200" y="2819400"/>
            <a:ext cx="1295400" cy="3810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  <a:endCxn id="3" idx="5"/>
          </p:cNvCxnSpPr>
          <p:nvPr/>
        </p:nvCxnSpPr>
        <p:spPr>
          <a:xfrm rot="16200000" flipV="1">
            <a:off x="1768382" y="3063782"/>
            <a:ext cx="501836" cy="8828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4"/>
            <a:endCxn id="6" idx="0"/>
          </p:cNvCxnSpPr>
          <p:nvPr/>
        </p:nvCxnSpPr>
        <p:spPr>
          <a:xfrm rot="16200000" flipH="1">
            <a:off x="990600" y="3810000"/>
            <a:ext cx="1219200" cy="1524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7"/>
            <a:endCxn id="8" idx="3"/>
          </p:cNvCxnSpPr>
          <p:nvPr/>
        </p:nvCxnSpPr>
        <p:spPr>
          <a:xfrm rot="5400000" flipH="1" flipV="1">
            <a:off x="1768382" y="3825782"/>
            <a:ext cx="654236" cy="7304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4"/>
          </p:cNvCxnSpPr>
          <p:nvPr/>
        </p:nvCxnSpPr>
        <p:spPr>
          <a:xfrm rot="5400000" flipH="1" flipV="1">
            <a:off x="2339882" y="3124200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1"/>
          </p:cNvCxnSpPr>
          <p:nvPr/>
        </p:nvCxnSpPr>
        <p:spPr>
          <a:xfrm rot="16200000" flipH="1">
            <a:off x="2797082" y="3101882"/>
            <a:ext cx="1111436" cy="6542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7" idx="2"/>
          </p:cNvCxnSpPr>
          <p:nvPr/>
        </p:nvCxnSpPr>
        <p:spPr>
          <a:xfrm>
            <a:off x="2590800" y="3810000"/>
            <a:ext cx="1066800" cy="2286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6" idx="6"/>
          </p:cNvCxnSpPr>
          <p:nvPr/>
        </p:nvCxnSpPr>
        <p:spPr>
          <a:xfrm rot="5400000">
            <a:off x="2476500" y="3368582"/>
            <a:ext cx="479518" cy="1927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2895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(0.066)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4734" y="45998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(0.3)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33800" y="39624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(0.166)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2200" y="38378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8125" y="2514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(0.166)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2600" y="28194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CC99">
                    <a:lumMod val="75000"/>
                  </a:srgbClr>
                </a:solidFill>
                <a:latin typeface="Arial" charset="0"/>
              </a:rPr>
              <a:t>0.033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2873" y="3276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CC99">
                    <a:lumMod val="75000"/>
                  </a:srgbClr>
                </a:solidFill>
                <a:latin typeface="Arial" charset="0"/>
              </a:rPr>
              <a:t>0.033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7168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99CC">
                    <a:lumMod val="50000"/>
                  </a:srgbClr>
                </a:solidFill>
                <a:latin typeface="Arial" charset="0"/>
              </a:rPr>
              <a:t>0.3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6600" y="41426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CFF99">
                    <a:lumMod val="50000"/>
                  </a:srgbClr>
                </a:solidFill>
                <a:latin typeface="Arial" charset="0"/>
              </a:rPr>
              <a:t>0.166</a:t>
            </a:r>
          </a:p>
        </p:txBody>
      </p:sp>
      <p:cxnSp>
        <p:nvCxnSpPr>
          <p:cNvPr id="26" name="Straight Arrow Connector 25"/>
          <p:cNvCxnSpPr>
            <a:stCxn id="5" idx="3"/>
            <a:endCxn id="8" idx="0"/>
          </p:cNvCxnSpPr>
          <p:nvPr/>
        </p:nvCxnSpPr>
        <p:spPr>
          <a:xfrm rot="5400000">
            <a:off x="2286000" y="3101882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58273" y="2895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99CCFF">
                    <a:lumMod val="75000"/>
                  </a:srgbClr>
                </a:solidFill>
                <a:latin typeface="Arial" charset="0"/>
              </a:rPr>
              <a:t>0.083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8768" y="28194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99CCFF">
                    <a:lumMod val="75000"/>
                  </a:srgbClr>
                </a:solidFill>
                <a:latin typeface="Arial" charset="0"/>
              </a:rPr>
              <a:t>0.083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36092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99">
                    <a:lumMod val="50000"/>
                  </a:srgbClr>
                </a:solidFill>
                <a:latin typeface="Arial" charset="0"/>
              </a:rPr>
              <a:t>0.1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39273" y="3657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99">
                    <a:lumMod val="50000"/>
                  </a:srgbClr>
                </a:solidFill>
                <a:latin typeface="Arial" charset="0"/>
              </a:rPr>
              <a:t>0.1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6873" y="35052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99">
                    <a:lumMod val="50000"/>
                  </a:srgbClr>
                </a:solidFill>
                <a:latin typeface="Arial" charset="0"/>
              </a:rPr>
              <a:t>0.1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686925" y="2514600"/>
            <a:ext cx="3532943" cy="2362200"/>
            <a:chOff x="4686925" y="2590800"/>
            <a:chExt cx="3532943" cy="2362200"/>
          </a:xfrm>
        </p:grpSpPr>
        <p:sp>
          <p:nvSpPr>
            <p:cNvPr id="32" name="Oval 31"/>
            <p:cNvSpPr/>
            <p:nvPr/>
          </p:nvSpPr>
          <p:spPr>
            <a:xfrm>
              <a:off x="5067925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515725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220325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277725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058525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7" name="Straight Arrow Connector 36"/>
            <p:cNvCxnSpPr>
              <a:stCxn id="32" idx="6"/>
              <a:endCxn id="33" idx="2"/>
            </p:cNvCxnSpPr>
            <p:nvPr/>
          </p:nvCxnSpPr>
          <p:spPr>
            <a:xfrm flipV="1">
              <a:off x="5220325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6" idx="1"/>
              <a:endCxn id="32" idx="5"/>
            </p:cNvCxnSpPr>
            <p:nvPr/>
          </p:nvCxnSpPr>
          <p:spPr>
            <a:xfrm rot="16200000" flipV="1">
              <a:off x="5388507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2" idx="4"/>
              <a:endCxn id="34" idx="0"/>
            </p:cNvCxnSpPr>
            <p:nvPr/>
          </p:nvCxnSpPr>
          <p:spPr>
            <a:xfrm rot="16200000" flipH="1">
              <a:off x="4610725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7"/>
              <a:endCxn id="36" idx="3"/>
            </p:cNvCxnSpPr>
            <p:nvPr/>
          </p:nvCxnSpPr>
          <p:spPr>
            <a:xfrm rot="5400000" flipH="1" flipV="1">
              <a:off x="5388507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6" idx="7"/>
              <a:endCxn id="33" idx="4"/>
            </p:cNvCxnSpPr>
            <p:nvPr/>
          </p:nvCxnSpPr>
          <p:spPr>
            <a:xfrm rot="5400000" flipH="1" flipV="1">
              <a:off x="5960007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5"/>
              <a:endCxn id="35" idx="1"/>
            </p:cNvCxnSpPr>
            <p:nvPr/>
          </p:nvCxnSpPr>
          <p:spPr>
            <a:xfrm rot="16200000" flipH="1">
              <a:off x="6417207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6" idx="6"/>
              <a:endCxn id="35" idx="2"/>
            </p:cNvCxnSpPr>
            <p:nvPr/>
          </p:nvCxnSpPr>
          <p:spPr>
            <a:xfrm>
              <a:off x="6210925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5" idx="3"/>
              <a:endCxn id="34" idx="6"/>
            </p:cNvCxnSpPr>
            <p:nvPr/>
          </p:nvCxnSpPr>
          <p:spPr>
            <a:xfrm rot="5400000">
              <a:off x="6096625" y="34447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86925" y="2971800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(0.1)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74859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(0.2)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53925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(0.183)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82325" y="3914001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(0.383)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8250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(0.133)</a:t>
              </a:r>
            </a:p>
          </p:txBody>
        </p:sp>
        <p:cxnSp>
          <p:nvCxnSpPr>
            <p:cNvPr id="50" name="Straight Arrow Connector 49"/>
            <p:cNvCxnSpPr>
              <a:stCxn id="33" idx="3"/>
              <a:endCxn id="36" idx="0"/>
            </p:cNvCxnSpPr>
            <p:nvPr/>
          </p:nvCxnSpPr>
          <p:spPr>
            <a:xfrm rot="5400000">
              <a:off x="5906125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838200" y="2438400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31823173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in MapReduce</a:t>
            </a:r>
            <a:endParaRPr lang="en-US" dirty="0"/>
          </a:p>
        </p:txBody>
      </p:sp>
      <p:graphicFrame>
        <p:nvGraphicFramePr>
          <p:cNvPr id="297" name="Table 296"/>
          <p:cNvGraphicFramePr>
            <a:graphicFrameLocks noGrp="1"/>
          </p:cNvGraphicFramePr>
          <p:nvPr/>
        </p:nvGraphicFramePr>
        <p:xfrm>
          <a:off x="67818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" name="Table 297"/>
          <p:cNvGraphicFramePr>
            <a:graphicFrameLocks noGrp="1"/>
          </p:cNvGraphicFramePr>
          <p:nvPr/>
        </p:nvGraphicFramePr>
        <p:xfrm>
          <a:off x="19050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" name="Table 298"/>
          <p:cNvGraphicFramePr>
            <a:graphicFrameLocks noGrp="1"/>
          </p:cNvGraphicFramePr>
          <p:nvPr/>
        </p:nvGraphicFramePr>
        <p:xfrm>
          <a:off x="31242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0" name="Table 299"/>
          <p:cNvGraphicFramePr>
            <a:graphicFrameLocks noGrp="1"/>
          </p:cNvGraphicFramePr>
          <p:nvPr/>
        </p:nvGraphicFramePr>
        <p:xfrm>
          <a:off x="43434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1" name="Table 300"/>
          <p:cNvGraphicFramePr>
            <a:graphicFrameLocks noGrp="1"/>
          </p:cNvGraphicFramePr>
          <p:nvPr/>
        </p:nvGraphicFramePr>
        <p:xfrm>
          <a:off x="55626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2" name="Rectangle 301"/>
          <p:cNvSpPr/>
          <p:nvPr/>
        </p:nvSpPr>
        <p:spPr>
          <a:xfrm>
            <a:off x="19050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8288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24384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305" name="Straight Arrow Connector 304"/>
          <p:cNvCxnSpPr>
            <a:endCxn id="304" idx="0"/>
          </p:cNvCxnSpPr>
          <p:nvPr/>
        </p:nvCxnSpPr>
        <p:spPr>
          <a:xfrm rot="16200000" flipH="1">
            <a:off x="24003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303" idx="0"/>
          </p:cNvCxnSpPr>
          <p:nvPr/>
        </p:nvCxnSpPr>
        <p:spPr>
          <a:xfrm rot="5400000">
            <a:off x="20193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31242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30480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36576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310" name="Straight Arrow Connector 309"/>
          <p:cNvCxnSpPr>
            <a:endCxn id="309" idx="0"/>
          </p:cNvCxnSpPr>
          <p:nvPr/>
        </p:nvCxnSpPr>
        <p:spPr>
          <a:xfrm rot="16200000" flipH="1">
            <a:off x="3619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endCxn id="308" idx="0"/>
          </p:cNvCxnSpPr>
          <p:nvPr/>
        </p:nvCxnSpPr>
        <p:spPr>
          <a:xfrm rot="5400000">
            <a:off x="3238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67818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13" name="Straight Arrow Connector 312"/>
          <p:cNvCxnSpPr/>
          <p:nvPr/>
        </p:nvCxnSpPr>
        <p:spPr>
          <a:xfrm rot="16200000" flipH="1">
            <a:off x="7429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rot="5400000">
            <a:off x="67437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66294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70866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75438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318" name="Straight Arrow Connector 317"/>
          <p:cNvCxnSpPr>
            <a:stCxn id="312" idx="2"/>
            <a:endCxn id="316" idx="0"/>
          </p:cNvCxnSpPr>
          <p:nvPr/>
        </p:nvCxnSpPr>
        <p:spPr>
          <a:xfrm rot="5400000">
            <a:off x="70866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43434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4343400" y="30353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321" name="Straight Arrow Connector 320"/>
          <p:cNvCxnSpPr>
            <a:stCxn id="319" idx="2"/>
            <a:endCxn id="320" idx="0"/>
          </p:cNvCxnSpPr>
          <p:nvPr/>
        </p:nvCxnSpPr>
        <p:spPr>
          <a:xfrm rot="5400000">
            <a:off x="46482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55626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5562600" y="30353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324" name="Straight Arrow Connector 323"/>
          <p:cNvCxnSpPr>
            <a:stCxn id="322" idx="2"/>
            <a:endCxn id="323" idx="0"/>
          </p:cNvCxnSpPr>
          <p:nvPr/>
        </p:nvCxnSpPr>
        <p:spPr>
          <a:xfrm rot="5400000">
            <a:off x="58674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22860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326" name="Rectangle 325"/>
          <p:cNvSpPr/>
          <p:nvPr/>
        </p:nvSpPr>
        <p:spPr>
          <a:xfrm>
            <a:off x="47244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35052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28" name="Rectangle 327"/>
          <p:cNvSpPr/>
          <p:nvPr/>
        </p:nvSpPr>
        <p:spPr>
          <a:xfrm>
            <a:off x="65532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16002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30" name="Rectangle 329"/>
          <p:cNvSpPr/>
          <p:nvPr/>
        </p:nvSpPr>
        <p:spPr>
          <a:xfrm>
            <a:off x="28956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41148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5334000" y="39116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7162800" y="39116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914400">
              <a:defRPr/>
            </a:pPr>
            <a:r>
              <a:rPr lang="en-US" sz="12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kern="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1600200" y="46355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362200" y="4635500"/>
            <a:ext cx="762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581400" y="4635500"/>
            <a:ext cx="762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4800600" y="4635500"/>
            <a:ext cx="13716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629400" y="4635500"/>
            <a:ext cx="13716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39" name="Straight Arrow Connector 338"/>
          <p:cNvCxnSpPr>
            <a:stCxn id="329" idx="2"/>
            <a:endCxn id="334" idx="0"/>
          </p:cNvCxnSpPr>
          <p:nvPr/>
        </p:nvCxnSpPr>
        <p:spPr>
          <a:xfrm rot="5400000">
            <a:off x="1581150" y="4464050"/>
            <a:ext cx="342900" cy="1588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25" idx="2"/>
          </p:cNvCxnSpPr>
          <p:nvPr/>
        </p:nvCxnSpPr>
        <p:spPr>
          <a:xfrm rot="16200000" flipH="1">
            <a:off x="23812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330" idx="2"/>
          </p:cNvCxnSpPr>
          <p:nvPr/>
        </p:nvCxnSpPr>
        <p:spPr>
          <a:xfrm rot="5400000">
            <a:off x="2800350" y="43878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327" idx="2"/>
          </p:cNvCxnSpPr>
          <p:nvPr/>
        </p:nvCxnSpPr>
        <p:spPr>
          <a:xfrm rot="16200000" flipH="1">
            <a:off x="36004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331" idx="2"/>
          </p:cNvCxnSpPr>
          <p:nvPr/>
        </p:nvCxnSpPr>
        <p:spPr>
          <a:xfrm rot="5400000">
            <a:off x="4019550" y="43878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326" idx="2"/>
          </p:cNvCxnSpPr>
          <p:nvPr/>
        </p:nvCxnSpPr>
        <p:spPr>
          <a:xfrm rot="16200000" flipH="1">
            <a:off x="4933950" y="43116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332" idx="2"/>
          </p:cNvCxnSpPr>
          <p:nvPr/>
        </p:nvCxnSpPr>
        <p:spPr>
          <a:xfrm rot="5400000">
            <a:off x="55816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28" idx="2"/>
          </p:cNvCxnSpPr>
          <p:nvPr/>
        </p:nvCxnSpPr>
        <p:spPr>
          <a:xfrm rot="16200000" flipH="1">
            <a:off x="6762750" y="43116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333" idx="2"/>
          </p:cNvCxnSpPr>
          <p:nvPr/>
        </p:nvCxnSpPr>
        <p:spPr>
          <a:xfrm rot="5400000">
            <a:off x="74104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8" name="Table 347"/>
          <p:cNvGraphicFramePr>
            <a:graphicFrameLocks noGrp="1"/>
          </p:cNvGraphicFramePr>
          <p:nvPr/>
        </p:nvGraphicFramePr>
        <p:xfrm>
          <a:off x="65532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9" name="Table 348"/>
          <p:cNvGraphicFramePr>
            <a:graphicFrameLocks noGrp="1"/>
          </p:cNvGraphicFramePr>
          <p:nvPr/>
        </p:nvGraphicFramePr>
        <p:xfrm>
          <a:off x="15240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0" name="Table 349"/>
          <p:cNvGraphicFramePr>
            <a:graphicFrameLocks noGrp="1"/>
          </p:cNvGraphicFramePr>
          <p:nvPr/>
        </p:nvGraphicFramePr>
        <p:xfrm>
          <a:off x="22860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1" name="Table 350"/>
          <p:cNvGraphicFramePr>
            <a:graphicFrameLocks noGrp="1"/>
          </p:cNvGraphicFramePr>
          <p:nvPr/>
        </p:nvGraphicFramePr>
        <p:xfrm>
          <a:off x="35052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2" name="Table 351"/>
          <p:cNvGraphicFramePr>
            <a:graphicFrameLocks noGrp="1"/>
          </p:cNvGraphicFramePr>
          <p:nvPr/>
        </p:nvGraphicFramePr>
        <p:xfrm>
          <a:off x="47244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3" name="TextBox 352"/>
          <p:cNvSpPr txBox="1"/>
          <p:nvPr/>
        </p:nvSpPr>
        <p:spPr>
          <a:xfrm>
            <a:off x="880392" y="27305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Map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551777" y="4330700"/>
            <a:ext cx="9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35805981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04" grpId="0" animBg="1"/>
      <p:bldP spid="308" grpId="0" animBg="1"/>
      <p:bldP spid="309" grpId="0" animBg="1"/>
      <p:bldP spid="315" grpId="0" animBg="1"/>
      <p:bldP spid="316" grpId="0" animBg="1"/>
      <p:bldP spid="317" grpId="0" animBg="1"/>
      <p:bldP spid="320" grpId="0" animBg="1"/>
      <p:bldP spid="323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Pseudo-Code</a:t>
            </a:r>
            <a:endParaRPr lang="en-US" dirty="0"/>
          </a:p>
        </p:txBody>
      </p:sp>
      <p:pic>
        <p:nvPicPr>
          <p:cNvPr id="5" name="Content Placeholder 4" descr="graphs-p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2525" y="1733550"/>
            <a:ext cx="6915150" cy="3771900"/>
          </a:xfrm>
        </p:spPr>
      </p:pic>
    </p:spTree>
    <p:extLst>
      <p:ext uri="{BB962C8B-B14F-4D97-AF65-F5344CB8AC3E}">
        <p14:creationId xmlns:p14="http://schemas.microsoft.com/office/powerpoint/2010/main" val="140774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 txBox="1">
            <a:spLocks noGrp="1"/>
          </p:cNvSpPr>
          <p:nvPr/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D85131DB-7201-4F97-A05C-5BFD77E1D966}" type="slidenum">
              <a:rPr lang="en-US" sz="1000" b="1">
                <a:latin typeface="Verdana" pitchFamily="34" charset="0"/>
              </a:rPr>
              <a:pPr algn="ctr" eaLnBrk="1" hangingPunct="1"/>
              <a:t>6</a:t>
            </a:fld>
            <a:endParaRPr lang="en-US" sz="1000" b="1">
              <a:latin typeface="Verdana" pitchFamily="34" charset="0"/>
            </a:endParaRPr>
          </a:p>
        </p:txBody>
      </p:sp>
      <p:sp>
        <p:nvSpPr>
          <p:cNvPr id="3075" name="Title 1"/>
          <p:cNvSpPr>
            <a:spLocks noGrp="1"/>
          </p:cNvSpPr>
          <p:nvPr>
            <p:ph type="title" idx="4294967295"/>
          </p:nvPr>
        </p:nvSpPr>
        <p:spPr>
          <a:xfrm>
            <a:off x="509588" y="-90488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 smtClean="0"/>
              <a:t>Ubiquitous Network (Graph) Data</a:t>
            </a:r>
          </a:p>
        </p:txBody>
      </p:sp>
      <p:grpSp>
        <p:nvGrpSpPr>
          <p:cNvPr id="3076" name="Group 31"/>
          <p:cNvGrpSpPr>
            <a:grpSpLocks/>
          </p:cNvGrpSpPr>
          <p:nvPr/>
        </p:nvGrpSpPr>
        <p:grpSpPr bwMode="auto">
          <a:xfrm>
            <a:off x="914400" y="3670300"/>
            <a:ext cx="4419600" cy="3200400"/>
            <a:chOff x="2976" y="2304"/>
            <a:chExt cx="2784" cy="2016"/>
          </a:xfrm>
        </p:grpSpPr>
        <p:pic>
          <p:nvPicPr>
            <p:cNvPr id="3081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" y="2670"/>
              <a:ext cx="1967" cy="1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3329">
              <a:off x="4704" y="3264"/>
              <a:ext cx="864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" name="Rectangle 25"/>
            <p:cNvSpPr>
              <a:spLocks noChangeArrowheads="1"/>
            </p:cNvSpPr>
            <p:nvPr/>
          </p:nvSpPr>
          <p:spPr bwMode="auto">
            <a:xfrm>
              <a:off x="3792" y="4032"/>
              <a:ext cx="196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CC"/>
                </a:solidFill>
              </a:endParaRPr>
            </a:p>
          </p:txBody>
        </p:sp>
        <p:pic>
          <p:nvPicPr>
            <p:cNvPr id="3084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761775">
              <a:off x="4800" y="2304"/>
              <a:ext cx="864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633354">
              <a:off x="3744" y="2448"/>
              <a:ext cx="864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6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8084">
              <a:off x="2976" y="3744"/>
              <a:ext cx="864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7" name="Text Box 30"/>
            <p:cNvSpPr txBox="1">
              <a:spLocks noChangeArrowheads="1"/>
            </p:cNvSpPr>
            <p:nvPr/>
          </p:nvSpPr>
          <p:spPr bwMode="auto">
            <a:xfrm>
              <a:off x="3870" y="3900"/>
              <a:ext cx="189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/>
                <a:t>http://belanger.wordpress.com/2007/06/28/</a:t>
              </a:r>
              <a:br>
                <a:rPr lang="en-US" sz="900"/>
              </a:br>
              <a:r>
                <a:rPr lang="en-US" sz="900"/>
                <a:t>the-ebb-and-flow-of-social-networking/</a:t>
              </a:r>
            </a:p>
          </p:txBody>
        </p:sp>
      </p:grpSp>
      <p:pic>
        <p:nvPicPr>
          <p:cNvPr id="3077" name="Picture 7" descr="protein_map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3660775"/>
            <a:ext cx="32385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3"/>
          <p:cNvSpPr txBox="1">
            <a:spLocks noChangeArrowheads="1"/>
          </p:cNvSpPr>
          <p:nvPr/>
        </p:nvSpPr>
        <p:spPr bwMode="auto">
          <a:xfrm>
            <a:off x="147638" y="828675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/>
              <a:t>Social Network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/>
              <a:t>Biological Network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/>
              <a:t>Road Network/Map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/>
              <a:t>WWW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/>
              <a:t>Sematic Web/Ontologies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/>
              <a:t>XML/RDF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/>
              <a:t>….</a:t>
            </a:r>
          </a:p>
        </p:txBody>
      </p:sp>
      <p:pic>
        <p:nvPicPr>
          <p:cNvPr id="3079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9788"/>
            <a:ext cx="368300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Box 4"/>
          <p:cNvSpPr txBox="1">
            <a:spLocks noChangeArrowheads="1"/>
          </p:cNvSpPr>
          <p:nvPr/>
        </p:nvSpPr>
        <p:spPr bwMode="auto">
          <a:xfrm>
            <a:off x="5589588" y="3443288"/>
            <a:ext cx="300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FF"/>
                </a:solidFill>
              </a:rPr>
              <a:t>Semantic Search, Guha et. al.,  WWW’03</a:t>
            </a:r>
          </a:p>
        </p:txBody>
      </p:sp>
    </p:spTree>
    <p:extLst>
      <p:ext uri="{BB962C8B-B14F-4D97-AF65-F5344CB8AC3E}">
        <p14:creationId xmlns:p14="http://schemas.microsoft.com/office/powerpoint/2010/main" val="263931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</a:t>
            </a:r>
            <a:r>
              <a:rPr lang="en-US" dirty="0" err="1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Two additional complexities</a:t>
            </a:r>
          </a:p>
          <a:p>
            <a:pPr lvl="1"/>
            <a:r>
              <a:rPr lang="en-US" dirty="0" smtClean="0"/>
              <a:t>What is the proper treatment of dangling nodes?</a:t>
            </a:r>
          </a:p>
          <a:p>
            <a:pPr lvl="1"/>
            <a:r>
              <a:rPr lang="en-US" dirty="0" smtClean="0"/>
              <a:t>How do we factor in the random jump factor?</a:t>
            </a:r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Second pass to redistribute “missing </a:t>
            </a:r>
            <a:r>
              <a:rPr lang="en-US" dirty="0" err="1" smtClean="0"/>
              <a:t>PageRank</a:t>
            </a:r>
            <a:r>
              <a:rPr lang="en-US" dirty="0" smtClean="0"/>
              <a:t> mass” and account for random jumps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 is </a:t>
            </a:r>
            <a:r>
              <a:rPr lang="en-US" dirty="0" err="1" smtClean="0"/>
              <a:t>PageRank</a:t>
            </a:r>
            <a:r>
              <a:rPr lang="en-US" dirty="0" smtClean="0"/>
              <a:t> value from before, </a:t>
            </a:r>
            <a:r>
              <a:rPr lang="en-US" i="1" dirty="0" smtClean="0"/>
              <a:t>p'</a:t>
            </a:r>
            <a:r>
              <a:rPr lang="en-US" dirty="0" smtClean="0"/>
              <a:t> is updated </a:t>
            </a:r>
            <a:r>
              <a:rPr lang="en-US" dirty="0" err="1" smtClean="0"/>
              <a:t>PageRank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/>
              <a:t>|G| is the number of nodes in the graph</a:t>
            </a:r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 is the missing </a:t>
            </a:r>
            <a:r>
              <a:rPr lang="en-US" dirty="0" err="1" smtClean="0"/>
              <a:t>PageRank</a:t>
            </a:r>
            <a:r>
              <a:rPr lang="en-US" dirty="0" smtClean="0"/>
              <a:t> mass</a:t>
            </a:r>
            <a:endParaRPr lang="en-US" dirty="0"/>
          </a:p>
        </p:txBody>
      </p:sp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1295400" y="3581400"/>
          <a:ext cx="32766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1815840" imgH="507960" progId="Equation.3">
                  <p:embed/>
                </p:oleObj>
              </mc:Choice>
              <mc:Fallback>
                <p:oleObj name="Equation" r:id="rId3" imgW="18158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1400"/>
                        <a:ext cx="3276600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40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convergence criteria</a:t>
            </a:r>
          </a:p>
          <a:p>
            <a:pPr lvl="1"/>
            <a:r>
              <a:rPr lang="en-US" dirty="0" smtClean="0"/>
              <a:t>Iterate until </a:t>
            </a:r>
            <a:r>
              <a:rPr lang="en-US" dirty="0" err="1" smtClean="0"/>
              <a:t>PageRank</a:t>
            </a:r>
            <a:r>
              <a:rPr lang="en-US" dirty="0" smtClean="0"/>
              <a:t> values don’t change</a:t>
            </a:r>
          </a:p>
          <a:p>
            <a:pPr lvl="1"/>
            <a:r>
              <a:rPr lang="en-US" dirty="0" smtClean="0"/>
              <a:t>Iterate until </a:t>
            </a:r>
            <a:r>
              <a:rPr lang="en-US" dirty="0" err="1" smtClean="0"/>
              <a:t>PageRank</a:t>
            </a:r>
            <a:r>
              <a:rPr lang="en-US" dirty="0" smtClean="0"/>
              <a:t> rankings don’t change</a:t>
            </a:r>
          </a:p>
          <a:p>
            <a:pPr lvl="1"/>
            <a:r>
              <a:rPr lang="en-US" dirty="0" smtClean="0"/>
              <a:t>Fixed number of iterations</a:t>
            </a:r>
          </a:p>
          <a:p>
            <a:r>
              <a:rPr lang="en-US" dirty="0" smtClean="0"/>
              <a:t>Convergence for web graphs?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0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</a:t>
            </a:r>
            <a:r>
              <a:rPr lang="en-US" dirty="0" err="1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Link structure is important for web search</a:t>
            </a:r>
          </a:p>
          <a:p>
            <a:pPr lvl="1"/>
            <a:r>
              <a:rPr lang="en-US" dirty="0" err="1" smtClean="0"/>
              <a:t>PageRank</a:t>
            </a:r>
            <a:r>
              <a:rPr lang="en-US" dirty="0" smtClean="0"/>
              <a:t> is one of many link-based features: HITS, SALSA, etc.</a:t>
            </a:r>
          </a:p>
          <a:p>
            <a:pPr lvl="1"/>
            <a:r>
              <a:rPr lang="en-US" dirty="0" smtClean="0"/>
              <a:t>One of many thousands of features used in ranking…</a:t>
            </a:r>
          </a:p>
          <a:p>
            <a:r>
              <a:rPr lang="en-US" dirty="0" smtClean="0"/>
              <a:t>Adversarial nature of web search</a:t>
            </a:r>
          </a:p>
          <a:p>
            <a:pPr lvl="1"/>
            <a:r>
              <a:rPr lang="en-US" dirty="0" smtClean="0"/>
              <a:t>Link spamming</a:t>
            </a:r>
          </a:p>
          <a:p>
            <a:pPr lvl="1"/>
            <a:r>
              <a:rPr lang="en-US" dirty="0" smtClean="0"/>
              <a:t>Spider traps</a:t>
            </a:r>
          </a:p>
          <a:p>
            <a:pPr lvl="1"/>
            <a:r>
              <a:rPr lang="en-US" dirty="0" smtClean="0"/>
              <a:t>Keyword stuffing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Sparse vs. dense graphs</a:t>
            </a:r>
          </a:p>
          <a:p>
            <a:r>
              <a:rPr lang="en-US" dirty="0" smtClean="0"/>
              <a:t>Graph topologies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ower-law-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7340" y="228600"/>
            <a:ext cx="4600660" cy="61078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57890"/>
            <a:ext cx="40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Figure from: Newman, M. E. J. (2005) “Power laws, Pareto distributions and </a:t>
            </a:r>
            <a:r>
              <a:rPr lang="en-US" sz="1000" b="0" dirty="0" err="1" smtClean="0">
                <a:solidFill>
                  <a:schemeClr val="bg1"/>
                </a:solidFill>
              </a:rPr>
              <a:t>Zipf's</a:t>
            </a:r>
            <a:r>
              <a:rPr lang="en-US" sz="1000" b="0" dirty="0" smtClean="0">
                <a:solidFill>
                  <a:schemeClr val="bg1"/>
                </a:solidFill>
              </a:rPr>
              <a:t> law.” Contemporary Physics 46:323–351.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517061">
            <a:off x="1806872" y="3048000"/>
            <a:ext cx="5788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Power Laws are everywhere!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4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combiners!</a:t>
            </a:r>
          </a:p>
          <a:p>
            <a:pPr lvl="1"/>
            <a:r>
              <a:rPr lang="en-US" dirty="0" smtClean="0"/>
              <a:t>In-mapper combining design pattern also applicable</a:t>
            </a:r>
          </a:p>
          <a:p>
            <a:r>
              <a:rPr lang="en-US" dirty="0" smtClean="0"/>
              <a:t>Maximize opportunities for local aggregation</a:t>
            </a:r>
          </a:p>
          <a:p>
            <a:pPr lvl="1"/>
            <a:r>
              <a:rPr lang="en-US" dirty="0" smtClean="0"/>
              <a:t>Simple tricks: sorting the dataset in specific 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0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8" y="660746"/>
            <a:ext cx="7822223" cy="5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3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991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Graph (and Relational)</a:t>
            </a:r>
            <a:r>
              <a:rPr lang="en-US" sz="3200" dirty="0"/>
              <a:t> </a:t>
            </a:r>
            <a:r>
              <a:rPr lang="en-US" sz="3200" dirty="0" smtClean="0"/>
              <a:t>Analytics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838200"/>
            <a:ext cx="9220200" cy="6324600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General Graph </a:t>
            </a:r>
          </a:p>
          <a:p>
            <a:pPr lvl="1"/>
            <a:r>
              <a:rPr lang="en-US" sz="3000" dirty="0" smtClean="0"/>
              <a:t>Count </a:t>
            </a:r>
            <a:r>
              <a:rPr lang="en-US" sz="3000" dirty="0"/>
              <a:t>the number of nodes whose degree is equal to </a:t>
            </a:r>
            <a:r>
              <a:rPr lang="en-US" sz="3000" dirty="0" smtClean="0"/>
              <a:t>5</a:t>
            </a:r>
            <a:endParaRPr lang="en-US" sz="3400" dirty="0" smtClean="0"/>
          </a:p>
          <a:p>
            <a:pPr lvl="1"/>
            <a:r>
              <a:rPr lang="en-US" sz="3000" dirty="0" smtClean="0"/>
              <a:t>Find </a:t>
            </a:r>
            <a:r>
              <a:rPr lang="en-US" sz="3000" dirty="0"/>
              <a:t>the diameter of the </a:t>
            </a:r>
            <a:r>
              <a:rPr lang="en-US" sz="3000" dirty="0" smtClean="0"/>
              <a:t>graphs</a:t>
            </a:r>
            <a:endParaRPr lang="en-US" sz="3000" dirty="0"/>
          </a:p>
          <a:p>
            <a:r>
              <a:rPr lang="en-US" sz="3400" dirty="0" smtClean="0"/>
              <a:t>Web Graph</a:t>
            </a:r>
          </a:p>
          <a:p>
            <a:pPr lvl="1"/>
            <a:r>
              <a:rPr lang="en-US" sz="3000" dirty="0" smtClean="0"/>
              <a:t>Rank </a:t>
            </a:r>
            <a:r>
              <a:rPr lang="en-US" sz="3000" dirty="0"/>
              <a:t>each webpage in the </a:t>
            </a:r>
            <a:r>
              <a:rPr lang="en-US" sz="3000" dirty="0" err="1"/>
              <a:t>webgraph</a:t>
            </a:r>
            <a:r>
              <a:rPr lang="en-US" sz="3000" dirty="0"/>
              <a:t> or each user in the twitter graph </a:t>
            </a:r>
            <a:r>
              <a:rPr lang="en-US" sz="3000" dirty="0" smtClean="0"/>
              <a:t>using PageRank</a:t>
            </a:r>
            <a:r>
              <a:rPr lang="en-US" sz="3000" dirty="0"/>
              <a:t>, or other centrality </a:t>
            </a:r>
            <a:r>
              <a:rPr lang="en-US" sz="3000" dirty="0" smtClean="0"/>
              <a:t>measure</a:t>
            </a:r>
            <a:endParaRPr lang="en-US" sz="3000" dirty="0"/>
          </a:p>
          <a:p>
            <a:r>
              <a:rPr lang="en-US" sz="3400" dirty="0" smtClean="0"/>
              <a:t>Transportation Network</a:t>
            </a:r>
          </a:p>
          <a:p>
            <a:pPr lvl="1"/>
            <a:r>
              <a:rPr lang="en-US" sz="3000" dirty="0" smtClean="0"/>
              <a:t> </a:t>
            </a:r>
            <a:r>
              <a:rPr lang="en-US" sz="3000" dirty="0"/>
              <a:t>Return the shortest or cheapest flight/road from one city </a:t>
            </a:r>
            <a:r>
              <a:rPr lang="en-US" sz="3000" dirty="0" smtClean="0"/>
              <a:t>to another</a:t>
            </a:r>
            <a:endParaRPr lang="en-US" sz="3000" dirty="0"/>
          </a:p>
          <a:p>
            <a:r>
              <a:rPr lang="en-US" sz="3400" dirty="0" smtClean="0"/>
              <a:t>Social Network</a:t>
            </a:r>
          </a:p>
          <a:p>
            <a:pPr lvl="1"/>
            <a:r>
              <a:rPr lang="en-US" sz="3000" dirty="0" smtClean="0"/>
              <a:t>Determine </a:t>
            </a:r>
            <a:r>
              <a:rPr lang="en-US" sz="3000" dirty="0"/>
              <a:t>whether there is a path less than 4 steps which connects two users in a social </a:t>
            </a:r>
            <a:r>
              <a:rPr lang="en-US" sz="3000" dirty="0" smtClean="0"/>
              <a:t>network</a:t>
            </a:r>
            <a:endParaRPr lang="en-US" sz="3000" dirty="0"/>
          </a:p>
          <a:p>
            <a:r>
              <a:rPr lang="en-US" sz="3400" dirty="0" smtClean="0"/>
              <a:t>Financial Network</a:t>
            </a:r>
          </a:p>
          <a:p>
            <a:pPr lvl="1"/>
            <a:r>
              <a:rPr lang="en-US" sz="3000" dirty="0" smtClean="0"/>
              <a:t>Find </a:t>
            </a:r>
            <a:r>
              <a:rPr lang="en-US" sz="3000" dirty="0"/>
              <a:t>the path connecting two suspicious transactions</a:t>
            </a:r>
            <a:r>
              <a:rPr lang="en-US" sz="3000" dirty="0" smtClean="0"/>
              <a:t>;</a:t>
            </a:r>
            <a:endParaRPr lang="en-US" sz="3000" dirty="0"/>
          </a:p>
          <a:p>
            <a:r>
              <a:rPr lang="en-US" sz="3400" dirty="0" smtClean="0"/>
              <a:t>Temporal Network</a:t>
            </a:r>
          </a:p>
          <a:p>
            <a:pPr lvl="1"/>
            <a:r>
              <a:rPr lang="en-US" sz="3000" dirty="0" smtClean="0"/>
              <a:t>Compute </a:t>
            </a:r>
            <a:r>
              <a:rPr lang="en-US" sz="3000" dirty="0"/>
              <a:t>the number of computers who were affected by a particular computer virus in three days, thirty days since its </a:t>
            </a:r>
            <a:r>
              <a:rPr lang="en-US" sz="3000" dirty="0" smtClean="0"/>
              <a:t>discovery</a:t>
            </a:r>
            <a:endParaRPr lang="en-US" sz="3400" dirty="0"/>
          </a:p>
          <a:p>
            <a:endParaRPr lang="en-US" sz="3400" dirty="0"/>
          </a:p>
          <a:p>
            <a:endParaRPr lang="en-US" sz="3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7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in Dealing with Graph Data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1322388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Flat Files</a:t>
            </a:r>
          </a:p>
          <a:p>
            <a:pPr lvl="1">
              <a:defRPr/>
            </a:pPr>
            <a:r>
              <a:rPr lang="en-US" dirty="0" smtClean="0"/>
              <a:t>No Query Support</a:t>
            </a:r>
          </a:p>
          <a:p>
            <a:pPr>
              <a:defRPr/>
            </a:pPr>
            <a:r>
              <a:rPr lang="en-US" dirty="0" smtClean="0"/>
              <a:t>RDBMS</a:t>
            </a:r>
          </a:p>
          <a:p>
            <a:pPr lvl="1">
              <a:defRPr/>
            </a:pPr>
            <a:r>
              <a:rPr lang="en-US" dirty="0" smtClean="0"/>
              <a:t>Can Store the Graph</a:t>
            </a:r>
          </a:p>
          <a:p>
            <a:pPr lvl="1">
              <a:defRPr/>
            </a:pPr>
            <a:r>
              <a:rPr lang="en-US" dirty="0" smtClean="0"/>
              <a:t>Limited Support for Graph Query</a:t>
            </a:r>
          </a:p>
          <a:p>
            <a:pPr lvl="2">
              <a:defRPr/>
            </a:pPr>
            <a:r>
              <a:rPr lang="en-US" dirty="0" smtClean="0"/>
              <a:t>Connect-By (Oracle)</a:t>
            </a:r>
          </a:p>
          <a:p>
            <a:pPr lvl="2">
              <a:defRPr/>
            </a:pPr>
            <a:r>
              <a:rPr lang="en-US" dirty="0"/>
              <a:t>Common Table Expressions (</a:t>
            </a:r>
            <a:r>
              <a:rPr lang="en-US" dirty="0" smtClean="0"/>
              <a:t>CTEs) (Microsoft)</a:t>
            </a:r>
          </a:p>
          <a:p>
            <a:pPr lvl="2">
              <a:defRPr/>
            </a:pPr>
            <a:r>
              <a:rPr lang="en-US" dirty="0" smtClean="0"/>
              <a:t>Temporal Table </a:t>
            </a:r>
          </a:p>
          <a:p>
            <a:pPr marL="0" indent="0">
              <a:buFontTx/>
              <a:buNone/>
              <a:defRPr/>
            </a:pPr>
            <a:endParaRPr lang="en-US" sz="2800" dirty="0" smtClean="0"/>
          </a:p>
          <a:p>
            <a:pPr lvl="2">
              <a:buFontTx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94464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3531</Words>
  <Application>Microsoft Macintosh PowerPoint</Application>
  <PresentationFormat>On-screen Show (4:3)</PresentationFormat>
  <Paragraphs>756</Paragraphs>
  <Slides>65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Office Theme</vt:lpstr>
      <vt:lpstr>Default Design</vt:lpstr>
      <vt:lpstr>1_Office Theme</vt:lpstr>
      <vt:lpstr>Equation</vt:lpstr>
      <vt:lpstr>Map-Reduce Graph Processing</vt:lpstr>
      <vt:lpstr>Roadmap</vt:lpstr>
      <vt:lpstr>What’s a graph?</vt:lpstr>
      <vt:lpstr>PowerPoint Presentation</vt:lpstr>
      <vt:lpstr>Some Graph Problems</vt:lpstr>
      <vt:lpstr>Ubiquitous Network (Graph) Data</vt:lpstr>
      <vt:lpstr>PowerPoint Presentation</vt:lpstr>
      <vt:lpstr>Graph (and Relational) Analytics</vt:lpstr>
      <vt:lpstr>Challenge in Dealing with Graph Data</vt:lpstr>
      <vt:lpstr>Native Graph Databases</vt:lpstr>
      <vt:lpstr>Graph analytics industry  practice status</vt:lpstr>
      <vt:lpstr>Graphs and MapReduce</vt:lpstr>
      <vt:lpstr>Representing Graphs</vt:lpstr>
      <vt:lpstr>Adjacency Matrices</vt:lpstr>
      <vt:lpstr>Adjacency Matrices: Critique</vt:lpstr>
      <vt:lpstr>Adjacency Lists</vt:lpstr>
      <vt:lpstr>Adjacency Lists: Critique</vt:lpstr>
      <vt:lpstr>Single Source Shortest Path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Single Source Shortest Path</vt:lpstr>
      <vt:lpstr>PowerPoint Presentation</vt:lpstr>
      <vt:lpstr>Finding the Shortest Path</vt:lpstr>
      <vt:lpstr>Visualizing Parallel BFS</vt:lpstr>
      <vt:lpstr>From Intuition to Algorithm</vt:lpstr>
      <vt:lpstr>Multiple Iterations Needed</vt:lpstr>
      <vt:lpstr>BFS Pseudo-Code</vt:lpstr>
      <vt:lpstr>Stopping Criterion</vt:lpstr>
      <vt:lpstr>Comparison to Dijkstra</vt:lpstr>
      <vt:lpstr>Weighted Edges</vt:lpstr>
      <vt:lpstr>Stopping Criterion</vt:lpstr>
      <vt:lpstr>Additional Complexities</vt:lpstr>
      <vt:lpstr>Stopping Criterion</vt:lpstr>
      <vt:lpstr>Graphs and MapReduce</vt:lpstr>
      <vt:lpstr>PowerPoint Presentation</vt:lpstr>
      <vt:lpstr>PowerPoint Presentation</vt:lpstr>
      <vt:lpstr>PowerPoint Presentation</vt:lpstr>
      <vt:lpstr>Random Walks Over the Web</vt:lpstr>
      <vt:lpstr>PageRank: Defined</vt:lpstr>
      <vt:lpstr>Example: The Web in 1839</vt:lpstr>
      <vt:lpstr>Simulating a Random Walk</vt:lpstr>
      <vt:lpstr>Example</vt:lpstr>
      <vt:lpstr>Solving The Equations</vt:lpstr>
      <vt:lpstr>Real-World Problems</vt:lpstr>
      <vt:lpstr>Microsoft Becomes Dead End</vt:lpstr>
      <vt:lpstr>Example</vt:lpstr>
      <vt:lpstr>M’soft Becomes Spider Trap</vt:lpstr>
      <vt:lpstr>Example</vt:lpstr>
      <vt:lpstr>Google Solution to Traps, Etc.</vt:lpstr>
      <vt:lpstr>Example: Previous with 20% Tax</vt:lpstr>
      <vt:lpstr>Computing PageRank</vt:lpstr>
      <vt:lpstr>Sample PageRank Iteration (1)</vt:lpstr>
      <vt:lpstr>Sample PageRank Iteration (2)</vt:lpstr>
      <vt:lpstr>PageRank in MapReduce</vt:lpstr>
      <vt:lpstr>PageRank Pseudo-Code</vt:lpstr>
      <vt:lpstr>Complete PageRank</vt:lpstr>
      <vt:lpstr>PageRank Convergence</vt:lpstr>
      <vt:lpstr>Beyond PageRank</vt:lpstr>
      <vt:lpstr>Efficient Graph Algorithms</vt:lpstr>
      <vt:lpstr>PowerPoint Presentation</vt:lpstr>
      <vt:lpstr>Local Aggregation</vt:lpstr>
    </vt:vector>
  </TitlesOfParts>
  <Company>KSU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Map-Reduce Graph Processing</dc:title>
  <dc:creator>Kent State</dc:creator>
  <cp:lastModifiedBy>Kent State</cp:lastModifiedBy>
  <cp:revision>9</cp:revision>
  <dcterms:created xsi:type="dcterms:W3CDTF">2012-02-16T02:44:57Z</dcterms:created>
  <dcterms:modified xsi:type="dcterms:W3CDTF">2012-02-21T23:45:35Z</dcterms:modified>
</cp:coreProperties>
</file>