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0"/>
  </p:notesMasterIdLst>
  <p:handoutMasterIdLst>
    <p:handoutMasterId r:id="rId111"/>
  </p:handoutMasterIdLst>
  <p:sldIdLst>
    <p:sldId id="433" r:id="rId2"/>
    <p:sldId id="421" r:id="rId3"/>
    <p:sldId id="435" r:id="rId4"/>
    <p:sldId id="422" r:id="rId5"/>
    <p:sldId id="420" r:id="rId6"/>
    <p:sldId id="434" r:id="rId7"/>
    <p:sldId id="436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306" r:id="rId17"/>
    <p:sldId id="307" r:id="rId18"/>
    <p:sldId id="380" r:id="rId19"/>
    <p:sldId id="372" r:id="rId20"/>
    <p:sldId id="374" r:id="rId21"/>
    <p:sldId id="373" r:id="rId22"/>
    <p:sldId id="371" r:id="rId23"/>
    <p:sldId id="379" r:id="rId24"/>
    <p:sldId id="375" r:id="rId25"/>
    <p:sldId id="376" r:id="rId26"/>
    <p:sldId id="377" r:id="rId27"/>
    <p:sldId id="370" r:id="rId28"/>
    <p:sldId id="309" r:id="rId29"/>
    <p:sldId id="310" r:id="rId30"/>
    <p:sldId id="311" r:id="rId31"/>
    <p:sldId id="313" r:id="rId32"/>
    <p:sldId id="314" r:id="rId33"/>
    <p:sldId id="315" r:id="rId34"/>
    <p:sldId id="320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82" r:id="rId68"/>
    <p:sldId id="383" r:id="rId69"/>
    <p:sldId id="384" r:id="rId70"/>
    <p:sldId id="366" r:id="rId71"/>
    <p:sldId id="367" r:id="rId72"/>
    <p:sldId id="385" r:id="rId73"/>
    <p:sldId id="368" r:id="rId74"/>
    <p:sldId id="369" r:id="rId75"/>
    <p:sldId id="381" r:id="rId76"/>
    <p:sldId id="386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Relationship Id="rId2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2A92865D-B541-0F49-86D9-1F56A26E3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510CBBB-86E4-CE46-9F0F-1856BADAA6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8F977D-DE08-D54C-A816-6816D35407D4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8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11" tIns="45751" rIns="91511" bIns="4575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8F977D-DE08-D54C-A816-6816D35407D4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8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11" tIns="45751" rIns="91511" bIns="4575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E4EAC-C779-E546-8954-CCC7C31B96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66B3D-0A66-1844-9F23-5550CEA57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4ADD8-7E28-A14D-98FD-083187784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6C17F3-5696-9345-BE2E-2088CF906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D28F1C-3F03-6B49-81A5-6FB81B226F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A1C09-A002-CA44-8AEC-F147F5134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3E175-7C66-2C4A-AFED-5A7018CBD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9AC67-B6DF-A448-A011-901F8C719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D25F4-9446-9040-AAF4-99BC870F8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FC306-8DE9-FB48-B385-266B78B3A8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97836-8FE1-1E46-9392-25BC87254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A2B0C-8F31-0A48-BCC1-6E2A42F2B0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0EFA5-25BB-3D4A-9576-68A9785A8C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CF19D6-0903-9B40-8D65-5BD6E8D273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00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0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wmf"/><Relationship Id="rId3" Type="http://schemas.openxmlformats.org/officeDocument/2006/relationships/image" Target="../media/image88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4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2.png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3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wmf"/><Relationship Id="rId5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wmf"/><Relationship Id="rId3" Type="http://schemas.openxmlformats.org/officeDocument/2006/relationships/image" Target="../media/image72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wmf"/><Relationship Id="rId3" Type="http://schemas.openxmlformats.org/officeDocument/2006/relationships/image" Target="../media/image89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wmf"/><Relationship Id="rId3" Type="http://schemas.openxmlformats.org/officeDocument/2006/relationships/image" Target="../media/image73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wmf"/><Relationship Id="rId3" Type="http://schemas.openxmlformats.org/officeDocument/2006/relationships/image" Target="../media/image72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wmf"/><Relationship Id="rId3" Type="http://schemas.openxmlformats.org/officeDocument/2006/relationships/image" Target="../media/image92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wmf"/><Relationship Id="rId3" Type="http://schemas.openxmlformats.org/officeDocument/2006/relationships/image" Target="../media/image94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wmf"/><Relationship Id="rId3" Type="http://schemas.openxmlformats.org/officeDocument/2006/relationships/image" Target="../media/image96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3" Type="http://schemas.openxmlformats.org/officeDocument/2006/relationships/image" Target="../media/image9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98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99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86106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 charset="0"/>
              </a:rPr>
              <a:t>Machine Learning &amp; Data Mining</a:t>
            </a:r>
            <a:br>
              <a:rPr lang="en-US" sz="4000" dirty="0" smtClean="0">
                <a:latin typeface="Calibri" charset="0"/>
              </a:rPr>
            </a:br>
            <a:endParaRPr lang="en-US" sz="3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9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Applications of Cluster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30725"/>
          </a:xfrm>
        </p:spPr>
        <p:txBody>
          <a:bodyPr/>
          <a:lstStyle/>
          <a:p>
            <a:pPr eaLnBrk="1" hangingPunct="1"/>
            <a:r>
              <a:rPr lang="en-US" sz="2400" b="1">
                <a:latin typeface="Calibri" charset="0"/>
              </a:rPr>
              <a:t>Understanding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Group related documents for browsing, group genes and proteins that have similar functionality, or group stocks with similar price fluctuations</a:t>
            </a:r>
            <a:endParaRPr lang="en-US" sz="2000" b="1">
              <a:latin typeface="Calibri" charset="0"/>
            </a:endParaRPr>
          </a:p>
          <a:p>
            <a:pPr eaLnBrk="1" hangingPunct="1"/>
            <a:endParaRPr lang="en-US" sz="2400" b="1">
              <a:latin typeface="Calibri" charset="0"/>
            </a:endParaRPr>
          </a:p>
          <a:p>
            <a:pPr eaLnBrk="1" hangingPunct="1"/>
            <a:r>
              <a:rPr lang="en-US" sz="2400" b="1">
                <a:latin typeface="Calibri" charset="0"/>
              </a:rPr>
              <a:t>Summarization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Reduce the size of large data sets</a:t>
            </a:r>
          </a:p>
          <a:p>
            <a:pPr eaLnBrk="1" hangingPunct="1"/>
            <a:endParaRPr lang="en-US" sz="2400">
              <a:latin typeface="Calibri" charset="0"/>
            </a:endParaRP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97413" y="1600200"/>
          <a:ext cx="3940175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1600200"/>
                        <a:ext cx="3940175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3338" y="3941763"/>
            <a:ext cx="3108325" cy="21891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Internal Measures: Cohesion and Separation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30725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Example: SSE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BSS + WSS = constant</a:t>
            </a:r>
          </a:p>
        </p:txBody>
      </p:sp>
      <p:graphicFrame>
        <p:nvGraphicFramePr>
          <p:cNvPr id="23556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28950" y="4999038"/>
          <a:ext cx="51244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Equation" r:id="rId3" imgW="3289300" imgH="685800" progId="Equation.3">
                  <p:embed/>
                </p:oleObj>
              </mc:Choice>
              <mc:Fallback>
                <p:oleObj name="Equation" r:id="rId3" imgW="328930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999038"/>
                        <a:ext cx="51244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23568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m</a:t>
            </a:r>
            <a:r>
              <a:rPr lang="en-US" b="1" baseline="-25000"/>
              <a:t>1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m</a:t>
            </a:r>
            <a:r>
              <a:rPr lang="en-US" b="1" baseline="-25000"/>
              <a:t>2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m</a:t>
            </a:r>
            <a:endParaRPr lang="en-US" b="1" baseline="-25000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K=2 clusters: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2690813" y="3502025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5" imgW="2933700" imgH="685800" progId="Equation.3">
                  <p:embed/>
                </p:oleObj>
              </mc:Choice>
              <mc:Fallback>
                <p:oleObj name="Equation" r:id="rId5" imgW="2933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502025"/>
                        <a:ext cx="5233987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K=1 cluster:</a:t>
            </a:r>
          </a:p>
        </p:txBody>
      </p:sp>
    </p:spTree>
    <p:extLst>
      <p:ext uri="{BB962C8B-B14F-4D97-AF65-F5344CB8AC3E}">
        <p14:creationId xmlns:p14="http://schemas.microsoft.com/office/powerpoint/2010/main" val="291813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</a:rPr>
              <a:t>Internal Measures: Cohesion and Separation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latin typeface="Calibri" charset="0"/>
              </a:rPr>
              <a:t>A proximity graph based approach can also be used for cohesion and separation.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Cluster cohesion is the sum of the weight of all links within a cluster.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Cluster separation is the sum of the weights between nodes in the cluster and nodes outside the cluster.</a:t>
            </a:r>
          </a:p>
        </p:txBody>
      </p:sp>
      <p:sp>
        <p:nvSpPr>
          <p:cNvPr id="24580" name="Freeform 4" descr="5%"/>
          <p:cNvSpPr>
            <a:spLocks/>
          </p:cNvSpPr>
          <p:nvPr/>
        </p:nvSpPr>
        <p:spPr bwMode="auto">
          <a:xfrm rot="-5400000">
            <a:off x="3663157" y="3940968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5400000">
            <a:off x="4953000" y="4860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5400000">
            <a:off x="4876800" y="4098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5400000">
            <a:off x="4038600" y="4556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5400000">
            <a:off x="5103813" y="440213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9" descr="5%"/>
          <p:cNvSpPr>
            <a:spLocks/>
          </p:cNvSpPr>
          <p:nvPr/>
        </p:nvSpPr>
        <p:spPr bwMode="auto">
          <a:xfrm rot="5400000" flipV="1">
            <a:off x="6553200" y="3794125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5400000" flipV="1">
            <a:off x="8077200" y="4251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5400000" flipV="1">
            <a:off x="6716713" y="4251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5400000" flipV="1">
            <a:off x="7239000" y="4860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5400000" flipV="1">
            <a:off x="7239000" y="3870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029200" y="4860925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029200" y="4327525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5029200" y="3946525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V="1">
            <a:off x="5029200" y="4327525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181600" y="4479925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5181600" y="4327525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5181600" y="3946525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5181600" y="4327525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114800" y="4556125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4114800" y="4327525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4114800" y="3946525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V="1">
            <a:off x="4114800" y="4327525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953000" y="4098925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953000" y="4098925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4953000" y="3946525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953000" y="4098925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0" descr="5%"/>
          <p:cNvSpPr>
            <a:spLocks/>
          </p:cNvSpPr>
          <p:nvPr/>
        </p:nvSpPr>
        <p:spPr bwMode="auto">
          <a:xfrm rot="-5400000">
            <a:off x="691357" y="4093368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5400000">
            <a:off x="1981200" y="5013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5400000">
            <a:off x="1905000" y="4251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5400000">
            <a:off x="1066800" y="4708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5400000">
            <a:off x="2132013" y="455453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1143000" y="4327525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 flipH="1" flipV="1">
            <a:off x="1905000" y="4327525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1143000" y="4708525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H="1" flipV="1">
            <a:off x="1905000" y="4327525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flipH="1">
            <a:off x="1143000" y="4632325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>
            <a:off x="1981200" y="4632325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990600" y="5851525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cohesion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5029200" y="5851525"/>
            <a:ext cx="137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separation</a:t>
            </a:r>
          </a:p>
        </p:txBody>
      </p:sp>
    </p:spTree>
    <p:extLst>
      <p:ext uri="{BB962C8B-B14F-4D97-AF65-F5344CB8AC3E}">
        <p14:creationId xmlns:p14="http://schemas.microsoft.com/office/powerpoint/2010/main" val="55504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BetaCV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362200"/>
            <a:ext cx="74517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5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Internal Measures: Silhouette Coefficient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Silhouette Coefficient combine ideas of both cohesion and separation, but for individual points, as well as clusters and clusterings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For an individual point, </a:t>
            </a:r>
            <a:r>
              <a:rPr lang="en-US" sz="2400" i="1">
                <a:latin typeface="Calibri" charset="0"/>
              </a:rPr>
              <a:t>i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Calculate </a:t>
            </a:r>
            <a:r>
              <a:rPr lang="en-US" sz="2000" b="1" i="1">
                <a:latin typeface="Calibri" charset="0"/>
              </a:rPr>
              <a:t>a</a:t>
            </a:r>
            <a:r>
              <a:rPr lang="en-US" sz="2000">
                <a:latin typeface="Calibri" charset="0"/>
              </a:rPr>
              <a:t> = average distance of </a:t>
            </a:r>
            <a:r>
              <a:rPr lang="en-US" sz="2000" i="1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to the points in its cluster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Calculate </a:t>
            </a:r>
            <a:r>
              <a:rPr lang="en-US" sz="2000" b="1" i="1">
                <a:latin typeface="Calibri" charset="0"/>
              </a:rPr>
              <a:t>b</a:t>
            </a:r>
            <a:r>
              <a:rPr lang="en-US" sz="2000">
                <a:latin typeface="Calibri" charset="0"/>
              </a:rPr>
              <a:t> = min (average distance of </a:t>
            </a:r>
            <a:r>
              <a:rPr lang="en-US" sz="2000" i="1">
                <a:latin typeface="Calibri" charset="0"/>
              </a:rPr>
              <a:t>i </a:t>
            </a:r>
            <a:r>
              <a:rPr lang="en-US" sz="2000">
                <a:latin typeface="Calibri" charset="0"/>
              </a:rPr>
              <a:t> to points in another cluster)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The silhouette coefficient for a point is then given by 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/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s = 1 – a/b   if a &lt; b,   </a:t>
            </a:r>
            <a:r>
              <a:rPr lang="en-US" sz="1600">
                <a:latin typeface="Calibri" charset="0"/>
              </a:rPr>
              <a:t>(or s = b/a - 1    if a </a:t>
            </a:r>
            <a:r>
              <a:rPr lang="en-US" sz="1600">
                <a:latin typeface="Calibri" charset="0"/>
                <a:sym typeface="Symbol" charset="0"/>
              </a:rPr>
              <a:t> </a:t>
            </a:r>
            <a:r>
              <a:rPr lang="en-US" sz="1600">
                <a:latin typeface="Calibri" charset="0"/>
              </a:rPr>
              <a:t>b, not the usual case)</a:t>
            </a:r>
            <a:r>
              <a:rPr lang="en-US" sz="2000">
                <a:latin typeface="Calibri" charset="0"/>
              </a:rPr>
              <a:t> </a:t>
            </a: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lvl="1" eaLnBrk="1" hangingPunct="1"/>
            <a:r>
              <a:rPr lang="en-US" sz="2000">
                <a:latin typeface="Calibri" charset="0"/>
              </a:rPr>
              <a:t>Typically between 0 and 1.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The closer to 1 the better.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 sz="280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>
                <a:latin typeface="Calibri" charset="0"/>
              </a:rPr>
              <a:t>Can calculate the Average Silhouette width for a cluster or a clustering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572000" y="4724400"/>
          <a:ext cx="2733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VISIO" r:id="rId3" imgW="3694176" imgH="1482852" progId="Visio.Drawing.6">
                  <p:embed/>
                </p:oleObj>
              </mc:Choice>
              <mc:Fallback>
                <p:oleObj name="VISIO" r:id="rId3" imgW="3694176" imgH="14828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733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46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304800"/>
            <a:ext cx="9601200" cy="11430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External Measures of Cluster Validity: Entropy and Purity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45998"/>
              </p:ext>
            </p:extLst>
          </p:nvPr>
        </p:nvGraphicFramePr>
        <p:xfrm>
          <a:off x="1952625" y="1763713"/>
          <a:ext cx="51625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Bitmap Image" r:id="rId3" imgW="9296400" imgH="6108700" progId="Paint.Picture">
                  <p:embed/>
                </p:oleObj>
              </mc:Choice>
              <mc:Fallback>
                <p:oleObj name="Bitmap Image" r:id="rId3" imgW="9296400" imgH="61087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1952625" y="1763713"/>
                        <a:ext cx="516255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1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Final Comment on Cluster Validity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334000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Wingdings" charset="0"/>
              <a:buNone/>
            </a:pPr>
            <a:r>
              <a:rPr lang="en-US">
                <a:latin typeface="Calibri" charset="0"/>
              </a:rPr>
              <a:t>  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The validation of clustering structures is the most difficult and frustrating part of cluster analysis. 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Wingdings" charset="0"/>
              <a:buNone/>
            </a:pPr>
            <a:r>
              <a:rPr lang="en-US" sz="2400">
                <a:latin typeface="Calibri" charset="0"/>
              </a:rPr>
              <a:t>   Without a strong effort in this direction, cluster analysis will remain a black art accessible only to those true believers who have experience and great courage.</a:t>
            </a:r>
            <a:r>
              <a:rPr lang="ja-JP" altLang="en-US" sz="2400">
                <a:latin typeface="Calibri" charset="0"/>
              </a:rPr>
              <a:t>”</a:t>
            </a:r>
            <a:endParaRPr lang="en-US" sz="2400">
              <a:latin typeface="Calibri" charset="0"/>
            </a:endParaRPr>
          </a:p>
          <a:p>
            <a:pPr eaLnBrk="1" hangingPunct="1">
              <a:spcBef>
                <a:spcPct val="0"/>
              </a:spcBef>
              <a:buSzPct val="85000"/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ct val="0"/>
              </a:spcBef>
              <a:buSzPct val="85000"/>
              <a:buFont typeface="Wingdings" charset="0"/>
              <a:buNone/>
            </a:pPr>
            <a:r>
              <a:rPr lang="en-US" sz="2400" i="1">
                <a:latin typeface="Calibri" charset="0"/>
              </a:rPr>
              <a:t>Algorithms for Clustering Data</a:t>
            </a:r>
            <a:r>
              <a:rPr lang="en-US" sz="2400">
                <a:latin typeface="Calibri" charset="0"/>
              </a:rPr>
              <a:t>, Jain and Dubes</a:t>
            </a:r>
          </a:p>
        </p:txBody>
      </p:sp>
    </p:spTree>
    <p:extLst>
      <p:ext uri="{BB962C8B-B14F-4D97-AF65-F5344CB8AC3E}">
        <p14:creationId xmlns:p14="http://schemas.microsoft.com/office/powerpoint/2010/main" val="32227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Extra Slides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1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Statistical Framework for SSE</a:t>
            </a:r>
            <a:endParaRPr lang="en-US">
              <a:latin typeface="Calibri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334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  <a:p>
            <a:pPr lvl="1" eaLnBrk="1" hangingPunct="1"/>
            <a:r>
              <a:rPr lang="en-US" sz="1800">
                <a:latin typeface="Calibri" charset="0"/>
              </a:rPr>
              <a:t>Compare SSE of 0.005 against three clusters in random data</a:t>
            </a:r>
          </a:p>
          <a:p>
            <a:pPr lvl="1" eaLnBrk="1" hangingPunct="1"/>
            <a:r>
              <a:rPr lang="en-US" sz="1800">
                <a:latin typeface="Calibri" charset="0"/>
              </a:rPr>
              <a:t>Histogram shows SSE of three clusters in 500 sets of random data points of size 100 distributed over the range 0.2 – 0.8 for x and y values</a:t>
            </a:r>
          </a:p>
          <a:p>
            <a:pPr lvl="1" eaLnBrk="1" hangingPunct="1">
              <a:buFont typeface="Wingdings" charset="0"/>
              <a:buNone/>
            </a:pPr>
            <a:endParaRPr lang="en-US" sz="1800">
              <a:latin typeface="Calibri" charset="0"/>
            </a:endParaRP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20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868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Statistical Framework for Correlation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Correlation of incidence and proximity matrices for the K-means clusterings of the following two data sets.</a:t>
            </a:r>
            <a:r>
              <a:rPr lang="en-US" sz="2600">
                <a:latin typeface="Calibri" charset="0"/>
              </a:rPr>
              <a:t> 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20988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54864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Corr = -0.9235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581400" y="54864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Corr = -0.5810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7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Notion of a Cluster can be Ambiguous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6217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8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8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How many clusters?</a:t>
              </a:r>
              <a:endParaRPr lang="en-US" sz="1600">
                <a:latin typeface="Times New Roman" charset="0"/>
              </a:endParaRPr>
            </a:p>
          </p:txBody>
        </p:sp>
      </p:grpSp>
      <p:grpSp>
        <p:nvGrpSpPr>
          <p:cNvPr id="115738" name="Group 26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6195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8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4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5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6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5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6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15761" name="Group 49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6173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1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3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4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4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15784" name="Group 7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6151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0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1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2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custGeom>
                <a:avLst/>
                <a:gdLst>
                  <a:gd name="T0" fmla="*/ 0 w 10000"/>
                  <a:gd name="T1" fmla="*/ 26 h 10000"/>
                  <a:gd name="T2" fmla="*/ 26 w 10000"/>
                  <a:gd name="T3" fmla="*/ 26 h 10000"/>
                  <a:gd name="T4" fmla="*/ 35 w 10000"/>
                  <a:gd name="T5" fmla="*/ 0 h 10000"/>
                  <a:gd name="T6" fmla="*/ 43 w 10000"/>
                  <a:gd name="T7" fmla="*/ 26 h 10000"/>
                  <a:gd name="T8" fmla="*/ 69 w 10000"/>
                  <a:gd name="T9" fmla="*/ 26 h 10000"/>
                  <a:gd name="T10" fmla="*/ 48 w 10000"/>
                  <a:gd name="T11" fmla="*/ 43 h 10000"/>
                  <a:gd name="T12" fmla="*/ 56 w 10000"/>
                  <a:gd name="T13" fmla="*/ 69 h 10000"/>
                  <a:gd name="T14" fmla="*/ 35 w 10000"/>
                  <a:gd name="T15" fmla="*/ 53 h 10000"/>
                  <a:gd name="T16" fmla="*/ 13 w 10000"/>
                  <a:gd name="T17" fmla="*/ 69 h 10000"/>
                  <a:gd name="T18" fmla="*/ 21 w 10000"/>
                  <a:gd name="T19" fmla="*/ 43 h 10000"/>
                  <a:gd name="T20" fmla="*/ 0 w 10000"/>
                  <a:gd name="T21" fmla="*/ 26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0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2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clustering</a:t>
            </a:r>
            <a:r>
              <a:rPr lang="en-US">
                <a:latin typeface="Calibri" charset="0"/>
              </a:rPr>
              <a:t> is a set of clusters</a:t>
            </a:r>
          </a:p>
          <a:p>
            <a:pPr eaLnBrk="1" hangingPunct="1">
              <a:lnSpc>
                <a:spcPct val="90000"/>
              </a:lnSpc>
            </a:pPr>
            <a:endParaRPr lang="en-US" sz="12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Important distinction between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hierarchical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partitional</a:t>
            </a:r>
            <a:r>
              <a:rPr lang="en-US">
                <a:solidFill>
                  <a:srgbClr val="FFCC00"/>
                </a:solidFill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sets of clusters </a:t>
            </a:r>
            <a:endParaRPr lang="en-US">
              <a:solidFill>
                <a:srgbClr val="FFCC0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>
              <a:solidFill>
                <a:srgbClr val="FFCC0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Partitional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division data objects into non-overlapping subsets (clusters) such that each data object is in exactly one subset</a:t>
            </a:r>
          </a:p>
          <a:p>
            <a:pPr lvl="1" eaLnBrk="1" hangingPunct="1">
              <a:lnSpc>
                <a:spcPct val="90000"/>
              </a:lnSpc>
            </a:pPr>
            <a:endParaRPr lang="en-US" sz="1000">
              <a:solidFill>
                <a:srgbClr val="FFCC0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Hierarchical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Partitional Clustering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153731119 w 61"/>
              <a:gd name="T1" fmla="*/ 75604688 h 64"/>
              <a:gd name="T2" fmla="*/ 138610103 w 61"/>
              <a:gd name="T3" fmla="*/ 123488450 h 64"/>
              <a:gd name="T4" fmla="*/ 108368072 w 61"/>
              <a:gd name="T5" fmla="*/ 153730325 h 64"/>
              <a:gd name="T6" fmla="*/ 60484062 w 61"/>
              <a:gd name="T7" fmla="*/ 161290000 h 64"/>
              <a:gd name="T8" fmla="*/ 22682317 w 61"/>
              <a:gd name="T9" fmla="*/ 138609388 h 64"/>
              <a:gd name="T10" fmla="*/ 0 w 61"/>
              <a:gd name="T11" fmla="*/ 98286888 h 64"/>
              <a:gd name="T12" fmla="*/ 0 w 61"/>
              <a:gd name="T13" fmla="*/ 60483750 h 64"/>
              <a:gd name="T14" fmla="*/ 22682317 w 61"/>
              <a:gd name="T15" fmla="*/ 22682200 h 64"/>
              <a:gd name="T16" fmla="*/ 60484062 w 61"/>
              <a:gd name="T17" fmla="*/ 0 h 64"/>
              <a:gd name="T18" fmla="*/ 108368072 w 61"/>
              <a:gd name="T19" fmla="*/ 7561263 h 64"/>
              <a:gd name="T20" fmla="*/ 138610103 w 61"/>
              <a:gd name="T21" fmla="*/ 37803138 h 64"/>
              <a:gd name="T22" fmla="*/ 153731119 w 61"/>
              <a:gd name="T23" fmla="*/ 7560468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153731119 w 61"/>
              <a:gd name="T1" fmla="*/ 78125638 h 62"/>
              <a:gd name="T2" fmla="*/ 138610103 w 61"/>
              <a:gd name="T3" fmla="*/ 123488450 h 62"/>
              <a:gd name="T4" fmla="*/ 108368072 w 61"/>
              <a:gd name="T5" fmla="*/ 156249688 h 62"/>
              <a:gd name="T6" fmla="*/ 60484062 w 61"/>
              <a:gd name="T7" fmla="*/ 156249688 h 62"/>
              <a:gd name="T8" fmla="*/ 22682317 w 61"/>
              <a:gd name="T9" fmla="*/ 138609388 h 62"/>
              <a:gd name="T10" fmla="*/ 0 w 61"/>
              <a:gd name="T11" fmla="*/ 100806250 h 62"/>
              <a:gd name="T12" fmla="*/ 0 w 61"/>
              <a:gd name="T13" fmla="*/ 55443438 h 62"/>
              <a:gd name="T14" fmla="*/ 22682317 w 61"/>
              <a:gd name="T15" fmla="*/ 22682200 h 62"/>
              <a:gd name="T16" fmla="*/ 60484062 w 61"/>
              <a:gd name="T17" fmla="*/ 0 h 62"/>
              <a:gd name="T18" fmla="*/ 108368072 w 61"/>
              <a:gd name="T19" fmla="*/ 7561263 h 62"/>
              <a:gd name="T20" fmla="*/ 138610103 w 61"/>
              <a:gd name="T21" fmla="*/ 40322500 h 62"/>
              <a:gd name="T22" fmla="*/ 153731119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153727944 w 61"/>
              <a:gd name="T1" fmla="*/ 78125638 h 62"/>
              <a:gd name="T2" fmla="*/ 138607084 w 61"/>
              <a:gd name="T3" fmla="*/ 115927188 h 62"/>
              <a:gd name="T4" fmla="*/ 108365365 w 61"/>
              <a:gd name="T5" fmla="*/ 148690013 h 62"/>
              <a:gd name="T6" fmla="*/ 60483438 w 61"/>
              <a:gd name="T7" fmla="*/ 156249688 h 62"/>
              <a:gd name="T8" fmla="*/ 22680495 w 61"/>
              <a:gd name="T9" fmla="*/ 133569075 h 62"/>
              <a:gd name="T10" fmla="*/ 0 w 61"/>
              <a:gd name="T11" fmla="*/ 100806250 h 62"/>
              <a:gd name="T12" fmla="*/ 0 w 61"/>
              <a:gd name="T13" fmla="*/ 55443438 h 62"/>
              <a:gd name="T14" fmla="*/ 22680495 w 61"/>
              <a:gd name="T15" fmla="*/ 17641888 h 62"/>
              <a:gd name="T16" fmla="*/ 60483438 w 61"/>
              <a:gd name="T17" fmla="*/ 0 h 62"/>
              <a:gd name="T18" fmla="*/ 108365365 w 61"/>
              <a:gd name="T19" fmla="*/ 0 h 62"/>
              <a:gd name="T20" fmla="*/ 138607084 w 61"/>
              <a:gd name="T21" fmla="*/ 32762825 h 62"/>
              <a:gd name="T22" fmla="*/ 153727944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153727944 w 61"/>
              <a:gd name="T1" fmla="*/ 78126041 h 61"/>
              <a:gd name="T2" fmla="*/ 146168308 w 61"/>
              <a:gd name="T3" fmla="*/ 115927786 h 61"/>
              <a:gd name="T4" fmla="*/ 108365365 w 61"/>
              <a:gd name="T5" fmla="*/ 146169817 h 61"/>
              <a:gd name="T6" fmla="*/ 63002787 w 61"/>
              <a:gd name="T7" fmla="*/ 153731119 h 61"/>
              <a:gd name="T8" fmla="*/ 22680495 w 61"/>
              <a:gd name="T9" fmla="*/ 138610103 h 61"/>
              <a:gd name="T10" fmla="*/ 0 w 61"/>
              <a:gd name="T11" fmla="*/ 100806770 h 61"/>
              <a:gd name="T12" fmla="*/ 0 w 61"/>
              <a:gd name="T13" fmla="*/ 52924348 h 61"/>
              <a:gd name="T14" fmla="*/ 22680495 w 61"/>
              <a:gd name="T15" fmla="*/ 15121016 h 61"/>
              <a:gd name="T16" fmla="*/ 63002787 w 61"/>
              <a:gd name="T17" fmla="*/ 0 h 61"/>
              <a:gd name="T18" fmla="*/ 108365365 w 61"/>
              <a:gd name="T19" fmla="*/ 7561302 h 61"/>
              <a:gd name="T20" fmla="*/ 146168308 w 61"/>
              <a:gd name="T21" fmla="*/ 30242031 h 61"/>
              <a:gd name="T22" fmla="*/ 153727944 w 61"/>
              <a:gd name="T23" fmla="*/ 7812604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153727944 w 61"/>
              <a:gd name="T1" fmla="*/ 75605078 h 61"/>
              <a:gd name="T2" fmla="*/ 138607084 w 61"/>
              <a:gd name="T3" fmla="*/ 115927786 h 61"/>
              <a:gd name="T4" fmla="*/ 108365365 w 61"/>
              <a:gd name="T5" fmla="*/ 146169817 h 61"/>
              <a:gd name="T6" fmla="*/ 60483438 w 61"/>
              <a:gd name="T7" fmla="*/ 153731119 h 61"/>
              <a:gd name="T8" fmla="*/ 22680495 w 61"/>
              <a:gd name="T9" fmla="*/ 138610103 h 61"/>
              <a:gd name="T10" fmla="*/ 0 w 61"/>
              <a:gd name="T11" fmla="*/ 98287395 h 61"/>
              <a:gd name="T12" fmla="*/ 0 w 61"/>
              <a:gd name="T13" fmla="*/ 52924348 h 61"/>
              <a:gd name="T14" fmla="*/ 22680495 w 61"/>
              <a:gd name="T15" fmla="*/ 15121016 h 61"/>
              <a:gd name="T16" fmla="*/ 60483438 w 61"/>
              <a:gd name="T17" fmla="*/ 0 h 61"/>
              <a:gd name="T18" fmla="*/ 108365365 w 61"/>
              <a:gd name="T19" fmla="*/ 7561302 h 61"/>
              <a:gd name="T20" fmla="*/ 138607084 w 61"/>
              <a:gd name="T21" fmla="*/ 30242031 h 61"/>
              <a:gd name="T22" fmla="*/ 153727944 w 61"/>
              <a:gd name="T23" fmla="*/ 75605078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15927188 h 62"/>
              <a:gd name="T4" fmla="*/ 108367513 w 62"/>
              <a:gd name="T5" fmla="*/ 146169063 h 62"/>
              <a:gd name="T6" fmla="*/ 63004700 w 62"/>
              <a:gd name="T7" fmla="*/ 156249688 h 62"/>
              <a:gd name="T8" fmla="*/ 22682200 w 62"/>
              <a:gd name="T9" fmla="*/ 138609388 h 62"/>
              <a:gd name="T10" fmla="*/ 0 w 62"/>
              <a:gd name="T11" fmla="*/ 100806250 h 62"/>
              <a:gd name="T12" fmla="*/ 0 w 62"/>
              <a:gd name="T13" fmla="*/ 55443438 h 62"/>
              <a:gd name="T14" fmla="*/ 22682200 w 62"/>
              <a:gd name="T15" fmla="*/ 15120938 h 62"/>
              <a:gd name="T16" fmla="*/ 63004700 w 62"/>
              <a:gd name="T17" fmla="*/ 0 h 62"/>
              <a:gd name="T18" fmla="*/ 108367513 w 62"/>
              <a:gd name="T19" fmla="*/ 7561263 h 62"/>
              <a:gd name="T20" fmla="*/ 141128750 w 62"/>
              <a:gd name="T21" fmla="*/ 30241875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153727944 w 61"/>
              <a:gd name="T1" fmla="*/ 78123647 h 61"/>
              <a:gd name="T2" fmla="*/ 138607084 w 61"/>
              <a:gd name="T3" fmla="*/ 123486225 h 61"/>
              <a:gd name="T4" fmla="*/ 108365365 w 61"/>
              <a:gd name="T5" fmla="*/ 146168308 h 61"/>
              <a:gd name="T6" fmla="*/ 60483438 w 61"/>
              <a:gd name="T7" fmla="*/ 153727944 h 61"/>
              <a:gd name="T8" fmla="*/ 22680495 w 61"/>
              <a:gd name="T9" fmla="*/ 138607084 h 61"/>
              <a:gd name="T10" fmla="*/ 0 w 61"/>
              <a:gd name="T11" fmla="*/ 100805730 h 61"/>
              <a:gd name="T12" fmla="*/ 0 w 61"/>
              <a:gd name="T13" fmla="*/ 52922214 h 61"/>
              <a:gd name="T14" fmla="*/ 22680495 w 61"/>
              <a:gd name="T15" fmla="*/ 15120859 h 61"/>
              <a:gd name="T16" fmla="*/ 60483438 w 61"/>
              <a:gd name="T17" fmla="*/ 0 h 61"/>
              <a:gd name="T18" fmla="*/ 108365365 w 61"/>
              <a:gd name="T19" fmla="*/ 7559636 h 61"/>
              <a:gd name="T20" fmla="*/ 138607084 w 61"/>
              <a:gd name="T21" fmla="*/ 37801355 h 61"/>
              <a:gd name="T22" fmla="*/ 153727944 w 61"/>
              <a:gd name="T23" fmla="*/ 7812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153731119 w 61"/>
              <a:gd name="T1" fmla="*/ 78125638 h 64"/>
              <a:gd name="T2" fmla="*/ 146169817 w 61"/>
              <a:gd name="T3" fmla="*/ 123488450 h 64"/>
              <a:gd name="T4" fmla="*/ 108368072 w 61"/>
              <a:gd name="T5" fmla="*/ 153730325 h 64"/>
              <a:gd name="T6" fmla="*/ 70564739 w 61"/>
              <a:gd name="T7" fmla="*/ 161290000 h 64"/>
              <a:gd name="T8" fmla="*/ 22682317 w 61"/>
              <a:gd name="T9" fmla="*/ 138609388 h 64"/>
              <a:gd name="T10" fmla="*/ 0 w 61"/>
              <a:gd name="T11" fmla="*/ 100806250 h 64"/>
              <a:gd name="T12" fmla="*/ 0 w 61"/>
              <a:gd name="T13" fmla="*/ 60483750 h 64"/>
              <a:gd name="T14" fmla="*/ 22682317 w 61"/>
              <a:gd name="T15" fmla="*/ 22682200 h 64"/>
              <a:gd name="T16" fmla="*/ 70564739 w 61"/>
              <a:gd name="T17" fmla="*/ 0 h 64"/>
              <a:gd name="T18" fmla="*/ 108368072 w 61"/>
              <a:gd name="T19" fmla="*/ 7561263 h 64"/>
              <a:gd name="T20" fmla="*/ 146169817 w 61"/>
              <a:gd name="T21" fmla="*/ 37803138 h 64"/>
              <a:gd name="T22" fmla="*/ 153731119 w 61"/>
              <a:gd name="T23" fmla="*/ 781256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153731119 w 61"/>
              <a:gd name="T1" fmla="*/ 78125638 h 64"/>
              <a:gd name="T2" fmla="*/ 146169817 w 61"/>
              <a:gd name="T3" fmla="*/ 123488450 h 64"/>
              <a:gd name="T4" fmla="*/ 108368072 w 61"/>
              <a:gd name="T5" fmla="*/ 153730325 h 64"/>
              <a:gd name="T6" fmla="*/ 68045364 w 61"/>
              <a:gd name="T7" fmla="*/ 161290000 h 64"/>
              <a:gd name="T8" fmla="*/ 22682317 w 61"/>
              <a:gd name="T9" fmla="*/ 138609388 h 64"/>
              <a:gd name="T10" fmla="*/ 0 w 61"/>
              <a:gd name="T11" fmla="*/ 100806250 h 64"/>
              <a:gd name="T12" fmla="*/ 0 w 61"/>
              <a:gd name="T13" fmla="*/ 60483750 h 64"/>
              <a:gd name="T14" fmla="*/ 22682317 w 61"/>
              <a:gd name="T15" fmla="*/ 22682200 h 64"/>
              <a:gd name="T16" fmla="*/ 68045364 w 61"/>
              <a:gd name="T17" fmla="*/ 0 h 64"/>
              <a:gd name="T18" fmla="*/ 108368072 w 61"/>
              <a:gd name="T19" fmla="*/ 7561263 h 64"/>
              <a:gd name="T20" fmla="*/ 146169817 w 61"/>
              <a:gd name="T21" fmla="*/ 37803138 h 64"/>
              <a:gd name="T22" fmla="*/ 153731119 w 61"/>
              <a:gd name="T23" fmla="*/ 781256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153731119 w 61"/>
              <a:gd name="T1" fmla="*/ 85685728 h 65"/>
              <a:gd name="T2" fmla="*/ 146169817 w 61"/>
              <a:gd name="T3" fmla="*/ 123489048 h 65"/>
              <a:gd name="T4" fmla="*/ 108368072 w 61"/>
              <a:gd name="T5" fmla="*/ 153731070 h 65"/>
              <a:gd name="T6" fmla="*/ 70564739 w 61"/>
              <a:gd name="T7" fmla="*/ 163811744 h 65"/>
              <a:gd name="T8" fmla="*/ 22682317 w 61"/>
              <a:gd name="T9" fmla="*/ 138610059 h 65"/>
              <a:gd name="T10" fmla="*/ 0 w 61"/>
              <a:gd name="T11" fmla="*/ 100806738 h 65"/>
              <a:gd name="T12" fmla="*/ 0 w 61"/>
              <a:gd name="T13" fmla="*/ 63005005 h 65"/>
              <a:gd name="T14" fmla="*/ 22682317 w 61"/>
              <a:gd name="T15" fmla="*/ 22682310 h 65"/>
              <a:gd name="T16" fmla="*/ 70564739 w 61"/>
              <a:gd name="T17" fmla="*/ 0 h 65"/>
              <a:gd name="T18" fmla="*/ 108368072 w 61"/>
              <a:gd name="T19" fmla="*/ 7561299 h 65"/>
              <a:gd name="T20" fmla="*/ 146169817 w 61"/>
              <a:gd name="T21" fmla="*/ 40322695 h 65"/>
              <a:gd name="T22" fmla="*/ 153731119 w 61"/>
              <a:gd name="T23" fmla="*/ 85685728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153731119 w 61"/>
              <a:gd name="T1" fmla="*/ 75605078 h 61"/>
              <a:gd name="T2" fmla="*/ 146169817 w 61"/>
              <a:gd name="T3" fmla="*/ 123489088 h 61"/>
              <a:gd name="T4" fmla="*/ 108368072 w 61"/>
              <a:gd name="T5" fmla="*/ 153731119 h 61"/>
              <a:gd name="T6" fmla="*/ 70564739 w 61"/>
              <a:gd name="T7" fmla="*/ 153731119 h 61"/>
              <a:gd name="T8" fmla="*/ 22682317 w 61"/>
              <a:gd name="T9" fmla="*/ 138610103 h 61"/>
              <a:gd name="T10" fmla="*/ 0 w 61"/>
              <a:gd name="T11" fmla="*/ 100806770 h 61"/>
              <a:gd name="T12" fmla="*/ 0 w 61"/>
              <a:gd name="T13" fmla="*/ 52924348 h 61"/>
              <a:gd name="T14" fmla="*/ 22682317 w 61"/>
              <a:gd name="T15" fmla="*/ 22682317 h 61"/>
              <a:gd name="T16" fmla="*/ 70564739 w 61"/>
              <a:gd name="T17" fmla="*/ 0 h 61"/>
              <a:gd name="T18" fmla="*/ 108368072 w 61"/>
              <a:gd name="T19" fmla="*/ 7561302 h 61"/>
              <a:gd name="T20" fmla="*/ 146169817 w 61"/>
              <a:gd name="T21" fmla="*/ 37803333 h 61"/>
              <a:gd name="T22" fmla="*/ 153731119 w 61"/>
              <a:gd name="T23" fmla="*/ 75605078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163808569 w 65"/>
              <a:gd name="T1" fmla="*/ 78125638 h 62"/>
              <a:gd name="T2" fmla="*/ 146168354 w 65"/>
              <a:gd name="T3" fmla="*/ 115927188 h 62"/>
              <a:gd name="T4" fmla="*/ 115926626 w 65"/>
              <a:gd name="T5" fmla="*/ 148690013 h 62"/>
              <a:gd name="T6" fmla="*/ 70564033 w 65"/>
              <a:gd name="T7" fmla="*/ 156249688 h 62"/>
              <a:gd name="T8" fmla="*/ 30241728 w 65"/>
              <a:gd name="T9" fmla="*/ 133569075 h 62"/>
              <a:gd name="T10" fmla="*/ 0 w 65"/>
              <a:gd name="T11" fmla="*/ 100806250 h 62"/>
              <a:gd name="T12" fmla="*/ 0 w 65"/>
              <a:gd name="T13" fmla="*/ 55443438 h 62"/>
              <a:gd name="T14" fmla="*/ 30241728 w 65"/>
              <a:gd name="T15" fmla="*/ 17641888 h 62"/>
              <a:gd name="T16" fmla="*/ 70564033 w 65"/>
              <a:gd name="T17" fmla="*/ 0 h 62"/>
              <a:gd name="T18" fmla="*/ 115926626 w 65"/>
              <a:gd name="T19" fmla="*/ 0 h 62"/>
              <a:gd name="T20" fmla="*/ 146168354 w 65"/>
              <a:gd name="T21" fmla="*/ 32762825 h 62"/>
              <a:gd name="T22" fmla="*/ 163808569 w 65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153727944 w 61"/>
              <a:gd name="T1" fmla="*/ 75604297 h 61"/>
              <a:gd name="T2" fmla="*/ 146168308 w 61"/>
              <a:gd name="T3" fmla="*/ 123486225 h 61"/>
              <a:gd name="T4" fmla="*/ 108365365 w 61"/>
              <a:gd name="T5" fmla="*/ 146168308 h 61"/>
              <a:gd name="T6" fmla="*/ 63002787 w 61"/>
              <a:gd name="T7" fmla="*/ 153727944 h 61"/>
              <a:gd name="T8" fmla="*/ 22680495 w 61"/>
              <a:gd name="T9" fmla="*/ 138607084 h 61"/>
              <a:gd name="T10" fmla="*/ 0 w 61"/>
              <a:gd name="T11" fmla="*/ 98284793 h 61"/>
              <a:gd name="T12" fmla="*/ 0 w 61"/>
              <a:gd name="T13" fmla="*/ 52922214 h 61"/>
              <a:gd name="T14" fmla="*/ 22680495 w 61"/>
              <a:gd name="T15" fmla="*/ 15120859 h 61"/>
              <a:gd name="T16" fmla="*/ 63002787 w 61"/>
              <a:gd name="T17" fmla="*/ 0 h 61"/>
              <a:gd name="T18" fmla="*/ 108365365 w 61"/>
              <a:gd name="T19" fmla="*/ 7559636 h 61"/>
              <a:gd name="T20" fmla="*/ 146168308 w 61"/>
              <a:gd name="T21" fmla="*/ 30241719 h 61"/>
              <a:gd name="T22" fmla="*/ 153727944 w 61"/>
              <a:gd name="T23" fmla="*/ 7560429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23488450 h 62"/>
              <a:gd name="T4" fmla="*/ 108367513 w 62"/>
              <a:gd name="T5" fmla="*/ 156249688 h 62"/>
              <a:gd name="T6" fmla="*/ 63004700 w 62"/>
              <a:gd name="T7" fmla="*/ 156249688 h 62"/>
              <a:gd name="T8" fmla="*/ 22682200 w 62"/>
              <a:gd name="T9" fmla="*/ 138609388 h 62"/>
              <a:gd name="T10" fmla="*/ 0 w 62"/>
              <a:gd name="T11" fmla="*/ 100806250 h 62"/>
              <a:gd name="T12" fmla="*/ 0 w 62"/>
              <a:gd name="T13" fmla="*/ 55443438 h 62"/>
              <a:gd name="T14" fmla="*/ 22682200 w 62"/>
              <a:gd name="T15" fmla="*/ 25201563 h 62"/>
              <a:gd name="T16" fmla="*/ 63004700 w 62"/>
              <a:gd name="T17" fmla="*/ 0 h 62"/>
              <a:gd name="T18" fmla="*/ 108367513 w 62"/>
              <a:gd name="T19" fmla="*/ 7561263 h 62"/>
              <a:gd name="T20" fmla="*/ 141128750 w 62"/>
              <a:gd name="T21" fmla="*/ 40322500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153731119 w 61"/>
              <a:gd name="T1" fmla="*/ 78125638 h 62"/>
              <a:gd name="T2" fmla="*/ 138610103 w 61"/>
              <a:gd name="T3" fmla="*/ 123488450 h 62"/>
              <a:gd name="T4" fmla="*/ 108368072 w 61"/>
              <a:gd name="T5" fmla="*/ 148690013 h 62"/>
              <a:gd name="T6" fmla="*/ 60484062 w 61"/>
              <a:gd name="T7" fmla="*/ 156249688 h 62"/>
              <a:gd name="T8" fmla="*/ 22682317 w 61"/>
              <a:gd name="T9" fmla="*/ 141128750 h 62"/>
              <a:gd name="T10" fmla="*/ 0 w 61"/>
              <a:gd name="T11" fmla="*/ 100806250 h 62"/>
              <a:gd name="T12" fmla="*/ 0 w 61"/>
              <a:gd name="T13" fmla="*/ 55443438 h 62"/>
              <a:gd name="T14" fmla="*/ 22682317 w 61"/>
              <a:gd name="T15" fmla="*/ 17641888 h 62"/>
              <a:gd name="T16" fmla="*/ 60484062 w 61"/>
              <a:gd name="T17" fmla="*/ 0 h 62"/>
              <a:gd name="T18" fmla="*/ 108368072 w 61"/>
              <a:gd name="T19" fmla="*/ 7561263 h 62"/>
              <a:gd name="T20" fmla="*/ 138610103 w 61"/>
              <a:gd name="T21" fmla="*/ 40322500 h 62"/>
              <a:gd name="T22" fmla="*/ 153731119 w 61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156249688 w 62"/>
              <a:gd name="T1" fmla="*/ 78125638 h 62"/>
              <a:gd name="T2" fmla="*/ 141128750 w 62"/>
              <a:gd name="T3" fmla="*/ 115927188 h 62"/>
              <a:gd name="T4" fmla="*/ 108367513 w 62"/>
              <a:gd name="T5" fmla="*/ 148690013 h 62"/>
              <a:gd name="T6" fmla="*/ 63004700 w 62"/>
              <a:gd name="T7" fmla="*/ 156249688 h 62"/>
              <a:gd name="T8" fmla="*/ 25201563 w 62"/>
              <a:gd name="T9" fmla="*/ 141128750 h 62"/>
              <a:gd name="T10" fmla="*/ 0 w 62"/>
              <a:gd name="T11" fmla="*/ 100806250 h 62"/>
              <a:gd name="T12" fmla="*/ 0 w 62"/>
              <a:gd name="T13" fmla="*/ 55443438 h 62"/>
              <a:gd name="T14" fmla="*/ 25201563 w 62"/>
              <a:gd name="T15" fmla="*/ 17641888 h 62"/>
              <a:gd name="T16" fmla="*/ 63004700 w 62"/>
              <a:gd name="T17" fmla="*/ 0 h 62"/>
              <a:gd name="T18" fmla="*/ 108367513 w 62"/>
              <a:gd name="T19" fmla="*/ 10080625 h 62"/>
              <a:gd name="T20" fmla="*/ 141128750 w 62"/>
              <a:gd name="T21" fmla="*/ 32762825 h 62"/>
              <a:gd name="T22" fmla="*/ 156249688 w 62"/>
              <a:gd name="T23" fmla="*/ 78125638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17780" name="Group 20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Hierarchical Clustering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44196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19050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400675" y="15240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5240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400675" y="41148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1148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14400" y="62484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62484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6576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Traditional Dendrogram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4656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Exclusive versus non-exclusive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In non-exclusive clusterings, points may belong to multiple clusters.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Can represent multiple classes or </a:t>
            </a:r>
            <a:r>
              <a:rPr lang="ja-JP" altLang="en-US" sz="2000">
                <a:latin typeface="Calibri" charset="0"/>
              </a:rPr>
              <a:t>‘</a:t>
            </a:r>
            <a:r>
              <a:rPr lang="en-US" sz="2000">
                <a:latin typeface="Calibri" charset="0"/>
              </a:rPr>
              <a:t>border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 points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Fuzzy versus non-fuzzy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In fuzzy clustering, a point belongs to every cluster with some weight between 0 and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Weights must sum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Probabilistic clustering has similar characteristics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Partial versus 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In some cases, we only want to cluster some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Heterogeneous versus homogeneous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Cluster of widely different sizes, shapes, and densities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Clustering Algorithms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K-means and its variants</a:t>
            </a:r>
          </a:p>
          <a:p>
            <a:pPr lvl="4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Hierarchical clustering</a:t>
            </a:r>
          </a:p>
          <a:p>
            <a:pPr lvl="4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Density-based clustering</a:t>
            </a:r>
          </a:p>
          <a:p>
            <a:pPr lvl="4" eaLnBrk="1" hangingPunct="1"/>
            <a:endParaRPr lang="en-US">
              <a:latin typeface="Calibri" charset="0"/>
            </a:endParaRPr>
          </a:p>
          <a:p>
            <a:pPr lvl="1"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K-means Clustering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2209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Partitional clustering approach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cluster is associated with a </a:t>
            </a:r>
            <a:r>
              <a:rPr lang="en-US" sz="2000">
                <a:solidFill>
                  <a:srgbClr val="FFCC00"/>
                </a:solidFill>
                <a:latin typeface="Calibri" charset="0"/>
              </a:rPr>
              <a:t>centroid</a:t>
            </a:r>
            <a:r>
              <a:rPr lang="en-US" sz="2000">
                <a:latin typeface="Calibri" charset="0"/>
              </a:rPr>
              <a:t> (center point)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point is assigned to the cluster with the closest centroid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Number of clusters, K, must be specified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basic algorithm is very simple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K-means Clustering – Details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267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Initial centroids are often chosen randomly.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Clusters produced vary from one run to another.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The centroid is (typically) the mean of the points in the cluster.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ja-JP" altLang="en-US" sz="2400">
                <a:latin typeface="Calibri" charset="0"/>
              </a:rPr>
              <a:t>‘</a:t>
            </a:r>
            <a:r>
              <a:rPr lang="en-US" sz="2400">
                <a:latin typeface="Calibri" charset="0"/>
              </a:rPr>
              <a:t>Closeness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 is measured by Euclidean distance, cosine similarity, correlation,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9623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2BABF2F1-09AB-4741-A319-A6CBA5FDF945}" type="slidenum">
              <a:rPr lang="tr-TR" sz="1400"/>
              <a:pPr eaLnBrk="1" hangingPunct="1"/>
              <a:t>2</a:t>
            </a:fld>
            <a:endParaRPr lang="tr-TR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>
                <a:latin typeface="Lucida Bright" charset="0"/>
              </a:rPr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038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dirty="0"/>
              <a:t>branch </a:t>
            </a:r>
            <a:r>
              <a:rPr lang="en-US" sz="2400" dirty="0" smtClean="0"/>
              <a:t>of artificial </a:t>
            </a:r>
            <a:r>
              <a:rPr lang="en-US" sz="2400" dirty="0"/>
              <a:t>intelligence, concerns the construction and study of systems that can learn from data</a:t>
            </a:r>
            <a:r>
              <a:rPr lang="en-US" sz="2400" dirty="0" smtClean="0"/>
              <a:t>.</a:t>
            </a:r>
          </a:p>
          <a:p>
            <a:pPr eaLnBrk="1" hangingPunct="1">
              <a:defRPr/>
            </a:pPr>
            <a:r>
              <a:rPr lang="en-US" sz="2400" dirty="0"/>
              <a:t>The core of machine learning deals with representation and </a:t>
            </a:r>
            <a:r>
              <a:rPr lang="en-US" sz="2400" dirty="0" smtClean="0"/>
              <a:t>generalization: Representation </a:t>
            </a:r>
            <a:r>
              <a:rPr lang="en-US" sz="2400" dirty="0"/>
              <a:t>of data instances and functions evaluated on these instances are part of all machine learning systems. Generalization is the property that the system will perform well on unseen data </a:t>
            </a:r>
            <a:r>
              <a:rPr lang="en-US" sz="2400" dirty="0" smtClean="0"/>
              <a:t>instances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Tom </a:t>
            </a:r>
            <a:r>
              <a:rPr lang="en-US" sz="2400" dirty="0">
                <a:ea typeface="+mn-ea"/>
              </a:rPr>
              <a:t>M. </a:t>
            </a:r>
            <a:r>
              <a:rPr lang="en-US" sz="2400" dirty="0" smtClean="0">
                <a:ea typeface="+mn-ea"/>
              </a:rPr>
              <a:t>Mitchell: "</a:t>
            </a:r>
            <a:r>
              <a:rPr lang="en-US" sz="2400" dirty="0">
                <a:ea typeface="+mn-ea"/>
              </a:rPr>
              <a:t>A computer program is said to learn from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experience E</a:t>
            </a:r>
            <a:r>
              <a:rPr lang="en-US" sz="2400" dirty="0">
                <a:ea typeface="+mn-ea"/>
              </a:rPr>
              <a:t> with respect to some class of </a:t>
            </a:r>
            <a:r>
              <a:rPr lang="en-US" sz="2400" dirty="0">
                <a:solidFill>
                  <a:srgbClr val="0000FF"/>
                </a:solidFill>
                <a:ea typeface="+mn-ea"/>
              </a:rPr>
              <a:t>tasks T</a:t>
            </a:r>
            <a:r>
              <a:rPr lang="en-US" sz="2400" dirty="0">
                <a:ea typeface="+mn-ea"/>
              </a:rPr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performance measure P</a:t>
            </a:r>
            <a:r>
              <a:rPr lang="en-US" sz="2400" dirty="0">
                <a:ea typeface="+mn-ea"/>
              </a:rPr>
              <a:t>, if its performance at tasks in T, as measured by P, improves with experience </a:t>
            </a:r>
            <a:r>
              <a:rPr lang="en-US" sz="2400" dirty="0" smtClean="0">
                <a:ea typeface="+mn-ea"/>
              </a:rPr>
              <a:t>E”</a:t>
            </a:r>
            <a:endParaRPr lang="en-US" sz="24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0" y="5867400"/>
            <a:ext cx="384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Wikipedia (Machine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5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57400"/>
            <a:ext cx="79533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K-means Clustering –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K-means will converge for common similarity measures mentioned above.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Most of the convergence happens in the first few iterations.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Often the stopping condition is changed to </a:t>
            </a:r>
            <a:r>
              <a:rPr lang="ja-JP" altLang="en-US" sz="2000">
                <a:latin typeface="Calibri" charset="0"/>
              </a:rPr>
              <a:t>‘</a:t>
            </a:r>
            <a:r>
              <a:rPr lang="en-US" sz="2000">
                <a:latin typeface="Calibri" charset="0"/>
              </a:rPr>
              <a:t>Until relatively few points change clusters</a:t>
            </a:r>
            <a:r>
              <a:rPr lang="ja-JP" altLang="en-US" sz="2000">
                <a:latin typeface="Calibri" charset="0"/>
              </a:rPr>
              <a:t>’</a:t>
            </a:r>
            <a:endParaRPr lang="en-US" sz="2000">
              <a:latin typeface="Calibri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Complexity is O( n * K * I * d 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n = number of points, K = number of clusters, 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I = number of iterations, d = number of attributes</a:t>
            </a:r>
          </a:p>
          <a:p>
            <a:pPr marL="533400" indent="-533400"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Evaluating K-means Clusters</a:t>
            </a:r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06663" y="2667000"/>
          <a:ext cx="27765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667000"/>
                        <a:ext cx="27765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762000"/>
            <a:ext cx="8229600" cy="47593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Most common measure is Sum of Squared Error (SSE)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For each point, the error is the distance to the nearest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To get SSE, we square these errors and sum them.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latin typeface="Calibri" charset="0"/>
              </a:rPr>
              <a:t>x </a:t>
            </a:r>
            <a:r>
              <a:rPr lang="en-US" sz="2400">
                <a:latin typeface="Calibri" charset="0"/>
              </a:rPr>
              <a:t>is a data point in cluster </a:t>
            </a:r>
            <a:r>
              <a:rPr lang="en-US" sz="2400" i="1">
                <a:latin typeface="Calibri" charset="0"/>
              </a:rPr>
              <a:t>C</a:t>
            </a:r>
            <a:r>
              <a:rPr lang="en-US" sz="2400" baseline="-25000">
                <a:latin typeface="Calibri" charset="0"/>
              </a:rPr>
              <a:t>i </a:t>
            </a:r>
            <a:r>
              <a:rPr lang="en-US" sz="2400">
                <a:latin typeface="Calibri" charset="0"/>
              </a:rPr>
              <a:t>and </a:t>
            </a:r>
            <a:r>
              <a:rPr lang="en-US" sz="2400" i="1">
                <a:latin typeface="Calibri" charset="0"/>
              </a:rPr>
              <a:t>m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is the representative point for cluster </a:t>
            </a:r>
            <a:r>
              <a:rPr lang="en-US" sz="2400" i="1">
                <a:latin typeface="Calibri" charset="0"/>
              </a:rPr>
              <a:t>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 can show that </a:t>
            </a:r>
            <a:r>
              <a:rPr lang="en-US" sz="2000" i="1">
                <a:latin typeface="Calibri" charset="0"/>
              </a:rPr>
              <a:t>m</a:t>
            </a:r>
            <a:r>
              <a:rPr lang="en-US" sz="2000" i="1" baseline="-25000">
                <a:latin typeface="Calibri" charset="0"/>
              </a:rPr>
              <a:t>i</a:t>
            </a:r>
            <a:r>
              <a:rPr lang="en-US" sz="2000" baseline="-25000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corresponds to the center (mean) of the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Given two clusters, we can choose the one with the smallest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One easy way to reduce SSE is to increase K, the number of clusters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 A good clustering with smaller K can have a lower SSE than a poor clustering with higher 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905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08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598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Issues and Limitations for K-means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choose initial centers?</a:t>
            </a:r>
          </a:p>
          <a:p>
            <a:pPr eaLnBrk="1" hangingPunct="1"/>
            <a:r>
              <a:rPr lang="en-US">
                <a:latin typeface="Calibri" charset="0"/>
              </a:rPr>
              <a:t>How to choose K?</a:t>
            </a:r>
          </a:p>
          <a:p>
            <a:pPr eaLnBrk="1" hangingPunct="1"/>
            <a:r>
              <a:rPr lang="en-US">
                <a:latin typeface="Calibri" charset="0"/>
              </a:rPr>
              <a:t>How to handle Outliers?</a:t>
            </a:r>
          </a:p>
          <a:p>
            <a:pPr eaLnBrk="1" hangingPunct="1"/>
            <a:r>
              <a:rPr lang="en-US">
                <a:latin typeface="Calibri" charset="0"/>
              </a:rPr>
              <a:t>Clusters different in</a:t>
            </a:r>
          </a:p>
          <a:p>
            <a:pPr lvl="1" eaLnBrk="1" hangingPunct="1"/>
            <a:r>
              <a:rPr lang="en-US">
                <a:latin typeface="Calibri" charset="0"/>
              </a:rPr>
              <a:t>Shape</a:t>
            </a:r>
          </a:p>
          <a:p>
            <a:pPr lvl="1" eaLnBrk="1" hangingPunct="1"/>
            <a:r>
              <a:rPr lang="en-US">
                <a:latin typeface="Calibri" charset="0"/>
              </a:rPr>
              <a:t>Density</a:t>
            </a:r>
          </a:p>
          <a:p>
            <a:pPr lvl="1" eaLnBrk="1" hangingPunct="1"/>
            <a:r>
              <a:rPr lang="en-US">
                <a:latin typeface="Calibri" charset="0"/>
              </a:rPr>
              <a:t>Size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Two different K-means Clusterings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02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/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5105400" y="4270375"/>
            <a:ext cx="3048000" cy="2587625"/>
            <a:chOff x="3216" y="2306"/>
            <a:chExt cx="1920" cy="1630"/>
          </a:xfrm>
        </p:grpSpPr>
        <p:pic>
          <p:nvPicPr>
            <p:cNvPr id="235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Sub-optimal Clustering</a:t>
              </a:r>
            </a:p>
          </p:txBody>
        </p:sp>
      </p:grpSp>
      <p:grpSp>
        <p:nvGrpSpPr>
          <p:cNvPr id="133128" name="Group 8"/>
          <p:cNvGrpSpPr>
            <a:grpSpLocks/>
          </p:cNvGrpSpPr>
          <p:nvPr/>
        </p:nvGrpSpPr>
        <p:grpSpPr bwMode="auto">
          <a:xfrm>
            <a:off x="990600" y="4270375"/>
            <a:ext cx="3043238" cy="2587625"/>
            <a:chOff x="624" y="2306"/>
            <a:chExt cx="1917" cy="1630"/>
          </a:xfrm>
        </p:grpSpPr>
        <p:pic>
          <p:nvPicPr>
            <p:cNvPr id="2356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Optimal Clustering</a:t>
              </a:r>
            </a:p>
          </p:txBody>
        </p:sp>
      </p:grp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Importance of Choosing Initial Centroids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4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4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Supervised </a:t>
            </a:r>
            <a:r>
              <a:rPr lang="en-US" b="1" dirty="0"/>
              <a:t>learning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tr-TR" dirty="0" err="1">
                <a:latin typeface="Lucida Bright" charset="0"/>
              </a:rPr>
              <a:t>Regression</a:t>
            </a:r>
            <a:r>
              <a:rPr lang="en-US" dirty="0">
                <a:latin typeface="Lucida Bright" charset="0"/>
              </a:rPr>
              <a:t>/Prediction </a:t>
            </a:r>
            <a:endParaRPr lang="en-US" dirty="0" smtClean="0"/>
          </a:p>
          <a:p>
            <a:r>
              <a:rPr lang="en-US" b="1" dirty="0" smtClean="0"/>
              <a:t>Unsupervised learning</a:t>
            </a:r>
          </a:p>
          <a:p>
            <a:pPr lvl="1"/>
            <a:r>
              <a:rPr lang="en-US" dirty="0" smtClean="0"/>
              <a:t>Clustering</a:t>
            </a:r>
          </a:p>
          <a:p>
            <a:r>
              <a:rPr lang="en-US" b="1" dirty="0"/>
              <a:t>Semi-supervised learning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b="1" dirty="0" smtClean="0"/>
              <a:t>Association Analysis</a:t>
            </a:r>
          </a:p>
          <a:p>
            <a:r>
              <a:rPr lang="en-US" b="1" dirty="0" smtClean="0"/>
              <a:t>Reinforcement </a:t>
            </a:r>
            <a:r>
              <a:rPr lang="en-US" b="1" dirty="0"/>
              <a:t>learning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743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41375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Importance of Choosing Initial Centroids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31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5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Importance of Choosing Initial Centroids …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7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6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Importance of Choosing Initial Centroids …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5181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08038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Problems with Selecting Initial Points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524000"/>
            <a:ext cx="7916863" cy="4800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200">
                <a:latin typeface="Calibri" charset="0"/>
              </a:rPr>
              <a:t>If there are K </a:t>
            </a:r>
            <a:r>
              <a:rPr lang="ja-JP" altLang="en-US" sz="2200">
                <a:latin typeface="Calibri" charset="0"/>
              </a:rPr>
              <a:t>‘</a:t>
            </a:r>
            <a:r>
              <a:rPr lang="en-US" sz="2200">
                <a:latin typeface="Calibri" charset="0"/>
              </a:rPr>
              <a:t>real</a:t>
            </a:r>
            <a:r>
              <a:rPr lang="ja-JP" altLang="en-US" sz="2200">
                <a:latin typeface="Calibri" charset="0"/>
              </a:rPr>
              <a:t>’</a:t>
            </a:r>
            <a:r>
              <a:rPr lang="en-US" sz="2200">
                <a:latin typeface="Calibri" charset="0"/>
              </a:rPr>
              <a:t> clusters then the chance of selecting one centroid from each cluster is small.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Chance is relatively small when K is large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If clusters are the same size, n, then</a:t>
            </a:r>
            <a:br>
              <a:rPr lang="en-US" sz="2000">
                <a:latin typeface="Calibri" charset="0"/>
              </a:rPr>
            </a:br>
            <a:endParaRPr lang="en-US" sz="2000">
              <a:latin typeface="Calibri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/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/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/>
            </a:r>
            <a:br>
              <a:rPr lang="en-US" sz="2000">
                <a:latin typeface="Calibri" charset="0"/>
              </a:rPr>
            </a:br>
            <a:endParaRPr lang="en-US" sz="2000">
              <a:latin typeface="Calibri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For example, if K = 10, then probability = 10!/10</a:t>
            </a:r>
            <a:r>
              <a:rPr lang="en-US" sz="2000" baseline="30000">
                <a:latin typeface="Calibri" charset="0"/>
              </a:rPr>
              <a:t>10</a:t>
            </a:r>
            <a:r>
              <a:rPr lang="en-US" sz="2000">
                <a:latin typeface="Calibri" charset="0"/>
              </a:rPr>
              <a:t> = 0.00036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Sometimes the initial centroids will readjust themselves in </a:t>
            </a:r>
            <a:r>
              <a:rPr lang="ja-JP" altLang="en-US" sz="2000">
                <a:latin typeface="Calibri" charset="0"/>
              </a:rPr>
              <a:t>‘</a:t>
            </a:r>
            <a:r>
              <a:rPr lang="en-US" sz="2000">
                <a:latin typeface="Calibri" charset="0"/>
              </a:rPr>
              <a:t>right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 way, and sometimes they don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Consider an example of five pairs of clusters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09600" y="31242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Solutions to Initial Centroids Problem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Multiple runs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Helps, but probability is not on your side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Sample and use hierarchical clustering to determine initial centroids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Select more than k initial centroids and then select among these initial centroids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Select most widely separated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</a:rPr>
              <a:t>Postprocessing</a:t>
            </a:r>
            <a:endParaRPr lang="en-US" dirty="0" smtClean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Bisecting K-means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Hierarchical Clustering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Produces a set of nested clusters organized as a hierarchical tree</a:t>
            </a:r>
          </a:p>
          <a:p>
            <a:pPr eaLnBrk="1" hangingPunct="1"/>
            <a:r>
              <a:rPr lang="en-US">
                <a:latin typeface="Calibri" charset="0"/>
              </a:rPr>
              <a:t>Can be visualized as a dendrogram</a:t>
            </a:r>
          </a:p>
          <a:p>
            <a:pPr lvl="1" eaLnBrk="1" hangingPunct="1"/>
            <a:r>
              <a:rPr lang="en-US">
                <a:latin typeface="Calibri" charset="0"/>
              </a:rPr>
              <a:t>A tree like diagram that records the sequences of merges or splits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Strengths of Hierarchical Clustering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Do not have to assume any particular number of clusters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Any desired number of clusters can be obtained by </a:t>
            </a:r>
            <a:r>
              <a:rPr lang="ja-JP" altLang="en-US">
                <a:latin typeface="Calibri" charset="0"/>
              </a:rPr>
              <a:t>‘</a:t>
            </a:r>
            <a:r>
              <a:rPr lang="en-US">
                <a:latin typeface="Calibri" charset="0"/>
              </a:rPr>
              <a:t>cutting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 the dendogram at the proper level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They may correspond to meaningful taxonomies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Hierarchical Clustering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Two main types of hierarchical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Agglomerative: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Calibri" charset="0"/>
              </a:rPr>
              <a:t> Start with the points as individual clusters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Calibri" charset="0"/>
              </a:rPr>
              <a:t> At each step, merge the closest pair of clusters until only one cluster (or k clusters) left</a:t>
            </a:r>
          </a:p>
          <a:p>
            <a:pPr lvl="4" eaLnBrk="1" hangingPunct="1">
              <a:lnSpc>
                <a:spcPct val="90000"/>
              </a:lnSpc>
            </a:pPr>
            <a:endParaRPr lang="en-US" sz="16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Divisive: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Calibri" charset="0"/>
              </a:rPr>
              <a:t> Start with one, all-inclusive cluster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Calibri" charset="0"/>
              </a:rPr>
              <a:t> At each step, split a cluster until each cluster contains a point (or there are k clusters)</a:t>
            </a:r>
          </a:p>
          <a:p>
            <a:pPr lvl="4" eaLnBrk="1" hangingPunct="1">
              <a:lnSpc>
                <a:spcPct val="90000"/>
              </a:lnSpc>
            </a:pPr>
            <a:endParaRPr lang="en-US" sz="16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Traditional hierarchical algorithms use a similarity or distance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Merge or split one cluster at a time</a:t>
            </a:r>
          </a:p>
          <a:p>
            <a:pPr lvl="4" eaLnBrk="1" hangingPunct="1">
              <a:lnSpc>
                <a:spcPct val="90000"/>
              </a:lnSpc>
            </a:pPr>
            <a:endParaRPr lang="en-US" sz="7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Agglomerative Clustering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530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More popular hierarchical clustering technique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 sz="700">
              <a:latin typeface="Calibri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Basic algorithm is straightforward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>
                <a:latin typeface="Calibri" charset="0"/>
              </a:rPr>
              <a:t>Compute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>
                <a:latin typeface="Calibri" charset="0"/>
              </a:rPr>
              <a:t>Let each data point be a cluster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>
                <a:latin typeface="Calibri" charset="0"/>
              </a:rPr>
              <a:t>Repeat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000">
                <a:latin typeface="Calibri" charset="0"/>
              </a:rPr>
              <a:t>	Merge the two closest clusters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000">
                <a:latin typeface="Calibri" charset="0"/>
              </a:rPr>
              <a:t>	Update the proximity matrix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>
                <a:latin typeface="Calibri" charset="0"/>
              </a:rPr>
              <a:t>Until</a:t>
            </a:r>
            <a:r>
              <a:rPr lang="en-US" sz="2000">
                <a:latin typeface="Calibri" charset="0"/>
              </a:rPr>
              <a:t> only a single cluster remains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Key operation is the computation of the proximity of two clusters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Starting Situation </a:t>
            </a:r>
          </a:p>
        </p:txBody>
      </p:sp>
      <p:graphicFrame>
        <p:nvGraphicFramePr>
          <p:cNvPr id="34819" name="Object 42"/>
          <p:cNvGraphicFramePr>
            <a:graphicFrameLocks noGrp="1" noChangeAspect="1"/>
          </p:cNvGraphicFramePr>
          <p:nvPr>
            <p:ph idx="1"/>
          </p:nvPr>
        </p:nvGraphicFramePr>
        <p:xfrm>
          <a:off x="596900" y="3163888"/>
          <a:ext cx="79502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163888"/>
                        <a:ext cx="79502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Start with clusters of individual points and a proximity matrix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3" name="Group 16"/>
          <p:cNvGrpSpPr>
            <a:grpSpLocks/>
          </p:cNvGrpSpPr>
          <p:nvPr/>
        </p:nvGrpSpPr>
        <p:grpSpPr bwMode="auto">
          <a:xfrm>
            <a:off x="5257800" y="2057400"/>
            <a:ext cx="3200400" cy="2789238"/>
            <a:chOff x="3456" y="1622"/>
            <a:chExt cx="2160" cy="2058"/>
          </a:xfrm>
        </p:grpSpPr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484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485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485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485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485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485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485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3485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 b="1"/>
                <a:t>.</a:t>
              </a:r>
            </a:p>
          </p:txBody>
        </p:sp>
      </p:grp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5791200" y="44799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Lucida Bright" charset="0"/>
              </a:rPr>
              <a:t>Growth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4510087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Lucida Bright" charset="0"/>
              </a:rPr>
              <a:t>Machine learning is preferred approach to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Speech recognition, Natural language processing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Computer vision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Medical outcomes analysis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Robot control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Computational biology</a:t>
            </a:r>
          </a:p>
          <a:p>
            <a:pPr eaLnBrk="1" hangingPunct="1"/>
            <a:r>
              <a:rPr lang="en-US" sz="2000" b="1" dirty="0">
                <a:latin typeface="Lucida Bright" charset="0"/>
              </a:rPr>
              <a:t>This trend is accelerating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Improved machine learning algorithms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Improved data capture, networking, faster computers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Software too complex to write by hand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New sensors / IO devices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Demand for self-customization to user, environment</a:t>
            </a:r>
          </a:p>
          <a:p>
            <a:pPr lvl="1" eaLnBrk="1" hangingPunct="1"/>
            <a:r>
              <a:rPr lang="en-US" sz="2000" dirty="0">
                <a:latin typeface="Lucida Bright" charset="0"/>
              </a:rPr>
              <a:t>It turns out to be difficult to extract knowledge from human </a:t>
            </a:r>
            <a:r>
              <a:rPr lang="en-US" sz="2000" dirty="0" err="1">
                <a:latin typeface="Lucida Bright" charset="0"/>
              </a:rPr>
              <a:t>experts</a:t>
            </a:r>
            <a:r>
              <a:rPr lang="en-US" sz="2000" dirty="0" err="1">
                <a:latin typeface="Lucida Bright" charset="0"/>
                <a:sym typeface="Wingdings" charset="0"/>
              </a:rPr>
              <a:t></a:t>
            </a:r>
            <a:r>
              <a:rPr lang="en-US" sz="2000" i="1" dirty="0" err="1">
                <a:latin typeface="Lucida Bright" charset="0"/>
                <a:sym typeface="Wingdings" charset="0"/>
              </a:rPr>
              <a:t>failure</a:t>
            </a:r>
            <a:r>
              <a:rPr lang="en-US" sz="2000" i="1" dirty="0">
                <a:latin typeface="Lucida Bright" charset="0"/>
                <a:sym typeface="Wingdings" charset="0"/>
              </a:rPr>
              <a:t> of expert systems in the 1980’s.</a:t>
            </a:r>
            <a:endParaRPr lang="en-US" sz="2000" i="1" dirty="0">
              <a:latin typeface="Lucida Bright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51A324DD-B218-9547-8D4D-E97926F2E754}" type="slidenum">
              <a:rPr lang="tr-TR" sz="1400"/>
              <a:pPr eaLnBrk="1" hangingPunct="1"/>
              <a:t>4</a:t>
            </a:fld>
            <a:endParaRPr lang="tr-TR" sz="1400"/>
          </a:p>
        </p:txBody>
      </p:sp>
    </p:spTree>
    <p:extLst>
      <p:ext uri="{BB962C8B-B14F-4D97-AF65-F5344CB8AC3E}">
        <p14:creationId xmlns:p14="http://schemas.microsoft.com/office/powerpoint/2010/main" val="3340212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Intermediate Situation</a:t>
            </a:r>
          </a:p>
        </p:txBody>
      </p:sp>
      <p:graphicFrame>
        <p:nvGraphicFramePr>
          <p:cNvPr id="35843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776288" y="2363788"/>
          <a:ext cx="759142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363788"/>
                        <a:ext cx="759142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After some merging steps, we have some clusters </a:t>
            </a:r>
          </a:p>
          <a:p>
            <a:pPr lvl="1" eaLnBrk="1" hangingPunct="1"/>
            <a:endParaRPr lang="en-US" sz="2000">
              <a:latin typeface="Calibri" charset="0"/>
            </a:endParaRPr>
          </a:p>
        </p:txBody>
      </p:sp>
      <p:sp>
        <p:nvSpPr>
          <p:cNvPr id="3584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726695805 w 598"/>
              <a:gd name="T1" fmla="*/ 97015010 h 652"/>
              <a:gd name="T2" fmla="*/ 416213405 w 598"/>
              <a:gd name="T3" fmla="*/ 0 h 652"/>
              <a:gd name="T4" fmla="*/ 255099123 w 598"/>
              <a:gd name="T5" fmla="*/ 47804944 h 652"/>
              <a:gd name="T6" fmla="*/ 209785651 w 598"/>
              <a:gd name="T7" fmla="*/ 134978178 h 652"/>
              <a:gd name="T8" fmla="*/ 117479757 w 598"/>
              <a:gd name="T9" fmla="*/ 241834964 h 652"/>
              <a:gd name="T10" fmla="*/ 82236089 w 598"/>
              <a:gd name="T11" fmla="*/ 250271619 h 652"/>
              <a:gd name="T12" fmla="*/ 48670074 w 598"/>
              <a:gd name="T13" fmla="*/ 309323460 h 652"/>
              <a:gd name="T14" fmla="*/ 25173864 w 598"/>
              <a:gd name="T15" fmla="*/ 366970180 h 652"/>
              <a:gd name="T16" fmla="*/ 48670074 w 598"/>
              <a:gd name="T17" fmla="*/ 539910341 h 652"/>
              <a:gd name="T18" fmla="*/ 162793230 w 598"/>
              <a:gd name="T19" fmla="*/ 579279816 h 652"/>
              <a:gd name="T20" fmla="*/ 129227215 w 598"/>
              <a:gd name="T21" fmla="*/ 684730295 h 652"/>
              <a:gd name="T22" fmla="*/ 174540687 w 598"/>
              <a:gd name="T23" fmla="*/ 867513417 h 652"/>
              <a:gd name="T24" fmla="*/ 278595334 w 598"/>
              <a:gd name="T25" fmla="*/ 906881707 h 652"/>
              <a:gd name="T26" fmla="*/ 312160054 w 598"/>
              <a:gd name="T27" fmla="*/ 916723483 h 652"/>
              <a:gd name="T28" fmla="*/ 404465947 w 598"/>
              <a:gd name="T29" fmla="*/ 849234987 h 652"/>
              <a:gd name="T30" fmla="*/ 589076439 w 598"/>
              <a:gd name="T31" fmla="*/ 916723483 h 652"/>
              <a:gd name="T32" fmla="*/ 750192016 w 598"/>
              <a:gd name="T33" fmla="*/ 829550249 h 652"/>
              <a:gd name="T34" fmla="*/ 876062629 w 598"/>
              <a:gd name="T35" fmla="*/ 762061753 h 652"/>
              <a:gd name="T36" fmla="*/ 956619770 w 598"/>
              <a:gd name="T37" fmla="*/ 627083575 h 652"/>
              <a:gd name="T38" fmla="*/ 899558839 w 598"/>
              <a:gd name="T39" fmla="*/ 549753303 h 652"/>
              <a:gd name="T40" fmla="*/ 944872312 w 598"/>
              <a:gd name="T41" fmla="*/ 492106582 h 652"/>
              <a:gd name="T42" fmla="*/ 1003612191 w 598"/>
              <a:gd name="T43" fmla="*/ 404933349 h 652"/>
              <a:gd name="T44" fmla="*/ 980115980 w 598"/>
              <a:gd name="T45" fmla="*/ 269955170 h 652"/>
              <a:gd name="T46" fmla="*/ 750192016 w 598"/>
              <a:gd name="T47" fmla="*/ 134978178 h 652"/>
              <a:gd name="T48" fmla="*/ 726695805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C4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C2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C5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C3</a:t>
            </a:r>
          </a:p>
        </p:txBody>
      </p:sp>
      <p:grpSp>
        <p:nvGrpSpPr>
          <p:cNvPr id="35855" name="Group 14"/>
          <p:cNvGrpSpPr>
            <a:grpSpLocks/>
          </p:cNvGrpSpPr>
          <p:nvPr/>
        </p:nvGrpSpPr>
        <p:grpSpPr bwMode="auto">
          <a:xfrm>
            <a:off x="5486400" y="2006600"/>
            <a:ext cx="2895600" cy="2212975"/>
            <a:chOff x="3456" y="1440"/>
            <a:chExt cx="1872" cy="1503"/>
          </a:xfrm>
        </p:grpSpPr>
        <p:sp>
          <p:nvSpPr>
            <p:cNvPr id="3585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C2</a:t>
              </a:r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C1</a:t>
              </a:r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C1</a:t>
              </a:r>
            </a:p>
          </p:txBody>
        </p:sp>
        <p:sp>
          <p:nvSpPr>
            <p:cNvPr id="3586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C3</a:t>
              </a:r>
            </a:p>
          </p:txBody>
        </p:sp>
        <p:sp>
          <p:nvSpPr>
            <p:cNvPr id="3586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C5</a:t>
              </a:r>
            </a:p>
          </p:txBody>
        </p:sp>
        <p:sp>
          <p:nvSpPr>
            <p:cNvPr id="3586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C4</a:t>
              </a:r>
            </a:p>
          </p:txBody>
        </p:sp>
        <p:sp>
          <p:nvSpPr>
            <p:cNvPr id="3586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C2</a:t>
              </a:r>
            </a:p>
          </p:txBody>
        </p:sp>
        <p:sp>
          <p:nvSpPr>
            <p:cNvPr id="3586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C3</a:t>
              </a:r>
            </a:p>
          </p:txBody>
        </p:sp>
        <p:sp>
          <p:nvSpPr>
            <p:cNvPr id="3586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C4</a:t>
              </a:r>
            </a:p>
          </p:txBody>
        </p:sp>
        <p:sp>
          <p:nvSpPr>
            <p:cNvPr id="3587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C5</a:t>
              </a:r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6" name="Text Box 37"/>
          <p:cNvSpPr txBox="1">
            <a:spLocks noChangeArrowheads="1"/>
          </p:cNvSpPr>
          <p:nvPr/>
        </p:nvSpPr>
        <p:spPr bwMode="auto">
          <a:xfrm>
            <a:off x="5791200" y="4216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Intermediate Situation</a:t>
            </a:r>
          </a:p>
        </p:txBody>
      </p:sp>
      <p:graphicFrame>
        <p:nvGraphicFramePr>
          <p:cNvPr id="36867" name="Object 43"/>
          <p:cNvGraphicFramePr>
            <a:graphicFrameLocks noGrp="1" noChangeAspect="1"/>
          </p:cNvGraphicFramePr>
          <p:nvPr>
            <p:ph idx="1"/>
          </p:nvPr>
        </p:nvGraphicFramePr>
        <p:xfrm>
          <a:off x="776288" y="2147888"/>
          <a:ext cx="759142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147888"/>
                        <a:ext cx="759142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We want to merge the two closest clusters (C2 and C5)  and update the proximity matrix. </a:t>
            </a:r>
          </a:p>
          <a:p>
            <a:pPr lvl="1" eaLnBrk="1" hangingPunct="1"/>
            <a:endParaRPr lang="en-US" sz="2000">
              <a:latin typeface="Calibri" charset="0"/>
            </a:endParaRPr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726695805 w 598"/>
              <a:gd name="T1" fmla="*/ 97015010 h 652"/>
              <a:gd name="T2" fmla="*/ 416213405 w 598"/>
              <a:gd name="T3" fmla="*/ 0 h 652"/>
              <a:gd name="T4" fmla="*/ 255099123 w 598"/>
              <a:gd name="T5" fmla="*/ 47804944 h 652"/>
              <a:gd name="T6" fmla="*/ 209785651 w 598"/>
              <a:gd name="T7" fmla="*/ 134978178 h 652"/>
              <a:gd name="T8" fmla="*/ 117479757 w 598"/>
              <a:gd name="T9" fmla="*/ 241834964 h 652"/>
              <a:gd name="T10" fmla="*/ 82236089 w 598"/>
              <a:gd name="T11" fmla="*/ 250271619 h 652"/>
              <a:gd name="T12" fmla="*/ 48670074 w 598"/>
              <a:gd name="T13" fmla="*/ 309323460 h 652"/>
              <a:gd name="T14" fmla="*/ 25173864 w 598"/>
              <a:gd name="T15" fmla="*/ 366970180 h 652"/>
              <a:gd name="T16" fmla="*/ 48670074 w 598"/>
              <a:gd name="T17" fmla="*/ 539910341 h 652"/>
              <a:gd name="T18" fmla="*/ 162793230 w 598"/>
              <a:gd name="T19" fmla="*/ 579279816 h 652"/>
              <a:gd name="T20" fmla="*/ 129227215 w 598"/>
              <a:gd name="T21" fmla="*/ 684730295 h 652"/>
              <a:gd name="T22" fmla="*/ 174540687 w 598"/>
              <a:gd name="T23" fmla="*/ 867513417 h 652"/>
              <a:gd name="T24" fmla="*/ 278595334 w 598"/>
              <a:gd name="T25" fmla="*/ 906881707 h 652"/>
              <a:gd name="T26" fmla="*/ 312160054 w 598"/>
              <a:gd name="T27" fmla="*/ 916723483 h 652"/>
              <a:gd name="T28" fmla="*/ 404465947 w 598"/>
              <a:gd name="T29" fmla="*/ 849234987 h 652"/>
              <a:gd name="T30" fmla="*/ 589076439 w 598"/>
              <a:gd name="T31" fmla="*/ 916723483 h 652"/>
              <a:gd name="T32" fmla="*/ 750192016 w 598"/>
              <a:gd name="T33" fmla="*/ 829550249 h 652"/>
              <a:gd name="T34" fmla="*/ 876062629 w 598"/>
              <a:gd name="T35" fmla="*/ 762061753 h 652"/>
              <a:gd name="T36" fmla="*/ 956619770 w 598"/>
              <a:gd name="T37" fmla="*/ 627083575 h 652"/>
              <a:gd name="T38" fmla="*/ 899558839 w 598"/>
              <a:gd name="T39" fmla="*/ 549753303 h 652"/>
              <a:gd name="T40" fmla="*/ 944872312 w 598"/>
              <a:gd name="T41" fmla="*/ 492106582 h 652"/>
              <a:gd name="T42" fmla="*/ 1003612191 w 598"/>
              <a:gd name="T43" fmla="*/ 404933349 h 652"/>
              <a:gd name="T44" fmla="*/ 980115980 w 598"/>
              <a:gd name="T45" fmla="*/ 269955170 h 652"/>
              <a:gd name="T46" fmla="*/ 750192016 w 598"/>
              <a:gd name="T47" fmla="*/ 134978178 h 652"/>
              <a:gd name="T48" fmla="*/ 726695805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C4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C2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C5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C3</a:t>
            </a:r>
          </a:p>
        </p:txBody>
      </p:sp>
      <p:grpSp>
        <p:nvGrpSpPr>
          <p:cNvPr id="36879" name="Group 14"/>
          <p:cNvGrpSpPr>
            <a:grpSpLocks/>
          </p:cNvGrpSpPr>
          <p:nvPr/>
        </p:nvGrpSpPr>
        <p:grpSpPr bwMode="auto">
          <a:xfrm>
            <a:off x="5562600" y="2116138"/>
            <a:ext cx="2971800" cy="2193925"/>
            <a:chOff x="3456" y="1094"/>
            <a:chExt cx="1920" cy="1503"/>
          </a:xfrm>
        </p:grpSpPr>
        <p:sp>
          <p:nvSpPr>
            <p:cNvPr id="3688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C2</a:t>
              </a:r>
            </a:p>
          </p:txBody>
        </p:sp>
        <p:sp>
          <p:nvSpPr>
            <p:cNvPr id="3688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C1</a:t>
              </a:r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C1</a:t>
              </a:r>
            </a:p>
          </p:txBody>
        </p:sp>
        <p:sp>
          <p:nvSpPr>
            <p:cNvPr id="3688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C3</a:t>
              </a:r>
            </a:p>
          </p:txBody>
        </p:sp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C5</a:t>
              </a:r>
            </a:p>
          </p:txBody>
        </p:sp>
        <p:sp>
          <p:nvSpPr>
            <p:cNvPr id="3689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C4</a:t>
              </a:r>
            </a:p>
          </p:txBody>
        </p:sp>
        <p:sp>
          <p:nvSpPr>
            <p:cNvPr id="3689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C2</a:t>
              </a:r>
            </a:p>
          </p:txBody>
        </p:sp>
        <p:sp>
          <p:nvSpPr>
            <p:cNvPr id="3689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C3</a:t>
              </a:r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C4</a:t>
              </a:r>
            </a:p>
          </p:txBody>
        </p:sp>
        <p:sp>
          <p:nvSpPr>
            <p:cNvPr id="3689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C5</a:t>
              </a:r>
            </a:p>
          </p:txBody>
        </p:sp>
        <p:sp>
          <p:nvSpPr>
            <p:cNvPr id="3689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0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42"/>
          <p:cNvSpPr txBox="1">
            <a:spLocks noChangeArrowheads="1"/>
          </p:cNvSpPr>
          <p:nvPr/>
        </p:nvSpPr>
        <p:spPr bwMode="auto">
          <a:xfrm>
            <a:off x="5867400" y="43100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After Merging</a:t>
            </a:r>
          </a:p>
        </p:txBody>
      </p:sp>
      <p:graphicFrame>
        <p:nvGraphicFramePr>
          <p:cNvPr id="37891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776288" y="2036763"/>
          <a:ext cx="75914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036763"/>
                        <a:ext cx="7591425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The question is </a:t>
            </a:r>
            <a:r>
              <a:rPr lang="ja-JP" altLang="en-US" sz="2200">
                <a:latin typeface="Calibri" charset="0"/>
              </a:rPr>
              <a:t>“</a:t>
            </a:r>
            <a:r>
              <a:rPr lang="en-US" sz="2200">
                <a:latin typeface="Calibri" charset="0"/>
              </a:rPr>
              <a:t>How do we update the proximity matrix?</a:t>
            </a:r>
            <a:r>
              <a:rPr lang="ja-JP" altLang="en-US" sz="2200">
                <a:latin typeface="Calibri" charset="0"/>
              </a:rPr>
              <a:t>”</a:t>
            </a:r>
            <a:r>
              <a:rPr lang="en-US" sz="2200">
                <a:latin typeface="Calibri" charset="0"/>
              </a:rPr>
              <a:t> </a:t>
            </a:r>
          </a:p>
          <a:p>
            <a:pPr lvl="1" eaLnBrk="1" hangingPunct="1"/>
            <a:endParaRPr lang="en-US" sz="2000">
              <a:latin typeface="Calibri" charset="0"/>
            </a:endParaRPr>
          </a:p>
        </p:txBody>
      </p:sp>
      <p:sp>
        <p:nvSpPr>
          <p:cNvPr id="37893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361101776 w 598"/>
              <a:gd name="T1" fmla="*/ 97015010 h 652"/>
              <a:gd name="T2" fmla="*/ 206820307 w 598"/>
              <a:gd name="T3" fmla="*/ 0 h 652"/>
              <a:gd name="T4" fmla="*/ 126760951 w 598"/>
              <a:gd name="T5" fmla="*/ 47804944 h 652"/>
              <a:gd name="T6" fmla="*/ 104243915 w 598"/>
              <a:gd name="T7" fmla="*/ 134978178 h 652"/>
              <a:gd name="T8" fmla="*/ 58376994 w 598"/>
              <a:gd name="T9" fmla="*/ 241834964 h 652"/>
              <a:gd name="T10" fmla="*/ 40863439 w 598"/>
              <a:gd name="T11" fmla="*/ 250271619 h 652"/>
              <a:gd name="T12" fmla="*/ 24184559 w 598"/>
              <a:gd name="T13" fmla="*/ 309323460 h 652"/>
              <a:gd name="T14" fmla="*/ 12509160 w 598"/>
              <a:gd name="T15" fmla="*/ 366970180 h 652"/>
              <a:gd name="T16" fmla="*/ 24184559 w 598"/>
              <a:gd name="T17" fmla="*/ 539910341 h 652"/>
              <a:gd name="T18" fmla="*/ 80893117 w 598"/>
              <a:gd name="T19" fmla="*/ 579279816 h 652"/>
              <a:gd name="T20" fmla="*/ 64214237 w 598"/>
              <a:gd name="T21" fmla="*/ 684730295 h 652"/>
              <a:gd name="T22" fmla="*/ 86731273 w 598"/>
              <a:gd name="T23" fmla="*/ 867513417 h 652"/>
              <a:gd name="T24" fmla="*/ 138436350 w 598"/>
              <a:gd name="T25" fmla="*/ 906881707 h 652"/>
              <a:gd name="T26" fmla="*/ 155115230 w 598"/>
              <a:gd name="T27" fmla="*/ 916723483 h 652"/>
              <a:gd name="T28" fmla="*/ 200983064 w 598"/>
              <a:gd name="T29" fmla="*/ 849234987 h 652"/>
              <a:gd name="T30" fmla="*/ 292717819 w 598"/>
              <a:gd name="T31" fmla="*/ 916723483 h 652"/>
              <a:gd name="T32" fmla="*/ 372777175 w 598"/>
              <a:gd name="T33" fmla="*/ 829550249 h 652"/>
              <a:gd name="T34" fmla="*/ 435323889 w 598"/>
              <a:gd name="T35" fmla="*/ 762061753 h 652"/>
              <a:gd name="T36" fmla="*/ 475353567 w 598"/>
              <a:gd name="T37" fmla="*/ 627083575 h 652"/>
              <a:gd name="T38" fmla="*/ 446999288 w 598"/>
              <a:gd name="T39" fmla="*/ 549753303 h 652"/>
              <a:gd name="T40" fmla="*/ 469516324 w 598"/>
              <a:gd name="T41" fmla="*/ 492106582 h 652"/>
              <a:gd name="T42" fmla="*/ 498704365 w 598"/>
              <a:gd name="T43" fmla="*/ 404933349 h 652"/>
              <a:gd name="T44" fmla="*/ 487028966 w 598"/>
              <a:gd name="T45" fmla="*/ 269955170 h 652"/>
              <a:gd name="T46" fmla="*/ 372777175 w 598"/>
              <a:gd name="T47" fmla="*/ 134978178 h 652"/>
              <a:gd name="T48" fmla="*/ 361101776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703064779 w 598"/>
              <a:gd name="T1" fmla="*/ 135714070 h 652"/>
              <a:gd name="T2" fmla="*/ 402678773 w 598"/>
              <a:gd name="T3" fmla="*/ 0 h 652"/>
              <a:gd name="T4" fmla="*/ 246803900 w 598"/>
              <a:gd name="T5" fmla="*/ 66873213 h 652"/>
              <a:gd name="T6" fmla="*/ 202963415 w 598"/>
              <a:gd name="T7" fmla="*/ 188820795 h 652"/>
              <a:gd name="T8" fmla="*/ 113659054 w 598"/>
              <a:gd name="T9" fmla="*/ 338302756 h 652"/>
              <a:gd name="T10" fmla="*/ 79561465 w 598"/>
              <a:gd name="T11" fmla="*/ 350104406 h 652"/>
              <a:gd name="T12" fmla="*/ 47087268 w 598"/>
              <a:gd name="T13" fmla="*/ 432713153 h 652"/>
              <a:gd name="T14" fmla="*/ 24355967 w 598"/>
              <a:gd name="T15" fmla="*/ 513354258 h 652"/>
              <a:gd name="T16" fmla="*/ 47087268 w 598"/>
              <a:gd name="T17" fmla="*/ 755280375 h 652"/>
              <a:gd name="T18" fmla="*/ 157499538 w 598"/>
              <a:gd name="T19" fmla="*/ 810353341 h 652"/>
              <a:gd name="T20" fmla="*/ 125025341 w 598"/>
              <a:gd name="T21" fmla="*/ 957869061 h 652"/>
              <a:gd name="T22" fmla="*/ 168865826 w 598"/>
              <a:gd name="T23" fmla="*/ 1213563070 h 652"/>
              <a:gd name="T24" fmla="*/ 269535201 w 598"/>
              <a:gd name="T25" fmla="*/ 1268636036 h 652"/>
              <a:gd name="T26" fmla="*/ 302009398 w 598"/>
              <a:gd name="T27" fmla="*/ 1282403926 h 652"/>
              <a:gd name="T28" fmla="*/ 391313759 w 598"/>
              <a:gd name="T29" fmla="*/ 1187993529 h 652"/>
              <a:gd name="T30" fmla="*/ 569921207 w 598"/>
              <a:gd name="T31" fmla="*/ 1282403926 h 652"/>
              <a:gd name="T32" fmla="*/ 725797355 w 598"/>
              <a:gd name="T33" fmla="*/ 1160457747 h 652"/>
              <a:gd name="T34" fmla="*/ 847574639 w 598"/>
              <a:gd name="T35" fmla="*/ 1066047350 h 652"/>
              <a:gd name="T36" fmla="*/ 925512712 w 598"/>
              <a:gd name="T37" fmla="*/ 877226555 h 652"/>
              <a:gd name="T38" fmla="*/ 870307214 w 598"/>
              <a:gd name="T39" fmla="*/ 769049669 h 652"/>
              <a:gd name="T40" fmla="*/ 914146425 w 598"/>
              <a:gd name="T41" fmla="*/ 688407162 h 652"/>
              <a:gd name="T42" fmla="*/ 970976589 w 598"/>
              <a:gd name="T43" fmla="*/ 566460983 h 652"/>
              <a:gd name="T44" fmla="*/ 948245288 w 598"/>
              <a:gd name="T45" fmla="*/ 377640188 h 652"/>
              <a:gd name="T46" fmla="*/ 725797355 w 598"/>
              <a:gd name="T47" fmla="*/ 188820795 h 652"/>
              <a:gd name="T48" fmla="*/ 703064779 w 598"/>
              <a:gd name="T49" fmla="*/ 13571407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569482357 w 598"/>
              <a:gd name="T1" fmla="*/ 94246077 h 652"/>
              <a:gd name="T2" fmla="*/ 326170150 w 598"/>
              <a:gd name="T3" fmla="*/ 0 h 652"/>
              <a:gd name="T4" fmla="*/ 199910700 w 598"/>
              <a:gd name="T5" fmla="*/ 46439926 h 652"/>
              <a:gd name="T6" fmla="*/ 164400481 w 598"/>
              <a:gd name="T7" fmla="*/ 131124773 h 652"/>
              <a:gd name="T8" fmla="*/ 92064636 w 598"/>
              <a:gd name="T9" fmla="*/ 234932080 h 652"/>
              <a:gd name="T10" fmla="*/ 64444557 w 598"/>
              <a:gd name="T11" fmla="*/ 243128255 h 652"/>
              <a:gd name="T12" fmla="*/ 38141031 w 598"/>
              <a:gd name="T13" fmla="*/ 300495635 h 652"/>
              <a:gd name="T14" fmla="*/ 19727645 w 598"/>
              <a:gd name="T15" fmla="*/ 356496791 h 652"/>
              <a:gd name="T16" fmla="*/ 38141031 w 598"/>
              <a:gd name="T17" fmla="*/ 524500261 h 652"/>
              <a:gd name="T18" fmla="*/ 127574856 w 598"/>
              <a:gd name="T19" fmla="*/ 562745181 h 652"/>
              <a:gd name="T20" fmla="*/ 101270182 w 598"/>
              <a:gd name="T21" fmla="*/ 665187433 h 652"/>
              <a:gd name="T22" fmla="*/ 136781548 w 598"/>
              <a:gd name="T23" fmla="*/ 842752132 h 652"/>
              <a:gd name="T24" fmla="*/ 218324086 w 598"/>
              <a:gd name="T25" fmla="*/ 880997052 h 652"/>
              <a:gd name="T26" fmla="*/ 244627612 w 598"/>
              <a:gd name="T27" fmla="*/ 890558282 h 652"/>
              <a:gd name="T28" fmla="*/ 316963457 w 598"/>
              <a:gd name="T29" fmla="*/ 824995896 h 652"/>
              <a:gd name="T30" fmla="*/ 461636293 w 598"/>
              <a:gd name="T31" fmla="*/ 890558282 h 652"/>
              <a:gd name="T32" fmla="*/ 587895742 w 598"/>
              <a:gd name="T33" fmla="*/ 805873436 h 652"/>
              <a:gd name="T34" fmla="*/ 686535113 w 598"/>
              <a:gd name="T35" fmla="*/ 740311049 h 652"/>
              <a:gd name="T36" fmla="*/ 749665412 w 598"/>
              <a:gd name="T37" fmla="*/ 609185107 h 652"/>
              <a:gd name="T38" fmla="*/ 704948499 w 598"/>
              <a:gd name="T39" fmla="*/ 534061491 h 652"/>
              <a:gd name="T40" fmla="*/ 740458719 w 598"/>
              <a:gd name="T41" fmla="*/ 478060334 h 652"/>
              <a:gd name="T42" fmla="*/ 786491037 w 598"/>
              <a:gd name="T43" fmla="*/ 393375488 h 652"/>
              <a:gd name="T44" fmla="*/ 768077651 w 598"/>
              <a:gd name="T45" fmla="*/ 262250715 h 652"/>
              <a:gd name="T46" fmla="*/ 587895742 w 598"/>
              <a:gd name="T47" fmla="*/ 131124773 h 652"/>
              <a:gd name="T48" fmla="*/ 569482357 w 598"/>
              <a:gd name="T49" fmla="*/ 9424607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97015010 h 652"/>
              <a:gd name="T2" fmla="*/ 2147483647 w 598"/>
              <a:gd name="T3" fmla="*/ 0 h 652"/>
              <a:gd name="T4" fmla="*/ 2147483647 w 598"/>
              <a:gd name="T5" fmla="*/ 47804944 h 652"/>
              <a:gd name="T6" fmla="*/ 1950478020 w 598"/>
              <a:gd name="T7" fmla="*/ 134978178 h 652"/>
              <a:gd name="T8" fmla="*/ 1092268639 w 598"/>
              <a:gd name="T9" fmla="*/ 241834964 h 652"/>
              <a:gd name="T10" fmla="*/ 764586468 w 598"/>
              <a:gd name="T11" fmla="*/ 250271619 h 652"/>
              <a:gd name="T12" fmla="*/ 452511406 w 598"/>
              <a:gd name="T13" fmla="*/ 309323460 h 652"/>
              <a:gd name="T14" fmla="*/ 234059259 w 598"/>
              <a:gd name="T15" fmla="*/ 366970180 h 652"/>
              <a:gd name="T16" fmla="*/ 452511406 w 598"/>
              <a:gd name="T17" fmla="*/ 539910341 h 652"/>
              <a:gd name="T18" fmla="*/ 1513569775 w 598"/>
              <a:gd name="T19" fmla="*/ 579279816 h 652"/>
              <a:gd name="T20" fmla="*/ 1201494713 w 598"/>
              <a:gd name="T21" fmla="*/ 684730295 h 652"/>
              <a:gd name="T22" fmla="*/ 1622795848 w 598"/>
              <a:gd name="T23" fmla="*/ 867513417 h 652"/>
              <a:gd name="T24" fmla="*/ 2147483647 w 598"/>
              <a:gd name="T25" fmla="*/ 906881707 h 652"/>
              <a:gd name="T26" fmla="*/ 2147483647 w 598"/>
              <a:gd name="T27" fmla="*/ 916723483 h 652"/>
              <a:gd name="T28" fmla="*/ 2147483647 w 598"/>
              <a:gd name="T29" fmla="*/ 849234987 h 652"/>
              <a:gd name="T30" fmla="*/ 2147483647 w 598"/>
              <a:gd name="T31" fmla="*/ 916723483 h 652"/>
              <a:gd name="T32" fmla="*/ 2147483647 w 598"/>
              <a:gd name="T33" fmla="*/ 829550249 h 652"/>
              <a:gd name="T34" fmla="*/ 2147483647 w 598"/>
              <a:gd name="T35" fmla="*/ 762061753 h 652"/>
              <a:gd name="T36" fmla="*/ 2147483647 w 598"/>
              <a:gd name="T37" fmla="*/ 627083575 h 652"/>
              <a:gd name="T38" fmla="*/ 2147483647 w 598"/>
              <a:gd name="T39" fmla="*/ 549753303 h 652"/>
              <a:gd name="T40" fmla="*/ 2147483647 w 598"/>
              <a:gd name="T41" fmla="*/ 492106582 h 652"/>
              <a:gd name="T42" fmla="*/ 2147483647 w 598"/>
              <a:gd name="T43" fmla="*/ 404933349 h 652"/>
              <a:gd name="T44" fmla="*/ 2147483647 w 598"/>
              <a:gd name="T45" fmla="*/ 269955170 h 652"/>
              <a:gd name="T46" fmla="*/ 2147483647 w 598"/>
              <a:gd name="T47" fmla="*/ 134978178 h 652"/>
              <a:gd name="T48" fmla="*/ 2147483647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C4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C2 </a:t>
            </a:r>
            <a:r>
              <a:rPr lang="en-US" sz="1400"/>
              <a:t>U</a:t>
            </a:r>
            <a:r>
              <a:rPr lang="en-US" sz="1400" b="1"/>
              <a:t> C5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C3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6248400" y="31845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?        ?        ?        ?    	   </a:t>
            </a:r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6727825" y="28035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?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6727825" y="36417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?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6727825" y="40227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?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6705600" y="1997075"/>
            <a:ext cx="53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C2 </a:t>
            </a:r>
            <a:r>
              <a:rPr lang="en-US" sz="1400"/>
              <a:t>U </a:t>
            </a:r>
            <a:r>
              <a:rPr lang="en-US" sz="1400" b="1"/>
              <a:t>C5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6172200" y="24225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6096000" y="24225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5791200" y="27273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715000" y="28035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5715000" y="36417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C3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5715000" y="40989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C4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5257800" y="326072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C2 </a:t>
            </a:r>
            <a:r>
              <a:rPr lang="en-US" sz="1400"/>
              <a:t>U </a:t>
            </a:r>
            <a:r>
              <a:rPr lang="en-US" sz="1400" b="1"/>
              <a:t>C5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7162800" y="24225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C3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7696200" y="24225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C4</a:t>
            </a:r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5791200" y="31083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5791200" y="39465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5791200" y="35655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5791200" y="43275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6629400" y="24225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7086600" y="24225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7620000" y="24225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8153400" y="24225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Text Box 34"/>
          <p:cNvSpPr txBox="1">
            <a:spLocks noChangeArrowheads="1"/>
          </p:cNvSpPr>
          <p:nvPr/>
        </p:nvSpPr>
        <p:spPr bwMode="auto">
          <a:xfrm>
            <a:off x="5867400" y="44037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How to Define Inter-Cluster Similarity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3413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562600" y="1828800"/>
            <a:ext cx="3429000" cy="3508375"/>
            <a:chOff x="3456" y="1440"/>
            <a:chExt cx="2160" cy="2210"/>
          </a:xfrm>
        </p:grpSpPr>
        <p:sp>
          <p:nvSpPr>
            <p:cNvPr id="3893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894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894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894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894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894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894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895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895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895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895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3895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</p:txBody>
        </p:sp>
      </p:grpSp>
      <p:sp>
        <p:nvSpPr>
          <p:cNvPr id="38917" name="Line 29"/>
          <p:cNvSpPr>
            <a:spLocks noChangeShapeType="1"/>
          </p:cNvSpPr>
          <p:nvPr/>
        </p:nvSpPr>
        <p:spPr bwMode="auto">
          <a:xfrm>
            <a:off x="2286000" y="2819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Text Box 30"/>
          <p:cNvSpPr txBox="1">
            <a:spLocks noChangeArrowheads="1"/>
          </p:cNvSpPr>
          <p:nvPr/>
        </p:nvSpPr>
        <p:spPr bwMode="auto">
          <a:xfrm>
            <a:off x="2286000" y="2362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Similarity?</a:t>
            </a:r>
          </a:p>
        </p:txBody>
      </p:sp>
      <p:sp>
        <p:nvSpPr>
          <p:cNvPr id="38919" name="Rectangle 31"/>
          <p:cNvSpPr>
            <a:spLocks noChangeArrowheads="1"/>
          </p:cNvSpPr>
          <p:nvPr/>
        </p:nvSpPr>
        <p:spPr bwMode="auto">
          <a:xfrm>
            <a:off x="457200" y="3962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>
                <a:latin typeface="Verdana" charset="0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>
                <a:latin typeface="Verdana" charset="0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>
                <a:latin typeface="Verdana" charset="0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>
                <a:latin typeface="Verdana" charset="0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>
                <a:latin typeface="Verdana" charset="0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>
                <a:latin typeface="Verdana" charset="0"/>
              </a:rPr>
              <a:t>Ward</a:t>
            </a:r>
            <a:r>
              <a:rPr lang="ja-JP" altLang="en-US">
                <a:latin typeface="Verdana" charset="0"/>
              </a:rPr>
              <a:t>’</a:t>
            </a:r>
            <a:r>
              <a:rPr lang="en-US">
                <a:latin typeface="Verdana" charset="0"/>
              </a:rPr>
              <a:t>s Method uses squared error</a:t>
            </a:r>
            <a:endParaRPr lang="en-US" sz="2000">
              <a:latin typeface="Verdana" charset="0"/>
            </a:endParaRPr>
          </a:p>
        </p:txBody>
      </p:sp>
      <p:sp>
        <p:nvSpPr>
          <p:cNvPr id="38920" name="Freeform 32" descr="5%"/>
          <p:cNvSpPr>
            <a:spLocks/>
          </p:cNvSpPr>
          <p:nvPr/>
        </p:nvSpPr>
        <p:spPr bwMode="auto">
          <a:xfrm rot="-5400000">
            <a:off x="538957" y="2051843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Oval 33"/>
          <p:cNvSpPr>
            <a:spLocks noChangeArrowheads="1"/>
          </p:cNvSpPr>
          <p:nvPr/>
        </p:nvSpPr>
        <p:spPr bwMode="auto">
          <a:xfrm rot="-5400000">
            <a:off x="1828800" y="2971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34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35"/>
          <p:cNvSpPr>
            <a:spLocks noChangeArrowheads="1"/>
          </p:cNvSpPr>
          <p:nvPr/>
        </p:nvSpPr>
        <p:spPr bwMode="auto">
          <a:xfrm rot="-5400000">
            <a:off x="9144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Oval 36"/>
          <p:cNvSpPr>
            <a:spLocks noChangeArrowheads="1"/>
          </p:cNvSpPr>
          <p:nvPr/>
        </p:nvSpPr>
        <p:spPr bwMode="auto">
          <a:xfrm rot="-5400000">
            <a:off x="1979613" y="2513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Freeform 37" descr="5%"/>
          <p:cNvSpPr>
            <a:spLocks/>
          </p:cNvSpPr>
          <p:nvPr/>
        </p:nvSpPr>
        <p:spPr bwMode="auto">
          <a:xfrm rot="5400000" flipV="1">
            <a:off x="3429000" y="1905000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Oval 38"/>
          <p:cNvSpPr>
            <a:spLocks noChangeArrowheads="1"/>
          </p:cNvSpPr>
          <p:nvPr/>
        </p:nvSpPr>
        <p:spPr bwMode="auto">
          <a:xfrm rot="5400000" flipV="1">
            <a:off x="49530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39"/>
          <p:cNvSpPr>
            <a:spLocks noChangeArrowheads="1"/>
          </p:cNvSpPr>
          <p:nvPr/>
        </p:nvSpPr>
        <p:spPr bwMode="auto">
          <a:xfrm rot="5400000" flipV="1">
            <a:off x="35925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40"/>
          <p:cNvSpPr>
            <a:spLocks noChangeArrowheads="1"/>
          </p:cNvSpPr>
          <p:nvPr/>
        </p:nvSpPr>
        <p:spPr bwMode="auto">
          <a:xfrm rot="5400000" flipV="1">
            <a:off x="4114800" y="2971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41"/>
          <p:cNvSpPr>
            <a:spLocks noChangeArrowheads="1"/>
          </p:cNvSpPr>
          <p:nvPr/>
        </p:nvSpPr>
        <p:spPr bwMode="auto">
          <a:xfrm rot="5400000" flipV="1">
            <a:off x="41148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42"/>
          <p:cNvSpPr txBox="1">
            <a:spLocks noChangeArrowheads="1"/>
          </p:cNvSpPr>
          <p:nvPr/>
        </p:nvSpPr>
        <p:spPr bwMode="auto">
          <a:xfrm>
            <a:off x="6019800" y="5105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How to Define Inter-Cluster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3995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996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996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996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997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997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3997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3997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3997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3997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3997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3997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</p:txBody>
        </p:sp>
      </p:grpSp>
      <p:sp>
        <p:nvSpPr>
          <p:cNvPr id="39941" name="Freeform 29" descr="5%"/>
          <p:cNvSpPr>
            <a:spLocks/>
          </p:cNvSpPr>
          <p:nvPr/>
        </p:nvSpPr>
        <p:spPr bwMode="auto">
          <a:xfrm rot="-5400000">
            <a:off x="462757" y="1975643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30"/>
          <p:cNvSpPr>
            <a:spLocks noChangeArrowheads="1"/>
          </p:cNvSpPr>
          <p:nvPr/>
        </p:nvSpPr>
        <p:spPr bwMode="auto">
          <a:xfrm rot="-5400000">
            <a:off x="1752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31"/>
          <p:cNvSpPr>
            <a:spLocks noChangeArrowheads="1"/>
          </p:cNvSpPr>
          <p:nvPr/>
        </p:nvSpPr>
        <p:spPr bwMode="auto">
          <a:xfrm rot="-5400000">
            <a:off x="16764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32"/>
          <p:cNvSpPr>
            <a:spLocks noChangeArrowheads="1"/>
          </p:cNvSpPr>
          <p:nvPr/>
        </p:nvSpPr>
        <p:spPr bwMode="auto">
          <a:xfrm rot="-5400000">
            <a:off x="8382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33"/>
          <p:cNvSpPr>
            <a:spLocks noChangeArrowheads="1"/>
          </p:cNvSpPr>
          <p:nvPr/>
        </p:nvSpPr>
        <p:spPr bwMode="auto">
          <a:xfrm rot="-5400000">
            <a:off x="1903413" y="2436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Freeform 34" descr="5%"/>
          <p:cNvSpPr>
            <a:spLocks/>
          </p:cNvSpPr>
          <p:nvPr/>
        </p:nvSpPr>
        <p:spPr bwMode="auto">
          <a:xfrm rot="5400000" flipV="1">
            <a:off x="3352800" y="1828800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Oval 35"/>
          <p:cNvSpPr>
            <a:spLocks noChangeArrowheads="1"/>
          </p:cNvSpPr>
          <p:nvPr/>
        </p:nvSpPr>
        <p:spPr bwMode="auto">
          <a:xfrm rot="5400000" flipV="1">
            <a:off x="48768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36"/>
          <p:cNvSpPr>
            <a:spLocks noChangeArrowheads="1"/>
          </p:cNvSpPr>
          <p:nvPr/>
        </p:nvSpPr>
        <p:spPr bwMode="auto">
          <a:xfrm rot="5400000" flipV="1">
            <a:off x="35163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Oval 37"/>
          <p:cNvSpPr>
            <a:spLocks noChangeArrowheads="1"/>
          </p:cNvSpPr>
          <p:nvPr/>
        </p:nvSpPr>
        <p:spPr bwMode="auto">
          <a:xfrm rot="5400000" flipV="1">
            <a:off x="4038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Oval 38"/>
          <p:cNvSpPr>
            <a:spLocks noChangeArrowheads="1"/>
          </p:cNvSpPr>
          <p:nvPr/>
        </p:nvSpPr>
        <p:spPr bwMode="auto">
          <a:xfrm rot="5400000" flipV="1">
            <a:off x="4038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39"/>
          <p:cNvSpPr>
            <a:spLocks noChangeShapeType="1"/>
          </p:cNvSpPr>
          <p:nvPr/>
        </p:nvSpPr>
        <p:spPr bwMode="auto">
          <a:xfrm flipV="1">
            <a:off x="1981200" y="22860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  <p:sp>
        <p:nvSpPr>
          <p:cNvPr id="39953" name="Rectangle 41"/>
          <p:cNvSpPr>
            <a:spLocks noChangeArrowheads="1"/>
          </p:cNvSpPr>
          <p:nvPr/>
        </p:nvSpPr>
        <p:spPr bwMode="auto">
          <a:xfrm>
            <a:off x="381000" y="3886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solidFill>
                  <a:srgbClr val="FF0000"/>
                </a:solidFill>
                <a:latin typeface="Verdana" charset="0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Ward</a:t>
            </a:r>
            <a:r>
              <a:rPr lang="ja-JP" altLang="en-US" sz="2000">
                <a:latin typeface="Verdana" charset="0"/>
              </a:rPr>
              <a:t>’</a:t>
            </a:r>
            <a:r>
              <a:rPr lang="en-US" sz="2000">
                <a:latin typeface="Verdana" charset="0"/>
              </a:rPr>
              <a:t>s Method uses squared error</a:t>
            </a:r>
            <a:endParaRPr lang="en-US" sz="24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How to Define Inter-Cluster Similarity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4097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099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099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099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099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099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099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099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099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099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100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4100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</p:txBody>
        </p:sp>
      </p:grpSp>
      <p:sp>
        <p:nvSpPr>
          <p:cNvPr id="40965" name="Freeform 29" descr="5%"/>
          <p:cNvSpPr>
            <a:spLocks/>
          </p:cNvSpPr>
          <p:nvPr/>
        </p:nvSpPr>
        <p:spPr bwMode="auto">
          <a:xfrm rot="-5400000">
            <a:off x="462757" y="1975643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30"/>
          <p:cNvSpPr>
            <a:spLocks noChangeArrowheads="1"/>
          </p:cNvSpPr>
          <p:nvPr/>
        </p:nvSpPr>
        <p:spPr bwMode="auto">
          <a:xfrm rot="-5400000">
            <a:off x="1752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31"/>
          <p:cNvSpPr>
            <a:spLocks noChangeArrowheads="1"/>
          </p:cNvSpPr>
          <p:nvPr/>
        </p:nvSpPr>
        <p:spPr bwMode="auto">
          <a:xfrm rot="-5400000">
            <a:off x="16764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32"/>
          <p:cNvSpPr>
            <a:spLocks noChangeArrowheads="1"/>
          </p:cNvSpPr>
          <p:nvPr/>
        </p:nvSpPr>
        <p:spPr bwMode="auto">
          <a:xfrm rot="-5400000">
            <a:off x="8382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33"/>
          <p:cNvSpPr>
            <a:spLocks noChangeArrowheads="1"/>
          </p:cNvSpPr>
          <p:nvPr/>
        </p:nvSpPr>
        <p:spPr bwMode="auto">
          <a:xfrm rot="-5400000">
            <a:off x="1903413" y="2436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Freeform 34" descr="5%"/>
          <p:cNvSpPr>
            <a:spLocks/>
          </p:cNvSpPr>
          <p:nvPr/>
        </p:nvSpPr>
        <p:spPr bwMode="auto">
          <a:xfrm rot="5400000" flipV="1">
            <a:off x="3352800" y="1828800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Oval 35"/>
          <p:cNvSpPr>
            <a:spLocks noChangeArrowheads="1"/>
          </p:cNvSpPr>
          <p:nvPr/>
        </p:nvSpPr>
        <p:spPr bwMode="auto">
          <a:xfrm rot="5400000" flipV="1">
            <a:off x="48768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Oval 36"/>
          <p:cNvSpPr>
            <a:spLocks noChangeArrowheads="1"/>
          </p:cNvSpPr>
          <p:nvPr/>
        </p:nvSpPr>
        <p:spPr bwMode="auto">
          <a:xfrm rot="5400000" flipV="1">
            <a:off x="35163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Oval 37"/>
          <p:cNvSpPr>
            <a:spLocks noChangeArrowheads="1"/>
          </p:cNvSpPr>
          <p:nvPr/>
        </p:nvSpPr>
        <p:spPr bwMode="auto">
          <a:xfrm rot="5400000" flipV="1">
            <a:off x="4038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38"/>
          <p:cNvSpPr>
            <a:spLocks noChangeArrowheads="1"/>
          </p:cNvSpPr>
          <p:nvPr/>
        </p:nvSpPr>
        <p:spPr bwMode="auto">
          <a:xfrm rot="5400000" flipV="1">
            <a:off x="4038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39"/>
          <p:cNvSpPr>
            <a:spLocks noChangeShapeType="1"/>
          </p:cNvSpPr>
          <p:nvPr/>
        </p:nvSpPr>
        <p:spPr bwMode="auto">
          <a:xfrm flipV="1">
            <a:off x="914400" y="23622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  <p:sp>
        <p:nvSpPr>
          <p:cNvPr id="40977" name="Rectangle 41"/>
          <p:cNvSpPr>
            <a:spLocks noChangeArrowheads="1"/>
          </p:cNvSpPr>
          <p:nvPr/>
        </p:nvSpPr>
        <p:spPr bwMode="auto">
          <a:xfrm>
            <a:off x="381000" y="3886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solidFill>
                  <a:srgbClr val="FF0000"/>
                </a:solidFill>
                <a:latin typeface="Verdana" charset="0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Ward</a:t>
            </a:r>
            <a:r>
              <a:rPr lang="ja-JP" altLang="en-US" sz="2000">
                <a:latin typeface="Verdana" charset="0"/>
              </a:rPr>
              <a:t>’</a:t>
            </a:r>
            <a:r>
              <a:rPr lang="en-US" sz="2000">
                <a:latin typeface="Verdana" charset="0"/>
              </a:rPr>
              <a:t>s Method uses squared error</a:t>
            </a:r>
            <a:endParaRPr lang="en-US" sz="24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How to Define Inter-Cluster Similarity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34131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5486400" y="1828800"/>
            <a:ext cx="3429000" cy="3508375"/>
            <a:chOff x="3456" y="1440"/>
            <a:chExt cx="2160" cy="2210"/>
          </a:xfrm>
        </p:grpSpPr>
        <p:sp>
          <p:nvSpPr>
            <p:cNvPr id="4201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203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203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203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203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203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203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203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203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203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203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4204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</p:txBody>
        </p:sp>
      </p:grpSp>
      <p:sp>
        <p:nvSpPr>
          <p:cNvPr id="41989" name="Freeform 29" descr="5%"/>
          <p:cNvSpPr>
            <a:spLocks/>
          </p:cNvSpPr>
          <p:nvPr/>
        </p:nvSpPr>
        <p:spPr bwMode="auto">
          <a:xfrm rot="-5400000">
            <a:off x="462757" y="2051843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30"/>
          <p:cNvSpPr>
            <a:spLocks noChangeArrowheads="1"/>
          </p:cNvSpPr>
          <p:nvPr/>
        </p:nvSpPr>
        <p:spPr bwMode="auto">
          <a:xfrm rot="-5400000">
            <a:off x="1752600" y="2971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31"/>
          <p:cNvSpPr>
            <a:spLocks noChangeArrowheads="1"/>
          </p:cNvSpPr>
          <p:nvPr/>
        </p:nvSpPr>
        <p:spPr bwMode="auto">
          <a:xfrm rot="-5400000">
            <a:off x="16764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32"/>
          <p:cNvSpPr>
            <a:spLocks noChangeArrowheads="1"/>
          </p:cNvSpPr>
          <p:nvPr/>
        </p:nvSpPr>
        <p:spPr bwMode="auto">
          <a:xfrm rot="-5400000">
            <a:off x="8382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33"/>
          <p:cNvSpPr>
            <a:spLocks noChangeArrowheads="1"/>
          </p:cNvSpPr>
          <p:nvPr/>
        </p:nvSpPr>
        <p:spPr bwMode="auto">
          <a:xfrm rot="-5400000">
            <a:off x="1903413" y="2513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Freeform 34" descr="5%"/>
          <p:cNvSpPr>
            <a:spLocks/>
          </p:cNvSpPr>
          <p:nvPr/>
        </p:nvSpPr>
        <p:spPr bwMode="auto">
          <a:xfrm rot="5400000" flipV="1">
            <a:off x="3352800" y="1905000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Oval 35"/>
          <p:cNvSpPr>
            <a:spLocks noChangeArrowheads="1"/>
          </p:cNvSpPr>
          <p:nvPr/>
        </p:nvSpPr>
        <p:spPr bwMode="auto">
          <a:xfrm rot="5400000" flipV="1">
            <a:off x="4876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36"/>
          <p:cNvSpPr>
            <a:spLocks noChangeArrowheads="1"/>
          </p:cNvSpPr>
          <p:nvPr/>
        </p:nvSpPr>
        <p:spPr bwMode="auto">
          <a:xfrm rot="5400000" flipV="1">
            <a:off x="3516313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37"/>
          <p:cNvSpPr>
            <a:spLocks noChangeArrowheads="1"/>
          </p:cNvSpPr>
          <p:nvPr/>
        </p:nvSpPr>
        <p:spPr bwMode="auto">
          <a:xfrm rot="5400000" flipV="1">
            <a:off x="4038600" y="2971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38"/>
          <p:cNvSpPr>
            <a:spLocks noChangeArrowheads="1"/>
          </p:cNvSpPr>
          <p:nvPr/>
        </p:nvSpPr>
        <p:spPr bwMode="auto">
          <a:xfrm rot="5400000" flipV="1">
            <a:off x="40386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39"/>
          <p:cNvSpPr>
            <a:spLocks noChangeShapeType="1"/>
          </p:cNvSpPr>
          <p:nvPr/>
        </p:nvSpPr>
        <p:spPr bwMode="auto">
          <a:xfrm>
            <a:off x="1828800" y="2971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0"/>
          <p:cNvSpPr>
            <a:spLocks noChangeShapeType="1"/>
          </p:cNvSpPr>
          <p:nvPr/>
        </p:nvSpPr>
        <p:spPr bwMode="auto">
          <a:xfrm flipV="1">
            <a:off x="1828800" y="2438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1"/>
          <p:cNvSpPr>
            <a:spLocks noChangeShapeType="1"/>
          </p:cNvSpPr>
          <p:nvPr/>
        </p:nvSpPr>
        <p:spPr bwMode="auto">
          <a:xfrm flipV="1">
            <a:off x="1828800" y="2057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2"/>
          <p:cNvSpPr>
            <a:spLocks noChangeShapeType="1"/>
          </p:cNvSpPr>
          <p:nvPr/>
        </p:nvSpPr>
        <p:spPr bwMode="auto">
          <a:xfrm flipV="1">
            <a:off x="1828800" y="2438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43"/>
          <p:cNvSpPr>
            <a:spLocks noChangeShapeType="1"/>
          </p:cNvSpPr>
          <p:nvPr/>
        </p:nvSpPr>
        <p:spPr bwMode="auto">
          <a:xfrm>
            <a:off x="1981200" y="2590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44"/>
          <p:cNvSpPr>
            <a:spLocks noChangeShapeType="1"/>
          </p:cNvSpPr>
          <p:nvPr/>
        </p:nvSpPr>
        <p:spPr bwMode="auto">
          <a:xfrm flipV="1">
            <a:off x="1981200" y="2438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45"/>
          <p:cNvSpPr>
            <a:spLocks noChangeShapeType="1"/>
          </p:cNvSpPr>
          <p:nvPr/>
        </p:nvSpPr>
        <p:spPr bwMode="auto">
          <a:xfrm flipV="1">
            <a:off x="1981200" y="2057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46"/>
          <p:cNvSpPr>
            <a:spLocks noChangeShapeType="1"/>
          </p:cNvSpPr>
          <p:nvPr/>
        </p:nvSpPr>
        <p:spPr bwMode="auto">
          <a:xfrm flipV="1">
            <a:off x="1981200" y="2438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47"/>
          <p:cNvSpPr>
            <a:spLocks noChangeShapeType="1"/>
          </p:cNvSpPr>
          <p:nvPr/>
        </p:nvSpPr>
        <p:spPr bwMode="auto">
          <a:xfrm>
            <a:off x="914400" y="2667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48"/>
          <p:cNvSpPr>
            <a:spLocks noChangeShapeType="1"/>
          </p:cNvSpPr>
          <p:nvPr/>
        </p:nvSpPr>
        <p:spPr bwMode="auto">
          <a:xfrm flipV="1">
            <a:off x="914400" y="2438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49"/>
          <p:cNvSpPr>
            <a:spLocks noChangeShapeType="1"/>
          </p:cNvSpPr>
          <p:nvPr/>
        </p:nvSpPr>
        <p:spPr bwMode="auto">
          <a:xfrm flipV="1">
            <a:off x="914400" y="2057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50"/>
          <p:cNvSpPr>
            <a:spLocks noChangeShapeType="1"/>
          </p:cNvSpPr>
          <p:nvPr/>
        </p:nvSpPr>
        <p:spPr bwMode="auto">
          <a:xfrm flipV="1">
            <a:off x="914400" y="2438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51"/>
          <p:cNvSpPr>
            <a:spLocks noChangeShapeType="1"/>
          </p:cNvSpPr>
          <p:nvPr/>
        </p:nvSpPr>
        <p:spPr bwMode="auto">
          <a:xfrm>
            <a:off x="1752600" y="2209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52"/>
          <p:cNvSpPr>
            <a:spLocks noChangeShapeType="1"/>
          </p:cNvSpPr>
          <p:nvPr/>
        </p:nvSpPr>
        <p:spPr bwMode="auto">
          <a:xfrm>
            <a:off x="1752600" y="2209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53"/>
          <p:cNvSpPr>
            <a:spLocks noChangeShapeType="1"/>
          </p:cNvSpPr>
          <p:nvPr/>
        </p:nvSpPr>
        <p:spPr bwMode="auto">
          <a:xfrm flipV="1">
            <a:off x="1752600" y="2057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54"/>
          <p:cNvSpPr>
            <a:spLocks noChangeShapeType="1"/>
          </p:cNvSpPr>
          <p:nvPr/>
        </p:nvSpPr>
        <p:spPr bwMode="auto">
          <a:xfrm>
            <a:off x="1752600" y="2209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55"/>
          <p:cNvSpPr txBox="1">
            <a:spLocks noChangeArrowheads="1"/>
          </p:cNvSpPr>
          <p:nvPr/>
        </p:nvSpPr>
        <p:spPr bwMode="auto">
          <a:xfrm>
            <a:off x="5943600" y="5105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  <p:sp>
        <p:nvSpPr>
          <p:cNvPr id="42016" name="Rectangle 56"/>
          <p:cNvSpPr>
            <a:spLocks noChangeArrowheads="1"/>
          </p:cNvSpPr>
          <p:nvPr/>
        </p:nvSpPr>
        <p:spPr bwMode="auto">
          <a:xfrm>
            <a:off x="381000" y="3962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solidFill>
                  <a:srgbClr val="FF0000"/>
                </a:solidFill>
                <a:latin typeface="Verdana" charset="0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Ward</a:t>
            </a:r>
            <a:r>
              <a:rPr lang="ja-JP" altLang="en-US" sz="2000">
                <a:latin typeface="Verdana" charset="0"/>
              </a:rPr>
              <a:t>’</a:t>
            </a:r>
            <a:r>
              <a:rPr lang="en-US" sz="2000">
                <a:latin typeface="Verdana" charset="0"/>
              </a:rPr>
              <a:t>s Method uses squared error</a:t>
            </a:r>
            <a:endParaRPr lang="en-US" sz="24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V="1">
            <a:off x="1371600" y="26670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Freeform 3" descr="5%"/>
          <p:cNvSpPr>
            <a:spLocks/>
          </p:cNvSpPr>
          <p:nvPr/>
        </p:nvSpPr>
        <p:spPr bwMode="auto">
          <a:xfrm rot="-5400000">
            <a:off x="462757" y="1975643"/>
            <a:ext cx="1828800" cy="1382713"/>
          </a:xfrm>
          <a:custGeom>
            <a:avLst/>
            <a:gdLst>
              <a:gd name="T0" fmla="*/ 2147483647 w 598"/>
              <a:gd name="T1" fmla="*/ 310325757 h 652"/>
              <a:gd name="T2" fmla="*/ 2147483647 w 598"/>
              <a:gd name="T3" fmla="*/ 0 h 652"/>
              <a:gd name="T4" fmla="*/ 1421586181 w 598"/>
              <a:gd name="T5" fmla="*/ 152914909 h 652"/>
              <a:gd name="T6" fmla="*/ 1169068045 w 598"/>
              <a:gd name="T7" fmla="*/ 431758496 h 652"/>
              <a:gd name="T8" fmla="*/ 654679818 w 598"/>
              <a:gd name="T9" fmla="*/ 773566422 h 652"/>
              <a:gd name="T10" fmla="*/ 458276484 w 598"/>
              <a:gd name="T11" fmla="*/ 800550533 h 652"/>
              <a:gd name="T12" fmla="*/ 271225108 w 598"/>
              <a:gd name="T13" fmla="*/ 989445671 h 652"/>
              <a:gd name="T14" fmla="*/ 140288532 w 598"/>
              <a:gd name="T15" fmla="*/ 1173840629 h 652"/>
              <a:gd name="T16" fmla="*/ 271225108 w 598"/>
              <a:gd name="T17" fmla="*/ 1727031865 h 652"/>
              <a:gd name="T18" fmla="*/ 907197953 w 598"/>
              <a:gd name="T19" fmla="*/ 1852960543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5452 h 652"/>
              <a:gd name="T38" fmla="*/ 2147483647 w 598"/>
              <a:gd name="T39" fmla="*/ 1758514034 h 652"/>
              <a:gd name="T40" fmla="*/ 2147483647 w 598"/>
              <a:gd name="T41" fmla="*/ 1574116956 h 652"/>
              <a:gd name="T42" fmla="*/ 2147483647 w 598"/>
              <a:gd name="T43" fmla="*/ 1295273369 h 652"/>
              <a:gd name="T44" fmla="*/ 2147483647 w 598"/>
              <a:gd name="T45" fmla="*/ 863514872 h 652"/>
              <a:gd name="T46" fmla="*/ 2147483647 w 598"/>
              <a:gd name="T47" fmla="*/ 431758496 h 652"/>
              <a:gd name="T48" fmla="*/ 2147483647 w 598"/>
              <a:gd name="T49" fmla="*/ 31032575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How to Define Inter-Cluster Similarity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2625" y="3336925"/>
            <a:ext cx="4749800" cy="288925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000">
                <a:latin typeface="Calibri" charset="0"/>
              </a:rPr>
              <a:t> </a:t>
            </a:r>
          </a:p>
        </p:txBody>
      </p:sp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4302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304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304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304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304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304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p1</a:t>
              </a:r>
            </a:p>
          </p:txBody>
        </p:sp>
        <p:sp>
          <p:nvSpPr>
            <p:cNvPr id="4304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p2</a:t>
              </a:r>
            </a:p>
          </p:txBody>
        </p:sp>
        <p:sp>
          <p:nvSpPr>
            <p:cNvPr id="4304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p3</a:t>
              </a:r>
            </a:p>
          </p:txBody>
        </p:sp>
        <p:sp>
          <p:nvSpPr>
            <p:cNvPr id="4304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p4</a:t>
              </a:r>
            </a:p>
          </p:txBody>
        </p:sp>
        <p:sp>
          <p:nvSpPr>
            <p:cNvPr id="4304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p5</a:t>
              </a:r>
            </a:p>
          </p:txBody>
        </p:sp>
        <p:sp>
          <p:nvSpPr>
            <p:cNvPr id="4305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 . .</a:t>
              </a:r>
            </a:p>
          </p:txBody>
        </p:sp>
        <p:sp>
          <p:nvSpPr>
            <p:cNvPr id="4305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.</a:t>
              </a:r>
            </a:p>
          </p:txBody>
        </p:sp>
      </p:grpSp>
      <p:sp>
        <p:nvSpPr>
          <p:cNvPr id="43015" name="Oval 31"/>
          <p:cNvSpPr>
            <a:spLocks noChangeArrowheads="1"/>
          </p:cNvSpPr>
          <p:nvPr/>
        </p:nvSpPr>
        <p:spPr bwMode="auto">
          <a:xfrm rot="-5400000">
            <a:off x="1752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32"/>
          <p:cNvSpPr>
            <a:spLocks noChangeArrowheads="1"/>
          </p:cNvSpPr>
          <p:nvPr/>
        </p:nvSpPr>
        <p:spPr bwMode="auto">
          <a:xfrm rot="-5400000">
            <a:off x="16764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33"/>
          <p:cNvSpPr>
            <a:spLocks noChangeArrowheads="1"/>
          </p:cNvSpPr>
          <p:nvPr/>
        </p:nvSpPr>
        <p:spPr bwMode="auto">
          <a:xfrm rot="-5400000">
            <a:off x="8382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34"/>
          <p:cNvSpPr>
            <a:spLocks noChangeArrowheads="1"/>
          </p:cNvSpPr>
          <p:nvPr/>
        </p:nvSpPr>
        <p:spPr bwMode="auto">
          <a:xfrm rot="-5400000">
            <a:off x="1903413" y="2436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Freeform 35" descr="5%"/>
          <p:cNvSpPr>
            <a:spLocks/>
          </p:cNvSpPr>
          <p:nvPr/>
        </p:nvSpPr>
        <p:spPr bwMode="auto">
          <a:xfrm rot="5400000" flipV="1">
            <a:off x="3352800" y="1828800"/>
            <a:ext cx="1828800" cy="1676400"/>
          </a:xfrm>
          <a:custGeom>
            <a:avLst/>
            <a:gdLst>
              <a:gd name="T0" fmla="*/ 2147483647 w 598"/>
              <a:gd name="T1" fmla="*/ 456150497 h 652"/>
              <a:gd name="T2" fmla="*/ 2147483647 w 598"/>
              <a:gd name="T3" fmla="*/ 0 h 652"/>
              <a:gd name="T4" fmla="*/ 1421586181 w 598"/>
              <a:gd name="T5" fmla="*/ 224771301 h 652"/>
              <a:gd name="T6" fmla="*/ 1169068045 w 598"/>
              <a:gd name="T7" fmla="*/ 634645958 h 652"/>
              <a:gd name="T8" fmla="*/ 654679818 w 598"/>
              <a:gd name="T9" fmla="*/ 1137072294 h 652"/>
              <a:gd name="T10" fmla="*/ 458276484 w 598"/>
              <a:gd name="T11" fmla="*/ 1176737667 h 652"/>
              <a:gd name="T12" fmla="*/ 271225108 w 598"/>
              <a:gd name="T13" fmla="*/ 1454395274 h 652"/>
              <a:gd name="T14" fmla="*/ 140288532 w 598"/>
              <a:gd name="T15" fmla="*/ 1725442413 h 652"/>
              <a:gd name="T16" fmla="*/ 271225108 w 598"/>
              <a:gd name="T17" fmla="*/ 2147483647 h 652"/>
              <a:gd name="T18" fmla="*/ 907197953 w 598"/>
              <a:gd name="T19" fmla="*/ 2147483647 h 652"/>
              <a:gd name="T20" fmla="*/ 720146577 w 598"/>
              <a:gd name="T21" fmla="*/ 2147483647 h 652"/>
              <a:gd name="T22" fmla="*/ 972664712 w 598"/>
              <a:gd name="T23" fmla="*/ 2147483647 h 652"/>
              <a:gd name="T24" fmla="*/ 1552522756 w 598"/>
              <a:gd name="T25" fmla="*/ 2147483647 h 652"/>
              <a:gd name="T26" fmla="*/ 1739574132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75 h 652"/>
              <a:gd name="T44" fmla="*/ 2147483647 w 598"/>
              <a:gd name="T45" fmla="*/ 1269291917 h 652"/>
              <a:gd name="T46" fmla="*/ 2147483647 w 598"/>
              <a:gd name="T47" fmla="*/ 634645958 h 652"/>
              <a:gd name="T48" fmla="*/ 2147483647 w 598"/>
              <a:gd name="T49" fmla="*/ 45615049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Oval 36"/>
          <p:cNvSpPr>
            <a:spLocks noChangeArrowheads="1"/>
          </p:cNvSpPr>
          <p:nvPr/>
        </p:nvSpPr>
        <p:spPr bwMode="auto">
          <a:xfrm rot="5400000" flipV="1">
            <a:off x="48768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37"/>
          <p:cNvSpPr>
            <a:spLocks noChangeArrowheads="1"/>
          </p:cNvSpPr>
          <p:nvPr/>
        </p:nvSpPr>
        <p:spPr bwMode="auto">
          <a:xfrm rot="5400000" flipV="1">
            <a:off x="35163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38"/>
          <p:cNvSpPr>
            <a:spLocks noChangeArrowheads="1"/>
          </p:cNvSpPr>
          <p:nvPr/>
        </p:nvSpPr>
        <p:spPr bwMode="auto">
          <a:xfrm rot="5400000" flipV="1">
            <a:off x="4038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39"/>
          <p:cNvSpPr>
            <a:spLocks noChangeArrowheads="1"/>
          </p:cNvSpPr>
          <p:nvPr/>
        </p:nvSpPr>
        <p:spPr bwMode="auto">
          <a:xfrm rot="5400000" flipV="1">
            <a:off x="4038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Text Box 40"/>
          <p:cNvSpPr txBox="1">
            <a:spLocks noChangeArrowheads="1"/>
          </p:cNvSpPr>
          <p:nvPr/>
        </p:nvSpPr>
        <p:spPr bwMode="auto">
          <a:xfrm>
            <a:off x="5943600" y="502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Proximity Matrix</a:t>
            </a:r>
          </a:p>
        </p:txBody>
      </p:sp>
      <p:sp>
        <p:nvSpPr>
          <p:cNvPr id="43025" name="Rectangle 41"/>
          <p:cNvSpPr>
            <a:spLocks noChangeArrowheads="1"/>
          </p:cNvSpPr>
          <p:nvPr/>
        </p:nvSpPr>
        <p:spPr bwMode="auto">
          <a:xfrm>
            <a:off x="381000" y="3886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solidFill>
                  <a:srgbClr val="FF0000"/>
                </a:solidFill>
                <a:latin typeface="Verdana" charset="0"/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Ward</a:t>
            </a:r>
            <a:r>
              <a:rPr lang="ja-JP" altLang="en-US" sz="2000">
                <a:latin typeface="Verdana" charset="0"/>
              </a:rPr>
              <a:t>’</a:t>
            </a:r>
            <a:r>
              <a:rPr lang="en-US" sz="2000">
                <a:latin typeface="Verdana" charset="0"/>
              </a:rPr>
              <a:t>s Method uses squared error</a:t>
            </a:r>
            <a:endParaRPr lang="en-US" sz="2400">
              <a:latin typeface="Verdana" charset="0"/>
            </a:endParaRPr>
          </a:p>
        </p:txBody>
      </p:sp>
      <p:sp>
        <p:nvSpPr>
          <p:cNvPr id="43026" name="Text Box 42"/>
          <p:cNvSpPr txBox="1">
            <a:spLocks noChangeArrowheads="1"/>
          </p:cNvSpPr>
          <p:nvPr/>
        </p:nvSpPr>
        <p:spPr bwMode="auto">
          <a:xfrm>
            <a:off x="1219200" y="25146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43027" name="Text Box 43"/>
          <p:cNvSpPr txBox="1">
            <a:spLocks noChangeArrowheads="1"/>
          </p:cNvSpPr>
          <p:nvPr/>
        </p:nvSpPr>
        <p:spPr bwMode="auto">
          <a:xfrm>
            <a:off x="4114800" y="25146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Cluster Similarity: MIN or Single Link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Similarity of two clusters is based on the two most similar (closest) points in the different clusters</a:t>
            </a:r>
          </a:p>
          <a:p>
            <a:pPr lvl="1" eaLnBrk="1" hangingPunct="1"/>
            <a:r>
              <a:rPr lang="en-US">
                <a:latin typeface="Calibri" charset="0"/>
              </a:rPr>
              <a:t>Determined by one pair of points, i.e., by one link in the proximity graph.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304800" y="3886200"/>
          <a:ext cx="40878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40878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1</a:t>
              </a: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3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4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Hierarchical Clustering: MIN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14400" y="64008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Nested Clusters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791200" y="64008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Dendrogram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747713" y="2459038"/>
            <a:ext cx="3054350" cy="2744787"/>
            <a:chOff x="471" y="1117"/>
            <a:chExt cx="1924" cy="1729"/>
          </a:xfrm>
        </p:grpSpPr>
        <p:sp>
          <p:nvSpPr>
            <p:cNvPr id="4507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400" b="1"/>
            </a:p>
          </p:txBody>
        </p:sp>
        <p:sp>
          <p:nvSpPr>
            <p:cNvPr id="4508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400" b="1"/>
            </a:p>
          </p:txBody>
        </p:sp>
        <p:sp>
          <p:nvSpPr>
            <p:cNvPr id="4508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400" b="1"/>
            </a:p>
          </p:txBody>
        </p:sp>
        <p:sp>
          <p:nvSpPr>
            <p:cNvPr id="4508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400" b="1"/>
            </a:p>
          </p:txBody>
        </p:sp>
        <p:sp>
          <p:nvSpPr>
            <p:cNvPr id="4508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400" b="1"/>
            </a:p>
          </p:txBody>
        </p:sp>
        <p:sp>
          <p:nvSpPr>
            <p:cNvPr id="4508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172050" name="Group 18"/>
          <p:cNvGrpSpPr>
            <a:grpSpLocks/>
          </p:cNvGrpSpPr>
          <p:nvPr/>
        </p:nvGrpSpPr>
        <p:grpSpPr bwMode="auto">
          <a:xfrm>
            <a:off x="2495550" y="3549650"/>
            <a:ext cx="1423988" cy="914400"/>
            <a:chOff x="1572" y="1804"/>
            <a:chExt cx="897" cy="576"/>
          </a:xfrm>
        </p:grpSpPr>
        <p:sp>
          <p:nvSpPr>
            <p:cNvPr id="4507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172053" name="Group 21"/>
          <p:cNvGrpSpPr>
            <a:grpSpLocks/>
          </p:cNvGrpSpPr>
          <p:nvPr/>
        </p:nvGrpSpPr>
        <p:grpSpPr bwMode="auto">
          <a:xfrm>
            <a:off x="527050" y="3175000"/>
            <a:ext cx="1735138" cy="1103313"/>
            <a:chOff x="332" y="1568"/>
            <a:chExt cx="1093" cy="695"/>
          </a:xfrm>
        </p:grpSpPr>
        <p:sp>
          <p:nvSpPr>
            <p:cNvPr id="4507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172056" name="Group 24"/>
          <p:cNvGrpSpPr>
            <a:grpSpLocks/>
          </p:cNvGrpSpPr>
          <p:nvPr/>
        </p:nvGrpSpPr>
        <p:grpSpPr bwMode="auto">
          <a:xfrm>
            <a:off x="444500" y="2757488"/>
            <a:ext cx="3675063" cy="2097087"/>
            <a:chOff x="280" y="1305"/>
            <a:chExt cx="2315" cy="1321"/>
          </a:xfrm>
        </p:grpSpPr>
        <p:sp>
          <p:nvSpPr>
            <p:cNvPr id="4507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</p:grpSp>
      <p:grpSp>
        <p:nvGrpSpPr>
          <p:cNvPr id="172059" name="Group 27"/>
          <p:cNvGrpSpPr>
            <a:grpSpLocks/>
          </p:cNvGrpSpPr>
          <p:nvPr/>
        </p:nvGrpSpPr>
        <p:grpSpPr bwMode="auto">
          <a:xfrm>
            <a:off x="382588" y="2636838"/>
            <a:ext cx="3795712" cy="2868612"/>
            <a:chOff x="241" y="1229"/>
            <a:chExt cx="2391" cy="1807"/>
          </a:xfrm>
        </p:grpSpPr>
        <p:sp>
          <p:nvSpPr>
            <p:cNvPr id="4507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</p:grpSp>
      <p:grpSp>
        <p:nvGrpSpPr>
          <p:cNvPr id="172062" name="Group 30"/>
          <p:cNvGrpSpPr>
            <a:grpSpLocks/>
          </p:cNvGrpSpPr>
          <p:nvPr/>
        </p:nvGrpSpPr>
        <p:grpSpPr bwMode="auto">
          <a:xfrm>
            <a:off x="307975" y="2233613"/>
            <a:ext cx="4003675" cy="3530600"/>
            <a:chOff x="194" y="975"/>
            <a:chExt cx="2522" cy="2224"/>
          </a:xfrm>
        </p:grpSpPr>
        <p:sp>
          <p:nvSpPr>
            <p:cNvPr id="4506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4506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206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60B496B5-9A14-8648-918C-476C85948D06}" type="slidenum">
              <a:rPr lang="tr-TR" sz="1400"/>
              <a:pPr eaLnBrk="1" hangingPunct="1"/>
              <a:t>5</a:t>
            </a:fld>
            <a:endParaRPr lang="tr-TR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57313"/>
          </a:xfrm>
        </p:spPr>
        <p:txBody>
          <a:bodyPr/>
          <a:lstStyle/>
          <a:p>
            <a:pPr eaLnBrk="1" hangingPunct="1"/>
            <a:r>
              <a:rPr lang="tr-TR">
                <a:latin typeface="Lucida Bright" charset="0"/>
              </a:rPr>
              <a:t>Data Mining</a:t>
            </a:r>
            <a:r>
              <a:rPr lang="en-US">
                <a:latin typeface="Lucida Bright" charset="0"/>
              </a:rPr>
              <a:t>/KDD</a:t>
            </a:r>
            <a:endParaRPr lang="tr-TR">
              <a:latin typeface="Lucida Bright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8938"/>
            <a:ext cx="8229600" cy="2938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Retail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: Market basket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analysis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,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Customer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relationship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management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(CRM)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Finance: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Credit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scoring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,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fraud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detection</a:t>
            </a:r>
            <a:endParaRPr lang="tr-TR" sz="2400" dirty="0">
              <a:solidFill>
                <a:srgbClr val="E46C0A"/>
              </a:solidFill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Manufacturing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: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Optimization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,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troubleshooting</a:t>
            </a:r>
            <a:endParaRPr lang="tr-TR" sz="2400" dirty="0">
              <a:solidFill>
                <a:srgbClr val="E46C0A"/>
              </a:solidFill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Medicine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: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Medical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diagnosis</a:t>
            </a:r>
            <a:endParaRPr lang="tr-TR" sz="2400" dirty="0">
              <a:solidFill>
                <a:srgbClr val="E46C0A"/>
              </a:solidFill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Telecommunications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: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Quality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 of service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optimization</a:t>
            </a:r>
            <a:endParaRPr lang="tr-TR" sz="2400" dirty="0">
              <a:solidFill>
                <a:srgbClr val="E46C0A"/>
              </a:solidFill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Bioinformatics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: </a:t>
            </a:r>
            <a:r>
              <a:rPr lang="tr-TR" sz="2400" dirty="0" err="1">
                <a:solidFill>
                  <a:srgbClr val="E46C0A"/>
                </a:solidFill>
                <a:latin typeface="Lucida Bright" charset="0"/>
              </a:rPr>
              <a:t>Motifs</a:t>
            </a:r>
            <a:r>
              <a:rPr lang="tr-TR" sz="2400" dirty="0">
                <a:solidFill>
                  <a:srgbClr val="E46C0A"/>
                </a:solidFill>
                <a:latin typeface="Lucida Bright" charset="0"/>
              </a:rPr>
              <a:t>, </a:t>
            </a:r>
            <a:r>
              <a:rPr lang="tr-TR" sz="2400" dirty="0" err="1" smtClean="0">
                <a:solidFill>
                  <a:srgbClr val="E46C0A"/>
                </a:solidFill>
                <a:latin typeface="Lucida Bright" charset="0"/>
              </a:rPr>
              <a:t>alignment</a:t>
            </a:r>
            <a:endParaRPr lang="tr-TR" sz="2400" dirty="0" smtClean="0">
              <a:solidFill>
                <a:srgbClr val="E46C0A"/>
              </a:solidFill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  <a:latin typeface="Lucida Bright" charset="0"/>
              </a:rPr>
              <a:t>...</a:t>
            </a:r>
            <a:endParaRPr lang="tr-TR" sz="2400" dirty="0">
              <a:solidFill>
                <a:srgbClr val="FF0000"/>
              </a:solidFill>
              <a:latin typeface="Lucida Bright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00063" y="1143000"/>
            <a:ext cx="6962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u="sng"/>
              <a:t>Definition</a:t>
            </a:r>
            <a:r>
              <a:rPr lang="en-US" sz="2400"/>
              <a:t> := </a:t>
            </a:r>
            <a:r>
              <a:rPr lang="en-US" sz="2400" i="1"/>
              <a:t>“KDD is the non-trivial process of </a:t>
            </a:r>
          </a:p>
          <a:p>
            <a:pPr eaLnBrk="1" hangingPunct="1"/>
            <a:r>
              <a:rPr lang="en-US" sz="2400" i="1"/>
              <a:t>identifying valid, novel, potentially useful, and </a:t>
            </a:r>
          </a:p>
          <a:p>
            <a:pPr eaLnBrk="1" hangingPunct="1"/>
            <a:r>
              <a:rPr lang="en-US" sz="2400" i="1"/>
              <a:t>ultimately understandable patterns in data” </a:t>
            </a:r>
            <a:r>
              <a:rPr lang="en-US" sz="2400"/>
              <a:t>(Fayyad</a:t>
            </a:r>
            <a:r>
              <a:rPr lang="en-US"/>
              <a:t>)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642938" y="2428875"/>
            <a:ext cx="2246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FF6600"/>
                </a:solidFill>
              </a:rPr>
              <a:t>Applications: </a:t>
            </a:r>
          </a:p>
        </p:txBody>
      </p:sp>
    </p:spTree>
    <p:extLst>
      <p:ext uri="{BB962C8B-B14F-4D97-AF65-F5344CB8AC3E}">
        <p14:creationId xmlns:p14="http://schemas.microsoft.com/office/powerpoint/2010/main" val="15639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Strength of MIN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46087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Two Clusters</a:t>
              </a:r>
            </a:p>
          </p:txBody>
        </p:sp>
        <p:pic>
          <p:nvPicPr>
            <p:cNvPr id="4608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Can handle non-elliptical shapes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Limitations of MIN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Two Clusters</a:t>
              </a:r>
            </a:p>
          </p:txBody>
        </p:sp>
        <p:pic>
          <p:nvPicPr>
            <p:cNvPr id="471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Sensitive to noise and outliers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Cluster Similarity: MAX or Complete Linkage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Similarity of two clusters is based on the two least similar (most distant) points in the different clusters</a:t>
            </a:r>
          </a:p>
          <a:p>
            <a:pPr lvl="1" eaLnBrk="1" hangingPunct="1"/>
            <a:r>
              <a:rPr lang="en-US">
                <a:latin typeface="Calibri" charset="0"/>
              </a:rPr>
              <a:t>Determined by all pairs of points in the two clusters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09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1</a:t>
              </a:r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2</a:t>
              </a:r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3</a:t>
              </a:r>
            </a:p>
          </p:txBody>
        </p:sp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4</a:t>
              </a:r>
            </a:p>
          </p:txBody>
        </p:sp>
        <p:sp>
          <p:nvSpPr>
            <p:cNvPr id="48154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Hierarchical Clustering: MAX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Nested Clusters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Dendrogram</a:t>
            </a: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4917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400" b="1"/>
            </a:p>
          </p:txBody>
        </p:sp>
        <p:sp>
          <p:nvSpPr>
            <p:cNvPr id="4918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400" b="1"/>
            </a:p>
          </p:txBody>
        </p:sp>
        <p:sp>
          <p:nvSpPr>
            <p:cNvPr id="4918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400" b="1"/>
            </a:p>
          </p:txBody>
        </p:sp>
        <p:sp>
          <p:nvSpPr>
            <p:cNvPr id="4918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400" b="1"/>
            </a:p>
          </p:txBody>
        </p:sp>
        <p:sp>
          <p:nvSpPr>
            <p:cNvPr id="4918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400" b="1"/>
            </a:p>
          </p:txBody>
        </p:sp>
        <p:sp>
          <p:nvSpPr>
            <p:cNvPr id="4918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176147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4917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176150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4917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176153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4916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4916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4916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  <p:sp>
          <p:nvSpPr>
            <p:cNvPr id="4916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159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4916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  <p:sp>
          <p:nvSpPr>
            <p:cNvPr id="4916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Strength of MAX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70013" y="49672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9050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4341813" y="1828800"/>
            <a:ext cx="4268787" cy="3505200"/>
            <a:chOff x="2735" y="768"/>
            <a:chExt cx="2689" cy="2208"/>
          </a:xfrm>
        </p:grpSpPr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Two Clusters</a:t>
              </a:r>
            </a:p>
          </p:txBody>
        </p:sp>
        <p:pic>
          <p:nvPicPr>
            <p:cNvPr id="5018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09600" y="61864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Less susceptible to noise and outliers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Limitations of MAX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52720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78181" name="Group 5"/>
          <p:cNvGrpSpPr>
            <a:grpSpLocks/>
          </p:cNvGrpSpPr>
          <p:nvPr/>
        </p:nvGrpSpPr>
        <p:grpSpPr bwMode="auto">
          <a:xfrm>
            <a:off x="4418013" y="1905000"/>
            <a:ext cx="4268787" cy="3733800"/>
            <a:chOff x="2783" y="864"/>
            <a:chExt cx="2689" cy="2352"/>
          </a:xfrm>
        </p:grpSpPr>
        <p:pic>
          <p:nvPicPr>
            <p:cNvPr id="5120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Two Clusters</a:t>
              </a:r>
            </a:p>
          </p:txBody>
        </p:sp>
      </p:grp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609600" y="60198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Biased towards globular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 Similarity: Group Average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Proximity of two clusters is the average of pairwise proximity between points in the two clusters.</a:t>
            </a:r>
          </a:p>
          <a:p>
            <a:pPr eaLnBrk="1" hangingPunct="1"/>
            <a:endParaRPr lang="en-US" sz="2000">
              <a:latin typeface="Calibri" charset="0"/>
            </a:endParaRPr>
          </a:p>
          <a:p>
            <a:pPr eaLnBrk="1" hangingPunct="1"/>
            <a:endParaRPr lang="en-US" sz="2000">
              <a:latin typeface="Calibri" charset="0"/>
            </a:endParaRPr>
          </a:p>
          <a:p>
            <a:pPr lvl="4" eaLnBrk="1" hangingPunct="1"/>
            <a:endParaRPr lang="en-US" sz="14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Need to use average connectivity for scalability since total proximity favors large clusters</a:t>
            </a:r>
          </a:p>
          <a:p>
            <a:pPr eaLnBrk="1" hangingPunct="1"/>
            <a:endParaRPr lang="en-US" sz="2200">
              <a:latin typeface="Calibri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057400" y="2286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28600" y="40386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Worksheet" r:id="rId5" imgW="2294001" imgH="1013841" progId="Excel.Sheet.8">
                  <p:embed/>
                </p:oleObj>
              </mc:Choice>
              <mc:Fallback>
                <p:oleObj name="Worksheet" r:id="rId5" imgW="2294001" imgH="1013841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5410200" y="3733800"/>
            <a:ext cx="2957513" cy="2755900"/>
            <a:chOff x="3504" y="2112"/>
            <a:chExt cx="1863" cy="1736"/>
          </a:xfrm>
        </p:grpSpPr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4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Times New Roman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Hierarchical Clustering: Group Average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Nested Clusters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Dendrogram</a:t>
            </a:r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5327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400" b="1"/>
            </a:p>
          </p:txBody>
        </p:sp>
        <p:sp>
          <p:nvSpPr>
            <p:cNvPr id="5327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400" b="1"/>
            </a:p>
          </p:txBody>
        </p:sp>
        <p:sp>
          <p:nvSpPr>
            <p:cNvPr id="5327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400" b="1"/>
            </a:p>
          </p:txBody>
        </p:sp>
        <p:sp>
          <p:nvSpPr>
            <p:cNvPr id="5327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400" b="1"/>
            </a:p>
          </p:txBody>
        </p:sp>
        <p:sp>
          <p:nvSpPr>
            <p:cNvPr id="5328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400" b="1"/>
            </a:p>
          </p:txBody>
        </p:sp>
        <p:sp>
          <p:nvSpPr>
            <p:cNvPr id="5328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400" b="1"/>
            </a:p>
          </p:txBody>
        </p:sp>
      </p:grpSp>
      <p:grpSp>
        <p:nvGrpSpPr>
          <p:cNvPr id="18024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1</a:t>
              </a:r>
              <a:endParaRPr lang="en-US" sz="1400" b="1"/>
            </a:p>
          </p:txBody>
        </p:sp>
      </p:grpSp>
      <p:grpSp>
        <p:nvGrpSpPr>
          <p:cNvPr id="180246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5326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2</a:t>
              </a:r>
              <a:endParaRPr lang="en-US" sz="1400" b="1"/>
            </a:p>
          </p:txBody>
        </p:sp>
      </p:grpSp>
      <p:grpSp>
        <p:nvGrpSpPr>
          <p:cNvPr id="180249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5326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5</a:t>
              </a:r>
              <a:endParaRPr lang="en-US" sz="1400" b="1"/>
            </a:p>
          </p:txBody>
        </p:sp>
        <p:sp>
          <p:nvSpPr>
            <p:cNvPr id="5326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52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3</a:t>
              </a:r>
              <a:endParaRPr lang="en-US" sz="1400" b="1"/>
            </a:p>
          </p:txBody>
        </p:sp>
        <p:sp>
          <p:nvSpPr>
            <p:cNvPr id="5326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55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5326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4</a:t>
              </a:r>
              <a:endParaRPr lang="en-US" sz="1400" b="1"/>
            </a:p>
          </p:txBody>
        </p:sp>
        <p:sp>
          <p:nvSpPr>
            <p:cNvPr id="5326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Hierarchical Clustering: Group Average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3100">
                <a:latin typeface="Calibri" charset="0"/>
              </a:rPr>
              <a:t>Compromise between Single and Complete Link</a:t>
            </a:r>
          </a:p>
          <a:p>
            <a:pPr marL="533400" indent="-533400" eaLnBrk="1" hangingPunct="1"/>
            <a:endParaRPr lang="en-US" sz="3100">
              <a:latin typeface="Calibri" charset="0"/>
            </a:endParaRPr>
          </a:p>
          <a:p>
            <a:pPr marL="533400" indent="-533400" eaLnBrk="1" hangingPunct="1"/>
            <a:r>
              <a:rPr lang="en-US" sz="3100">
                <a:latin typeface="Calibri" charset="0"/>
              </a:rPr>
              <a:t>Strengths</a:t>
            </a:r>
          </a:p>
          <a:p>
            <a:pPr marL="914400" lvl="1" indent="-457200" eaLnBrk="1" hangingPunct="1"/>
            <a:r>
              <a:rPr lang="en-US" sz="2700">
                <a:latin typeface="Calibri" charset="0"/>
              </a:rPr>
              <a:t>Less susceptible to noise and outliers</a:t>
            </a:r>
          </a:p>
          <a:p>
            <a:pPr marL="533400" indent="-533400" eaLnBrk="1" hangingPunct="1"/>
            <a:endParaRPr lang="en-US" sz="3100">
              <a:latin typeface="Calibri" charset="0"/>
            </a:endParaRPr>
          </a:p>
          <a:p>
            <a:pPr marL="533400" indent="-533400" eaLnBrk="1" hangingPunct="1"/>
            <a:r>
              <a:rPr lang="en-US" sz="3100">
                <a:latin typeface="Calibri" charset="0"/>
              </a:rPr>
              <a:t>Limitations</a:t>
            </a:r>
          </a:p>
          <a:p>
            <a:pPr marL="914400" lvl="1" indent="-457200" eaLnBrk="1" hangingPunct="1"/>
            <a:r>
              <a:rPr lang="en-US" sz="2700">
                <a:latin typeface="Calibri" charset="0"/>
              </a:rPr>
              <a:t>Biased towards globular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 Similarity: Ward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Method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Similarity of two clusters is based on the increase in squared error when two clusters are merged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Similar to group average if distance between points is distance squared</a:t>
            </a:r>
          </a:p>
          <a:p>
            <a:pPr lvl="4" eaLnBrk="1" hangingPunct="1">
              <a:lnSpc>
                <a:spcPct val="80000"/>
              </a:lnSpc>
            </a:pPr>
            <a:endParaRPr lang="en-US" sz="19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Less susceptible to noise and outliers</a:t>
            </a:r>
          </a:p>
          <a:p>
            <a:pPr lvl="4" eaLnBrk="1" hangingPunct="1">
              <a:lnSpc>
                <a:spcPct val="80000"/>
              </a:lnSpc>
            </a:pPr>
            <a:endParaRPr lang="en-US" sz="19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Biased towards globular clusters</a:t>
            </a:r>
          </a:p>
          <a:p>
            <a:pPr lvl="4" eaLnBrk="1" hangingPunct="1">
              <a:lnSpc>
                <a:spcPct val="80000"/>
              </a:lnSpc>
            </a:pPr>
            <a:endParaRPr lang="en-US" sz="19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Hierarchical analogue of K-means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Can be used to initialize K-means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2BABF2F1-09AB-4741-A319-A6CBA5FDF945}" type="slidenum">
              <a:rPr lang="tr-TR" sz="1400"/>
              <a:pPr eaLnBrk="1" hangingPunct="1"/>
              <a:t>6</a:t>
            </a:fld>
            <a:endParaRPr lang="tr-TR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11430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Lucida Bright" charset="0"/>
              </a:rPr>
              <a:t>Machine Learning &amp; Data </a:t>
            </a:r>
            <a:r>
              <a:rPr lang="tr-TR" dirty="0" err="1" smtClean="0">
                <a:latin typeface="Lucida Bright" charset="0"/>
              </a:rPr>
              <a:t>Mining</a:t>
            </a:r>
            <a:endParaRPr lang="tr-TR" dirty="0">
              <a:latin typeface="Lucida Bright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305800" cy="5191125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dirty="0">
                <a:solidFill>
                  <a:srgbClr val="FF0000"/>
                </a:solidFill>
              </a:rPr>
              <a:t>Machine </a:t>
            </a:r>
            <a:r>
              <a:rPr lang="tr-TR" sz="2800" dirty="0" err="1">
                <a:solidFill>
                  <a:srgbClr val="FF0000"/>
                </a:solidFill>
              </a:rPr>
              <a:t>learning</a:t>
            </a:r>
            <a:r>
              <a:rPr lang="tr-TR" sz="2800" dirty="0"/>
              <a:t> </a:t>
            </a:r>
            <a:r>
              <a:rPr lang="tr-TR" sz="2800" dirty="0" err="1"/>
              <a:t>focuses</a:t>
            </a:r>
            <a:r>
              <a:rPr lang="tr-TR" sz="2800" dirty="0"/>
              <a:t> on </a:t>
            </a:r>
            <a:r>
              <a:rPr lang="tr-TR" sz="2800" dirty="0" err="1"/>
              <a:t>prediction</a:t>
            </a:r>
            <a:r>
              <a:rPr lang="tr-TR" sz="2800" dirty="0"/>
              <a:t>, </a:t>
            </a:r>
            <a:r>
              <a:rPr lang="tr-TR" sz="2800" dirty="0" err="1"/>
              <a:t>based</a:t>
            </a:r>
            <a:r>
              <a:rPr lang="tr-TR" sz="2800" dirty="0"/>
              <a:t> on </a:t>
            </a:r>
            <a:r>
              <a:rPr lang="tr-TR" sz="2800" dirty="0" err="1"/>
              <a:t>known</a:t>
            </a:r>
            <a:r>
              <a:rPr lang="tr-TR" sz="2800" dirty="0"/>
              <a:t> </a:t>
            </a:r>
            <a:r>
              <a:rPr lang="tr-TR" sz="2800" dirty="0" err="1"/>
              <a:t>properties</a:t>
            </a:r>
            <a:r>
              <a:rPr lang="tr-TR" sz="2800" dirty="0"/>
              <a:t> </a:t>
            </a:r>
            <a:r>
              <a:rPr lang="tr-TR" sz="2800" dirty="0" err="1"/>
              <a:t>learned</a:t>
            </a:r>
            <a:r>
              <a:rPr lang="tr-TR" sz="2800" dirty="0"/>
              <a:t>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training</a:t>
            </a:r>
            <a:r>
              <a:rPr lang="tr-TR" sz="2800" dirty="0"/>
              <a:t> data.</a:t>
            </a:r>
          </a:p>
          <a:p>
            <a:pPr eaLnBrk="1" hangingPunct="1">
              <a:defRPr/>
            </a:pPr>
            <a:r>
              <a:rPr lang="tr-TR" sz="2800" dirty="0">
                <a:solidFill>
                  <a:srgbClr val="0000FF"/>
                </a:solidFill>
              </a:rPr>
              <a:t>Data </a:t>
            </a:r>
            <a:r>
              <a:rPr lang="tr-TR" sz="2800" dirty="0" err="1">
                <a:solidFill>
                  <a:srgbClr val="0000FF"/>
                </a:solidFill>
              </a:rPr>
              <a:t>mining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 err="1"/>
              <a:t>focuses</a:t>
            </a:r>
            <a:r>
              <a:rPr lang="tr-TR" sz="2800" dirty="0"/>
              <a:t> on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discovery</a:t>
            </a:r>
            <a:r>
              <a:rPr lang="tr-TR" sz="2800" dirty="0"/>
              <a:t> of (</a:t>
            </a:r>
            <a:r>
              <a:rPr lang="tr-TR" sz="2800" dirty="0" err="1"/>
              <a:t>previously</a:t>
            </a:r>
            <a:r>
              <a:rPr lang="tr-TR" sz="2800" dirty="0"/>
              <a:t>) </a:t>
            </a:r>
            <a:r>
              <a:rPr lang="tr-TR" sz="2800" dirty="0" err="1"/>
              <a:t>unknown</a:t>
            </a:r>
            <a:r>
              <a:rPr lang="tr-TR" sz="2800" dirty="0"/>
              <a:t> </a:t>
            </a:r>
            <a:r>
              <a:rPr lang="tr-TR" sz="2800" dirty="0" err="1"/>
              <a:t>properties</a:t>
            </a:r>
            <a:r>
              <a:rPr lang="tr-TR" sz="2800" dirty="0"/>
              <a:t> in </a:t>
            </a:r>
            <a:r>
              <a:rPr lang="tr-TR" sz="2800" dirty="0" err="1"/>
              <a:t>the</a:t>
            </a:r>
            <a:r>
              <a:rPr lang="tr-TR" sz="2800" dirty="0"/>
              <a:t> data. </a:t>
            </a:r>
            <a:r>
              <a:rPr lang="tr-TR" sz="2800" dirty="0" err="1"/>
              <a:t>This</a:t>
            </a:r>
            <a:r>
              <a:rPr lang="tr-TR" sz="2800" dirty="0"/>
              <a:t> is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analysis</a:t>
            </a:r>
            <a:r>
              <a:rPr lang="tr-TR" sz="2800" dirty="0"/>
              <a:t> step of Knowledge </a:t>
            </a:r>
            <a:r>
              <a:rPr lang="tr-TR" sz="2800" dirty="0" err="1"/>
              <a:t>Discovery</a:t>
            </a:r>
            <a:r>
              <a:rPr lang="tr-TR" sz="2800" dirty="0"/>
              <a:t> in Databases.</a:t>
            </a:r>
          </a:p>
          <a:p>
            <a:pPr eaLnBrk="1" hangingPunct="1">
              <a:defRPr/>
            </a:pPr>
            <a:r>
              <a:rPr lang="tr-TR" sz="2800" dirty="0">
                <a:solidFill>
                  <a:srgbClr val="0000FF"/>
                </a:solidFill>
              </a:rPr>
              <a:t>D</a:t>
            </a:r>
            <a:r>
              <a:rPr lang="tr-TR" sz="2800" dirty="0" smtClean="0">
                <a:solidFill>
                  <a:srgbClr val="0000FF"/>
                </a:solidFill>
              </a:rPr>
              <a:t>ata </a:t>
            </a:r>
            <a:r>
              <a:rPr lang="tr-TR" sz="2800" dirty="0" err="1">
                <a:solidFill>
                  <a:srgbClr val="0000FF"/>
                </a:solidFill>
              </a:rPr>
              <a:t>mining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 err="1"/>
              <a:t>uses</a:t>
            </a:r>
            <a:r>
              <a:rPr lang="tr-TR" sz="2800" dirty="0"/>
              <a:t> </a:t>
            </a:r>
            <a:r>
              <a:rPr lang="tr-TR" sz="2800" dirty="0" err="1"/>
              <a:t>many</a:t>
            </a:r>
            <a:r>
              <a:rPr lang="tr-TR" sz="2800" dirty="0"/>
              <a:t> </a:t>
            </a:r>
            <a:r>
              <a:rPr lang="tr-TR" sz="2800" dirty="0" err="1"/>
              <a:t>machine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 </a:t>
            </a:r>
            <a:r>
              <a:rPr lang="tr-TR" sz="2800" dirty="0" err="1"/>
              <a:t>methods</a:t>
            </a:r>
            <a:r>
              <a:rPr lang="tr-TR" sz="2800" dirty="0"/>
              <a:t>, but </a:t>
            </a:r>
            <a:r>
              <a:rPr lang="tr-TR" sz="2800" dirty="0" err="1"/>
              <a:t>often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a </a:t>
            </a:r>
            <a:r>
              <a:rPr lang="tr-TR" sz="2800" dirty="0" err="1"/>
              <a:t>slightly</a:t>
            </a:r>
            <a:r>
              <a:rPr lang="tr-TR" sz="2800" dirty="0"/>
              <a:t> </a:t>
            </a:r>
            <a:r>
              <a:rPr lang="tr-TR" sz="2800" dirty="0" err="1"/>
              <a:t>different</a:t>
            </a:r>
            <a:r>
              <a:rPr lang="tr-TR" sz="2800" dirty="0"/>
              <a:t> </a:t>
            </a:r>
            <a:r>
              <a:rPr lang="tr-TR" sz="2800" dirty="0" err="1"/>
              <a:t>goal</a:t>
            </a:r>
            <a:r>
              <a:rPr lang="tr-TR" sz="2800" dirty="0"/>
              <a:t> in </a:t>
            </a:r>
            <a:r>
              <a:rPr lang="tr-TR" sz="2800" dirty="0" err="1" smtClean="0"/>
              <a:t>mind</a:t>
            </a:r>
            <a:endParaRPr lang="tr-TR" sz="2800" dirty="0" smtClean="0"/>
          </a:p>
          <a:p>
            <a:pPr eaLnBrk="1" hangingPunct="1">
              <a:defRPr/>
            </a:pPr>
            <a:r>
              <a:rPr lang="tr-TR" sz="2800" dirty="0">
                <a:solidFill>
                  <a:srgbClr val="FF0000"/>
                </a:solidFill>
              </a:rPr>
              <a:t>M</a:t>
            </a:r>
            <a:r>
              <a:rPr lang="tr-TR" sz="2800" dirty="0" smtClean="0">
                <a:solidFill>
                  <a:srgbClr val="FF0000"/>
                </a:solidFill>
              </a:rPr>
              <a:t>achine </a:t>
            </a:r>
            <a:r>
              <a:rPr lang="tr-TR" sz="2800" dirty="0" err="1">
                <a:solidFill>
                  <a:srgbClr val="FF0000"/>
                </a:solidFill>
              </a:rPr>
              <a:t>learning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/>
              <a:t>also</a:t>
            </a:r>
            <a:r>
              <a:rPr lang="tr-TR" sz="2800" dirty="0"/>
              <a:t> </a:t>
            </a:r>
            <a:r>
              <a:rPr lang="tr-TR" sz="2800" dirty="0" err="1"/>
              <a:t>employs</a:t>
            </a:r>
            <a:r>
              <a:rPr lang="tr-TR" sz="2800" dirty="0"/>
              <a:t> data </a:t>
            </a:r>
            <a:r>
              <a:rPr lang="tr-TR" sz="2800" dirty="0" err="1"/>
              <a:t>mining</a:t>
            </a:r>
            <a:r>
              <a:rPr lang="tr-TR" sz="2800" dirty="0"/>
              <a:t> </a:t>
            </a:r>
            <a:r>
              <a:rPr lang="tr-TR" sz="2800" dirty="0" err="1"/>
              <a:t>methods</a:t>
            </a:r>
            <a:r>
              <a:rPr lang="tr-TR" sz="2800" dirty="0"/>
              <a:t> as "</a:t>
            </a:r>
            <a:r>
              <a:rPr lang="tr-TR" sz="2800" dirty="0" err="1"/>
              <a:t>unsupervised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" </a:t>
            </a:r>
            <a:r>
              <a:rPr lang="tr-TR" sz="2800" dirty="0" err="1"/>
              <a:t>or</a:t>
            </a:r>
            <a:r>
              <a:rPr lang="tr-TR" sz="2800" dirty="0"/>
              <a:t> as a </a:t>
            </a:r>
            <a:r>
              <a:rPr lang="tr-TR" sz="2800" dirty="0" err="1"/>
              <a:t>preprocessing</a:t>
            </a:r>
            <a:r>
              <a:rPr lang="tr-TR" sz="2800" dirty="0"/>
              <a:t> step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improve</a:t>
            </a:r>
            <a:r>
              <a:rPr lang="tr-TR" sz="2800" dirty="0"/>
              <a:t> </a:t>
            </a:r>
            <a:r>
              <a:rPr lang="tr-TR" sz="2800" dirty="0" err="1"/>
              <a:t>learner</a:t>
            </a:r>
            <a:r>
              <a:rPr lang="tr-TR" sz="2800" dirty="0"/>
              <a:t> </a:t>
            </a:r>
            <a:r>
              <a:rPr lang="tr-TR" sz="2800" dirty="0" err="1"/>
              <a:t>accuracy</a:t>
            </a:r>
            <a:r>
              <a:rPr lang="tr-TR" sz="2800" dirty="0"/>
              <a:t>. 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4776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Hierarchical Clustering: Comparison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35325" y="53371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Group Average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30725" y="495617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Ward</a:t>
            </a:r>
            <a:r>
              <a:rPr lang="ja-JP" altLang="en-US" sz="1600" b="1"/>
              <a:t>’</a:t>
            </a:r>
            <a:r>
              <a:rPr lang="en-US" sz="1600" b="1"/>
              <a:t>s Method</a:t>
            </a:r>
          </a:p>
        </p:txBody>
      </p:sp>
      <p:grpSp>
        <p:nvGrpSpPr>
          <p:cNvPr id="56325" name="Group 5"/>
          <p:cNvGrpSpPr>
            <a:grpSpLocks noChangeAspect="1"/>
          </p:cNvGrpSpPr>
          <p:nvPr/>
        </p:nvGrpSpPr>
        <p:grpSpPr bwMode="auto">
          <a:xfrm>
            <a:off x="6270625" y="4516438"/>
            <a:ext cx="1858963" cy="1693862"/>
            <a:chOff x="509" y="1253"/>
            <a:chExt cx="1776" cy="1618"/>
          </a:xfrm>
        </p:grpSpPr>
        <p:sp>
          <p:nvSpPr>
            <p:cNvPr id="5642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 b="1"/>
            </a:p>
          </p:txBody>
        </p:sp>
        <p:sp>
          <p:nvSpPr>
            <p:cNvPr id="5643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 b="1"/>
            </a:p>
          </p:txBody>
        </p:sp>
        <p:sp>
          <p:nvSpPr>
            <p:cNvPr id="5643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 b="1"/>
            </a:p>
          </p:txBody>
        </p:sp>
        <p:sp>
          <p:nvSpPr>
            <p:cNvPr id="5643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 b="1"/>
            </a:p>
          </p:txBody>
        </p:sp>
        <p:sp>
          <p:nvSpPr>
            <p:cNvPr id="5643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 b="1"/>
            </a:p>
          </p:txBody>
        </p:sp>
        <p:sp>
          <p:nvSpPr>
            <p:cNvPr id="5643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 b="1"/>
            </a:p>
          </p:txBody>
        </p:sp>
      </p:grpSp>
      <p:grpSp>
        <p:nvGrpSpPr>
          <p:cNvPr id="183314" name="Group 18"/>
          <p:cNvGrpSpPr>
            <a:grpSpLocks noChangeAspect="1"/>
          </p:cNvGrpSpPr>
          <p:nvPr/>
        </p:nvGrpSpPr>
        <p:grpSpPr bwMode="auto">
          <a:xfrm>
            <a:off x="7324725" y="5364163"/>
            <a:ext cx="857250" cy="592137"/>
            <a:chOff x="1515" y="2062"/>
            <a:chExt cx="820" cy="566"/>
          </a:xfrm>
        </p:grpSpPr>
        <p:sp>
          <p:nvSpPr>
            <p:cNvPr id="5642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US" sz="1600" b="1"/>
            </a:p>
          </p:txBody>
        </p:sp>
      </p:grpSp>
      <p:grpSp>
        <p:nvGrpSpPr>
          <p:cNvPr id="183317" name="Group 21"/>
          <p:cNvGrpSpPr>
            <a:grpSpLocks noChangeAspect="1"/>
          </p:cNvGrpSpPr>
          <p:nvPr/>
        </p:nvGrpSpPr>
        <p:grpSpPr bwMode="auto">
          <a:xfrm>
            <a:off x="6211888" y="4776788"/>
            <a:ext cx="873125" cy="649287"/>
            <a:chOff x="452" y="1501"/>
            <a:chExt cx="834" cy="621"/>
          </a:xfrm>
        </p:grpSpPr>
        <p:sp>
          <p:nvSpPr>
            <p:cNvPr id="5642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US" sz="1600" b="1"/>
            </a:p>
          </p:txBody>
        </p:sp>
      </p:grpSp>
      <p:grpSp>
        <p:nvGrpSpPr>
          <p:cNvPr id="183320" name="Group 24"/>
          <p:cNvGrpSpPr>
            <a:grpSpLocks noChangeAspect="1"/>
          </p:cNvGrpSpPr>
          <p:nvPr/>
        </p:nvGrpSpPr>
        <p:grpSpPr bwMode="auto">
          <a:xfrm>
            <a:off x="6003925" y="4275138"/>
            <a:ext cx="2413000" cy="2281237"/>
            <a:chOff x="254" y="1022"/>
            <a:chExt cx="2305" cy="2180"/>
          </a:xfrm>
        </p:grpSpPr>
        <p:sp>
          <p:nvSpPr>
            <p:cNvPr id="5642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5</a:t>
              </a:r>
              <a:endParaRPr lang="en-US" sz="1600" b="1"/>
            </a:p>
          </p:txBody>
        </p:sp>
        <p:sp>
          <p:nvSpPr>
            <p:cNvPr id="5642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23" name="Group 27"/>
          <p:cNvGrpSpPr>
            <a:grpSpLocks noChangeAspect="1"/>
          </p:cNvGrpSpPr>
          <p:nvPr/>
        </p:nvGrpSpPr>
        <p:grpSpPr bwMode="auto">
          <a:xfrm>
            <a:off x="7011988" y="5249863"/>
            <a:ext cx="1187450" cy="1141412"/>
            <a:chOff x="1217" y="1954"/>
            <a:chExt cx="1134" cy="1090"/>
          </a:xfrm>
        </p:grpSpPr>
        <p:sp>
          <p:nvSpPr>
            <p:cNvPr id="5641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3</a:t>
              </a:r>
              <a:endParaRPr lang="en-US" sz="1600" b="1"/>
            </a:p>
          </p:txBody>
        </p:sp>
        <p:sp>
          <p:nvSpPr>
            <p:cNvPr id="5642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26" name="Group 30"/>
          <p:cNvGrpSpPr>
            <a:grpSpLocks noChangeAspect="1"/>
          </p:cNvGrpSpPr>
          <p:nvPr/>
        </p:nvGrpSpPr>
        <p:grpSpPr bwMode="auto">
          <a:xfrm>
            <a:off x="6986588" y="4473575"/>
            <a:ext cx="1274762" cy="2041525"/>
            <a:chOff x="1193" y="1212"/>
            <a:chExt cx="1218" cy="1950"/>
          </a:xfrm>
        </p:grpSpPr>
        <p:sp>
          <p:nvSpPr>
            <p:cNvPr id="5641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4</a:t>
              </a:r>
              <a:endParaRPr lang="en-US" sz="1600" b="1"/>
            </a:p>
          </p:txBody>
        </p:sp>
        <p:sp>
          <p:nvSpPr>
            <p:cNvPr id="5641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1" name="Text Box 33"/>
          <p:cNvSpPr txBox="1">
            <a:spLocks noChangeArrowheads="1"/>
          </p:cNvSpPr>
          <p:nvPr/>
        </p:nvSpPr>
        <p:spPr bwMode="auto">
          <a:xfrm>
            <a:off x="3387725" y="25177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MIN</a:t>
            </a:r>
          </a:p>
        </p:txBody>
      </p:sp>
      <p:sp>
        <p:nvSpPr>
          <p:cNvPr id="56332" name="Text Box 34"/>
          <p:cNvSpPr txBox="1">
            <a:spLocks noChangeArrowheads="1"/>
          </p:cNvSpPr>
          <p:nvPr/>
        </p:nvSpPr>
        <p:spPr bwMode="auto">
          <a:xfrm>
            <a:off x="5292725" y="251777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MAX</a:t>
            </a:r>
          </a:p>
        </p:txBody>
      </p:sp>
      <p:grpSp>
        <p:nvGrpSpPr>
          <p:cNvPr id="56333" name="Group 35"/>
          <p:cNvGrpSpPr>
            <a:grpSpLocks noChangeAspect="1"/>
          </p:cNvGrpSpPr>
          <p:nvPr/>
        </p:nvGrpSpPr>
        <p:grpSpPr bwMode="auto">
          <a:xfrm>
            <a:off x="954088" y="4429125"/>
            <a:ext cx="1978025" cy="1795463"/>
            <a:chOff x="438" y="1309"/>
            <a:chExt cx="1937" cy="1757"/>
          </a:xfrm>
        </p:grpSpPr>
        <p:sp>
          <p:nvSpPr>
            <p:cNvPr id="5640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 b="1"/>
            </a:p>
          </p:txBody>
        </p:sp>
        <p:sp>
          <p:nvSpPr>
            <p:cNvPr id="5641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 b="1"/>
            </a:p>
          </p:txBody>
        </p:sp>
        <p:sp>
          <p:nvSpPr>
            <p:cNvPr id="5641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 b="1"/>
            </a:p>
          </p:txBody>
        </p:sp>
        <p:sp>
          <p:nvSpPr>
            <p:cNvPr id="5641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 b="1"/>
            </a:p>
          </p:txBody>
        </p:sp>
        <p:sp>
          <p:nvSpPr>
            <p:cNvPr id="5641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 b="1"/>
            </a:p>
          </p:txBody>
        </p:sp>
        <p:sp>
          <p:nvSpPr>
            <p:cNvPr id="5641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 b="1"/>
            </a:p>
          </p:txBody>
        </p:sp>
      </p:grpSp>
      <p:grpSp>
        <p:nvGrpSpPr>
          <p:cNvPr id="183344" name="Group 48"/>
          <p:cNvGrpSpPr>
            <a:grpSpLocks noChangeAspect="1"/>
          </p:cNvGrpSpPr>
          <p:nvPr/>
        </p:nvGrpSpPr>
        <p:grpSpPr bwMode="auto">
          <a:xfrm>
            <a:off x="2076450" y="5335588"/>
            <a:ext cx="917575" cy="617537"/>
            <a:chOff x="1537" y="2197"/>
            <a:chExt cx="898" cy="604"/>
          </a:xfrm>
        </p:grpSpPr>
        <p:sp>
          <p:nvSpPr>
            <p:cNvPr id="5640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US" sz="1600" b="1"/>
            </a:p>
          </p:txBody>
        </p:sp>
      </p:grpSp>
      <p:grpSp>
        <p:nvGrpSpPr>
          <p:cNvPr id="183347" name="Group 51"/>
          <p:cNvGrpSpPr>
            <a:grpSpLocks noChangeAspect="1"/>
          </p:cNvGrpSpPr>
          <p:nvPr/>
        </p:nvGrpSpPr>
        <p:grpSpPr bwMode="auto">
          <a:xfrm>
            <a:off x="893763" y="4706938"/>
            <a:ext cx="1035050" cy="582612"/>
            <a:chOff x="380" y="1581"/>
            <a:chExt cx="1012" cy="570"/>
          </a:xfrm>
        </p:grpSpPr>
        <p:sp>
          <p:nvSpPr>
            <p:cNvPr id="5640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US" sz="1600" b="1"/>
            </a:p>
          </p:txBody>
        </p:sp>
      </p:grpSp>
      <p:grpSp>
        <p:nvGrpSpPr>
          <p:cNvPr id="183350" name="Group 54"/>
          <p:cNvGrpSpPr>
            <a:grpSpLocks noChangeAspect="1"/>
          </p:cNvGrpSpPr>
          <p:nvPr/>
        </p:nvGrpSpPr>
        <p:grpSpPr bwMode="auto">
          <a:xfrm>
            <a:off x="668338" y="4270375"/>
            <a:ext cx="2578100" cy="2286000"/>
            <a:chOff x="159" y="1154"/>
            <a:chExt cx="2523" cy="2237"/>
          </a:xfrm>
        </p:grpSpPr>
        <p:sp>
          <p:nvSpPr>
            <p:cNvPr id="563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5</a:t>
              </a:r>
              <a:endParaRPr lang="en-US" sz="1600" b="1"/>
            </a:p>
          </p:txBody>
        </p:sp>
        <p:sp>
          <p:nvSpPr>
            <p:cNvPr id="564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53" name="Group 57"/>
          <p:cNvGrpSpPr>
            <a:grpSpLocks noChangeAspect="1"/>
          </p:cNvGrpSpPr>
          <p:nvPr/>
        </p:nvGrpSpPr>
        <p:grpSpPr bwMode="auto">
          <a:xfrm>
            <a:off x="1665288" y="5221288"/>
            <a:ext cx="1357312" cy="1052512"/>
            <a:chOff x="1135" y="2084"/>
            <a:chExt cx="1328" cy="1030"/>
          </a:xfrm>
        </p:grpSpPr>
        <p:sp>
          <p:nvSpPr>
            <p:cNvPr id="5639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3</a:t>
              </a:r>
              <a:endParaRPr lang="en-US" sz="1600" b="1"/>
            </a:p>
          </p:txBody>
        </p:sp>
        <p:sp>
          <p:nvSpPr>
            <p:cNvPr id="5639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56" name="Group 60"/>
          <p:cNvGrpSpPr>
            <a:grpSpLocks noChangeAspect="1"/>
          </p:cNvGrpSpPr>
          <p:nvPr/>
        </p:nvGrpSpPr>
        <p:grpSpPr bwMode="auto">
          <a:xfrm>
            <a:off x="696913" y="4552950"/>
            <a:ext cx="2432050" cy="1789113"/>
            <a:chOff x="187" y="1430"/>
            <a:chExt cx="2380" cy="1751"/>
          </a:xfrm>
        </p:grpSpPr>
        <p:sp>
          <p:nvSpPr>
            <p:cNvPr id="5639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4</a:t>
              </a:r>
              <a:endParaRPr lang="en-US" sz="1600" b="1"/>
            </a:p>
          </p:txBody>
        </p:sp>
        <p:sp>
          <p:nvSpPr>
            <p:cNvPr id="5639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9" name="Group 63"/>
          <p:cNvGrpSpPr>
            <a:grpSpLocks noChangeAspect="1"/>
          </p:cNvGrpSpPr>
          <p:nvPr/>
        </p:nvGrpSpPr>
        <p:grpSpPr bwMode="auto">
          <a:xfrm>
            <a:off x="6157913" y="1836738"/>
            <a:ext cx="1979612" cy="1797050"/>
            <a:chOff x="383" y="1437"/>
            <a:chExt cx="1902" cy="1727"/>
          </a:xfrm>
        </p:grpSpPr>
        <p:sp>
          <p:nvSpPr>
            <p:cNvPr id="5638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 b="1"/>
            </a:p>
          </p:txBody>
        </p:sp>
        <p:sp>
          <p:nvSpPr>
            <p:cNvPr id="5639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 b="1"/>
            </a:p>
          </p:txBody>
        </p:sp>
        <p:sp>
          <p:nvSpPr>
            <p:cNvPr id="5639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 b="1"/>
            </a:p>
          </p:txBody>
        </p:sp>
        <p:sp>
          <p:nvSpPr>
            <p:cNvPr id="5639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 b="1"/>
            </a:p>
          </p:txBody>
        </p:sp>
        <p:sp>
          <p:nvSpPr>
            <p:cNvPr id="5639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 b="1"/>
            </a:p>
          </p:txBody>
        </p:sp>
        <p:sp>
          <p:nvSpPr>
            <p:cNvPr id="5639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 b="1"/>
            </a:p>
          </p:txBody>
        </p:sp>
      </p:grpSp>
      <p:grpSp>
        <p:nvGrpSpPr>
          <p:cNvPr id="183372" name="Group 76"/>
          <p:cNvGrpSpPr>
            <a:grpSpLocks noChangeAspect="1"/>
          </p:cNvGrpSpPr>
          <p:nvPr/>
        </p:nvGrpSpPr>
        <p:grpSpPr bwMode="auto">
          <a:xfrm>
            <a:off x="7285038" y="2744788"/>
            <a:ext cx="919162" cy="617537"/>
            <a:chOff x="1465" y="2309"/>
            <a:chExt cx="883" cy="594"/>
          </a:xfrm>
        </p:grpSpPr>
        <p:sp>
          <p:nvSpPr>
            <p:cNvPr id="5638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US" sz="1600" b="1"/>
            </a:p>
          </p:txBody>
        </p:sp>
      </p:grpSp>
      <p:grpSp>
        <p:nvGrpSpPr>
          <p:cNvPr id="183375" name="Group 79"/>
          <p:cNvGrpSpPr>
            <a:grpSpLocks noChangeAspect="1"/>
          </p:cNvGrpSpPr>
          <p:nvPr/>
        </p:nvGrpSpPr>
        <p:grpSpPr bwMode="auto">
          <a:xfrm>
            <a:off x="6100763" y="2114550"/>
            <a:ext cx="1036637" cy="584200"/>
            <a:chOff x="328" y="1704"/>
            <a:chExt cx="995" cy="561"/>
          </a:xfrm>
        </p:grpSpPr>
        <p:sp>
          <p:nvSpPr>
            <p:cNvPr id="5637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US" sz="1600" b="1"/>
            </a:p>
          </p:txBody>
        </p:sp>
      </p:grpSp>
      <p:grpSp>
        <p:nvGrpSpPr>
          <p:cNvPr id="183378" name="Group 82"/>
          <p:cNvGrpSpPr>
            <a:grpSpLocks noChangeAspect="1"/>
          </p:cNvGrpSpPr>
          <p:nvPr/>
        </p:nvGrpSpPr>
        <p:grpSpPr bwMode="auto">
          <a:xfrm>
            <a:off x="5875338" y="1677988"/>
            <a:ext cx="2582862" cy="2287587"/>
            <a:chOff x="111" y="1285"/>
            <a:chExt cx="2481" cy="2197"/>
          </a:xfrm>
        </p:grpSpPr>
        <p:sp>
          <p:nvSpPr>
            <p:cNvPr id="5637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5</a:t>
              </a:r>
              <a:endParaRPr lang="en-US" sz="1600" b="1"/>
            </a:p>
          </p:txBody>
        </p:sp>
        <p:sp>
          <p:nvSpPr>
            <p:cNvPr id="5637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81" name="Group 85"/>
          <p:cNvGrpSpPr>
            <a:grpSpLocks noChangeAspect="1"/>
          </p:cNvGrpSpPr>
          <p:nvPr/>
        </p:nvGrpSpPr>
        <p:grpSpPr bwMode="auto">
          <a:xfrm>
            <a:off x="6873875" y="2595563"/>
            <a:ext cx="1416050" cy="1084262"/>
            <a:chOff x="1070" y="2167"/>
            <a:chExt cx="1361" cy="1041"/>
          </a:xfrm>
        </p:grpSpPr>
        <p:sp>
          <p:nvSpPr>
            <p:cNvPr id="5637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3</a:t>
              </a:r>
              <a:endParaRPr lang="en-US" sz="1600" b="1"/>
            </a:p>
          </p:txBody>
        </p:sp>
        <p:sp>
          <p:nvSpPr>
            <p:cNvPr id="5637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84" name="Group 88"/>
          <p:cNvGrpSpPr>
            <a:grpSpLocks noChangeAspect="1"/>
          </p:cNvGrpSpPr>
          <p:nvPr/>
        </p:nvGrpSpPr>
        <p:grpSpPr bwMode="auto">
          <a:xfrm>
            <a:off x="6043613" y="1768475"/>
            <a:ext cx="1905000" cy="996950"/>
            <a:chOff x="272" y="1372"/>
            <a:chExt cx="1831" cy="958"/>
          </a:xfrm>
        </p:grpSpPr>
        <p:sp>
          <p:nvSpPr>
            <p:cNvPr id="5637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4</a:t>
              </a:r>
              <a:endParaRPr lang="en-US" sz="1600" b="1"/>
            </a:p>
          </p:txBody>
        </p:sp>
        <p:sp>
          <p:nvSpPr>
            <p:cNvPr id="5637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5" name="Group 91"/>
          <p:cNvGrpSpPr>
            <a:grpSpLocks noChangeAspect="1"/>
          </p:cNvGrpSpPr>
          <p:nvPr/>
        </p:nvGrpSpPr>
        <p:grpSpPr bwMode="auto">
          <a:xfrm>
            <a:off x="1009650" y="1746250"/>
            <a:ext cx="1990725" cy="1806575"/>
            <a:chOff x="471" y="1117"/>
            <a:chExt cx="1935" cy="1755"/>
          </a:xfrm>
        </p:grpSpPr>
        <p:sp>
          <p:nvSpPr>
            <p:cNvPr id="5636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 b="1"/>
            </a:p>
          </p:txBody>
        </p:sp>
        <p:sp>
          <p:nvSpPr>
            <p:cNvPr id="5636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 b="1"/>
            </a:p>
          </p:txBody>
        </p:sp>
        <p:sp>
          <p:nvSpPr>
            <p:cNvPr id="5636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 b="1"/>
            </a:p>
          </p:txBody>
        </p:sp>
        <p:sp>
          <p:nvSpPr>
            <p:cNvPr id="5637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 b="1"/>
            </a:p>
          </p:txBody>
        </p:sp>
        <p:sp>
          <p:nvSpPr>
            <p:cNvPr id="5637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 b="1"/>
            </a:p>
          </p:txBody>
        </p:sp>
        <p:sp>
          <p:nvSpPr>
            <p:cNvPr id="5637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 b="1"/>
            </a:p>
          </p:txBody>
        </p:sp>
      </p:grpSp>
      <p:grpSp>
        <p:nvGrpSpPr>
          <p:cNvPr id="183400" name="Group 104"/>
          <p:cNvGrpSpPr>
            <a:grpSpLocks noChangeAspect="1"/>
          </p:cNvGrpSpPr>
          <p:nvPr/>
        </p:nvGrpSpPr>
        <p:grpSpPr bwMode="auto">
          <a:xfrm>
            <a:off x="2141538" y="2454275"/>
            <a:ext cx="923925" cy="592138"/>
            <a:chOff x="1572" y="1805"/>
            <a:chExt cx="897" cy="575"/>
          </a:xfrm>
        </p:grpSpPr>
        <p:sp>
          <p:nvSpPr>
            <p:cNvPr id="5635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US" sz="1600" b="1"/>
            </a:p>
          </p:txBody>
        </p:sp>
      </p:grpSp>
      <p:grpSp>
        <p:nvGrpSpPr>
          <p:cNvPr id="183403" name="Group 107"/>
          <p:cNvGrpSpPr>
            <a:grpSpLocks noChangeAspect="1"/>
          </p:cNvGrpSpPr>
          <p:nvPr/>
        </p:nvGrpSpPr>
        <p:grpSpPr bwMode="auto">
          <a:xfrm>
            <a:off x="865188" y="2209800"/>
            <a:ext cx="1125537" cy="742950"/>
            <a:chOff x="332" y="1568"/>
            <a:chExt cx="1093" cy="721"/>
          </a:xfrm>
        </p:grpSpPr>
        <p:sp>
          <p:nvSpPr>
            <p:cNvPr id="5635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US" sz="1600" b="1"/>
            </a:p>
          </p:txBody>
        </p:sp>
      </p:grpSp>
      <p:grpSp>
        <p:nvGrpSpPr>
          <p:cNvPr id="183406" name="Group 110"/>
          <p:cNvGrpSpPr>
            <a:grpSpLocks noChangeAspect="1"/>
          </p:cNvGrpSpPr>
          <p:nvPr/>
        </p:nvGrpSpPr>
        <p:grpSpPr bwMode="auto">
          <a:xfrm>
            <a:off x="812800" y="1939925"/>
            <a:ext cx="2382838" cy="1358900"/>
            <a:chOff x="280" y="1305"/>
            <a:chExt cx="2315" cy="1321"/>
          </a:xfrm>
        </p:grpSpPr>
        <p:sp>
          <p:nvSpPr>
            <p:cNvPr id="563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3</a:t>
              </a:r>
              <a:endParaRPr lang="en-US" sz="1600" b="1"/>
            </a:p>
          </p:txBody>
        </p:sp>
      </p:grpSp>
      <p:grpSp>
        <p:nvGrpSpPr>
          <p:cNvPr id="183409" name="Group 113"/>
          <p:cNvGrpSpPr>
            <a:grpSpLocks noChangeAspect="1"/>
          </p:cNvGrpSpPr>
          <p:nvPr/>
        </p:nvGrpSpPr>
        <p:grpSpPr bwMode="auto">
          <a:xfrm>
            <a:off x="771525" y="1862138"/>
            <a:ext cx="2462213" cy="1887537"/>
            <a:chOff x="241" y="1229"/>
            <a:chExt cx="2391" cy="1834"/>
          </a:xfrm>
        </p:grpSpPr>
        <p:sp>
          <p:nvSpPr>
            <p:cNvPr id="5635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4</a:t>
              </a:r>
              <a:endParaRPr lang="en-US" sz="1600" b="1"/>
            </a:p>
          </p:txBody>
        </p:sp>
      </p:grpSp>
      <p:grpSp>
        <p:nvGrpSpPr>
          <p:cNvPr id="183412" name="Group 116"/>
          <p:cNvGrpSpPr>
            <a:grpSpLocks noChangeAspect="1"/>
          </p:cNvGrpSpPr>
          <p:nvPr/>
        </p:nvGrpSpPr>
        <p:grpSpPr bwMode="auto">
          <a:xfrm>
            <a:off x="723900" y="1600200"/>
            <a:ext cx="2595563" cy="2289175"/>
            <a:chOff x="194" y="975"/>
            <a:chExt cx="2522" cy="2224"/>
          </a:xfrm>
        </p:grpSpPr>
        <p:sp>
          <p:nvSpPr>
            <p:cNvPr id="5635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FF0000"/>
                  </a:solidFill>
                </a:rPr>
                <a:t>5</a:t>
              </a:r>
              <a:endParaRPr lang="en-US" sz="1600" b="1"/>
            </a:p>
          </p:txBody>
        </p:sp>
        <p:sp>
          <p:nvSpPr>
            <p:cNvPr id="5635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smtClean="0">
                <a:ea typeface="+mj-ea"/>
              </a:rPr>
              <a:t>Hierarchical Clustering:  Time and Space requirements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space since it uses the proximity matrix.  </a:t>
            </a:r>
          </a:p>
          <a:p>
            <a:pPr lvl="1" eaLnBrk="1" hangingPunct="1"/>
            <a:r>
              <a:rPr lang="en-US">
                <a:latin typeface="Calibri" charset="0"/>
              </a:rPr>
              <a:t>N is the number of points.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O(N</a:t>
            </a:r>
            <a:r>
              <a:rPr lang="en-US" baseline="30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time in many cases</a:t>
            </a:r>
          </a:p>
          <a:p>
            <a:pPr lvl="1" eaLnBrk="1" hangingPunct="1"/>
            <a:r>
              <a:rPr lang="en-US">
                <a:latin typeface="Calibri" charset="0"/>
              </a:rPr>
              <a:t>There are N steps and at each step the size, 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, proximity matrix must be updated and searched</a:t>
            </a:r>
          </a:p>
          <a:p>
            <a:pPr lvl="1" eaLnBrk="1" hangingPunct="1"/>
            <a:r>
              <a:rPr lang="en-US">
                <a:latin typeface="Calibri" charset="0"/>
              </a:rPr>
              <a:t>Complexity can be reduced to O(N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 log(N) ) time for some approaches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</a:rPr>
              <a:t>Hierarchical Clustering:  Problems and Limitations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Once a decision is made to combine two clusters, it cannot be undone</a:t>
            </a:r>
          </a:p>
          <a:p>
            <a:pPr lvl="4" eaLnBrk="1" hangingPunct="1">
              <a:lnSpc>
                <a:spcPct val="80000"/>
              </a:lnSpc>
            </a:pPr>
            <a:endParaRPr lang="en-US" sz="19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No objective function is directly minimized</a:t>
            </a:r>
          </a:p>
          <a:p>
            <a:pPr lvl="4" eaLnBrk="1" hangingPunct="1">
              <a:lnSpc>
                <a:spcPct val="80000"/>
              </a:lnSpc>
            </a:pPr>
            <a:endParaRPr lang="en-US" sz="19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Different schemes have problems with one or more of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Sensitivity to noise and outliers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Difficulty handling different sized clusters and convex shapes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Breaking large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MST: Divisive Hierarchical Clustering</a:t>
            </a:r>
          </a:p>
        </p:txBody>
      </p:sp>
      <p:pic>
        <p:nvPicPr>
          <p:cNvPr id="593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381000" y="3810000"/>
            <a:ext cx="4311650" cy="305752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Build MST (Minimum Spanning Tree)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Start with a tree that consists of any point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In successive steps, look for the closest pair of points (p, q)  such that one point (p) is in the current tree but the other (q) is not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Add q to the tree and put an edge between p and q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5224463" y="4057650"/>
            <a:ext cx="3919537" cy="26162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MST: Divisive Hierarchical Clustering</a:t>
            </a:r>
          </a:p>
        </p:txBody>
      </p:sp>
      <p:pic>
        <p:nvPicPr>
          <p:cNvPr id="604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850" y="2533650"/>
            <a:ext cx="7824788" cy="184626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MST for constructing hierarchy of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DBSCAN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916863" cy="4530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DBSCAN is a density-based algorithm.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Density = number of points within a specified radius (Eps)</a:t>
            </a:r>
          </a:p>
          <a:p>
            <a:pPr marL="2171700" lvl="4" indent="-342900" eaLnBrk="1" hangingPunct="1">
              <a:lnSpc>
                <a:spcPct val="90000"/>
              </a:lnSpc>
            </a:pPr>
            <a:endParaRPr lang="en-US" sz="1600">
              <a:latin typeface="Calibri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point is a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core point</a:t>
            </a:r>
            <a:r>
              <a:rPr lang="en-US" sz="2000">
                <a:latin typeface="Calibri" charset="0"/>
              </a:rPr>
              <a:t> if it has more than a specified number of points (MinPts) within Eps</a:t>
            </a:r>
            <a:r>
              <a:rPr lang="en-US">
                <a:latin typeface="Calibri" charset="0"/>
              </a:rPr>
              <a:t> </a:t>
            </a:r>
          </a:p>
          <a:p>
            <a:pPr marL="1295400" lvl="2" indent="-381000" eaLnBrk="1" hangingPunct="1"/>
            <a:r>
              <a:rPr lang="en-US">
                <a:latin typeface="Calibri" charset="0"/>
              </a:rPr>
              <a:t>These are points that are at the interior of a cluster</a:t>
            </a:r>
          </a:p>
          <a:p>
            <a:pPr marL="2171700" lvl="4" indent="-342900" eaLnBrk="1" hangingPunct="1"/>
            <a:endParaRPr lang="en-US">
              <a:latin typeface="Calibri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border point</a:t>
            </a:r>
            <a:r>
              <a:rPr lang="en-US" sz="2000">
                <a:latin typeface="Calibri" charset="0"/>
              </a:rPr>
              <a:t> has fewer than MinPts within Eps, but is in the neighborhood of a core point</a:t>
            </a:r>
          </a:p>
          <a:p>
            <a:pPr marL="2171700" lvl="4" indent="-342900" eaLnBrk="1" hangingPunct="1">
              <a:lnSpc>
                <a:spcPct val="90000"/>
              </a:lnSpc>
            </a:pPr>
            <a:endParaRPr lang="en-US" sz="1600">
              <a:latin typeface="Calibri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noise point</a:t>
            </a:r>
            <a:r>
              <a:rPr lang="en-US" sz="2000">
                <a:latin typeface="Calibri" charset="0"/>
              </a:rPr>
              <a:t> is any point that is not a core point or a border point.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DBSCAN: Core, Border, and Noise Points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15240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553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Density Reachable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(Directly) density reachable</a:t>
            </a:r>
          </a:p>
          <a:p>
            <a:pPr lvl="1" eaLnBrk="1" hangingPunct="1"/>
            <a:r>
              <a:rPr lang="en-US">
                <a:latin typeface="Calibri" charset="0"/>
              </a:rPr>
              <a:t>A point x is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directly density reachable </a:t>
            </a:r>
            <a:r>
              <a:rPr lang="en-US">
                <a:latin typeface="Calibri" charset="0"/>
              </a:rPr>
              <a:t>from another point y, if x </a:t>
            </a:r>
            <a:r>
              <a:rPr lang="en-US">
                <a:latin typeface="Calibri" charset="0"/>
                <a:sym typeface="Symbol" charset="0"/>
              </a:rPr>
              <a:t> N</a:t>
            </a:r>
            <a:r>
              <a:rPr lang="en-US" baseline="-25000">
                <a:latin typeface="Calibri" charset="0"/>
                <a:sym typeface="Symbol" charset="0"/>
              </a:rPr>
              <a:t></a:t>
            </a:r>
            <a:r>
              <a:rPr lang="en-US">
                <a:latin typeface="Calibri" charset="0"/>
                <a:sym typeface="Symbol" charset="0"/>
              </a:rPr>
              <a:t>(y) and y is a core point</a:t>
            </a:r>
          </a:p>
          <a:p>
            <a:pPr lvl="1" eaLnBrk="1" hangingPunct="1"/>
            <a:r>
              <a:rPr lang="en-US">
                <a:latin typeface="Calibri" charset="0"/>
                <a:sym typeface="Symbol" charset="0"/>
              </a:rPr>
              <a:t>A point x is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density reachable</a:t>
            </a:r>
            <a:r>
              <a:rPr lang="en-US">
                <a:latin typeface="Calibri" charset="0"/>
                <a:sym typeface="Symbol" charset="0"/>
              </a:rPr>
              <a:t> from y, if there exists a chain of points, x=x</a:t>
            </a:r>
            <a:r>
              <a:rPr lang="en-US" baseline="-25000">
                <a:latin typeface="Calibri" charset="0"/>
                <a:sym typeface="Symbol" charset="0"/>
              </a:rPr>
              <a:t>0</a:t>
            </a:r>
            <a:r>
              <a:rPr lang="en-US">
                <a:latin typeface="Calibri" charset="0"/>
                <a:sym typeface="Symbol" charset="0"/>
              </a:rPr>
              <a:t>,x</a:t>
            </a:r>
            <a:r>
              <a:rPr lang="en-US" baseline="-25000">
                <a:latin typeface="Calibri" charset="0"/>
                <a:sym typeface="Symbol" charset="0"/>
              </a:rPr>
              <a:t>1</a:t>
            </a:r>
            <a:r>
              <a:rPr lang="en-US">
                <a:latin typeface="Calibri" charset="0"/>
                <a:sym typeface="Symbol" charset="0"/>
              </a:rPr>
              <a:t>,x</a:t>
            </a:r>
            <a:r>
              <a:rPr lang="en-US" baseline="-25000">
                <a:latin typeface="Calibri" charset="0"/>
                <a:sym typeface="Symbol" charset="0"/>
              </a:rPr>
              <a:t>2</a:t>
            </a:r>
            <a:r>
              <a:rPr lang="en-US">
                <a:latin typeface="Calibri" charset="0"/>
                <a:sym typeface="Symbol" charset="0"/>
              </a:rPr>
              <a:t>,…x</a:t>
            </a:r>
            <a:r>
              <a:rPr lang="en-US" baseline="-25000">
                <a:latin typeface="Calibri" charset="0"/>
                <a:sym typeface="Symbol" charset="0"/>
              </a:rPr>
              <a:t>l</a:t>
            </a:r>
            <a:r>
              <a:rPr lang="en-US">
                <a:latin typeface="Calibri" charset="0"/>
                <a:sym typeface="Symbol" charset="0"/>
              </a:rPr>
              <a:t>=y, such that x</a:t>
            </a:r>
            <a:r>
              <a:rPr lang="en-US" baseline="-25000">
                <a:latin typeface="Calibri" charset="0"/>
                <a:sym typeface="Symbol" charset="0"/>
              </a:rPr>
              <a:t>i</a:t>
            </a:r>
            <a:r>
              <a:rPr lang="en-US">
                <a:latin typeface="Calibri" charset="0"/>
                <a:sym typeface="Symbol" charset="0"/>
              </a:rPr>
              <a:t> is directly density reachable from x</a:t>
            </a:r>
            <a:r>
              <a:rPr lang="en-US" baseline="-25000">
                <a:latin typeface="Calibri" charset="0"/>
                <a:sym typeface="Symbol" charset="0"/>
              </a:rPr>
              <a:t>i-1</a:t>
            </a:r>
            <a:endParaRPr lang="en-US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Density Connected </a:t>
            </a:r>
          </a:p>
          <a:p>
            <a:pPr lvl="1" eaLnBrk="1" hangingPunct="1"/>
            <a:r>
              <a:rPr lang="en-US">
                <a:latin typeface="Calibri" charset="0"/>
              </a:rPr>
              <a:t>Two points x and y are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density connected</a:t>
            </a:r>
            <a:r>
              <a:rPr lang="en-US">
                <a:latin typeface="Calibri" charset="0"/>
              </a:rPr>
              <a:t> if there exists a core point z, such that both x and y are density reachable from 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2538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667000" y="3048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81200" y="1371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1447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46500" y="1979613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5000"/>
              </a:spcBef>
            </a:pPr>
            <a:r>
              <a:rPr lang="en-US" dirty="0" smtClean="0"/>
              <a:t>Pattern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Recognition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1965325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362200" y="2743200"/>
            <a:ext cx="1885950" cy="182880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Data Mining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24200" y="41910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Database systems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124200" y="1752600"/>
            <a:ext cx="3581400" cy="2514600"/>
          </a:xfrm>
          <a:prstGeom prst="ellipse">
            <a:avLst/>
          </a:prstGeom>
          <a:solidFill>
            <a:srgbClr val="CCFFCC">
              <a:alpha val="20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81600" y="2754868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657600" y="2514600"/>
            <a:ext cx="1600200" cy="1651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dirty="0" smtClean="0"/>
              <a:t>Machine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90600" y="2895600"/>
            <a:ext cx="3581400" cy="2514600"/>
          </a:xfrm>
          <a:prstGeom prst="ellipse">
            <a:avLst/>
          </a:prstGeom>
          <a:solidFill>
            <a:srgbClr val="CCFFCC">
              <a:alpha val="20000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43000" y="41148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7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7155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DBSCAN: Core, Border and Noise Points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562600" y="54102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Point types: </a:t>
            </a:r>
            <a:r>
              <a:rPr lang="en-US" b="1">
                <a:solidFill>
                  <a:srgbClr val="66FF33"/>
                </a:solidFill>
              </a:rPr>
              <a:t>core</a:t>
            </a:r>
            <a:r>
              <a:rPr lang="en-US" b="1"/>
              <a:t>, </a:t>
            </a:r>
            <a:r>
              <a:rPr lang="en-US" b="1">
                <a:solidFill>
                  <a:srgbClr val="003399"/>
                </a:solidFill>
              </a:rPr>
              <a:t>border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0" y="62484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Eps = 10, MinPts =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When DBSCAN Works Well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8288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14400" y="49672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4348163" y="1462088"/>
            <a:ext cx="4872037" cy="3871912"/>
            <a:chOff x="2691" y="633"/>
            <a:chExt cx="3069" cy="2439"/>
          </a:xfrm>
        </p:grpSpPr>
        <p:pic>
          <p:nvPicPr>
            <p:cNvPr id="6759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Clusters</a:t>
              </a:r>
            </a:p>
          </p:txBody>
        </p:sp>
      </p:grp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533400" y="59261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0"/>
            <a:ext cx="64008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2055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When DBSCAN Does NOT Work Well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143000" y="4419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12420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9637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706813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724400" y="16002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  <a:cs typeface="Times New Roman" charset="0"/>
              </a:rPr>
              <a:t>(MinPts=4, Eps=9.75).</a:t>
            </a:r>
            <a:r>
              <a:rPr lang="en-US" sz="900">
                <a:latin typeface="Times New Roman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706813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800600" y="42672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800600" y="6553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  <a:cs typeface="Times New Roman" charset="0"/>
              </a:rPr>
              <a:t> (MinPts=4, Eps=9.92)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685800" y="5926138"/>
            <a:ext cx="3505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High-dimensional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9475"/>
            <a:ext cx="8280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DBSCAN: Determining EPS and MinPts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600200"/>
            <a:ext cx="7916862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Idea is that for points in a cluster, their k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nearest neighbors are at roughly the same distance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Noise points have the k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nearest neighbor at farther distance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So, plot sorted distance of every point to its k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nearest neighbor</a:t>
            </a:r>
            <a:endParaRPr lang="en-US">
              <a:latin typeface="Calibri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38862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47038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1688"/>
            <a:ext cx="58959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2188"/>
            <a:ext cx="54387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33450"/>
            <a:ext cx="58578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83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86106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/>
            </a:r>
            <a:br>
              <a:rPr lang="en-US" sz="4000" dirty="0">
                <a:latin typeface="Calibri" charset="0"/>
              </a:rPr>
            </a:br>
            <a:r>
              <a:rPr lang="en-US" sz="4000" dirty="0" smtClean="0">
                <a:latin typeface="Calibri" charset="0"/>
              </a:rPr>
              <a:t>Unsupervised Learning: </a:t>
            </a:r>
            <a:br>
              <a:rPr lang="en-US" sz="4000" dirty="0" smtClean="0">
                <a:latin typeface="Calibri" charset="0"/>
              </a:rPr>
            </a:br>
            <a:r>
              <a:rPr lang="en-US" sz="4000" dirty="0" smtClean="0">
                <a:latin typeface="Calibri" charset="0"/>
              </a:rPr>
              <a:t>Cluster Analysis</a:t>
            </a:r>
            <a:endParaRPr lang="en-US" sz="36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 Validation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 Validity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For cluster analysis, the question is how to evaluate the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goodness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 of the resulting clusters?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But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sz="2400">
                <a:latin typeface="Calibri" charset="0"/>
              </a:rPr>
              <a:t>clusters are in the eye of the beholder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sz="2400">
                <a:latin typeface="Calibri" charset="0"/>
              </a:rPr>
              <a:t>!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Then why do we want to evaluate them?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To avoid finding patterns in noise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To compare clustering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To compare two sets of clusters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To compare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1881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Clusters found in Random Data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" y="23622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Random Points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152400" y="4114800"/>
            <a:ext cx="4113213" cy="2743200"/>
            <a:chOff x="96" y="2304"/>
            <a:chExt cx="2591" cy="1728"/>
          </a:xfrm>
        </p:grpSpPr>
        <p:pic>
          <p:nvPicPr>
            <p:cNvPr id="51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13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K-means</a:t>
              </a:r>
            </a:p>
          </p:txBody>
        </p:sp>
      </p:grp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4116388" y="1447800"/>
            <a:ext cx="4341812" cy="2743200"/>
            <a:chOff x="2593" y="624"/>
            <a:chExt cx="2735" cy="1728"/>
          </a:xfrm>
        </p:grpSpPr>
        <p:pic>
          <p:nvPicPr>
            <p:cNvPr id="513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DBSCAN</a:t>
              </a:r>
            </a:p>
          </p:txBody>
        </p:sp>
      </p:grp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4116388" y="4114800"/>
            <a:ext cx="4646612" cy="2743200"/>
            <a:chOff x="2593" y="2304"/>
            <a:chExt cx="2927" cy="1728"/>
          </a:xfrm>
        </p:grpSpPr>
        <p:pic>
          <p:nvPicPr>
            <p:cNvPr id="51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12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Complete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27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Different Aspects of Cluster Validation</a:t>
            </a:r>
            <a:endParaRPr lang="en-US">
              <a:latin typeface="Calibri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/>
          <a:lstStyle/>
          <a:p>
            <a:pPr marL="533400" indent="-533400" eaLnBrk="1" hangingPunct="1">
              <a:buFont typeface="Monotype Sorts" charset="0"/>
              <a:buAutoNum type="arabicPeriod"/>
            </a:pPr>
            <a:r>
              <a:rPr lang="en-US" sz="2000">
                <a:latin typeface="Calibri" charset="0"/>
              </a:rPr>
              <a:t>Determining the</a:t>
            </a:r>
            <a:r>
              <a:rPr lang="en-US" sz="2000">
                <a:solidFill>
                  <a:srgbClr val="FF9900"/>
                </a:solidFill>
                <a:latin typeface="Calibri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clustering tendency</a:t>
            </a:r>
            <a:r>
              <a:rPr lang="en-US" sz="2000">
                <a:latin typeface="Calibri" charset="0"/>
              </a:rPr>
              <a:t> of a set of data, i.e., distinguishing whether non-random structure actually exists in the data. </a:t>
            </a:r>
          </a:p>
          <a:p>
            <a:pPr marL="533400" indent="-533400" eaLnBrk="1" hangingPunct="1">
              <a:buFont typeface="Monotype Sorts" charset="0"/>
              <a:buAutoNum type="arabicPeriod"/>
            </a:pPr>
            <a:r>
              <a:rPr lang="en-US" sz="2000">
                <a:latin typeface="Calibri" charset="0"/>
              </a:rPr>
              <a:t>Comparing the results of a cluster analysis to externally known results, e.g., to externally given class labels.</a:t>
            </a:r>
          </a:p>
          <a:p>
            <a:pPr marL="533400" indent="-533400" eaLnBrk="1" hangingPunct="1">
              <a:buFont typeface="Monotype Sorts" charset="0"/>
              <a:buAutoNum type="arabicPeriod"/>
            </a:pPr>
            <a:r>
              <a:rPr lang="en-US" sz="2000">
                <a:latin typeface="Calibri" charset="0"/>
              </a:rPr>
              <a:t>Evaluating how well the results of a cluster analysis fit the data </a:t>
            </a:r>
            <a:r>
              <a:rPr lang="en-US" sz="2000" i="1">
                <a:latin typeface="Calibri" charset="0"/>
              </a:rPr>
              <a:t>without</a:t>
            </a:r>
            <a:r>
              <a:rPr lang="en-US" sz="2000">
                <a:latin typeface="Calibri" charset="0"/>
              </a:rPr>
              <a:t> reference to external information. </a:t>
            </a:r>
          </a:p>
          <a:p>
            <a:pPr marL="990600" lvl="1" indent="-533400" eaLnBrk="1" hangingPunct="1">
              <a:buFont typeface="Arial" charset="0"/>
              <a:buNone/>
            </a:pPr>
            <a:r>
              <a:rPr lang="en-US" sz="1800">
                <a:latin typeface="Calibri" charset="0"/>
              </a:rPr>
              <a:t>	- Use only the data</a:t>
            </a:r>
          </a:p>
          <a:p>
            <a:pPr marL="533400" indent="-533400" eaLnBrk="1" hangingPunct="1">
              <a:buFont typeface="Monotype Sorts" charset="0"/>
              <a:buAutoNum type="arabicPeriod"/>
            </a:pPr>
            <a:r>
              <a:rPr lang="en-US" sz="2000">
                <a:latin typeface="Calibri" charset="0"/>
              </a:rPr>
              <a:t>Comparing the results of two different sets of cluster analyses to determine which is better.</a:t>
            </a:r>
          </a:p>
          <a:p>
            <a:pPr marL="533400" indent="-533400" eaLnBrk="1" hangingPunct="1">
              <a:buFont typeface="Monotype Sorts" charset="0"/>
              <a:buAutoNum type="arabicPeriod"/>
            </a:pPr>
            <a:r>
              <a:rPr lang="en-US" sz="2000">
                <a:latin typeface="Calibri" charset="0"/>
              </a:rPr>
              <a:t>Determining the </a:t>
            </a:r>
            <a:r>
              <a:rPr lang="ja-JP" altLang="en-US" sz="2000">
                <a:latin typeface="Calibri" charset="0"/>
              </a:rPr>
              <a:t>‘</a:t>
            </a:r>
            <a:r>
              <a:rPr lang="en-US" sz="2000">
                <a:latin typeface="Calibri" charset="0"/>
              </a:rPr>
              <a:t>correct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 number of clusters.</a:t>
            </a:r>
          </a:p>
          <a:p>
            <a:pPr marL="533400" indent="-533400" eaLnBrk="1" hangingPunct="1"/>
            <a:endParaRPr lang="en-US" sz="2000">
              <a:latin typeface="Calibri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2400">
                <a:latin typeface="Calibri" charset="0"/>
              </a:rPr>
              <a:t>	</a:t>
            </a:r>
            <a:r>
              <a:rPr lang="en-US" sz="2000">
                <a:latin typeface="Calibri" charset="0"/>
              </a:rPr>
              <a:t>For 2, 3, and 4, we can further distinguish whether we want to evaluate the entire clustering or just individual clusters.</a:t>
            </a:r>
            <a:r>
              <a:rPr lang="en-US" sz="2400">
                <a:latin typeface="Calibri" charset="0"/>
              </a:rPr>
              <a:t> </a:t>
            </a:r>
          </a:p>
          <a:p>
            <a:pPr marL="533400" indent="-533400" eaLnBrk="1" hangingPunct="1"/>
            <a:endParaRPr lang="en-US" sz="24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8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Framework for Cluster Validity</a:t>
            </a:r>
            <a:endParaRPr lang="en-US">
              <a:latin typeface="Calibri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/>
          <a:lstStyle/>
          <a:p>
            <a:pPr marL="533400" indent="-533400" eaLnBrk="1" hangingPunct="1"/>
            <a:r>
              <a:rPr lang="en-US" sz="2400">
                <a:latin typeface="Calibri" charset="0"/>
              </a:rPr>
              <a:t>Need a framework to interpret any measure. </a:t>
            </a:r>
          </a:p>
          <a:p>
            <a:pPr marL="990600" lvl="1" indent="-533400" eaLnBrk="1" hangingPunct="1"/>
            <a:r>
              <a:rPr lang="en-US" sz="2000">
                <a:latin typeface="Calibri" charset="0"/>
              </a:rPr>
              <a:t>For example, if our measure of evaluation has the value, 10, is that good, fair, or poor?</a:t>
            </a:r>
          </a:p>
          <a:p>
            <a:pPr marL="533400" indent="-533400" eaLnBrk="1" hangingPunct="1"/>
            <a:r>
              <a:rPr lang="en-US" sz="2400">
                <a:latin typeface="Calibri" charset="0"/>
              </a:rPr>
              <a:t>Statistics provide a framework for cluster validity</a:t>
            </a:r>
          </a:p>
          <a:p>
            <a:pPr marL="990600" lvl="1" indent="-533400" eaLnBrk="1" hangingPunct="1"/>
            <a:r>
              <a:rPr lang="en-US" sz="2000">
                <a:latin typeface="Calibri" charset="0"/>
              </a:rPr>
              <a:t>The more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sz="2000">
                <a:latin typeface="Calibri" charset="0"/>
              </a:rPr>
              <a:t>atypical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sz="2000">
                <a:latin typeface="Calibri" charset="0"/>
              </a:rPr>
              <a:t> a clustering result is, the more likely it represents valid structure in the data</a:t>
            </a:r>
          </a:p>
          <a:p>
            <a:pPr marL="990600" lvl="1" indent="-533400" eaLnBrk="1" hangingPunct="1"/>
            <a:r>
              <a:rPr lang="en-US" sz="2000">
                <a:latin typeface="Calibri" charset="0"/>
              </a:rPr>
              <a:t>Can compare the values of an index that result from random data or clusterings to those of a clustering result.</a:t>
            </a:r>
          </a:p>
          <a:p>
            <a:pPr marL="1371600" lvl="2" indent="-457200" eaLnBrk="1" hangingPunct="1"/>
            <a:r>
              <a:rPr lang="en-US" sz="1800">
                <a:latin typeface="Calibri" charset="0"/>
              </a:rPr>
              <a:t>If the value of the index is unlikely, then the cluster results are valid</a:t>
            </a:r>
          </a:p>
          <a:p>
            <a:pPr marL="990600" lvl="1" indent="-533400" eaLnBrk="1" hangingPunct="1"/>
            <a:r>
              <a:rPr lang="en-US" sz="2000">
                <a:latin typeface="Calibri" charset="0"/>
              </a:rPr>
              <a:t>These approaches are more complicated and harder to understand.</a:t>
            </a:r>
          </a:p>
          <a:p>
            <a:pPr marL="533400" indent="-533400" eaLnBrk="1" hangingPunct="1"/>
            <a:r>
              <a:rPr lang="en-US" sz="2400">
                <a:latin typeface="Calibri" charset="0"/>
              </a:rPr>
              <a:t>For comparing the results of two different sets of cluster analyses, a framework is less necessary.</a:t>
            </a:r>
          </a:p>
          <a:p>
            <a:pPr marL="990600" lvl="1" indent="-533400" eaLnBrk="1" hangingPunct="1"/>
            <a:r>
              <a:rPr lang="en-US" sz="2000">
                <a:latin typeface="Calibri" charset="0"/>
              </a:rPr>
              <a:t>However, there is the question of whether the difference between two index values is significant</a:t>
            </a:r>
          </a:p>
          <a:p>
            <a:pPr marL="533400" indent="-533400" eaLnBrk="1" hangingPunct="1"/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8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Measures of Cluster Validity</a:t>
            </a:r>
            <a:endParaRPr lang="en-US">
              <a:latin typeface="Calibri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Numerical measures that are applied to judge various aspects of cluster validity, are classified into the following three types.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External Index:</a:t>
            </a:r>
            <a:r>
              <a:rPr lang="en-US" sz="2000">
                <a:latin typeface="Calibri" charset="0"/>
              </a:rPr>
              <a:t> Used to measure the extent to which cluster labels match externally supplied class labels.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latin typeface="Calibri" charset="0"/>
              </a:rPr>
              <a:t>Entropy 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Internal Index:</a:t>
            </a:r>
            <a:r>
              <a:rPr lang="en-US" sz="2000">
                <a:latin typeface="Calibri" charset="0"/>
              </a:rPr>
              <a:t>  Used to measure the goodness of a clustering structure </a:t>
            </a:r>
            <a:r>
              <a:rPr lang="en-US" sz="2000" i="1">
                <a:latin typeface="Calibri" charset="0"/>
              </a:rPr>
              <a:t>without</a:t>
            </a:r>
            <a:r>
              <a:rPr lang="en-US" sz="2000">
                <a:latin typeface="Calibri" charset="0"/>
              </a:rPr>
              <a:t> respect to external information.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latin typeface="Calibri" charset="0"/>
              </a:rPr>
              <a:t>Sum of Squared Error (SSE)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Relative Index:</a:t>
            </a:r>
            <a:r>
              <a:rPr lang="en-US" sz="2000">
                <a:latin typeface="Calibri" charset="0"/>
              </a:rPr>
              <a:t> Used to compare two different clusterings or clusters.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latin typeface="Calibri" charset="0"/>
              </a:rPr>
              <a:t>Often an external or internal index is used for this function, e.g., SSE or entropy</a:t>
            </a:r>
          </a:p>
          <a:p>
            <a:pPr eaLnBrk="1" hangingPunct="1"/>
            <a:r>
              <a:rPr lang="en-US" sz="2400">
                <a:latin typeface="Calibri" charset="0"/>
              </a:rPr>
              <a:t>Sometimes these are referred to as 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criteria</a:t>
            </a:r>
            <a:r>
              <a:rPr lang="en-US" sz="2400">
                <a:latin typeface="Calibri" charset="0"/>
              </a:rPr>
              <a:t> instead of 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indices</a:t>
            </a:r>
          </a:p>
          <a:p>
            <a:pPr lvl="1" eaLnBrk="1" hangingPunct="1"/>
            <a:r>
              <a:rPr lang="en-US" sz="1800">
                <a:latin typeface="Calibri" charset="0"/>
              </a:rPr>
              <a:t>However, sometimes criterion is the general strategy and index is the numerical measure that implements the criterion.</a:t>
            </a:r>
          </a:p>
        </p:txBody>
      </p:sp>
    </p:spTree>
    <p:extLst>
      <p:ext uri="{BB962C8B-B14F-4D97-AF65-F5344CB8AC3E}">
        <p14:creationId xmlns:p14="http://schemas.microsoft.com/office/powerpoint/2010/main" val="174201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External Validation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8295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5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Purity-Based Measure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Purity </a:t>
            </a:r>
          </a:p>
          <a:p>
            <a:pPr lvl="1" eaLnBrk="1" hangingPunct="1"/>
            <a:r>
              <a:rPr lang="en-US">
                <a:latin typeface="Calibri" charset="0"/>
              </a:rPr>
              <a:t> </a:t>
            </a:r>
          </a:p>
          <a:p>
            <a:pPr eaLnBrk="1" hangingPunct="1"/>
            <a:r>
              <a:rPr lang="en-US">
                <a:latin typeface="Calibri" charset="0"/>
              </a:rPr>
              <a:t>Precision/Recall/F-Measure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prec(i,j), recall(i,j),</a:t>
            </a:r>
          </a:p>
          <a:p>
            <a:pPr eaLnBrk="1" hangingPunct="1"/>
            <a:r>
              <a:rPr lang="en-US">
                <a:latin typeface="Calibri" charset="0"/>
              </a:rPr>
              <a:t>Entropy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23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3625"/>
            <a:ext cx="733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66950"/>
            <a:ext cx="229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24200"/>
            <a:ext cx="35337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1952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105400"/>
            <a:ext cx="1400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5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Matching Measure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Rand Statistic: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Jaccard Coefficient: 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657350"/>
            <a:ext cx="2827337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3856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3988"/>
            <a:ext cx="45894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60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Correlation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Hubert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Tau Statistics: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Normalized Tau Statistics: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133600"/>
            <a:ext cx="398621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038600"/>
            <a:ext cx="7392987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297488"/>
            <a:ext cx="884872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10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Cluster Analysis?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334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ea typeface="+mn-ea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276600" y="3875088"/>
            <a:ext cx="3048000" cy="2678112"/>
            <a:chOff x="2160" y="2544"/>
            <a:chExt cx="1920" cy="1687"/>
          </a:xfrm>
        </p:grpSpPr>
        <p:sp>
          <p:nvSpPr>
            <p:cNvPr id="4111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1" name="Group 31"/>
          <p:cNvGrpSpPr>
            <a:grpSpLocks/>
          </p:cNvGrpSpPr>
          <p:nvPr/>
        </p:nvGrpSpPr>
        <p:grpSpPr bwMode="auto">
          <a:xfrm>
            <a:off x="5257800" y="2971800"/>
            <a:ext cx="3048000" cy="2514600"/>
            <a:chOff x="3312" y="1584"/>
            <a:chExt cx="1920" cy="1584"/>
          </a:xfrm>
        </p:grpSpPr>
        <p:sp>
          <p:nvSpPr>
            <p:cNvPr id="4109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112674" name="Group 34"/>
          <p:cNvGrpSpPr>
            <a:grpSpLocks/>
          </p:cNvGrpSpPr>
          <p:nvPr/>
        </p:nvGrpSpPr>
        <p:grpSpPr bwMode="auto">
          <a:xfrm>
            <a:off x="2895600" y="3962400"/>
            <a:ext cx="3276600" cy="2286000"/>
            <a:chOff x="1824" y="2208"/>
            <a:chExt cx="2064" cy="1440"/>
          </a:xfrm>
        </p:grpSpPr>
        <p:sp>
          <p:nvSpPr>
            <p:cNvPr id="4106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8" name="Group 38"/>
          <p:cNvGrpSpPr>
            <a:grpSpLocks/>
          </p:cNvGrpSpPr>
          <p:nvPr/>
        </p:nvGrpSpPr>
        <p:grpSpPr bwMode="auto">
          <a:xfrm>
            <a:off x="1295400" y="3276600"/>
            <a:ext cx="2286000" cy="1676400"/>
            <a:chOff x="816" y="1776"/>
            <a:chExt cx="1440" cy="1056"/>
          </a:xfrm>
        </p:grpSpPr>
        <p:sp>
          <p:nvSpPr>
            <p:cNvPr id="4104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Calibri" charset="0"/>
              </a:rPr>
              <a:t>Measuring Cluster Validity Via Correlation</a:t>
            </a:r>
            <a:endParaRPr lang="en-US" sz="40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Two matrices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200">
                <a:latin typeface="Calibri" charset="0"/>
              </a:rPr>
              <a:t>Proximity Matrix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200">
                <a:latin typeface="Calibri" charset="0"/>
              </a:rPr>
              <a:t>“</a:t>
            </a:r>
            <a:r>
              <a:rPr lang="en-US" sz="2200">
                <a:latin typeface="Calibri" charset="0"/>
              </a:rPr>
              <a:t>Incidence</a:t>
            </a:r>
            <a:r>
              <a:rPr lang="ja-JP" altLang="en-US" sz="2200">
                <a:latin typeface="Calibri" charset="0"/>
              </a:rPr>
              <a:t>”</a:t>
            </a:r>
            <a:r>
              <a:rPr lang="en-US" sz="2200">
                <a:latin typeface="Calibri" charset="0"/>
              </a:rPr>
              <a:t> Matrix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900">
                <a:latin typeface="Calibri" charset="0"/>
              </a:rPr>
              <a:t>One row and one column for each data point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900">
                <a:latin typeface="Calibri" charset="0"/>
              </a:rPr>
              <a:t>An entry is 1 if the associated pair of points belong to the same cluster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900">
                <a:latin typeface="Calibri" charset="0"/>
              </a:rPr>
              <a:t>An entry is 0 if the associated pair of points belongs to different clusters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Compute the correlation between the two matrices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Since the matrices are symmetric, only the correlation between 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n(n-1) / 2 entries needs to be calculated.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High correlation indicates that points that belong to the same cluster are close to each other.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Not a good measure for some density or contiguity based clusters.</a:t>
            </a:r>
            <a:endParaRPr lang="en-US" sz="2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2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Measuring Cluster Validity Via Correlation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Correlation of incidence and proximity matrices for the K-means clusterings of the following two data sets. 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1242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31242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73188" y="6324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Corr = -0.9235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30788" y="6324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Corr = -0.5810</a:t>
            </a:r>
          </a:p>
        </p:txBody>
      </p:sp>
    </p:spTree>
    <p:extLst>
      <p:ext uri="{BB962C8B-B14F-4D97-AF65-F5344CB8AC3E}">
        <p14:creationId xmlns:p14="http://schemas.microsoft.com/office/powerpoint/2010/main" val="13428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0675" y="533400"/>
            <a:ext cx="86868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ea typeface="+mj-ea"/>
              </a:rPr>
              <a:t>Using Similarity Matrix for Cluster Validation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Order the similarity matrix with respect to cluster labels and inspect visually. 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Using Similarity Matrix for Cluster Validation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Clusters in random data are not so crisp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/>
              <a:t>DBSCAN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43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Using Similarity Matrix for Cluster Validation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Clusters in random data are not so crisp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/>
              <a:t>K-means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59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</a:rPr>
              <a:t>Using Similarity Matrix for Cluster Validation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Clusters in random data are not so crisp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/>
              <a:t>Complete Link</a:t>
            </a:r>
          </a:p>
        </p:txBody>
      </p:sp>
    </p:spTree>
    <p:extLst>
      <p:ext uri="{BB962C8B-B14F-4D97-AF65-F5344CB8AC3E}">
        <p14:creationId xmlns:p14="http://schemas.microsoft.com/office/powerpoint/2010/main" val="299129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Using Similarity Matrix for Cluster Validation</a:t>
            </a:r>
            <a:endParaRPr lang="en-US" sz="4000">
              <a:latin typeface="Calibri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/>
              <a:t>DBSCAN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40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Internal Measures: SSE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Clusters in more complicated figures aren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sz="2400">
                <a:latin typeface="Calibri" charset="0"/>
              </a:rPr>
              <a:t>t well separated</a:t>
            </a:r>
          </a:p>
          <a:p>
            <a:pPr eaLnBrk="1" hangingPunct="1"/>
            <a:r>
              <a:rPr lang="en-US" sz="2400">
                <a:latin typeface="Calibri" charset="0"/>
              </a:rPr>
              <a:t>Internal Index:  Used to measure the goodness of a clustering structure without respect to external information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SSE</a:t>
            </a:r>
          </a:p>
          <a:p>
            <a:pPr eaLnBrk="1" hangingPunct="1"/>
            <a:r>
              <a:rPr lang="en-US" sz="2400">
                <a:latin typeface="Calibri" charset="0"/>
              </a:rPr>
              <a:t>SSE is good for comparing two clusterings or two clusters (average SSE).</a:t>
            </a:r>
          </a:p>
          <a:p>
            <a:pPr eaLnBrk="1" hangingPunct="1"/>
            <a:r>
              <a:rPr lang="en-US" sz="2400">
                <a:latin typeface="Calibri" charset="0"/>
              </a:rPr>
              <a:t>Can also be used to estimate the number of clusters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3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Internal Measures: SSE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SSE curve for a more complicated data set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SSE of clusters found using K-means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3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</a:rPr>
              <a:t>Internal Measures: Cohesion and Separation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486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Cluster Cohesion</a:t>
            </a:r>
            <a:r>
              <a:rPr lang="en-US" sz="2400">
                <a:solidFill>
                  <a:srgbClr val="FF9900"/>
                </a:solidFill>
                <a:latin typeface="Calibri" charset="0"/>
              </a:rPr>
              <a:t>:</a:t>
            </a:r>
            <a:r>
              <a:rPr lang="en-US" sz="2400">
                <a:latin typeface="Calibri" charset="0"/>
              </a:rPr>
              <a:t> Measures how closely related are objects in a cluster</a:t>
            </a:r>
          </a:p>
          <a:p>
            <a:pPr lvl="1" eaLnBrk="1" hangingPunct="1"/>
            <a:r>
              <a:rPr lang="en-US" sz="1800">
                <a:latin typeface="Calibri" charset="0"/>
              </a:rPr>
              <a:t>Example: SSE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Cluster Separation</a:t>
            </a:r>
            <a:r>
              <a:rPr lang="en-US" sz="2400">
                <a:latin typeface="Calibri" charset="0"/>
              </a:rPr>
              <a:t>: Measure how distinct or well-separated a cluster is from other clusters</a:t>
            </a:r>
          </a:p>
          <a:p>
            <a:pPr eaLnBrk="1" hangingPunct="1"/>
            <a:r>
              <a:rPr lang="en-US" sz="2000">
                <a:latin typeface="Calibri" charset="0"/>
              </a:rPr>
              <a:t>Example: Squared Error</a:t>
            </a:r>
          </a:p>
          <a:p>
            <a:pPr lvl="1" eaLnBrk="1" hangingPunct="1"/>
            <a:r>
              <a:rPr lang="en-US" sz="1800">
                <a:latin typeface="Calibri" charset="0"/>
              </a:rPr>
              <a:t>Cohesion is measured by the within cluster sum of squares (SSE)</a:t>
            </a:r>
          </a:p>
          <a:p>
            <a:pPr lvl="1" eaLnBrk="1" hangingPunct="1"/>
            <a:endParaRPr lang="en-US" sz="1800">
              <a:latin typeface="Calibri" charset="0"/>
            </a:endParaRPr>
          </a:p>
          <a:p>
            <a:pPr lvl="1" eaLnBrk="1" hangingPunct="1"/>
            <a:endParaRPr lang="en-US" sz="1800">
              <a:latin typeface="Calibri" charset="0"/>
            </a:endParaRPr>
          </a:p>
          <a:p>
            <a:pPr lvl="1" eaLnBrk="1" hangingPunct="1"/>
            <a:r>
              <a:rPr lang="en-US" sz="1800">
                <a:latin typeface="Calibri" charset="0"/>
              </a:rPr>
              <a:t>Separation is measured by the between cluster sum of squares</a:t>
            </a:r>
          </a:p>
          <a:p>
            <a:pPr lvl="1" eaLnBrk="1" hangingPunct="1"/>
            <a:endParaRPr lang="en-US" sz="1800">
              <a:latin typeface="Calibri" charset="0"/>
            </a:endParaRPr>
          </a:p>
          <a:p>
            <a:pPr lvl="2" eaLnBrk="1" hangingPunct="1"/>
            <a:endParaRPr lang="en-US" sz="1800">
              <a:latin typeface="Calibri" charset="0"/>
            </a:endParaRPr>
          </a:p>
          <a:p>
            <a:pPr lvl="3" eaLnBrk="1" hangingPunct="1"/>
            <a:r>
              <a:rPr lang="en-US" sz="1600">
                <a:latin typeface="Calibri" charset="0"/>
              </a:rPr>
              <a:t>Where |C</a:t>
            </a:r>
            <a:r>
              <a:rPr lang="en-US" sz="1600" baseline="-25000">
                <a:latin typeface="Calibri" charset="0"/>
              </a:rPr>
              <a:t>i</a:t>
            </a:r>
            <a:r>
              <a:rPr lang="en-US" sz="1600">
                <a:latin typeface="Calibri" charset="0"/>
              </a:rPr>
              <a:t>| is the size of cluster i </a:t>
            </a:r>
          </a:p>
          <a:p>
            <a:pPr lvl="1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039938" y="3894138"/>
          <a:ext cx="32940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Equation" r:id="rId3" imgW="1384300" imgH="381000" progId="Equation.3">
                  <p:embed/>
                </p:oleObj>
              </mc:Choice>
              <mc:Fallback>
                <p:oleObj name="Equation" r:id="rId3" imgW="1384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894138"/>
                        <a:ext cx="32940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706563" y="4953000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953000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57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3711</Words>
  <Application>Microsoft Macintosh PowerPoint</Application>
  <PresentationFormat>On-screen Show (4:3)</PresentationFormat>
  <Paragraphs>780</Paragraphs>
  <Slides>108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Office Theme</vt:lpstr>
      <vt:lpstr>Document</vt:lpstr>
      <vt:lpstr>VISIO</vt:lpstr>
      <vt:lpstr>Bitmap Image</vt:lpstr>
      <vt:lpstr>Equation</vt:lpstr>
      <vt:lpstr>Visio</vt:lpstr>
      <vt:lpstr>Worksheet</vt:lpstr>
      <vt:lpstr>MSPhotoEd.3</vt:lpstr>
      <vt:lpstr>Machine Learning &amp; Data Mining </vt:lpstr>
      <vt:lpstr>What is Machine Learning?</vt:lpstr>
      <vt:lpstr>Machine Learning Types</vt:lpstr>
      <vt:lpstr>Growth of Machine Learning</vt:lpstr>
      <vt:lpstr>Data Mining/KDD</vt:lpstr>
      <vt:lpstr>Machine Learning &amp; Data Mining</vt:lpstr>
      <vt:lpstr>PowerPoint Presentation</vt:lpstr>
      <vt:lpstr> Unsupervised Learning:  Cluster Analysis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Clustering Algorithms</vt:lpstr>
      <vt:lpstr>K-means Clustering</vt:lpstr>
      <vt:lpstr>K-means Clustering – Details</vt:lpstr>
      <vt:lpstr>PowerPoint Presentation</vt:lpstr>
      <vt:lpstr>PowerPoint Presentation</vt:lpstr>
      <vt:lpstr>K-means Clustering – Details</vt:lpstr>
      <vt:lpstr>Evaluating K-means Clusters</vt:lpstr>
      <vt:lpstr>PowerPoint Presentation</vt:lpstr>
      <vt:lpstr>PowerPoint Presentation</vt:lpstr>
      <vt:lpstr>PowerPoint Presentation</vt:lpstr>
      <vt:lpstr>PowerPoint Presentation</vt:lpstr>
      <vt:lpstr>Issues and Limitations for K-means</vt:lpstr>
      <vt:lpstr>Two different K-means Clusterings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Solutions to Initial Centroids Problem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  <vt:lpstr>DBSCAN</vt:lpstr>
      <vt:lpstr>DBSCAN: Core, Border, and Noise Points</vt:lpstr>
      <vt:lpstr>PowerPoint Presentation</vt:lpstr>
      <vt:lpstr>Density Reachable</vt:lpstr>
      <vt:lpstr>PowerPoint Presentation</vt:lpstr>
      <vt:lpstr>DBSCAN: Core, Border and Noise Points</vt:lpstr>
      <vt:lpstr>When DBSCAN Works Well</vt:lpstr>
      <vt:lpstr>PowerPoint Presentation</vt:lpstr>
      <vt:lpstr>When DBSCAN Does NOT Work Well</vt:lpstr>
      <vt:lpstr>DBSCAN: Determining EPS and MinPts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Validation</vt:lpstr>
      <vt:lpstr>Cluster Validity </vt:lpstr>
      <vt:lpstr>Clusters found in Random Data</vt:lpstr>
      <vt:lpstr>Different Aspects of Cluster Validation</vt:lpstr>
      <vt:lpstr>Framework for Cluster Validity</vt:lpstr>
      <vt:lpstr>Measures of Cluster Validity</vt:lpstr>
      <vt:lpstr>External Validation </vt:lpstr>
      <vt:lpstr>Purity-Based Measure</vt:lpstr>
      <vt:lpstr>Matching Measure</vt:lpstr>
      <vt:lpstr>Correlation Measure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Internal Measures: Cohesion and Separation</vt:lpstr>
      <vt:lpstr>Internal Measures: Cohesion and Separation</vt:lpstr>
      <vt:lpstr>Internal Measures: Cohesion and Separation</vt:lpstr>
      <vt:lpstr>BetaCV</vt:lpstr>
      <vt:lpstr>Internal Measures: Silhouette Coefficient</vt:lpstr>
      <vt:lpstr>External Measures of Cluster Validity: Entropy and Purity</vt:lpstr>
      <vt:lpstr>Final Comment on Cluster Validity</vt:lpstr>
      <vt:lpstr>Extra Slides</vt:lpstr>
      <vt:lpstr>Statistical Framework for SSE</vt:lpstr>
      <vt:lpstr>Statistical Framework for Correlation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Ruoming Jin</cp:lastModifiedBy>
  <cp:revision>112</cp:revision>
  <cp:lastPrinted>2014-04-07T15:15:34Z</cp:lastPrinted>
  <dcterms:created xsi:type="dcterms:W3CDTF">2006-08-30T09:37:06Z</dcterms:created>
  <dcterms:modified xsi:type="dcterms:W3CDTF">2014-04-07T19:23:40Z</dcterms:modified>
</cp:coreProperties>
</file>