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24-02-2025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2/24/2025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2/24/2025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2/24/2025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2/24/2025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2/24/2025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2/24/2025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2/24/2025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2/24/2025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2/24/2025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2/24/2025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Secure data hiding in images using 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493201" y="5061853"/>
            <a:ext cx="7980183" cy="1708160"/>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AVNISH YADAV</a:t>
            </a:r>
          </a:p>
          <a:p>
            <a:r>
              <a:rPr lang="en-US" sz="2000" b="1" dirty="0">
                <a:solidFill>
                  <a:schemeClr val="accent1">
                    <a:lumMod val="75000"/>
                  </a:schemeClr>
                </a:solidFill>
                <a:latin typeface="Arial"/>
                <a:cs typeface="Arial"/>
              </a:rPr>
              <a:t>Student Name : </a:t>
            </a:r>
            <a:r>
              <a:rPr lang="en-US" sz="2000" b="1" dirty="0">
                <a:solidFill>
                  <a:schemeClr val="accent1">
                    <a:lumMod val="75000"/>
                  </a:schemeClr>
                </a:solidFill>
                <a:latin typeface="Arial" pitchFamily="34" charset="0"/>
                <a:cs typeface="Arial" pitchFamily="34" charset="0"/>
              </a:rPr>
              <a:t>AVNISH YADAV</a:t>
            </a:r>
            <a:endParaRPr lang="en-US" sz="2000" b="1" dirty="0">
              <a:solidFill>
                <a:schemeClr val="accent1">
                  <a:lumMod val="75000"/>
                </a:schemeClr>
              </a:solidFill>
              <a:latin typeface="Arial"/>
              <a:cs typeface="Arial"/>
            </a:endParaRPr>
          </a:p>
          <a:p>
            <a:pPr algn="l">
              <a:lnSpc>
                <a:spcPts val="2700"/>
              </a:lnSpc>
            </a:pPr>
            <a:r>
              <a:rPr lang="en-US" sz="2000" b="1" dirty="0">
                <a:solidFill>
                  <a:schemeClr val="accent1">
                    <a:lumMod val="75000"/>
                  </a:schemeClr>
                </a:solidFill>
                <a:latin typeface="Arial"/>
                <a:cs typeface="Arial"/>
              </a:rPr>
              <a:t>College Name &amp; Department : </a:t>
            </a:r>
            <a:r>
              <a:rPr lang="en-IN" sz="2000" dirty="0">
                <a:solidFill>
                  <a:srgbClr val="E8E8E8"/>
                </a:solidFill>
                <a:latin typeface="Google Sans"/>
                <a:cs typeface="Arial"/>
              </a:rPr>
              <a:t>LOKMANYA TILAK COLLEGE OF ENGINEERING (UNIVERSITY OF MUMBAI) / CSE</a:t>
            </a:r>
            <a:endParaRPr lang="en-US" sz="2000" b="1" dirty="0">
              <a:solidFill>
                <a:schemeClr val="accent1">
                  <a:lumMod val="75000"/>
                </a:schemeClr>
              </a:solidFill>
              <a:latin typeface="Arial"/>
              <a:cs typeface="Arial"/>
            </a:endParaRP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
        <p:nvSpPr>
          <p:cNvPr id="2" name="Content Placeholder 1">
            <a:extLst>
              <a:ext uri="{FF2B5EF4-FFF2-40B4-BE49-F238E27FC236}">
                <a16:creationId xmlns:a16="http://schemas.microsoft.com/office/drawing/2014/main" id="{122CA789-6685-2789-FC69-AF3525815786}"/>
              </a:ext>
            </a:extLst>
          </p:cNvPr>
          <p:cNvSpPr>
            <a:spLocks noGrp="1" noChangeArrowheads="1"/>
          </p:cNvSpPr>
          <p:nvPr>
            <p:ph idx="1"/>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Advanced Algorithms</a:t>
            </a:r>
            <a:r>
              <a:rPr kumimoji="0" lang="en-US" altLang="en-US" sz="1800" b="0" i="0" u="none" strike="noStrike" cap="none" normalizeH="0" baseline="0">
                <a:ln>
                  <a:noFill/>
                </a:ln>
                <a:solidFill>
                  <a:schemeClr val="tx1"/>
                </a:solidFill>
                <a:effectLst/>
                <a:latin typeface="Arial" panose="020B0604020202020204" pitchFamily="34" charset="0"/>
              </a:rPr>
              <a:t>: Develop more sophisticated steganographic techniques.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Blockchain Integration</a:t>
            </a:r>
            <a:r>
              <a:rPr kumimoji="0" lang="en-US" altLang="en-US" sz="1800" b="0" i="0" u="none" strike="noStrike" cap="none" normalizeH="0" baseline="0">
                <a:ln>
                  <a:noFill/>
                </a:ln>
                <a:solidFill>
                  <a:schemeClr val="tx1"/>
                </a:solidFill>
                <a:effectLst/>
                <a:latin typeface="Arial" panose="020B0604020202020204" pitchFamily="34" charset="0"/>
              </a:rPr>
              <a:t>: Combine with blockchain for enhanced security.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AI Utilization</a:t>
            </a:r>
            <a:r>
              <a:rPr kumimoji="0" lang="en-US" altLang="en-US" sz="1800" b="0" i="0" u="none" strike="noStrike" cap="none" normalizeH="0" baseline="0">
                <a:ln>
                  <a:noFill/>
                </a:ln>
                <a:solidFill>
                  <a:schemeClr val="tx1"/>
                </a:solidFill>
                <a:effectLst/>
                <a:latin typeface="Arial" panose="020B0604020202020204" pitchFamily="34" charset="0"/>
              </a:rPr>
              <a:t>: Use AI to improve and counteract steganalysis.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Real-time Use</a:t>
            </a:r>
            <a:r>
              <a:rPr kumimoji="0" lang="en-US" altLang="en-US" sz="1800" b="0" i="0" u="none" strike="noStrike" cap="none" normalizeH="0" baseline="0">
                <a:ln>
                  <a:noFill/>
                </a:ln>
                <a:solidFill>
                  <a:schemeClr val="tx1"/>
                </a:solidFill>
                <a:effectLst/>
                <a:latin typeface="Arial" panose="020B0604020202020204" pitchFamily="34" charset="0"/>
              </a:rPr>
              <a:t>: Apply in real-time communication like video streaming.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Commercial Applications</a:t>
            </a:r>
            <a:r>
              <a:rPr kumimoji="0" lang="en-US" altLang="en-US" sz="1800" b="0" i="0" u="none" strike="noStrike" cap="none" normalizeH="0" baseline="0">
                <a:ln>
                  <a:noFill/>
                </a:ln>
                <a:solidFill>
                  <a:schemeClr val="tx1"/>
                </a:solidFill>
                <a:effectLst/>
                <a:latin typeface="Arial" panose="020B0604020202020204" pitchFamily="34" charset="0"/>
              </a:rPr>
              <a:t>: Expand use in cybersecurity, digital watermarking, and copyright protection.</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US" dirty="0"/>
              <a:t>With the increasing need for secure communication in today's digital age, traditional encryption methods alone may not suffice to protect sensitive information from unauthorized access and interception. Steganography, the practice of hiding messages within other non-secret texts or data, provides an additional layer of security by concealing the existence of the communication itself. This project aims to explore and implement steganographic techniques to embed secret messages within digital images, ensuring secure and undetectable transmission of sensitive data.</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r>
              <a:rPr lang="en-US" b="1" dirty="0"/>
              <a:t>Platform:</a:t>
            </a:r>
          </a:p>
          <a:p>
            <a:pPr>
              <a:buFont typeface="Arial" panose="020B0604020202020204" pitchFamily="34" charset="0"/>
              <a:buChar char="•"/>
            </a:pPr>
            <a:r>
              <a:rPr lang="en-US" b="1" dirty="0"/>
              <a:t>Python IDLE</a:t>
            </a:r>
            <a:endParaRPr lang="en-US" dirty="0"/>
          </a:p>
          <a:p>
            <a:r>
              <a:rPr lang="en-US" b="1" dirty="0"/>
              <a:t>Libraries:</a:t>
            </a:r>
          </a:p>
          <a:p>
            <a:pPr>
              <a:buFont typeface="+mj-lt"/>
              <a:buAutoNum type="arabicPeriod"/>
            </a:pPr>
            <a:r>
              <a:rPr lang="en-US" b="1" dirty="0"/>
              <a:t>OpenCV</a:t>
            </a:r>
            <a:r>
              <a:rPr lang="en-US" dirty="0"/>
              <a:t>: For image processing and manipulation.</a:t>
            </a:r>
          </a:p>
          <a:p>
            <a:pPr>
              <a:buFont typeface="+mj-lt"/>
              <a:buAutoNum type="arabicPeriod"/>
            </a:pPr>
            <a:r>
              <a:rPr lang="en-US" b="1" dirty="0"/>
              <a:t>NumPy</a:t>
            </a:r>
            <a:r>
              <a:rPr lang="en-US" dirty="0"/>
              <a:t>: For handling and manipulating image arrays.</a:t>
            </a:r>
          </a:p>
          <a:p>
            <a:pPr>
              <a:buFont typeface="+mj-lt"/>
              <a:buAutoNum type="arabicPeriod"/>
            </a:pPr>
            <a:r>
              <a:rPr lang="en-US" b="1" dirty="0"/>
              <a:t>PIL (Pillow)</a:t>
            </a:r>
            <a:r>
              <a:rPr lang="en-US" dirty="0"/>
              <a:t>: For image handling and operations.</a:t>
            </a:r>
          </a:p>
          <a:p>
            <a:pPr>
              <a:buFont typeface="+mj-lt"/>
              <a:buAutoNum type="arabicPeriod"/>
            </a:pPr>
            <a:r>
              <a:rPr lang="en-US" b="1" dirty="0"/>
              <a:t>Cryptography</a:t>
            </a:r>
            <a:r>
              <a:rPr lang="en-US" dirty="0"/>
              <a:t>: For encrypting and securing the hidden messages.</a:t>
            </a:r>
          </a:p>
          <a:p>
            <a:pPr marL="0" indent="0">
              <a:buNone/>
            </a:pPr>
            <a:r>
              <a:rPr lang="en-IN" dirty="0"/>
              <a:t> </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3" name="Rectangle 1">
            <a:extLst>
              <a:ext uri="{FF2B5EF4-FFF2-40B4-BE49-F238E27FC236}">
                <a16:creationId xmlns:a16="http://schemas.microsoft.com/office/drawing/2014/main" id="{4F5D4E75-0DC4-34AA-F4AE-A447E3110FC6}"/>
              </a:ext>
            </a:extLst>
          </p:cNvPr>
          <p:cNvSpPr>
            <a:spLocks noGrp="1" noChangeArrowheads="1"/>
          </p:cNvSpPr>
          <p:nvPr>
            <p:ph idx="1"/>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Dual-layer Security</a:t>
            </a:r>
            <a:r>
              <a:rPr kumimoji="0" lang="en-US" altLang="en-US" sz="1800" b="0" i="0" u="none" strike="noStrike" cap="none" normalizeH="0" baseline="0">
                <a:ln>
                  <a:noFill/>
                </a:ln>
                <a:solidFill>
                  <a:schemeClr val="tx1"/>
                </a:solidFill>
                <a:effectLst/>
                <a:latin typeface="Arial" panose="020B0604020202020204" pitchFamily="34" charset="0"/>
              </a:rPr>
              <a:t>: Combines encryption with hidden messages for extra protection.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Historical Use</a:t>
            </a:r>
            <a:r>
              <a:rPr kumimoji="0" lang="en-US" altLang="en-US" sz="1800" b="0" i="0" u="none" strike="noStrike" cap="none" normalizeH="0" baseline="0">
                <a:ln>
                  <a:noFill/>
                </a:ln>
                <a:solidFill>
                  <a:schemeClr val="tx1"/>
                </a:solidFill>
                <a:effectLst/>
                <a:latin typeface="Arial" panose="020B0604020202020204" pitchFamily="34" charset="0"/>
              </a:rPr>
              <a:t>: Steganography dates back to ancient times, including use in wartime espionage.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Modern Applications</a:t>
            </a:r>
            <a:r>
              <a:rPr kumimoji="0" lang="en-US" altLang="en-US" sz="1800" b="0" i="0" u="none" strike="noStrike" cap="none" normalizeH="0" baseline="0">
                <a:ln>
                  <a:noFill/>
                </a:ln>
                <a:solidFill>
                  <a:schemeClr val="tx1"/>
                </a:solidFill>
                <a:effectLst/>
                <a:latin typeface="Arial" panose="020B0604020202020204" pitchFamily="34" charset="0"/>
              </a:rPr>
              <a:t>: Used in digital forensics, copyright protection, and more.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Invisibility</a:t>
            </a:r>
            <a:r>
              <a:rPr kumimoji="0" lang="en-US" altLang="en-US" sz="1800" b="0" i="0" u="none" strike="noStrike" cap="none" normalizeH="0" baseline="0">
                <a:ln>
                  <a:noFill/>
                </a:ln>
                <a:solidFill>
                  <a:schemeClr val="tx1"/>
                </a:solidFill>
                <a:effectLst/>
                <a:latin typeface="Arial" panose="020B0604020202020204" pitchFamily="34" charset="0"/>
              </a:rPr>
              <a:t>: Messages can be hidden within images without visible changes.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Open Source Power</a:t>
            </a:r>
            <a:r>
              <a:rPr kumimoji="0" lang="en-US" altLang="en-US" sz="1800" b="0" i="0" u="none" strike="noStrike" cap="none" normalizeH="0" baseline="0">
                <a:ln>
                  <a:noFill/>
                </a:ln>
                <a:solidFill>
                  <a:schemeClr val="tx1"/>
                </a:solidFill>
                <a:effectLst/>
                <a:latin typeface="Arial" panose="020B0604020202020204" pitchFamily="34" charset="0"/>
              </a:rPr>
              <a:t>: Libraries like OpenCV make image processing accessible and powerful.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4" name="Rectangle 1">
            <a:extLst>
              <a:ext uri="{FF2B5EF4-FFF2-40B4-BE49-F238E27FC236}">
                <a16:creationId xmlns:a16="http://schemas.microsoft.com/office/drawing/2014/main" id="{999D0E5C-9238-AF8C-102A-3611DCCC0147}"/>
              </a:ext>
            </a:extLst>
          </p:cNvPr>
          <p:cNvSpPr>
            <a:spLocks noGrp="1" noChangeArrowheads="1"/>
          </p:cNvSpPr>
          <p:nvPr>
            <p:ph idx="1"/>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Individuals</a:t>
            </a:r>
            <a:r>
              <a:rPr kumimoji="0" lang="en-US" altLang="en-US" sz="1800" b="0" i="0" u="none" strike="noStrike" cap="none" normalizeH="0" baseline="0">
                <a:ln>
                  <a:noFill/>
                </a:ln>
                <a:solidFill>
                  <a:schemeClr val="tx1"/>
                </a:solidFill>
                <a:effectLst/>
                <a:latin typeface="Arial" panose="020B0604020202020204" pitchFamily="34" charset="0"/>
              </a:rPr>
              <a:t>: Seeking privacy for personal communications.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Journalists and Whistleblowers</a:t>
            </a:r>
            <a:r>
              <a:rPr kumimoji="0" lang="en-US" altLang="en-US" sz="1800" b="0" i="0" u="none" strike="noStrike" cap="none" normalizeH="0" baseline="0">
                <a:ln>
                  <a:noFill/>
                </a:ln>
                <a:solidFill>
                  <a:schemeClr val="tx1"/>
                </a:solidFill>
                <a:effectLst/>
                <a:latin typeface="Arial" panose="020B0604020202020204" pitchFamily="34" charset="0"/>
              </a:rPr>
              <a:t>: Sharing sensitive information securely.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Corporations</a:t>
            </a:r>
            <a:r>
              <a:rPr kumimoji="0" lang="en-US" altLang="en-US" sz="1800" b="0" i="0" u="none" strike="noStrike" cap="none" normalizeH="0" baseline="0">
                <a:ln>
                  <a:noFill/>
                </a:ln>
                <a:solidFill>
                  <a:schemeClr val="tx1"/>
                </a:solidFill>
                <a:effectLst/>
                <a:latin typeface="Arial" panose="020B0604020202020204" pitchFamily="34" charset="0"/>
              </a:rPr>
              <a:t>: Protecting confidential data and intellectual property.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Government Agencies</a:t>
            </a:r>
            <a:r>
              <a:rPr kumimoji="0" lang="en-US" altLang="en-US" sz="1800" b="0" i="0" u="none" strike="noStrike" cap="none" normalizeH="0" baseline="0">
                <a:ln>
                  <a:noFill/>
                </a:ln>
                <a:solidFill>
                  <a:schemeClr val="tx1"/>
                </a:solidFill>
                <a:effectLst/>
                <a:latin typeface="Arial" panose="020B0604020202020204" pitchFamily="34" charset="0"/>
              </a:rPr>
              <a:t>: Ensuring secure communication and protecting national security.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Digital Forensics Experts</a:t>
            </a:r>
            <a:r>
              <a:rPr kumimoji="0" lang="en-US" altLang="en-US" sz="1800" b="0" i="0" u="none" strike="noStrike" cap="none" normalizeH="0" baseline="0">
                <a:ln>
                  <a:noFill/>
                </a:ln>
                <a:solidFill>
                  <a:schemeClr val="tx1"/>
                </a:solidFill>
                <a:effectLst/>
                <a:latin typeface="Arial" panose="020B0604020202020204" pitchFamily="34" charset="0"/>
              </a:rPr>
              <a:t>: Investigating cybercrimes and safeguarding digital evidence.</a:t>
            </a: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7" name="Content Placeholder 6">
            <a:extLst>
              <a:ext uri="{FF2B5EF4-FFF2-40B4-BE49-F238E27FC236}">
                <a16:creationId xmlns:a16="http://schemas.microsoft.com/office/drawing/2014/main" id="{72517D1D-2B64-D646-A05C-C4E195FB7189}"/>
              </a:ext>
            </a:extLst>
          </p:cNvPr>
          <p:cNvPicPr>
            <a:picLocks noGrp="1" noChangeAspect="1"/>
          </p:cNvPicPr>
          <p:nvPr>
            <p:ph idx="1"/>
          </p:nvPr>
        </p:nvPicPr>
        <p:blipFill>
          <a:blip r:embed="rId2"/>
          <a:stretch>
            <a:fillRect/>
          </a:stretch>
        </p:blipFill>
        <p:spPr>
          <a:xfrm>
            <a:off x="5921827" y="1682620"/>
            <a:ext cx="5551715" cy="1485900"/>
          </a:xfrm>
        </p:spPr>
      </p:pic>
      <p:pic>
        <p:nvPicPr>
          <p:cNvPr id="5" name="Picture 4">
            <a:extLst>
              <a:ext uri="{FF2B5EF4-FFF2-40B4-BE49-F238E27FC236}">
                <a16:creationId xmlns:a16="http://schemas.microsoft.com/office/drawing/2014/main" id="{1CBF519E-B857-6505-46EC-D35CB92B5EF9}"/>
              </a:ext>
            </a:extLst>
          </p:cNvPr>
          <p:cNvPicPr>
            <a:picLocks noChangeAspect="1"/>
          </p:cNvPicPr>
          <p:nvPr/>
        </p:nvPicPr>
        <p:blipFill>
          <a:blip r:embed="rId3"/>
          <a:stretch>
            <a:fillRect/>
          </a:stretch>
        </p:blipFill>
        <p:spPr>
          <a:xfrm>
            <a:off x="718458" y="1371599"/>
            <a:ext cx="4870580" cy="2407298"/>
          </a:xfrm>
          <a:prstGeom prst="rect">
            <a:avLst/>
          </a:prstGeom>
        </p:spPr>
      </p:pic>
      <p:pic>
        <p:nvPicPr>
          <p:cNvPr id="9" name="Picture 8">
            <a:extLst>
              <a:ext uri="{FF2B5EF4-FFF2-40B4-BE49-F238E27FC236}">
                <a16:creationId xmlns:a16="http://schemas.microsoft.com/office/drawing/2014/main" id="{DC90AC71-536F-CB62-8FB5-43CC80E5ADFD}"/>
              </a:ext>
            </a:extLst>
          </p:cNvPr>
          <p:cNvPicPr>
            <a:picLocks noChangeAspect="1"/>
          </p:cNvPicPr>
          <p:nvPr/>
        </p:nvPicPr>
        <p:blipFill>
          <a:blip r:embed="rId4"/>
          <a:stretch>
            <a:fillRect/>
          </a:stretch>
        </p:blipFill>
        <p:spPr>
          <a:xfrm>
            <a:off x="3620275" y="3811321"/>
            <a:ext cx="5468861" cy="2860067"/>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lstStyle/>
          <a:p>
            <a:r>
              <a:rPr lang="en-US" dirty="0"/>
              <a:t>This project demonstrates the effective use of steganography to securely hide and retrieve messages within digital images. By utilizing Python and libraries like OpenCV, NumPy, and PIL, we ensure that sensitive information can be transmitted without detection. This method enhances data privacy and security, making it valuable for personal, corporate, and governmental communications.</a:t>
            </a:r>
            <a:endParaRPr lang="en-IN" dirty="0"/>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IN" dirty="0"/>
              <a:t>https://github.com/yadavnish022/image-Steganography-with-Python</a:t>
            </a:r>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65</TotalTime>
  <Words>442</Words>
  <Application>Microsoft Office PowerPoint</Application>
  <PresentationFormat>Widescreen</PresentationFormat>
  <Paragraphs>51</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Calibri Light</vt:lpstr>
      <vt:lpstr>Franklin Gothic Book</vt:lpstr>
      <vt:lpstr>Franklin Gothic Demi</vt:lpstr>
      <vt:lpstr>Google Sans</vt:lpstr>
      <vt:lpstr>Wingdings 2</vt:lpstr>
      <vt:lpstr>DividendVTI</vt:lpstr>
      <vt:lpstr>Secure data hiding in images using steganography</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Avnish Yadav</cp:lastModifiedBy>
  <cp:revision>30</cp:revision>
  <dcterms:created xsi:type="dcterms:W3CDTF">2021-05-26T16:50:10Z</dcterms:created>
  <dcterms:modified xsi:type="dcterms:W3CDTF">2025-02-24T15:18:57Z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