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Roboto" panose="020B0604020202020204" charset="0"/>
      <p:regular r:id="rId11"/>
      <p:bold r:id="rId12"/>
      <p:italic r:id="rId13"/>
      <p:boldItalic r:id="rId14"/>
    </p:embeddedFont>
    <p:embeddedFont>
      <p:font typeface="Roboto Slab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1" d="100"/>
          <a:sy n="121" d="100"/>
        </p:scale>
        <p:origin x="-346" y="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42509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75fce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75fce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17d9d6a7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17d9d6a7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17d9d6a7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17d9d6a7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54093950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54093950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540939502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540939502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f521614e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f521614e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75fceb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75fceb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Animation Generation from Text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Pooja Yadav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Kaivalya Sathe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 develop a </a:t>
            </a:r>
            <a:r>
              <a:rPr lang="en" b="1">
                <a:solidFill>
                  <a:srgbClr val="E06666"/>
                </a:solidFill>
              </a:rPr>
              <a:t>text-to-animation</a:t>
            </a:r>
            <a:r>
              <a:rPr lang="en"/>
              <a:t> system by representing </a:t>
            </a:r>
            <a:r>
              <a:rPr lang="en" b="1">
                <a:solidFill>
                  <a:srgbClr val="F1C232"/>
                </a:solidFill>
              </a:rPr>
              <a:t>natural language text</a:t>
            </a:r>
            <a:r>
              <a:rPr lang="en"/>
              <a:t>, especially </a:t>
            </a:r>
            <a:r>
              <a:rPr lang="en" b="1">
                <a:solidFill>
                  <a:srgbClr val="F1C232"/>
                </a:solidFill>
              </a:rPr>
              <a:t>instructional text</a:t>
            </a:r>
            <a:r>
              <a:rPr lang="en"/>
              <a:t> into a </a:t>
            </a:r>
            <a:r>
              <a:rPr lang="en" b="1">
                <a:solidFill>
                  <a:srgbClr val="F1C232"/>
                </a:solidFill>
              </a:rPr>
              <a:t>machine-understandable form</a:t>
            </a:r>
            <a:r>
              <a:rPr lang="en"/>
              <a:t>.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Berkeley neural parser for parsing the input text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Spacy &amp; neuralcoref for Coreference </a:t>
            </a:r>
            <a:r>
              <a:rPr lang="en" dirty="0" smtClean="0"/>
              <a:t>Resolution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Blender tool for creating animations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Python 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265500" y="1623107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Technology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246000" y="178900"/>
            <a:ext cx="37515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Methodology</a:t>
            </a:r>
            <a:endParaRPr sz="3000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2"/>
          </p:nvPr>
        </p:nvSpPr>
        <p:spPr>
          <a:xfrm>
            <a:off x="365275" y="798725"/>
            <a:ext cx="7762800" cy="39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Any instructional text (restricted to a simple </a:t>
            </a:r>
            <a:r>
              <a:rPr lang="en" sz="1400" smtClean="0"/>
              <a:t>sentence) </a:t>
            </a:r>
            <a:r>
              <a:rPr lang="en" sz="1400"/>
              <a:t>is given as a input to the system.</a:t>
            </a:r>
            <a:endParaRPr sz="1400" dirty="0"/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For eg. </a:t>
            </a:r>
            <a:r>
              <a:rPr lang="en" sz="1400" b="1" dirty="0">
                <a:solidFill>
                  <a:srgbClr val="F1C232"/>
                </a:solidFill>
              </a:rPr>
              <a:t>Boil rice and add chopped onions to </a:t>
            </a:r>
            <a:r>
              <a:rPr lang="en" sz="1400" b="1" u="sng" dirty="0">
                <a:solidFill>
                  <a:srgbClr val="F1C232"/>
                </a:solidFill>
              </a:rPr>
              <a:t>it</a:t>
            </a:r>
            <a:r>
              <a:rPr lang="en" sz="1400" b="1" dirty="0">
                <a:solidFill>
                  <a:srgbClr val="F1C232"/>
                </a:solidFill>
              </a:rPr>
              <a:t>.</a:t>
            </a:r>
            <a:endParaRPr sz="1400" b="1" dirty="0">
              <a:solidFill>
                <a:srgbClr val="F1C232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This input text is passed through our </a:t>
            </a:r>
            <a:r>
              <a:rPr lang="en" sz="1400" dirty="0">
                <a:solidFill>
                  <a:srgbClr val="E06666"/>
                </a:solidFill>
              </a:rPr>
              <a:t>Coref Annotator module</a:t>
            </a:r>
            <a:r>
              <a:rPr lang="en" sz="1400" dirty="0"/>
              <a:t> which performs coreference resolution on it. Coreference resolution is the task of finding all expressions that refer to the same entity in a text.</a:t>
            </a:r>
            <a:endParaRPr sz="1400" dirty="0"/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For eg. </a:t>
            </a:r>
            <a:r>
              <a:rPr lang="en" sz="1400" b="1" dirty="0">
                <a:solidFill>
                  <a:srgbClr val="F1C232"/>
                </a:solidFill>
              </a:rPr>
              <a:t>Boil rice and add chopped onions to </a:t>
            </a:r>
            <a:r>
              <a:rPr lang="en" sz="1400" b="1" u="sng" dirty="0">
                <a:solidFill>
                  <a:srgbClr val="F1C232"/>
                </a:solidFill>
              </a:rPr>
              <a:t>the rice</a:t>
            </a:r>
            <a:r>
              <a:rPr lang="en" sz="1400" b="1" dirty="0">
                <a:solidFill>
                  <a:srgbClr val="F1C232"/>
                </a:solidFill>
              </a:rPr>
              <a:t>.</a:t>
            </a:r>
            <a:endParaRPr sz="1400" b="1" dirty="0">
              <a:solidFill>
                <a:srgbClr val="F1C232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The coreference resolved  text is then parsed using Berkeley parser to output a parse tree.</a:t>
            </a:r>
            <a:endParaRPr sz="1400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The parse tree is input to our </a:t>
            </a:r>
            <a:r>
              <a:rPr lang="en" sz="1400" dirty="0">
                <a:solidFill>
                  <a:srgbClr val="E06666"/>
                </a:solidFill>
              </a:rPr>
              <a:t>Extraction Module</a:t>
            </a:r>
            <a:r>
              <a:rPr lang="en" sz="1400" dirty="0">
                <a:solidFill>
                  <a:srgbClr val="EA9999"/>
                </a:solidFill>
              </a:rPr>
              <a:t> </a:t>
            </a:r>
            <a:r>
              <a:rPr lang="en" sz="1400" dirty="0"/>
              <a:t>which extracts all the noun-verb pairs in the text.</a:t>
            </a:r>
            <a:endParaRPr sz="1400"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For the above text, the module outputs:</a:t>
            </a:r>
            <a:endParaRPr sz="1400"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F1C232"/>
                </a:solidFill>
              </a:rPr>
              <a:t>(‘Boil’, ‘rice’)</a:t>
            </a:r>
            <a:endParaRPr sz="1400" b="1" dirty="0">
              <a:solidFill>
                <a:srgbClr val="F1C232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F1C232"/>
                </a:solidFill>
              </a:rPr>
              <a:t>(‘add’, ‘onions’)</a:t>
            </a:r>
            <a:endParaRPr sz="1400" b="1" dirty="0">
              <a:solidFill>
                <a:srgbClr val="F1C232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59975" y="156600"/>
            <a:ext cx="2313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Flow-diagram</a:t>
            </a:r>
            <a:endParaRPr sz="2000"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2"/>
          </p:nvPr>
        </p:nvSpPr>
        <p:spPr>
          <a:xfrm>
            <a:off x="230650" y="44625"/>
            <a:ext cx="8638200" cy="50667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1C232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3560100" y="795975"/>
            <a:ext cx="2023800" cy="357000"/>
          </a:xfrm>
          <a:prstGeom prst="rect">
            <a:avLst/>
          </a:prstGeom>
          <a:noFill/>
          <a:ln w="2857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lang="en" b="1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Coref Annotator</a:t>
            </a:r>
            <a:endParaRPr b="1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4488300" y="548713"/>
            <a:ext cx="167400" cy="245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3560100" y="1873450"/>
            <a:ext cx="2023800" cy="357000"/>
          </a:xfrm>
          <a:prstGeom prst="rect">
            <a:avLst/>
          </a:prstGeom>
          <a:noFill/>
          <a:ln w="3810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      Berkeley Parser</a:t>
            </a:r>
            <a:endParaRPr b="1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3726" y="2486825"/>
            <a:ext cx="4216225" cy="18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2845950" y="239525"/>
            <a:ext cx="3452100" cy="2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Boil rice and add chopped onions to it.</a:t>
            </a:r>
            <a:endParaRPr b="1">
              <a:solidFill>
                <a:srgbClr val="F1C23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4488300" y="1164063"/>
            <a:ext cx="167400" cy="245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2696250" y="1318663"/>
            <a:ext cx="3751500" cy="2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Boil rice and add chopped onions to the rice.</a:t>
            </a:r>
            <a:endParaRPr b="1">
              <a:solidFill>
                <a:srgbClr val="F1C23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4488300" y="1626338"/>
            <a:ext cx="167400" cy="245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4488300" y="2232150"/>
            <a:ext cx="167400" cy="245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4488300" y="4317300"/>
            <a:ext cx="167400" cy="245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3559950" y="4598050"/>
            <a:ext cx="2023800" cy="357000"/>
          </a:xfrm>
          <a:prstGeom prst="rect">
            <a:avLst/>
          </a:prstGeom>
          <a:noFill/>
          <a:ln w="3810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   Noun-Verb Extractor</a:t>
            </a:r>
            <a:endParaRPr b="1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59975" y="156600"/>
            <a:ext cx="2313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Flow-diagram</a:t>
            </a:r>
            <a:endParaRPr sz="2000"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2"/>
          </p:nvPr>
        </p:nvSpPr>
        <p:spPr>
          <a:xfrm>
            <a:off x="209750" y="38400"/>
            <a:ext cx="8638200" cy="50667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1C232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4488300" y="268188"/>
            <a:ext cx="167400" cy="245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3490500" y="1193550"/>
            <a:ext cx="2265600" cy="357000"/>
          </a:xfrm>
          <a:prstGeom prst="rect">
            <a:avLst/>
          </a:prstGeom>
          <a:noFill/>
          <a:ln w="3810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  Pre-processing function</a:t>
            </a:r>
            <a:endParaRPr b="1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3803400" y="441775"/>
            <a:ext cx="15372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   ( ‘Boil’, ‘rice’) </a:t>
            </a:r>
            <a:endParaRPr b="1">
              <a:solidFill>
                <a:srgbClr val="F1C23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 ( ‘add’, ‘onions’) </a:t>
            </a:r>
            <a:endParaRPr b="1">
              <a:solidFill>
                <a:srgbClr val="F1C23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4488300" y="948138"/>
            <a:ext cx="167400" cy="245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4488300" y="1520275"/>
            <a:ext cx="167400" cy="245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3803400" y="1692925"/>
            <a:ext cx="1646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   ( ‘BOIL’, ‘AB_1’) </a:t>
            </a:r>
            <a:endParaRPr b="1">
              <a:solidFill>
                <a:srgbClr val="F1C23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  ( ‘ADD’, ‘AB_2’)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4488300" y="2230500"/>
            <a:ext cx="167400" cy="245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3439200" y="2475900"/>
            <a:ext cx="2265600" cy="357000"/>
          </a:xfrm>
          <a:prstGeom prst="rect">
            <a:avLst/>
          </a:prstGeom>
          <a:noFill/>
          <a:ln w="3810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          Generate function</a:t>
            </a:r>
            <a:endParaRPr b="1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4488300" y="2804900"/>
            <a:ext cx="167400" cy="245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3439200" y="3724925"/>
            <a:ext cx="2265600" cy="357000"/>
          </a:xfrm>
          <a:prstGeom prst="rect">
            <a:avLst/>
          </a:prstGeom>
          <a:noFill/>
          <a:ln w="3810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               Animator</a:t>
            </a:r>
            <a:endParaRPr b="1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1073425" y="2940725"/>
            <a:ext cx="68505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              HEAT(‘AB_1’,+).TAKE(Casserole).ADD(Water).ADD(‘AB_1’).HEAT(‘AB_1’;!) </a:t>
            </a:r>
            <a:endParaRPr b="1">
              <a:solidFill>
                <a:srgbClr val="F1C23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         MOVE( ‘AB_2’; Stove)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4488300" y="3484850"/>
            <a:ext cx="167400" cy="245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4488300" y="4089525"/>
            <a:ext cx="167400" cy="245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59975" y="156600"/>
            <a:ext cx="2313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Flow-diagram</a:t>
            </a:r>
            <a:endParaRPr sz="2000"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2"/>
          </p:nvPr>
        </p:nvSpPr>
        <p:spPr>
          <a:xfrm>
            <a:off x="209750" y="38400"/>
            <a:ext cx="8802600" cy="50667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1C232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4316400" y="402389"/>
            <a:ext cx="511200" cy="51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400" y="969075"/>
            <a:ext cx="2535225" cy="25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6500" y="969075"/>
            <a:ext cx="3090799" cy="264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9175" y="932726"/>
            <a:ext cx="2707725" cy="264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Demonstration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136" name="Google Shape;136;p20"/>
          <p:cNvGrpSpPr/>
          <p:nvPr/>
        </p:nvGrpSpPr>
        <p:grpSpPr>
          <a:xfrm>
            <a:off x="1211307" y="1705030"/>
            <a:ext cx="1233485" cy="1233485"/>
            <a:chOff x="1700550" y="1498632"/>
            <a:chExt cx="1053900" cy="1053900"/>
          </a:xfrm>
        </p:grpSpPr>
        <p:sp>
          <p:nvSpPr>
            <p:cNvPr id="137" name="Google Shape;137;p20"/>
            <p:cNvSpPr/>
            <p:nvPr/>
          </p:nvSpPr>
          <p:spPr>
            <a:xfrm>
              <a:off x="1700550" y="1498632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0"/>
            <p:cNvSpPr/>
            <p:nvPr/>
          </p:nvSpPr>
          <p:spPr>
            <a:xfrm>
              <a:off x="1956450" y="1729405"/>
              <a:ext cx="542100" cy="5154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20"/>
          <p:cNvGrpSpPr/>
          <p:nvPr/>
        </p:nvGrpSpPr>
        <p:grpSpPr>
          <a:xfrm>
            <a:off x="2583323" y="1705030"/>
            <a:ext cx="1233485" cy="1233485"/>
            <a:chOff x="2872812" y="1498619"/>
            <a:chExt cx="1053900" cy="1053900"/>
          </a:xfrm>
        </p:grpSpPr>
        <p:sp>
          <p:nvSpPr>
            <p:cNvPr id="140" name="Google Shape;140;p20"/>
            <p:cNvSpPr/>
            <p:nvPr/>
          </p:nvSpPr>
          <p:spPr>
            <a:xfrm>
              <a:off x="2872812" y="1498619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3128712" y="1729418"/>
              <a:ext cx="542100" cy="5154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20"/>
          <p:cNvGrpSpPr/>
          <p:nvPr/>
        </p:nvGrpSpPr>
        <p:grpSpPr>
          <a:xfrm>
            <a:off x="3955309" y="1705030"/>
            <a:ext cx="1233485" cy="1233485"/>
            <a:chOff x="4045050" y="1484544"/>
            <a:chExt cx="1053900" cy="1053900"/>
          </a:xfrm>
        </p:grpSpPr>
        <p:sp>
          <p:nvSpPr>
            <p:cNvPr id="143" name="Google Shape;143;p20"/>
            <p:cNvSpPr/>
            <p:nvPr/>
          </p:nvSpPr>
          <p:spPr>
            <a:xfrm>
              <a:off x="4045050" y="1484544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4300950" y="1715343"/>
              <a:ext cx="542100" cy="5154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20"/>
          <p:cNvGrpSpPr/>
          <p:nvPr/>
        </p:nvGrpSpPr>
        <p:grpSpPr>
          <a:xfrm>
            <a:off x="5327311" y="1705030"/>
            <a:ext cx="1233485" cy="1233485"/>
            <a:chOff x="5217300" y="1498632"/>
            <a:chExt cx="1053900" cy="1053900"/>
          </a:xfrm>
        </p:grpSpPr>
        <p:sp>
          <p:nvSpPr>
            <p:cNvPr id="146" name="Google Shape;146;p20"/>
            <p:cNvSpPr/>
            <p:nvPr/>
          </p:nvSpPr>
          <p:spPr>
            <a:xfrm>
              <a:off x="5217300" y="1498632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5473200" y="1729430"/>
              <a:ext cx="542100" cy="5154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" name="Google Shape;148;p20"/>
          <p:cNvGrpSpPr/>
          <p:nvPr/>
        </p:nvGrpSpPr>
        <p:grpSpPr>
          <a:xfrm>
            <a:off x="6699312" y="1705030"/>
            <a:ext cx="1233485" cy="1233485"/>
            <a:chOff x="6389550" y="1498632"/>
            <a:chExt cx="1053900" cy="1053900"/>
          </a:xfrm>
        </p:grpSpPr>
        <p:sp>
          <p:nvSpPr>
            <p:cNvPr id="149" name="Google Shape;149;p20"/>
            <p:cNvSpPr/>
            <p:nvPr/>
          </p:nvSpPr>
          <p:spPr>
            <a:xfrm>
              <a:off x="6389550" y="1498632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6645450" y="1729430"/>
              <a:ext cx="542100" cy="5154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151;p20"/>
          <p:cNvSpPr txBox="1">
            <a:spLocks noGrp="1"/>
          </p:cNvSpPr>
          <p:nvPr>
            <p:ph type="body" idx="4294967295"/>
          </p:nvPr>
        </p:nvSpPr>
        <p:spPr>
          <a:xfrm>
            <a:off x="311700" y="3198825"/>
            <a:ext cx="8520600" cy="16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285</Words>
  <Application>Microsoft Office PowerPoint</Application>
  <PresentationFormat>On-screen Show (16:9)</PresentationFormat>
  <Paragraphs>60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Roboto</vt:lpstr>
      <vt:lpstr>Roboto Slab</vt:lpstr>
      <vt:lpstr>Marina</vt:lpstr>
      <vt:lpstr>Animation Generation from Text</vt:lpstr>
      <vt:lpstr>Problem Definition</vt:lpstr>
      <vt:lpstr>Technology</vt:lpstr>
      <vt:lpstr>Methodology</vt:lpstr>
      <vt:lpstr>Flow-diagram</vt:lpstr>
      <vt:lpstr>Flow-diagram</vt:lpstr>
      <vt:lpstr>Flow-diagram</vt:lpstr>
      <vt:lpstr>Demonstration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Animation Generation from Text</dc:title>
  <cp:lastModifiedBy>Pooja Yadav</cp:lastModifiedBy>
  <cp:revision>4</cp:revision>
  <dcterms:modified xsi:type="dcterms:W3CDTF">2019-11-01T11:42:24Z</dcterms:modified>
</cp:coreProperties>
</file>