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7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1" d="100"/>
          <a:sy n="81" d="100"/>
        </p:scale>
        <p:origin x="10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67220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317586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570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76751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237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399229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221596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57273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42697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9605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32668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325579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80514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22847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132462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26379-6FE1-40BF-A86E-BAC6890F75E1}" type="datetimeFigureOut">
              <a:rPr lang="en-IN" smtClean="0"/>
              <a:t>11-10-2024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DD7454-4FA8-4F2E-BBEA-3ACF080FEBAB}" type="slidenum">
              <a:rPr lang="en-IN" smtClean="0"/>
              <a:t>‹#›</a:t>
            </a:fld>
            <a:endParaRPr lang="en-IN" dirty="0"/>
          </a:p>
        </p:txBody>
      </p:sp>
    </p:spTree>
    <p:extLst>
      <p:ext uri="{BB962C8B-B14F-4D97-AF65-F5344CB8AC3E}">
        <p14:creationId xmlns:p14="http://schemas.microsoft.com/office/powerpoint/2010/main" val="5941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026379-6FE1-40BF-A86E-BAC6890F75E1}" type="datetimeFigureOut">
              <a:rPr lang="en-IN" smtClean="0"/>
              <a:t>11-10-2024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DD7454-4FA8-4F2E-BBEA-3ACF080FEBAB}" type="slidenum">
              <a:rPr lang="en-IN" smtClean="0"/>
              <a:t>‹#›</a:t>
            </a:fld>
            <a:endParaRPr lang="en-IN" dirty="0"/>
          </a:p>
        </p:txBody>
      </p:sp>
    </p:spTree>
    <p:extLst>
      <p:ext uri="{BB962C8B-B14F-4D97-AF65-F5344CB8AC3E}">
        <p14:creationId xmlns:p14="http://schemas.microsoft.com/office/powerpoint/2010/main" val="3353854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elaclibrary/43649784895"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opentextbc.ca/principlesofaccountingv2openstax/chapter/why-it-matters/" TargetMode="External"/><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hyperlink" Target="https://www.flickr.com/photos/danielygo/7357503268/"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376039"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freepngimg.com/png/6130-books-png-imag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openclipart.org/detail/107575/file-important-by-anonymous"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8866061/css-background-image-using-an-image"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4000"/>
            <a:lum/>
            <a:extLst>
              <a:ext uri="{837473B0-CC2E-450A-ABE3-18F120FF3D39}">
                <a1611:picAttrSrcUrl xmlns:a1611="http://schemas.microsoft.com/office/drawing/2016/11/main" r:id="rId3"/>
              </a:ext>
            </a:extLst>
          </a:blip>
          <a:srcRect/>
          <a:stretch>
            <a:fillRect l="-3000" t="-17000" r="2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9188-643D-4F8F-969B-8C42B37A296E}"/>
              </a:ext>
            </a:extLst>
          </p:cNvPr>
          <p:cNvSpPr>
            <a:spLocks noGrp="1"/>
          </p:cNvSpPr>
          <p:nvPr>
            <p:ph type="ctrTitle"/>
          </p:nvPr>
        </p:nvSpPr>
        <p:spPr>
          <a:xfrm>
            <a:off x="1767606" y="690805"/>
            <a:ext cx="3098801" cy="664104"/>
          </a:xfrm>
          <a:noFill/>
        </p:spPr>
        <p:txBody>
          <a:bodyPr>
            <a:noAutofit/>
          </a:bodyPr>
          <a:lstStyle/>
          <a:p>
            <a:pPr algn="ctr"/>
            <a:r>
              <a:rPr lang="en-US" sz="4800" b="1" u="sng" dirty="0">
                <a:solidFill>
                  <a:srgbClr val="002060"/>
                </a:solidFill>
                <a:latin typeface="Cambria Math" panose="02040503050406030204" pitchFamily="18" charset="0"/>
                <a:ea typeface="Cambria Math" panose="02040503050406030204" pitchFamily="18" charset="0"/>
              </a:rPr>
              <a:t>WELCOME </a:t>
            </a:r>
            <a:endParaRPr lang="en-IN" sz="4800" b="1" u="sng" dirty="0">
              <a:solidFill>
                <a:srgbClr val="002060"/>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9DFFDAA2-2FA2-4FB9-82DD-9B79FCAF4F6B}"/>
              </a:ext>
            </a:extLst>
          </p:cNvPr>
          <p:cNvSpPr>
            <a:spLocks noGrp="1"/>
          </p:cNvSpPr>
          <p:nvPr>
            <p:ph type="subTitle" idx="1"/>
          </p:nvPr>
        </p:nvSpPr>
        <p:spPr>
          <a:xfrm>
            <a:off x="353674" y="5062983"/>
            <a:ext cx="2963333" cy="1647234"/>
          </a:xfrm>
        </p:spPr>
        <p:txBody>
          <a:bodyPr>
            <a:normAutofit fontScale="92500" lnSpcReduction="20000"/>
          </a:bodyPr>
          <a:lstStyle/>
          <a:p>
            <a:pPr algn="l">
              <a:lnSpc>
                <a:spcPct val="150000"/>
              </a:lnSpc>
            </a:pPr>
            <a:r>
              <a:rPr lang="en-US" sz="2400" b="1" i="1" u="sng" dirty="0">
                <a:solidFill>
                  <a:srgbClr val="002060"/>
                </a:solidFill>
                <a:latin typeface="Footlight MT Light" panose="0204060206030A020304" pitchFamily="18" charset="0"/>
              </a:rPr>
              <a:t>Prepared by:</a:t>
            </a:r>
          </a:p>
          <a:p>
            <a:pPr algn="l">
              <a:lnSpc>
                <a:spcPct val="150000"/>
              </a:lnSpc>
            </a:pPr>
            <a:r>
              <a:rPr lang="en-US" sz="2400" b="1" i="1" dirty="0">
                <a:solidFill>
                  <a:srgbClr val="002060"/>
                </a:solidFill>
                <a:latin typeface="Footlight MT Light" panose="0204060206030A020304" pitchFamily="18" charset="0"/>
              </a:rPr>
              <a:t>Name: Pramod Yadav</a:t>
            </a:r>
          </a:p>
          <a:p>
            <a:pPr algn="l">
              <a:lnSpc>
                <a:spcPct val="150000"/>
              </a:lnSpc>
            </a:pPr>
            <a:r>
              <a:rPr lang="en-US" sz="2400" b="1" i="1" dirty="0">
                <a:solidFill>
                  <a:srgbClr val="002060"/>
                </a:solidFill>
                <a:latin typeface="Footlight MT Light" panose="0204060206030A020304" pitchFamily="18" charset="0"/>
              </a:rPr>
              <a:t>Roll no.: 2216260</a:t>
            </a:r>
            <a:endParaRPr lang="en-IN" sz="2400" b="1" i="1" dirty="0">
              <a:solidFill>
                <a:srgbClr val="002060"/>
              </a:solidFill>
              <a:latin typeface="Footlight MT Light" panose="0204060206030A020304" pitchFamily="18" charset="0"/>
            </a:endParaRPr>
          </a:p>
        </p:txBody>
      </p:sp>
      <p:sp>
        <p:nvSpPr>
          <p:cNvPr id="4" name="Title 1">
            <a:extLst>
              <a:ext uri="{FF2B5EF4-FFF2-40B4-BE49-F238E27FC236}">
                <a16:creationId xmlns:a16="http://schemas.microsoft.com/office/drawing/2014/main" id="{DB706BDE-4905-4490-95FE-BA7BD1C2E2CC}"/>
              </a:ext>
            </a:extLst>
          </p:cNvPr>
          <p:cNvSpPr txBox="1">
            <a:spLocks/>
          </p:cNvSpPr>
          <p:nvPr/>
        </p:nvSpPr>
        <p:spPr>
          <a:xfrm>
            <a:off x="2703056" y="2165037"/>
            <a:ext cx="1227900" cy="66410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u="sng" dirty="0">
                <a:solidFill>
                  <a:srgbClr val="002060"/>
                </a:solidFill>
                <a:latin typeface="Cambria Math" panose="02040503050406030204" pitchFamily="18" charset="0"/>
                <a:ea typeface="Cambria Math" panose="02040503050406030204" pitchFamily="18" charset="0"/>
              </a:rPr>
              <a:t>TO</a:t>
            </a:r>
            <a:endParaRPr lang="en-IN" sz="4800" b="1" u="sng" dirty="0">
              <a:solidFill>
                <a:srgbClr val="002060"/>
              </a:solidFill>
              <a:latin typeface="Cambria Math" panose="02040503050406030204" pitchFamily="18" charset="0"/>
              <a:ea typeface="Cambria Math" panose="02040503050406030204" pitchFamily="18" charset="0"/>
            </a:endParaRPr>
          </a:p>
        </p:txBody>
      </p:sp>
      <p:sp>
        <p:nvSpPr>
          <p:cNvPr id="5" name="Title 1">
            <a:extLst>
              <a:ext uri="{FF2B5EF4-FFF2-40B4-BE49-F238E27FC236}">
                <a16:creationId xmlns:a16="http://schemas.microsoft.com/office/drawing/2014/main" id="{C2A7B924-3991-430D-89DE-6E271CF1C7FD}"/>
              </a:ext>
            </a:extLst>
          </p:cNvPr>
          <p:cNvSpPr txBox="1">
            <a:spLocks/>
          </p:cNvSpPr>
          <p:nvPr/>
        </p:nvSpPr>
        <p:spPr>
          <a:xfrm>
            <a:off x="202130" y="3429000"/>
            <a:ext cx="6420465" cy="149201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u="sng" dirty="0">
                <a:solidFill>
                  <a:srgbClr val="002060"/>
                </a:solidFill>
                <a:latin typeface="Cambria Math" panose="02040503050406030204" pitchFamily="18" charset="0"/>
                <a:ea typeface="Cambria Math" panose="02040503050406030204" pitchFamily="18" charset="0"/>
              </a:rPr>
              <a:t>LIBRARY MANAGEMENT SYSTEM</a:t>
            </a:r>
            <a:endParaRPr lang="en-IN" sz="4800" b="1" u="sng"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08760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5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type="wd">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type="wd">
                                    <p:tmPct val="5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049E4-44D5-4074-97FC-C189CF18EF0E}"/>
              </a:ext>
            </a:extLst>
          </p:cNvPr>
          <p:cNvSpPr txBox="1"/>
          <p:nvPr/>
        </p:nvSpPr>
        <p:spPr>
          <a:xfrm>
            <a:off x="2296160" y="142240"/>
            <a:ext cx="6918960" cy="830997"/>
          </a:xfrm>
          <a:prstGeom prst="rect">
            <a:avLst/>
          </a:prstGeom>
          <a:noFill/>
        </p:spPr>
        <p:txBody>
          <a:bodyPr wrap="square" rtlCol="0">
            <a:spAutoFit/>
          </a:bodyPr>
          <a:lstStyle/>
          <a:p>
            <a:r>
              <a:rPr lang="en-US" sz="4800" i="1" u="sng" dirty="0">
                <a:latin typeface="Algerian" panose="04020705040A02060702" pitchFamily="82" charset="0"/>
              </a:rPr>
              <a:t>How project works ?</a:t>
            </a:r>
            <a:endParaRPr lang="en-IN" sz="4800" i="1" u="sng" dirty="0">
              <a:latin typeface="Algerian" panose="04020705040A02060702" pitchFamily="82" charset="0"/>
            </a:endParaRPr>
          </a:p>
        </p:txBody>
      </p:sp>
      <p:pic>
        <p:nvPicPr>
          <p:cNvPr id="3" name="Picture 2">
            <a:extLst>
              <a:ext uri="{FF2B5EF4-FFF2-40B4-BE49-F238E27FC236}">
                <a16:creationId xmlns:a16="http://schemas.microsoft.com/office/drawing/2014/main" id="{408DD32F-8D62-4906-AE3E-B799D8992A0F}"/>
              </a:ext>
            </a:extLst>
          </p:cNvPr>
          <p:cNvPicPr>
            <a:picLocks noChangeAspect="1"/>
          </p:cNvPicPr>
          <p:nvPr/>
        </p:nvPicPr>
        <p:blipFill>
          <a:blip r:embed="rId4"/>
          <a:stretch>
            <a:fillRect/>
          </a:stretch>
        </p:blipFill>
        <p:spPr>
          <a:xfrm>
            <a:off x="8873181" y="4894998"/>
            <a:ext cx="3231160" cy="1871634"/>
          </a:xfrm>
          <a:prstGeom prst="rect">
            <a:avLst/>
          </a:prstGeom>
        </p:spPr>
      </p:pic>
      <p:sp>
        <p:nvSpPr>
          <p:cNvPr id="5" name="TextBox 4">
            <a:extLst>
              <a:ext uri="{FF2B5EF4-FFF2-40B4-BE49-F238E27FC236}">
                <a16:creationId xmlns:a16="http://schemas.microsoft.com/office/drawing/2014/main" id="{2FC8B175-4C58-4473-940B-1758A8554844}"/>
              </a:ext>
            </a:extLst>
          </p:cNvPr>
          <p:cNvSpPr txBox="1"/>
          <p:nvPr/>
        </p:nvSpPr>
        <p:spPr>
          <a:xfrm>
            <a:off x="518159" y="1189174"/>
            <a:ext cx="9040707" cy="1686487"/>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400" dirty="0"/>
              <a:t>Firstly  login admin and librarian and then operate all the operations which are given in the options also get references from the following screenshots</a:t>
            </a:r>
            <a:endParaRPr lang="en-IN" sz="2400" dirty="0"/>
          </a:p>
        </p:txBody>
      </p:sp>
      <p:pic>
        <p:nvPicPr>
          <p:cNvPr id="6" name="Picture 5">
            <a:extLst>
              <a:ext uri="{FF2B5EF4-FFF2-40B4-BE49-F238E27FC236}">
                <a16:creationId xmlns:a16="http://schemas.microsoft.com/office/drawing/2014/main" id="{FAD8C45F-B8DF-4998-8BA2-F97C25DC0E8A}"/>
              </a:ext>
            </a:extLst>
          </p:cNvPr>
          <p:cNvPicPr>
            <a:picLocks noChangeAspect="1"/>
          </p:cNvPicPr>
          <p:nvPr/>
        </p:nvPicPr>
        <p:blipFill>
          <a:blip r:embed="rId5"/>
          <a:srcRect/>
          <a:stretch>
            <a:fillRect/>
          </a:stretch>
        </p:blipFill>
        <p:spPr bwMode="auto">
          <a:xfrm>
            <a:off x="2366011" y="3189766"/>
            <a:ext cx="2578523" cy="3508632"/>
          </a:xfrm>
          <a:prstGeom prst="rect">
            <a:avLst/>
          </a:prstGeom>
          <a:noFill/>
          <a:ln w="9525">
            <a:noFill/>
            <a:miter lim="800000"/>
            <a:headEnd/>
            <a:tailEnd/>
          </a:ln>
        </p:spPr>
      </p:pic>
      <p:pic>
        <p:nvPicPr>
          <p:cNvPr id="7" name="Picture 6">
            <a:extLst>
              <a:ext uri="{FF2B5EF4-FFF2-40B4-BE49-F238E27FC236}">
                <a16:creationId xmlns:a16="http://schemas.microsoft.com/office/drawing/2014/main" id="{1C17A1E5-345B-461B-925C-6E3DF7B3D8DB}"/>
              </a:ext>
            </a:extLst>
          </p:cNvPr>
          <p:cNvPicPr>
            <a:picLocks noChangeAspect="1"/>
          </p:cNvPicPr>
          <p:nvPr/>
        </p:nvPicPr>
        <p:blipFill>
          <a:blip r:embed="rId6" cstate="print">
            <a:extLst>
              <a:ext uri="{BEBA8EAE-BF5A-486C-A8C5-ECC9F3942E4B}">
                <a14:imgProps xmlns:a14="http://schemas.microsoft.com/office/drawing/2010/main">
                  <a14:imgLayer r:embed="rId7">
                    <a14:imgEffect>
                      <a14:sharpenSoften amount="7000"/>
                    </a14:imgEffect>
                  </a14:imgLayer>
                </a14:imgProps>
              </a:ext>
              <a:ext uri="{28A0092B-C50C-407E-A947-70E740481C1C}">
                <a14:useLocalDpi xmlns:a14="http://schemas.microsoft.com/office/drawing/2010/main" val="0"/>
              </a:ext>
            </a:extLst>
          </a:blip>
          <a:stretch>
            <a:fillRect/>
          </a:stretch>
        </p:blipFill>
        <p:spPr>
          <a:xfrm>
            <a:off x="6208395" y="3189766"/>
            <a:ext cx="2457450" cy="3459953"/>
          </a:xfrm>
          <a:prstGeom prst="rect">
            <a:avLst/>
          </a:prstGeom>
        </p:spPr>
      </p:pic>
    </p:spTree>
    <p:extLst>
      <p:ext uri="{BB962C8B-B14F-4D97-AF65-F5344CB8AC3E}">
        <p14:creationId xmlns:p14="http://schemas.microsoft.com/office/powerpoint/2010/main" val="442576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2500"/>
                            </p:stCondLst>
                            <p:childTnLst>
                              <p:par>
                                <p:cTn id="9" presetID="22" presetClass="entr" presetSubtype="1"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up)">
                                      <p:cBhvr>
                                        <p:cTn id="11" dur="1000"/>
                                        <p:tgtEl>
                                          <p:spTgt spid="5">
                                            <p:txEl>
                                              <p:pRg st="0" end="0"/>
                                            </p:txEl>
                                          </p:spTgt>
                                        </p:tgtEl>
                                      </p:cBhvr>
                                    </p:animEffect>
                                  </p:childTnLst>
                                </p:cTn>
                              </p:par>
                            </p:childTnLst>
                          </p:cTn>
                        </p:par>
                        <p:par>
                          <p:cTn id="12" fill="hold">
                            <p:stCondLst>
                              <p:cond delay="3500"/>
                            </p:stCondLst>
                            <p:childTnLst>
                              <p:par>
                                <p:cTn id="13" presetID="6" presetClass="emph" presetSubtype="0" fill="hold" nodeType="afterEffect">
                                  <p:stCondLst>
                                    <p:cond delay="0"/>
                                  </p:stCondLst>
                                  <p:childTnLst>
                                    <p:animScale>
                                      <p:cBhvr>
                                        <p:cTn id="14" dur="2000" fill="hold"/>
                                        <p:tgtEl>
                                          <p:spTgt spid="6"/>
                                        </p:tgtEl>
                                      </p:cBhvr>
                                      <p:by x="150000" y="150000"/>
                                    </p:animScale>
                                  </p:childTnLst>
                                </p:cTn>
                              </p:par>
                              <p:par>
                                <p:cTn id="15" presetID="6" presetClass="emph" presetSubtype="0" fill="hold" nodeType="with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7B6E3-47C9-490B-8462-A22313A1CA53}"/>
              </a:ext>
            </a:extLst>
          </p:cNvPr>
          <p:cNvSpPr txBox="1"/>
          <p:nvPr/>
        </p:nvSpPr>
        <p:spPr>
          <a:xfrm>
            <a:off x="1950720" y="0"/>
            <a:ext cx="7487920" cy="923330"/>
          </a:xfrm>
          <a:prstGeom prst="rect">
            <a:avLst/>
          </a:prstGeom>
          <a:noFill/>
        </p:spPr>
        <p:txBody>
          <a:bodyPr wrap="square" rtlCol="0">
            <a:spAutoFit/>
          </a:bodyPr>
          <a:lstStyle/>
          <a:p>
            <a:r>
              <a:rPr lang="en-US" sz="5400" u="sng" dirty="0">
                <a:latin typeface="Algerian" panose="04020705040A02060702" pitchFamily="82" charset="0"/>
              </a:rPr>
              <a:t>SAFETY</a:t>
            </a:r>
            <a:r>
              <a:rPr lang="en-US" sz="5400" b="1" i="1" u="sng" dirty="0">
                <a:latin typeface="Algerian" panose="04020705040A02060702" pitchFamily="82" charset="0"/>
              </a:rPr>
              <a:t> </a:t>
            </a:r>
            <a:r>
              <a:rPr lang="en-US" sz="5400" u="sng" dirty="0">
                <a:latin typeface="Algerian" panose="04020705040A02060702" pitchFamily="82" charset="0"/>
              </a:rPr>
              <a:t>REQUIREMENT</a:t>
            </a:r>
            <a:endParaRPr lang="en-IN" sz="5400" u="sng" dirty="0">
              <a:latin typeface="Algerian" panose="04020705040A02060702" pitchFamily="82" charset="0"/>
            </a:endParaRPr>
          </a:p>
        </p:txBody>
      </p:sp>
      <p:sp>
        <p:nvSpPr>
          <p:cNvPr id="4" name="TextBox 3">
            <a:extLst>
              <a:ext uri="{FF2B5EF4-FFF2-40B4-BE49-F238E27FC236}">
                <a16:creationId xmlns:a16="http://schemas.microsoft.com/office/drawing/2014/main" id="{CA2FDC5D-97EF-4A13-AB05-F88E6B34AE89}"/>
              </a:ext>
            </a:extLst>
          </p:cNvPr>
          <p:cNvSpPr txBox="1"/>
          <p:nvPr/>
        </p:nvSpPr>
        <p:spPr>
          <a:xfrm>
            <a:off x="1905923" y="2331840"/>
            <a:ext cx="7577513" cy="21943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200000"/>
              </a:lnSpc>
            </a:pPr>
            <a:r>
              <a:rPr lang="en-US" sz="2400" dirty="0"/>
              <a:t>The database may get crashed at any certain time due to virus or operating system failure. Therefore, it is required to take the database backup.</a:t>
            </a:r>
            <a:endParaRPr lang="en-IN" sz="2400" dirty="0"/>
          </a:p>
        </p:txBody>
      </p:sp>
      <p:pic>
        <p:nvPicPr>
          <p:cNvPr id="5" name="Picture 4">
            <a:extLst>
              <a:ext uri="{FF2B5EF4-FFF2-40B4-BE49-F238E27FC236}">
                <a16:creationId xmlns:a16="http://schemas.microsoft.com/office/drawing/2014/main" id="{BBE521B6-9E08-47F9-A1FC-3BD8286C9001}"/>
              </a:ext>
            </a:extLst>
          </p:cNvPr>
          <p:cNvPicPr>
            <a:picLocks noChangeAspect="1"/>
          </p:cNvPicPr>
          <p:nvPr/>
        </p:nvPicPr>
        <p:blipFill>
          <a:blip r:embed="rId4"/>
          <a:stretch>
            <a:fillRect/>
          </a:stretch>
        </p:blipFill>
        <p:spPr>
          <a:xfrm>
            <a:off x="8873181" y="4894998"/>
            <a:ext cx="3231160" cy="1871634"/>
          </a:xfrm>
          <a:prstGeom prst="rect">
            <a:avLst/>
          </a:prstGeom>
        </p:spPr>
      </p:pic>
    </p:spTree>
    <p:extLst>
      <p:ext uri="{BB962C8B-B14F-4D97-AF65-F5344CB8AC3E}">
        <p14:creationId xmlns:p14="http://schemas.microsoft.com/office/powerpoint/2010/main" val="268360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2600"/>
                            </p:stCondLst>
                            <p:childTnLst>
                              <p:par>
                                <p:cTn id="9" presetID="22" presetClass="entr" presetSubtype="1"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9000" r="-1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CDC63-23D9-435E-A2BA-A1B127D49484}"/>
              </a:ext>
            </a:extLst>
          </p:cNvPr>
          <p:cNvSpPr txBox="1"/>
          <p:nvPr/>
        </p:nvSpPr>
        <p:spPr>
          <a:xfrm>
            <a:off x="2174240" y="0"/>
            <a:ext cx="10715359" cy="1200329"/>
          </a:xfrm>
          <a:prstGeom prst="rect">
            <a:avLst/>
          </a:prstGeom>
          <a:noFill/>
        </p:spPr>
        <p:txBody>
          <a:bodyPr wrap="square" rtlCol="0">
            <a:spAutoFit/>
          </a:bodyPr>
          <a:lstStyle/>
          <a:p>
            <a:r>
              <a:rPr lang="en-US" sz="7200" b="1" i="1" dirty="0">
                <a:ln w="13462">
                  <a:solidFill>
                    <a:schemeClr val="bg1"/>
                  </a:solidFill>
                  <a:prstDash val="solid"/>
                </a:ln>
                <a:solidFill>
                  <a:srgbClr val="002060"/>
                </a:solidFill>
                <a:effectLst>
                  <a:glow rad="1168400">
                    <a:schemeClr val="accent3">
                      <a:satMod val="175000"/>
                      <a:alpha val="31000"/>
                    </a:schemeClr>
                  </a:glow>
                  <a:outerShdw dist="38100" dir="2700000" algn="bl" rotWithShape="0">
                    <a:schemeClr val="accent5"/>
                  </a:outerShdw>
                  <a:reflection endPos="71000" dist="101600" dir="5400000" sy="-100000" algn="bl" rotWithShape="0"/>
                </a:effectLst>
                <a:latin typeface="Algerian" panose="04020705040A02060702" pitchFamily="82" charset="0"/>
              </a:rPr>
              <a:t>THANK YOU….</a:t>
            </a:r>
            <a:endParaRPr lang="en-IN" sz="7200" b="1" i="1" dirty="0">
              <a:ln w="13462">
                <a:solidFill>
                  <a:schemeClr val="bg1"/>
                </a:solidFill>
                <a:prstDash val="solid"/>
              </a:ln>
              <a:solidFill>
                <a:srgbClr val="002060"/>
              </a:solidFill>
              <a:effectLst>
                <a:glow rad="1168400">
                  <a:schemeClr val="accent3">
                    <a:satMod val="175000"/>
                    <a:alpha val="31000"/>
                  </a:schemeClr>
                </a:glow>
                <a:outerShdw dist="38100" dir="2700000" algn="bl" rotWithShape="0">
                  <a:schemeClr val="accent5"/>
                </a:outerShdw>
                <a:reflection endPos="71000" dist="101600" dir="5400000" sy="-100000" algn="bl" rotWithShape="0"/>
              </a:effectLst>
              <a:latin typeface="Algerian" panose="04020705040A02060702" pitchFamily="82" charset="0"/>
            </a:endParaRPr>
          </a:p>
        </p:txBody>
      </p:sp>
      <p:pic>
        <p:nvPicPr>
          <p:cNvPr id="6" name="Picture 5">
            <a:extLst>
              <a:ext uri="{FF2B5EF4-FFF2-40B4-BE49-F238E27FC236}">
                <a16:creationId xmlns:a16="http://schemas.microsoft.com/office/drawing/2014/main" id="{BC237B7F-5AC1-4C20-9C6D-5DA9CBBFA7C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037320" y="152401"/>
            <a:ext cx="1833880" cy="1078408"/>
          </a:xfrm>
          <a:prstGeom prst="rect">
            <a:avLst/>
          </a:prstGeom>
        </p:spPr>
      </p:pic>
      <p:sp>
        <p:nvSpPr>
          <p:cNvPr id="9" name="TextBox 8">
            <a:extLst>
              <a:ext uri="{FF2B5EF4-FFF2-40B4-BE49-F238E27FC236}">
                <a16:creationId xmlns:a16="http://schemas.microsoft.com/office/drawing/2014/main" id="{7A0E7E11-6ADE-4D82-8132-E5624428D8DE}"/>
              </a:ext>
            </a:extLst>
          </p:cNvPr>
          <p:cNvSpPr txBox="1"/>
          <p:nvPr/>
        </p:nvSpPr>
        <p:spPr>
          <a:xfrm>
            <a:off x="0" y="5505270"/>
            <a:ext cx="1219200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b="0" i="0" dirty="0">
                <a:solidFill>
                  <a:srgbClr val="202124"/>
                </a:solidFill>
                <a:effectLst/>
                <a:latin typeface="arial" panose="020B0604020202020204" pitchFamily="34" charset="0"/>
              </a:rPr>
              <a:t>“</a:t>
            </a:r>
            <a:r>
              <a:rPr lang="en-US" sz="2400" b="1" i="0" dirty="0">
                <a:solidFill>
                  <a:srgbClr val="202124"/>
                </a:solidFill>
                <a:effectLst/>
                <a:latin typeface="arial" panose="020B0604020202020204" pitchFamily="34" charset="0"/>
              </a:rPr>
              <a:t>If I cannot do great things, I can do small things in a great way.”</a:t>
            </a:r>
          </a:p>
        </p:txBody>
      </p:sp>
    </p:spTree>
    <p:extLst>
      <p:ext uri="{BB962C8B-B14F-4D97-AF65-F5344CB8AC3E}">
        <p14:creationId xmlns:p14="http://schemas.microsoft.com/office/powerpoint/2010/main" val="2698042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22570">
        <p15:prstTrans prst="peelOff"/>
      </p:transition>
    </mc:Choice>
    <mc:Fallback xmlns="">
      <p:transition spd="slow" advTm="2225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26"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1E16B-B15D-416D-A99D-A66A7C6837DA}"/>
              </a:ext>
            </a:extLst>
          </p:cNvPr>
          <p:cNvSpPr txBox="1"/>
          <p:nvPr/>
        </p:nvSpPr>
        <p:spPr>
          <a:xfrm>
            <a:off x="3928534" y="533400"/>
            <a:ext cx="2683933" cy="707886"/>
          </a:xfrm>
          <a:prstGeom prst="rect">
            <a:avLst/>
          </a:prstGeom>
          <a:noFill/>
        </p:spPr>
        <p:txBody>
          <a:bodyPr wrap="square" rtlCol="0">
            <a:spAutoFit/>
          </a:bodyPr>
          <a:lstStyle/>
          <a:p>
            <a:r>
              <a:rPr lang="en-US" sz="4000" i="1" u="sng" dirty="0">
                <a:solidFill>
                  <a:srgbClr val="FFC000"/>
                </a:solidFill>
                <a:latin typeface="Algerian" panose="04020705040A02060702" pitchFamily="82" charset="0"/>
              </a:rPr>
              <a:t>CONTENTS</a:t>
            </a:r>
            <a:endParaRPr lang="en-IN" sz="4000" i="1" u="sng" dirty="0">
              <a:solidFill>
                <a:srgbClr val="FFC000"/>
              </a:solidFill>
              <a:latin typeface="Algerian" panose="04020705040A02060702" pitchFamily="82" charset="0"/>
            </a:endParaRPr>
          </a:p>
        </p:txBody>
      </p:sp>
      <p:sp>
        <p:nvSpPr>
          <p:cNvPr id="3" name="TextBox 2">
            <a:extLst>
              <a:ext uri="{FF2B5EF4-FFF2-40B4-BE49-F238E27FC236}">
                <a16:creationId xmlns:a16="http://schemas.microsoft.com/office/drawing/2014/main" id="{D11940F1-F1F7-48E6-8438-3B1E8817DD5F}"/>
              </a:ext>
            </a:extLst>
          </p:cNvPr>
          <p:cNvSpPr txBox="1"/>
          <p:nvPr/>
        </p:nvSpPr>
        <p:spPr>
          <a:xfrm>
            <a:off x="626534" y="817954"/>
            <a:ext cx="4343400" cy="58303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solidFill>
                  <a:srgbClr val="FFFF00"/>
                </a:solidFill>
                <a:latin typeface="Franklin Gothic Medium" panose="020B0603020102020204" pitchFamily="34" charset="0"/>
              </a:rPr>
              <a:t>Introduction</a:t>
            </a:r>
          </a:p>
          <a:p>
            <a:pPr marL="285750" indent="-285750">
              <a:lnSpc>
                <a:spcPct val="150000"/>
              </a:lnSpc>
              <a:buFont typeface="Wingdings" panose="05000000000000000000" pitchFamily="2" charset="2"/>
              <a:buChar char="Ø"/>
            </a:pPr>
            <a:r>
              <a:rPr lang="en-US" sz="2800" dirty="0">
                <a:solidFill>
                  <a:srgbClr val="FFFF00"/>
                </a:solidFill>
                <a:latin typeface="Franklin Gothic Medium" panose="020B0603020102020204" pitchFamily="34" charset="0"/>
              </a:rPr>
              <a:t>Purpose</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Project Scope</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Users of the system</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Functional Requirements</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Tools to be used</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Front end and Back end</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How to  project work?</a:t>
            </a:r>
          </a:p>
          <a:p>
            <a:pPr marL="285750" indent="-285750">
              <a:lnSpc>
                <a:spcPct val="150000"/>
              </a:lnSpc>
              <a:buFont typeface="Wingdings" panose="05000000000000000000" pitchFamily="2" charset="2"/>
              <a:buChar char="Ø"/>
            </a:pPr>
            <a:r>
              <a:rPr lang="en-IN" sz="2800" dirty="0">
                <a:solidFill>
                  <a:srgbClr val="FFFF00"/>
                </a:solidFill>
                <a:latin typeface="Franklin Gothic Medium" panose="020B0603020102020204" pitchFamily="34" charset="0"/>
              </a:rPr>
              <a:t>Safety Requirements</a:t>
            </a:r>
          </a:p>
        </p:txBody>
      </p:sp>
    </p:spTree>
    <p:extLst>
      <p:ext uri="{BB962C8B-B14F-4D97-AF65-F5344CB8AC3E}">
        <p14:creationId xmlns:p14="http://schemas.microsoft.com/office/powerpoint/2010/main" val="3615245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500" accel="50000" decel="50000" autoRev="1" fill="hold">
                                          <p:stCondLst>
                                            <p:cond delay="0"/>
                                          </p:stCondLst>
                                        </p:cTn>
                                        <p:tgtEl>
                                          <p:spTgt spid="2"/>
                                        </p:tgtEl>
                                        <p:attrNameLst>
                                          <p:attrName>ppt_x</p:attrName>
                                          <p:attrName>ppt_y</p:attrName>
                                        </p:attrNameLst>
                                      </p:cBhvr>
                                    </p:animMotion>
                                    <p:animRot by="1500000">
                                      <p:cBhvr>
                                        <p:cTn id="7" dur="250" fill="hold">
                                          <p:stCondLst>
                                            <p:cond delay="0"/>
                                          </p:stCondLst>
                                        </p:cTn>
                                        <p:tgtEl>
                                          <p:spTgt spid="2"/>
                                        </p:tgtEl>
                                        <p:attrNameLst>
                                          <p:attrName>r</p:attrName>
                                        </p:attrNameLst>
                                      </p:cBhvr>
                                    </p:animRot>
                                    <p:animRot by="-1500000">
                                      <p:cBhvr>
                                        <p:cTn id="8" dur="250" fill="hold">
                                          <p:stCondLst>
                                            <p:cond delay="250"/>
                                          </p:stCondLst>
                                        </p:cTn>
                                        <p:tgtEl>
                                          <p:spTgt spid="2"/>
                                        </p:tgtEl>
                                        <p:attrNameLst>
                                          <p:attrName>r</p:attrName>
                                        </p:attrNameLst>
                                      </p:cBhvr>
                                    </p:animRot>
                                    <p:animRot by="-1500000">
                                      <p:cBhvr>
                                        <p:cTn id="9" dur="250" fill="hold">
                                          <p:stCondLst>
                                            <p:cond delay="500"/>
                                          </p:stCondLst>
                                        </p:cTn>
                                        <p:tgtEl>
                                          <p:spTgt spid="2"/>
                                        </p:tgtEl>
                                        <p:attrNameLst>
                                          <p:attrName>r</p:attrName>
                                        </p:attrNameLst>
                                      </p:cBhvr>
                                    </p:animRot>
                                    <p:animRot by="1500000">
                                      <p:cBhvr>
                                        <p:cTn id="10" dur="250" fill="hold">
                                          <p:stCondLst>
                                            <p:cond delay="750"/>
                                          </p:stCondLst>
                                        </p:cTn>
                                        <p:tgtEl>
                                          <p:spTgt spid="2"/>
                                        </p:tgtEl>
                                        <p:attrNameLst>
                                          <p:attrName>r</p:attrName>
                                        </p:attrNameLst>
                                      </p:cBhvr>
                                    </p:animRot>
                                  </p:childTnLst>
                                </p:cTn>
                              </p:par>
                            </p:childTnLst>
                          </p:cTn>
                        </p:par>
                        <p:par>
                          <p:cTn id="11" fill="hold">
                            <p:stCondLst>
                              <p:cond delay="1700"/>
                            </p:stCondLst>
                            <p:childTnLst>
                              <p:par>
                                <p:cTn id="12" presetID="22" presetClass="entr" presetSubtype="8" fill="hold" nodeType="afterEffect">
                                  <p:stCondLst>
                                    <p:cond delay="0"/>
                                  </p:stCondLst>
                                  <p:iterate type="lt">
                                    <p:tmPct val="5000"/>
                                  </p:iterate>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1000"/>
                                        <p:tgtEl>
                                          <p:spTgt spid="3">
                                            <p:txEl>
                                              <p:pRg st="0" end="0"/>
                                            </p:txEl>
                                          </p:spTgt>
                                        </p:tgtEl>
                                      </p:cBhvr>
                                    </p:animEffect>
                                  </p:childTnLst>
                                </p:cTn>
                              </p:par>
                            </p:childTnLst>
                          </p:cTn>
                        </p:par>
                        <p:par>
                          <p:cTn id="15" fill="hold">
                            <p:stCondLst>
                              <p:cond delay="3250"/>
                            </p:stCondLst>
                            <p:childTnLst>
                              <p:par>
                                <p:cTn id="16" presetID="22" presetClass="entr" presetSubtype="8" fill="hold" nodeType="afterEffect">
                                  <p:stCondLst>
                                    <p:cond delay="0"/>
                                  </p:stCondLst>
                                  <p:iterate type="lt">
                                    <p:tmPct val="5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1000"/>
                                        <p:tgtEl>
                                          <p:spTgt spid="3">
                                            <p:txEl>
                                              <p:pRg st="1" end="1"/>
                                            </p:txEl>
                                          </p:spTgt>
                                        </p:tgtEl>
                                      </p:cBhvr>
                                    </p:animEffect>
                                  </p:childTnLst>
                                </p:cTn>
                              </p:par>
                            </p:childTnLst>
                          </p:cTn>
                        </p:par>
                        <p:par>
                          <p:cTn id="19" fill="hold">
                            <p:stCondLst>
                              <p:cond delay="4550"/>
                            </p:stCondLst>
                            <p:childTnLst>
                              <p:par>
                                <p:cTn id="20" presetID="22" presetClass="entr" presetSubtype="8" fill="hold" nodeType="afterEffect">
                                  <p:stCondLst>
                                    <p:cond delay="0"/>
                                  </p:stCondLst>
                                  <p:iterate type="lt">
                                    <p:tmPct val="5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par>
                          <p:cTn id="23" fill="hold">
                            <p:stCondLst>
                              <p:cond delay="6100"/>
                            </p:stCondLst>
                            <p:childTnLst>
                              <p:par>
                                <p:cTn id="24" presetID="22" presetClass="entr" presetSubtype="8" fill="hold" nodeType="afterEffect">
                                  <p:stCondLst>
                                    <p:cond delay="0"/>
                                  </p:stCondLst>
                                  <p:iterate type="lt">
                                    <p:tmPct val="5000"/>
                                  </p:iterate>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1000"/>
                                        <p:tgtEl>
                                          <p:spTgt spid="3">
                                            <p:txEl>
                                              <p:pRg st="3" end="3"/>
                                            </p:txEl>
                                          </p:spTgt>
                                        </p:tgtEl>
                                      </p:cBhvr>
                                    </p:animEffect>
                                  </p:childTnLst>
                                </p:cTn>
                              </p:par>
                            </p:childTnLst>
                          </p:cTn>
                        </p:par>
                        <p:par>
                          <p:cTn id="27" fill="hold">
                            <p:stCondLst>
                              <p:cond delay="7850"/>
                            </p:stCondLst>
                            <p:childTnLst>
                              <p:par>
                                <p:cTn id="28" presetID="22" presetClass="entr" presetSubtype="8" fill="hold" nodeType="afterEffect">
                                  <p:stCondLst>
                                    <p:cond delay="0"/>
                                  </p:stCondLst>
                                  <p:iterate type="lt">
                                    <p:tmPct val="5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1000"/>
                                        <p:tgtEl>
                                          <p:spTgt spid="3">
                                            <p:txEl>
                                              <p:pRg st="4" end="4"/>
                                            </p:txEl>
                                          </p:spTgt>
                                        </p:tgtEl>
                                      </p:cBhvr>
                                    </p:animEffect>
                                  </p:childTnLst>
                                </p:cTn>
                              </p:par>
                            </p:childTnLst>
                          </p:cTn>
                        </p:par>
                        <p:par>
                          <p:cTn id="31" fill="hold">
                            <p:stCondLst>
                              <p:cond delay="9900"/>
                            </p:stCondLst>
                            <p:childTnLst>
                              <p:par>
                                <p:cTn id="32" presetID="22" presetClass="entr" presetSubtype="8" fill="hold" nodeType="afterEffect">
                                  <p:stCondLst>
                                    <p:cond delay="0"/>
                                  </p:stCondLst>
                                  <p:iterate type="lt">
                                    <p:tmPct val="5000"/>
                                  </p:iterate>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1000"/>
                                        <p:tgtEl>
                                          <p:spTgt spid="3">
                                            <p:txEl>
                                              <p:pRg st="5" end="5"/>
                                            </p:txEl>
                                          </p:spTgt>
                                        </p:tgtEl>
                                      </p:cBhvr>
                                    </p:animEffect>
                                  </p:childTnLst>
                                </p:cTn>
                              </p:par>
                            </p:childTnLst>
                          </p:cTn>
                        </p:par>
                        <p:par>
                          <p:cTn id="35" fill="hold">
                            <p:stCondLst>
                              <p:cond delay="11500"/>
                            </p:stCondLst>
                            <p:childTnLst>
                              <p:par>
                                <p:cTn id="36" presetID="22" presetClass="entr" presetSubtype="8" fill="hold" nodeType="afterEffect">
                                  <p:stCondLst>
                                    <p:cond delay="0"/>
                                  </p:stCondLst>
                                  <p:iterate type="lt">
                                    <p:tmPct val="5000"/>
                                  </p:iterate>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1000"/>
                                        <p:tgtEl>
                                          <p:spTgt spid="3">
                                            <p:txEl>
                                              <p:pRg st="6" end="6"/>
                                            </p:txEl>
                                          </p:spTgt>
                                        </p:tgtEl>
                                      </p:cBhvr>
                                    </p:animEffect>
                                  </p:childTnLst>
                                </p:cTn>
                              </p:par>
                            </p:childTnLst>
                          </p:cTn>
                        </p:par>
                        <p:par>
                          <p:cTn id="39" fill="hold">
                            <p:stCondLst>
                              <p:cond delay="13350"/>
                            </p:stCondLst>
                            <p:childTnLst>
                              <p:par>
                                <p:cTn id="40" presetID="22" presetClass="entr" presetSubtype="8" fill="hold" nodeType="afterEffect">
                                  <p:stCondLst>
                                    <p:cond delay="0"/>
                                  </p:stCondLst>
                                  <p:iterate type="lt">
                                    <p:tmPct val="5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par>
                          <p:cTn id="43" fill="hold">
                            <p:stCondLst>
                              <p:cond delay="15150"/>
                            </p:stCondLst>
                            <p:childTnLst>
                              <p:par>
                                <p:cTn id="44" presetID="22" presetClass="entr" presetSubtype="8" fill="hold" nodeType="afterEffect">
                                  <p:stCondLst>
                                    <p:cond delay="0"/>
                                  </p:stCondLst>
                                  <p:iterate type="lt">
                                    <p:tmPct val="5000"/>
                                  </p:iterate>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682FD-1E83-4808-AE44-9160B201CF9F}"/>
              </a:ext>
            </a:extLst>
          </p:cNvPr>
          <p:cNvSpPr txBox="1"/>
          <p:nvPr/>
        </p:nvSpPr>
        <p:spPr>
          <a:xfrm>
            <a:off x="3627120" y="0"/>
            <a:ext cx="4419600" cy="830997"/>
          </a:xfrm>
          <a:prstGeom prst="rect">
            <a:avLst/>
          </a:prstGeom>
          <a:noFill/>
        </p:spPr>
        <p:txBody>
          <a:bodyPr wrap="square" rtlCol="0">
            <a:spAutoFit/>
          </a:bodyPr>
          <a:lstStyle/>
          <a:p>
            <a:r>
              <a:rPr lang="en-US" sz="4800" i="1" u="sng" dirty="0">
                <a:latin typeface="Algerian" panose="04020705040A02060702" pitchFamily="82" charset="0"/>
              </a:rPr>
              <a:t>INTRODUCTION</a:t>
            </a:r>
            <a:endParaRPr lang="en-IN" sz="4800" i="1" u="sng" dirty="0">
              <a:latin typeface="Algerian" panose="04020705040A02060702" pitchFamily="82" charset="0"/>
            </a:endParaRPr>
          </a:p>
        </p:txBody>
      </p:sp>
      <p:sp>
        <p:nvSpPr>
          <p:cNvPr id="3" name="TextBox 2">
            <a:extLst>
              <a:ext uri="{FF2B5EF4-FFF2-40B4-BE49-F238E27FC236}">
                <a16:creationId xmlns:a16="http://schemas.microsoft.com/office/drawing/2014/main" id="{FCD10256-37FD-4E6B-BA92-AA9A93047FA2}"/>
              </a:ext>
            </a:extLst>
          </p:cNvPr>
          <p:cNvSpPr txBox="1"/>
          <p:nvPr/>
        </p:nvSpPr>
        <p:spPr>
          <a:xfrm>
            <a:off x="216082" y="1076960"/>
            <a:ext cx="10163694" cy="4410310"/>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lnSpc>
                <a:spcPct val="200000"/>
              </a:lnSpc>
            </a:pPr>
            <a:r>
              <a:rPr lang="en-US" sz="2400" dirty="0">
                <a:solidFill>
                  <a:schemeClr val="tx1">
                    <a:lumMod val="75000"/>
                    <a:lumOff val="25000"/>
                  </a:schemeClr>
                </a:solidFill>
              </a:rPr>
              <a:t>The “Library Management System” is developed in java Swing for front end  and using Mysql for the back end, which is manly focus on the basic working in a library such as adding librarian, new books, updating the information, searching books and members and facility to issue and return books. Using this application user can make the booking of books and can look either it is available in library or not.</a:t>
            </a:r>
            <a:endParaRPr lang="en-IN" sz="2400" dirty="0">
              <a:solidFill>
                <a:schemeClr val="tx1">
                  <a:lumMod val="75000"/>
                  <a:lumOff val="25000"/>
                </a:schemeClr>
              </a:solidFill>
            </a:endParaRPr>
          </a:p>
        </p:txBody>
      </p:sp>
      <p:pic>
        <p:nvPicPr>
          <p:cNvPr id="7" name="Picture 6">
            <a:extLst>
              <a:ext uri="{FF2B5EF4-FFF2-40B4-BE49-F238E27FC236}">
                <a16:creationId xmlns:a16="http://schemas.microsoft.com/office/drawing/2014/main" id="{E0DA2286-D3F8-40AB-A2A2-EACDF78BD9D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53088" y="4998720"/>
            <a:ext cx="2938912" cy="1762472"/>
          </a:xfrm>
          <a:prstGeom prst="rect">
            <a:avLst/>
          </a:prstGeom>
        </p:spPr>
      </p:pic>
    </p:spTree>
    <p:extLst>
      <p:ext uri="{BB962C8B-B14F-4D97-AF65-F5344CB8AC3E}">
        <p14:creationId xmlns:p14="http://schemas.microsoft.com/office/powerpoint/2010/main" val="64724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par>
                          <p:cTn id="8" fill="hold">
                            <p:stCondLst>
                              <p:cond delay="2100"/>
                            </p:stCondLst>
                            <p:childTnLst>
                              <p:par>
                                <p:cTn id="9" presetID="22"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A7F939-D446-42BF-9E0E-543DFD28879B}"/>
              </a:ext>
            </a:extLst>
          </p:cNvPr>
          <p:cNvSpPr txBox="1"/>
          <p:nvPr/>
        </p:nvSpPr>
        <p:spPr>
          <a:xfrm>
            <a:off x="4300268" y="-161602"/>
            <a:ext cx="2834640" cy="830997"/>
          </a:xfrm>
          <a:prstGeom prst="rect">
            <a:avLst/>
          </a:prstGeom>
          <a:noFill/>
        </p:spPr>
        <p:txBody>
          <a:bodyPr wrap="square" rtlCol="0">
            <a:spAutoFit/>
          </a:bodyPr>
          <a:lstStyle/>
          <a:p>
            <a:r>
              <a:rPr lang="en-US" sz="4800" i="1" u="sng" dirty="0">
                <a:latin typeface="Algerian" panose="04020705040A02060702" pitchFamily="82" charset="0"/>
              </a:rPr>
              <a:t>Purpose</a:t>
            </a:r>
            <a:endParaRPr lang="en-IN" sz="5400" i="1" u="sng" dirty="0">
              <a:latin typeface="Algerian" panose="04020705040A02060702" pitchFamily="82" charset="0"/>
            </a:endParaRPr>
          </a:p>
        </p:txBody>
      </p:sp>
      <p:sp>
        <p:nvSpPr>
          <p:cNvPr id="3" name="TextBox 2">
            <a:extLst>
              <a:ext uri="{FF2B5EF4-FFF2-40B4-BE49-F238E27FC236}">
                <a16:creationId xmlns:a16="http://schemas.microsoft.com/office/drawing/2014/main" id="{710BF906-82A1-4E5B-8531-C5D7309AE98C}"/>
              </a:ext>
            </a:extLst>
          </p:cNvPr>
          <p:cNvSpPr txBox="1"/>
          <p:nvPr/>
        </p:nvSpPr>
        <p:spPr>
          <a:xfrm>
            <a:off x="230471" y="1145412"/>
            <a:ext cx="9193075" cy="3412802"/>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457200" indent="-457200" algn="just">
              <a:lnSpc>
                <a:spcPct val="150000"/>
              </a:lnSpc>
              <a:buFont typeface="+mj-lt"/>
              <a:buAutoNum type="arabicPeriod"/>
            </a:pPr>
            <a:r>
              <a:rPr lang="en-US" sz="2400" dirty="0"/>
              <a:t>It provides “better and efficient” services to the students</a:t>
            </a:r>
          </a:p>
          <a:p>
            <a:pPr marL="457200" indent="-457200" algn="just">
              <a:lnSpc>
                <a:spcPct val="150000"/>
              </a:lnSpc>
              <a:buFont typeface="+mj-lt"/>
              <a:buAutoNum type="arabicPeriod"/>
            </a:pPr>
            <a:r>
              <a:rPr lang="en-US" sz="2400" dirty="0"/>
              <a:t>Reduce the workload of librarian.</a:t>
            </a:r>
          </a:p>
          <a:p>
            <a:pPr marL="457200" indent="-457200" algn="just">
              <a:lnSpc>
                <a:spcPct val="150000"/>
              </a:lnSpc>
              <a:buFont typeface="+mj-lt"/>
              <a:buAutoNum type="arabicPeriod"/>
            </a:pPr>
            <a:r>
              <a:rPr lang="en-US" sz="2400" dirty="0"/>
              <a:t>Fastest retrieval of information about the desired book.</a:t>
            </a:r>
          </a:p>
          <a:p>
            <a:pPr marL="457200" indent="-457200" algn="just">
              <a:lnSpc>
                <a:spcPct val="150000"/>
              </a:lnSpc>
              <a:buFont typeface="+mj-lt"/>
              <a:buAutoNum type="arabicPeriod"/>
            </a:pPr>
            <a:r>
              <a:rPr lang="en-US" sz="2400" dirty="0"/>
              <a:t>Provide facility for proper monitoring reduce paper work and provide the data security.</a:t>
            </a:r>
          </a:p>
          <a:p>
            <a:pPr marL="457200" indent="-457200" algn="just">
              <a:lnSpc>
                <a:spcPct val="150000"/>
              </a:lnSpc>
              <a:buFont typeface="+mj-lt"/>
              <a:buAutoNum type="arabicPeriod"/>
            </a:pPr>
            <a:r>
              <a:rPr lang="en-US" sz="2400" dirty="0"/>
              <a:t>All details will available on a click.</a:t>
            </a:r>
            <a:endParaRPr lang="en-IN" sz="2400" dirty="0"/>
          </a:p>
        </p:txBody>
      </p:sp>
      <p:pic>
        <p:nvPicPr>
          <p:cNvPr id="4" name="Picture 3">
            <a:extLst>
              <a:ext uri="{FF2B5EF4-FFF2-40B4-BE49-F238E27FC236}">
                <a16:creationId xmlns:a16="http://schemas.microsoft.com/office/drawing/2014/main" id="{51A4237E-09F2-435E-ADE0-DC52152954D5}"/>
              </a:ext>
            </a:extLst>
          </p:cNvPr>
          <p:cNvPicPr>
            <a:picLocks noChangeAspect="1"/>
          </p:cNvPicPr>
          <p:nvPr/>
        </p:nvPicPr>
        <p:blipFill>
          <a:blip r:embed="rId4"/>
          <a:stretch>
            <a:fillRect/>
          </a:stretch>
        </p:blipFill>
        <p:spPr>
          <a:xfrm>
            <a:off x="8236550" y="4558214"/>
            <a:ext cx="3724979" cy="2097206"/>
          </a:xfrm>
          <a:prstGeom prst="rect">
            <a:avLst/>
          </a:prstGeom>
        </p:spPr>
      </p:pic>
    </p:spTree>
    <p:extLst>
      <p:ext uri="{BB962C8B-B14F-4D97-AF65-F5344CB8AC3E}">
        <p14:creationId xmlns:p14="http://schemas.microsoft.com/office/powerpoint/2010/main" val="4281541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par>
                          <p:cTn id="8" fill="hold">
                            <p:stCondLst>
                              <p:cond delay="1600"/>
                            </p:stCondLst>
                            <p:childTnLst>
                              <p:par>
                                <p:cTn id="9" presetID="22"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2000"/>
                                        <p:tgtEl>
                                          <p:spTgt spid="3">
                                            <p:txEl>
                                              <p:pRg st="0" end="0"/>
                                            </p:txEl>
                                          </p:spTgt>
                                        </p:tgtEl>
                                      </p:cBhvr>
                                    </p:animEffect>
                                  </p:childTnLst>
                                </p:cTn>
                              </p:par>
                            </p:childTnLst>
                          </p:cTn>
                        </p:par>
                        <p:par>
                          <p:cTn id="12" fill="hold">
                            <p:stCondLst>
                              <p:cond delay="3600"/>
                            </p:stCondLst>
                            <p:childTnLst>
                              <p:par>
                                <p:cTn id="13" presetID="22"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2000"/>
                                        <p:tgtEl>
                                          <p:spTgt spid="3">
                                            <p:txEl>
                                              <p:pRg st="1" end="1"/>
                                            </p:txEl>
                                          </p:spTgt>
                                        </p:tgtEl>
                                      </p:cBhvr>
                                    </p:animEffect>
                                  </p:childTnLst>
                                </p:cTn>
                              </p:par>
                            </p:childTnLst>
                          </p:cTn>
                        </p:par>
                        <p:par>
                          <p:cTn id="16" fill="hold">
                            <p:stCondLst>
                              <p:cond delay="5600"/>
                            </p:stCondLst>
                            <p:childTnLst>
                              <p:par>
                                <p:cTn id="17" presetID="22" presetClass="entr" presetSubtype="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2000"/>
                                        <p:tgtEl>
                                          <p:spTgt spid="3">
                                            <p:txEl>
                                              <p:pRg st="2" end="2"/>
                                            </p:txEl>
                                          </p:spTgt>
                                        </p:tgtEl>
                                      </p:cBhvr>
                                    </p:animEffect>
                                  </p:childTnLst>
                                </p:cTn>
                              </p:par>
                            </p:childTnLst>
                          </p:cTn>
                        </p:par>
                        <p:par>
                          <p:cTn id="20" fill="hold">
                            <p:stCondLst>
                              <p:cond delay="7600"/>
                            </p:stCondLst>
                            <p:childTnLst>
                              <p:par>
                                <p:cTn id="21" presetID="22" presetClass="entr" presetSubtype="1"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2000"/>
                                        <p:tgtEl>
                                          <p:spTgt spid="3">
                                            <p:txEl>
                                              <p:pRg st="3" end="3"/>
                                            </p:txEl>
                                          </p:spTgt>
                                        </p:tgtEl>
                                      </p:cBhvr>
                                    </p:animEffect>
                                  </p:childTnLst>
                                </p:cTn>
                              </p:par>
                            </p:childTnLst>
                          </p:cTn>
                        </p:par>
                        <p:par>
                          <p:cTn id="24" fill="hold">
                            <p:stCondLst>
                              <p:cond delay="9600"/>
                            </p:stCondLst>
                            <p:childTnLst>
                              <p:par>
                                <p:cTn id="25" presetID="22" presetClass="entr" presetSubtype="1"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42CB8-2852-4915-8C50-6F3332394025}"/>
              </a:ext>
            </a:extLst>
          </p:cNvPr>
          <p:cNvSpPr txBox="1"/>
          <p:nvPr/>
        </p:nvSpPr>
        <p:spPr>
          <a:xfrm>
            <a:off x="3474720" y="132080"/>
            <a:ext cx="4958080" cy="830997"/>
          </a:xfrm>
          <a:prstGeom prst="rect">
            <a:avLst/>
          </a:prstGeom>
          <a:noFill/>
        </p:spPr>
        <p:txBody>
          <a:bodyPr wrap="square" rtlCol="0">
            <a:spAutoFit/>
          </a:bodyPr>
          <a:lstStyle/>
          <a:p>
            <a:r>
              <a:rPr lang="en-US" sz="4800" u="sng" dirty="0">
                <a:latin typeface="Algerian" panose="04020705040A02060702" pitchFamily="82" charset="0"/>
              </a:rPr>
              <a:t>Project Scope</a:t>
            </a:r>
            <a:endParaRPr lang="en-IN" sz="4800" u="sng" dirty="0">
              <a:latin typeface="Algerian" panose="04020705040A02060702" pitchFamily="82" charset="0"/>
            </a:endParaRPr>
          </a:p>
        </p:txBody>
      </p:sp>
      <p:sp>
        <p:nvSpPr>
          <p:cNvPr id="3" name="TextBox 2">
            <a:extLst>
              <a:ext uri="{FF2B5EF4-FFF2-40B4-BE49-F238E27FC236}">
                <a16:creationId xmlns:a16="http://schemas.microsoft.com/office/drawing/2014/main" id="{5D1E59C3-C6BE-4753-928D-1FE872CFD4A5}"/>
              </a:ext>
            </a:extLst>
          </p:cNvPr>
          <p:cNvSpPr txBox="1"/>
          <p:nvPr/>
        </p:nvSpPr>
        <p:spPr>
          <a:xfrm>
            <a:off x="699506" y="1255239"/>
            <a:ext cx="8919714" cy="3671646"/>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lgn="just">
              <a:lnSpc>
                <a:spcPct val="200000"/>
              </a:lnSpc>
              <a:buFont typeface="Wingdings" panose="05000000000000000000" pitchFamily="2" charset="2"/>
              <a:buChar char="v"/>
            </a:pPr>
            <a:r>
              <a:rPr lang="en-US" sz="2400" dirty="0"/>
              <a:t>Any education institute &amp; government office’s can make use of it for providing information about author, content of the available book etc.…</a:t>
            </a:r>
          </a:p>
          <a:p>
            <a:pPr marL="285750" indent="-285750" algn="just">
              <a:lnSpc>
                <a:spcPct val="200000"/>
              </a:lnSpc>
              <a:buFont typeface="Wingdings" panose="05000000000000000000" pitchFamily="2" charset="2"/>
              <a:buChar char="v"/>
            </a:pPr>
            <a:r>
              <a:rPr lang="en-US" sz="2400" dirty="0"/>
              <a:t>This project can further be extended by adding the facility of e-book's to overcome the problem of book stock in library.</a:t>
            </a:r>
            <a:endParaRPr lang="en-IN" sz="2400" dirty="0"/>
          </a:p>
        </p:txBody>
      </p:sp>
      <p:pic>
        <p:nvPicPr>
          <p:cNvPr id="4" name="Picture 3">
            <a:extLst>
              <a:ext uri="{FF2B5EF4-FFF2-40B4-BE49-F238E27FC236}">
                <a16:creationId xmlns:a16="http://schemas.microsoft.com/office/drawing/2014/main" id="{5D0F91AE-BC04-4698-BC3E-4FD8848FEE71}"/>
              </a:ext>
            </a:extLst>
          </p:cNvPr>
          <p:cNvPicPr>
            <a:picLocks noChangeAspect="1"/>
          </p:cNvPicPr>
          <p:nvPr/>
        </p:nvPicPr>
        <p:blipFill>
          <a:blip r:embed="rId4"/>
          <a:stretch>
            <a:fillRect/>
          </a:stretch>
        </p:blipFill>
        <p:spPr>
          <a:xfrm>
            <a:off x="8869680" y="4805680"/>
            <a:ext cx="3223929" cy="1870060"/>
          </a:xfrm>
          <a:prstGeom prst="rect">
            <a:avLst/>
          </a:prstGeom>
        </p:spPr>
      </p:pic>
    </p:spTree>
    <p:extLst>
      <p:ext uri="{BB962C8B-B14F-4D97-AF65-F5344CB8AC3E}">
        <p14:creationId xmlns:p14="http://schemas.microsoft.com/office/powerpoint/2010/main" val="2220865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2100"/>
                            </p:stCondLst>
                            <p:childTnLst>
                              <p:par>
                                <p:cTn id="9" presetID="22" presetClass="entr" presetSubtype="1"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up)">
                                      <p:cBhvr>
                                        <p:cTn id="11" dur="1000"/>
                                        <p:tgtEl>
                                          <p:spTgt spid="3">
                                            <p:bg/>
                                          </p:spTgt>
                                        </p:tgtEl>
                                      </p:cBhvr>
                                    </p:animEffect>
                                  </p:childTnLst>
                                </p:cTn>
                              </p:par>
                            </p:childTnLst>
                          </p:cTn>
                        </p:par>
                        <p:par>
                          <p:cTn id="12" fill="hold">
                            <p:stCondLst>
                              <p:cond delay="31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41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51545-A296-4762-86DF-7D2CB75062C2}"/>
              </a:ext>
            </a:extLst>
          </p:cNvPr>
          <p:cNvSpPr txBox="1"/>
          <p:nvPr/>
        </p:nvSpPr>
        <p:spPr>
          <a:xfrm>
            <a:off x="1991360" y="0"/>
            <a:ext cx="6492240" cy="830997"/>
          </a:xfrm>
          <a:prstGeom prst="rect">
            <a:avLst/>
          </a:prstGeom>
          <a:noFill/>
        </p:spPr>
        <p:txBody>
          <a:bodyPr wrap="square" rtlCol="0">
            <a:spAutoFit/>
          </a:bodyPr>
          <a:lstStyle/>
          <a:p>
            <a:r>
              <a:rPr lang="en-US" sz="4800" u="sng" dirty="0">
                <a:latin typeface="Algerian" panose="04020705040A02060702" pitchFamily="82" charset="0"/>
              </a:rPr>
              <a:t>User of the System</a:t>
            </a:r>
            <a:endParaRPr lang="en-IN" sz="4800" u="sng" dirty="0">
              <a:latin typeface="Algerian" panose="04020705040A02060702" pitchFamily="82" charset="0"/>
            </a:endParaRPr>
          </a:p>
        </p:txBody>
      </p:sp>
      <p:sp>
        <p:nvSpPr>
          <p:cNvPr id="3" name="TextBox 2">
            <a:extLst>
              <a:ext uri="{FF2B5EF4-FFF2-40B4-BE49-F238E27FC236}">
                <a16:creationId xmlns:a16="http://schemas.microsoft.com/office/drawing/2014/main" id="{DC924D32-FA81-49DE-845B-80CE67757E9F}"/>
              </a:ext>
            </a:extLst>
          </p:cNvPr>
          <p:cNvSpPr txBox="1"/>
          <p:nvPr/>
        </p:nvSpPr>
        <p:spPr>
          <a:xfrm>
            <a:off x="1991360" y="1341120"/>
            <a:ext cx="3541222"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mj-lt"/>
              <a:buAutoNum type="arabicPeriod"/>
            </a:pPr>
            <a:r>
              <a:rPr lang="en-US" sz="4000" dirty="0">
                <a:solidFill>
                  <a:srgbClr val="0070C0"/>
                </a:solidFill>
              </a:rPr>
              <a:t>Admin</a:t>
            </a:r>
          </a:p>
          <a:p>
            <a:pPr marL="342900" indent="-342900">
              <a:buFont typeface="+mj-lt"/>
              <a:buAutoNum type="arabicPeriod"/>
            </a:pPr>
            <a:r>
              <a:rPr lang="en-US" sz="4000" dirty="0">
                <a:solidFill>
                  <a:srgbClr val="0070C0"/>
                </a:solidFill>
              </a:rPr>
              <a:t>Librarian</a:t>
            </a:r>
            <a:endParaRPr lang="en-IN" sz="4000" dirty="0">
              <a:solidFill>
                <a:srgbClr val="0070C0"/>
              </a:solidFill>
            </a:endParaRPr>
          </a:p>
        </p:txBody>
      </p:sp>
      <p:sp>
        <p:nvSpPr>
          <p:cNvPr id="5" name="TextBox 4">
            <a:extLst>
              <a:ext uri="{FF2B5EF4-FFF2-40B4-BE49-F238E27FC236}">
                <a16:creationId xmlns:a16="http://schemas.microsoft.com/office/drawing/2014/main" id="{D38095CA-70BC-4156-A81B-1DB565372814}"/>
              </a:ext>
            </a:extLst>
          </p:cNvPr>
          <p:cNvSpPr txBox="1"/>
          <p:nvPr/>
        </p:nvSpPr>
        <p:spPr>
          <a:xfrm>
            <a:off x="2098502" y="3429000"/>
            <a:ext cx="6868160"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Remarks:</a:t>
            </a:r>
          </a:p>
          <a:p>
            <a:pPr marL="285750" indent="-285750">
              <a:buFont typeface="Arial" panose="020B0604020202020204" pitchFamily="34" charset="0"/>
              <a:buChar char="•"/>
            </a:pPr>
            <a:r>
              <a:rPr lang="en-US" sz="2400" dirty="0"/>
              <a:t>The users have the sufficient knowledge of computers &amp; of English language, as the user interface will be provided in English.</a:t>
            </a:r>
          </a:p>
        </p:txBody>
      </p:sp>
      <p:pic>
        <p:nvPicPr>
          <p:cNvPr id="7" name="Picture 6">
            <a:extLst>
              <a:ext uri="{FF2B5EF4-FFF2-40B4-BE49-F238E27FC236}">
                <a16:creationId xmlns:a16="http://schemas.microsoft.com/office/drawing/2014/main" id="{3608347D-E23C-473F-A114-2C334BBC80A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9861" y="3890051"/>
            <a:ext cx="849099" cy="647557"/>
          </a:xfrm>
          <a:prstGeom prst="rect">
            <a:avLst/>
          </a:prstGeom>
        </p:spPr>
      </p:pic>
      <p:pic>
        <p:nvPicPr>
          <p:cNvPr id="8" name="Picture 7">
            <a:extLst>
              <a:ext uri="{FF2B5EF4-FFF2-40B4-BE49-F238E27FC236}">
                <a16:creationId xmlns:a16="http://schemas.microsoft.com/office/drawing/2014/main" id="{92DFA62B-D0DC-487F-8994-7DFD10C794F4}"/>
              </a:ext>
            </a:extLst>
          </p:cNvPr>
          <p:cNvPicPr>
            <a:picLocks noChangeAspect="1"/>
          </p:cNvPicPr>
          <p:nvPr/>
        </p:nvPicPr>
        <p:blipFill>
          <a:blip r:embed="rId6"/>
          <a:stretch>
            <a:fillRect/>
          </a:stretch>
        </p:blipFill>
        <p:spPr>
          <a:xfrm>
            <a:off x="8811628" y="4880783"/>
            <a:ext cx="3225064" cy="1871634"/>
          </a:xfrm>
          <a:prstGeom prst="rect">
            <a:avLst/>
          </a:prstGeom>
        </p:spPr>
      </p:pic>
    </p:spTree>
    <p:extLst>
      <p:ext uri="{BB962C8B-B14F-4D97-AF65-F5344CB8AC3E}">
        <p14:creationId xmlns:p14="http://schemas.microsoft.com/office/powerpoint/2010/main" val="402278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par>
                          <p:cTn id="8" fill="hold">
                            <p:stCondLst>
                              <p:cond delay="24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3400"/>
                            </p:stCondLst>
                            <p:childTnLst>
                              <p:par>
                                <p:cTn id="13" presetID="26" presetClass="entr" presetSubtype="0"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290">
                                          <p:stCondLst>
                                            <p:cond delay="0"/>
                                          </p:stCondLst>
                                        </p:cTn>
                                        <p:tgtEl>
                                          <p:spTgt spid="5">
                                            <p:txEl>
                                              <p:pRg st="0" end="0"/>
                                            </p:txEl>
                                          </p:spTgt>
                                        </p:tgtEl>
                                      </p:cBhvr>
                                    </p:animEffect>
                                    <p:anim calcmode="lin" valueType="num">
                                      <p:cBhvr>
                                        <p:cTn id="16" dur="911"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5">
                                            <p:txEl>
                                              <p:pRg st="0" end="0"/>
                                            </p:txEl>
                                          </p:spTgt>
                                        </p:tgtEl>
                                        <p:attrNameLst>
                                          <p:attrName>ppt_y</p:attrName>
                                        </p:attrNameLst>
                                      </p:cBhvr>
                                      <p:tavLst>
                                        <p:tav tm="0" fmla="#ppt_y-sin(pi*$)/81">
                                          <p:val>
                                            <p:fltVal val="0"/>
                                          </p:val>
                                        </p:tav>
                                        <p:tav tm="100000">
                                          <p:val>
                                            <p:fltVal val="1"/>
                                          </p:val>
                                        </p:tav>
                                      </p:tavLst>
                                    </p:anim>
                                    <p:animScale>
                                      <p:cBhvr>
                                        <p:cTn id="21" dur="13">
                                          <p:stCondLst>
                                            <p:cond delay="325"/>
                                          </p:stCondLst>
                                        </p:cTn>
                                        <p:tgtEl>
                                          <p:spTgt spid="5">
                                            <p:txEl>
                                              <p:pRg st="0" end="0"/>
                                            </p:txEl>
                                          </p:spTgt>
                                        </p:tgtEl>
                                      </p:cBhvr>
                                      <p:to x="100000" y="60000"/>
                                    </p:animScale>
                                    <p:animScale>
                                      <p:cBhvr>
                                        <p:cTn id="22" dur="83" decel="50000">
                                          <p:stCondLst>
                                            <p:cond delay="338"/>
                                          </p:stCondLst>
                                        </p:cTn>
                                        <p:tgtEl>
                                          <p:spTgt spid="5">
                                            <p:txEl>
                                              <p:pRg st="0" end="0"/>
                                            </p:txEl>
                                          </p:spTgt>
                                        </p:tgtEl>
                                      </p:cBhvr>
                                      <p:to x="100000" y="100000"/>
                                    </p:animScale>
                                    <p:animScale>
                                      <p:cBhvr>
                                        <p:cTn id="23" dur="13">
                                          <p:stCondLst>
                                            <p:cond delay="656"/>
                                          </p:stCondLst>
                                        </p:cTn>
                                        <p:tgtEl>
                                          <p:spTgt spid="5">
                                            <p:txEl>
                                              <p:pRg st="0" end="0"/>
                                            </p:txEl>
                                          </p:spTgt>
                                        </p:tgtEl>
                                      </p:cBhvr>
                                      <p:to x="100000" y="80000"/>
                                    </p:animScale>
                                    <p:animScale>
                                      <p:cBhvr>
                                        <p:cTn id="24" dur="83" decel="50000">
                                          <p:stCondLst>
                                            <p:cond delay="669"/>
                                          </p:stCondLst>
                                        </p:cTn>
                                        <p:tgtEl>
                                          <p:spTgt spid="5">
                                            <p:txEl>
                                              <p:pRg st="0" end="0"/>
                                            </p:txEl>
                                          </p:spTgt>
                                        </p:tgtEl>
                                      </p:cBhvr>
                                      <p:to x="100000" y="100000"/>
                                    </p:animScale>
                                    <p:animScale>
                                      <p:cBhvr>
                                        <p:cTn id="25" dur="13">
                                          <p:stCondLst>
                                            <p:cond delay="821"/>
                                          </p:stCondLst>
                                        </p:cTn>
                                        <p:tgtEl>
                                          <p:spTgt spid="5">
                                            <p:txEl>
                                              <p:pRg st="0" end="0"/>
                                            </p:txEl>
                                          </p:spTgt>
                                        </p:tgtEl>
                                      </p:cBhvr>
                                      <p:to x="100000" y="90000"/>
                                    </p:animScale>
                                    <p:animScale>
                                      <p:cBhvr>
                                        <p:cTn id="26" dur="83" decel="50000">
                                          <p:stCondLst>
                                            <p:cond delay="834"/>
                                          </p:stCondLst>
                                        </p:cTn>
                                        <p:tgtEl>
                                          <p:spTgt spid="5">
                                            <p:txEl>
                                              <p:pRg st="0" end="0"/>
                                            </p:txEl>
                                          </p:spTgt>
                                        </p:tgtEl>
                                      </p:cBhvr>
                                      <p:to x="100000" y="100000"/>
                                    </p:animScale>
                                    <p:animScale>
                                      <p:cBhvr>
                                        <p:cTn id="27" dur="13">
                                          <p:stCondLst>
                                            <p:cond delay="904"/>
                                          </p:stCondLst>
                                        </p:cTn>
                                        <p:tgtEl>
                                          <p:spTgt spid="5">
                                            <p:txEl>
                                              <p:pRg st="0" end="0"/>
                                            </p:txEl>
                                          </p:spTgt>
                                        </p:tgtEl>
                                      </p:cBhvr>
                                      <p:to x="100000" y="95000"/>
                                    </p:animScale>
                                    <p:animScale>
                                      <p:cBhvr>
                                        <p:cTn id="28" dur="83" decel="50000">
                                          <p:stCondLst>
                                            <p:cond delay="917"/>
                                          </p:stCondLst>
                                        </p:cTn>
                                        <p:tgtEl>
                                          <p:spTgt spid="5">
                                            <p:txEl>
                                              <p:pRg st="0" end="0"/>
                                            </p:txEl>
                                          </p:spTgt>
                                        </p:tgtEl>
                                      </p:cBhvr>
                                      <p:to x="100000" y="100000"/>
                                    </p:animScale>
                                  </p:childTnLst>
                                </p:cTn>
                              </p:par>
                            </p:childTnLst>
                          </p:cTn>
                        </p:par>
                        <p:par>
                          <p:cTn id="29" fill="hold">
                            <p:stCondLst>
                              <p:cond delay="4400"/>
                            </p:stCondLst>
                            <p:childTnLst>
                              <p:par>
                                <p:cTn id="30" presetID="26" presetClass="entr" presetSubtype="0" fill="hold" nodeType="after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down)">
                                      <p:cBhvr>
                                        <p:cTn id="32" dur="290">
                                          <p:stCondLst>
                                            <p:cond delay="0"/>
                                          </p:stCondLst>
                                        </p:cTn>
                                        <p:tgtEl>
                                          <p:spTgt spid="5">
                                            <p:txEl>
                                              <p:pRg st="1" end="1"/>
                                            </p:txEl>
                                          </p:spTgt>
                                        </p:tgtEl>
                                      </p:cBhvr>
                                    </p:animEffect>
                                    <p:anim calcmode="lin" valueType="num">
                                      <p:cBhvr>
                                        <p:cTn id="33" dur="911"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5">
                                            <p:txEl>
                                              <p:pRg st="1" end="1"/>
                                            </p:txEl>
                                          </p:spTgt>
                                        </p:tgtEl>
                                        <p:attrNameLst>
                                          <p:attrName>ppt_y</p:attrName>
                                        </p:attrNameLst>
                                      </p:cBhvr>
                                      <p:tavLst>
                                        <p:tav tm="0" fmla="#ppt_y-sin(pi*$)/81">
                                          <p:val>
                                            <p:fltVal val="0"/>
                                          </p:val>
                                        </p:tav>
                                        <p:tav tm="100000">
                                          <p:val>
                                            <p:fltVal val="1"/>
                                          </p:val>
                                        </p:tav>
                                      </p:tavLst>
                                    </p:anim>
                                    <p:animScale>
                                      <p:cBhvr>
                                        <p:cTn id="38" dur="13">
                                          <p:stCondLst>
                                            <p:cond delay="325"/>
                                          </p:stCondLst>
                                        </p:cTn>
                                        <p:tgtEl>
                                          <p:spTgt spid="5">
                                            <p:txEl>
                                              <p:pRg st="1" end="1"/>
                                            </p:txEl>
                                          </p:spTgt>
                                        </p:tgtEl>
                                      </p:cBhvr>
                                      <p:to x="100000" y="60000"/>
                                    </p:animScale>
                                    <p:animScale>
                                      <p:cBhvr>
                                        <p:cTn id="39" dur="83" decel="50000">
                                          <p:stCondLst>
                                            <p:cond delay="338"/>
                                          </p:stCondLst>
                                        </p:cTn>
                                        <p:tgtEl>
                                          <p:spTgt spid="5">
                                            <p:txEl>
                                              <p:pRg st="1" end="1"/>
                                            </p:txEl>
                                          </p:spTgt>
                                        </p:tgtEl>
                                      </p:cBhvr>
                                      <p:to x="100000" y="100000"/>
                                    </p:animScale>
                                    <p:animScale>
                                      <p:cBhvr>
                                        <p:cTn id="40" dur="13">
                                          <p:stCondLst>
                                            <p:cond delay="656"/>
                                          </p:stCondLst>
                                        </p:cTn>
                                        <p:tgtEl>
                                          <p:spTgt spid="5">
                                            <p:txEl>
                                              <p:pRg st="1" end="1"/>
                                            </p:txEl>
                                          </p:spTgt>
                                        </p:tgtEl>
                                      </p:cBhvr>
                                      <p:to x="100000" y="80000"/>
                                    </p:animScale>
                                    <p:animScale>
                                      <p:cBhvr>
                                        <p:cTn id="41" dur="83" decel="50000">
                                          <p:stCondLst>
                                            <p:cond delay="669"/>
                                          </p:stCondLst>
                                        </p:cTn>
                                        <p:tgtEl>
                                          <p:spTgt spid="5">
                                            <p:txEl>
                                              <p:pRg st="1" end="1"/>
                                            </p:txEl>
                                          </p:spTgt>
                                        </p:tgtEl>
                                      </p:cBhvr>
                                      <p:to x="100000" y="100000"/>
                                    </p:animScale>
                                    <p:animScale>
                                      <p:cBhvr>
                                        <p:cTn id="42" dur="13">
                                          <p:stCondLst>
                                            <p:cond delay="821"/>
                                          </p:stCondLst>
                                        </p:cTn>
                                        <p:tgtEl>
                                          <p:spTgt spid="5">
                                            <p:txEl>
                                              <p:pRg st="1" end="1"/>
                                            </p:txEl>
                                          </p:spTgt>
                                        </p:tgtEl>
                                      </p:cBhvr>
                                      <p:to x="100000" y="90000"/>
                                    </p:animScale>
                                    <p:animScale>
                                      <p:cBhvr>
                                        <p:cTn id="43" dur="83" decel="50000">
                                          <p:stCondLst>
                                            <p:cond delay="834"/>
                                          </p:stCondLst>
                                        </p:cTn>
                                        <p:tgtEl>
                                          <p:spTgt spid="5">
                                            <p:txEl>
                                              <p:pRg st="1" end="1"/>
                                            </p:txEl>
                                          </p:spTgt>
                                        </p:tgtEl>
                                      </p:cBhvr>
                                      <p:to x="100000" y="100000"/>
                                    </p:animScale>
                                    <p:animScale>
                                      <p:cBhvr>
                                        <p:cTn id="44" dur="13">
                                          <p:stCondLst>
                                            <p:cond delay="904"/>
                                          </p:stCondLst>
                                        </p:cTn>
                                        <p:tgtEl>
                                          <p:spTgt spid="5">
                                            <p:txEl>
                                              <p:pRg st="1" end="1"/>
                                            </p:txEl>
                                          </p:spTgt>
                                        </p:tgtEl>
                                      </p:cBhvr>
                                      <p:to x="100000" y="95000"/>
                                    </p:animScale>
                                    <p:animScale>
                                      <p:cBhvr>
                                        <p:cTn id="45" dur="83" decel="50000">
                                          <p:stCondLst>
                                            <p:cond delay="917"/>
                                          </p:stCondLst>
                                        </p:cTn>
                                        <p:tgtEl>
                                          <p:spTgt spid="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21292-989B-4D3C-8DA1-764E167D03B8}"/>
              </a:ext>
            </a:extLst>
          </p:cNvPr>
          <p:cNvSpPr txBox="1"/>
          <p:nvPr/>
        </p:nvSpPr>
        <p:spPr>
          <a:xfrm>
            <a:off x="1097280" y="0"/>
            <a:ext cx="8260080" cy="830997"/>
          </a:xfrm>
          <a:prstGeom prst="rect">
            <a:avLst/>
          </a:prstGeom>
          <a:noFill/>
        </p:spPr>
        <p:txBody>
          <a:bodyPr wrap="square" rtlCol="0">
            <a:spAutoFit/>
          </a:bodyPr>
          <a:lstStyle/>
          <a:p>
            <a:r>
              <a:rPr lang="en-US" sz="4800" u="sng" dirty="0">
                <a:latin typeface="Algerian" panose="04020705040A02060702" pitchFamily="82" charset="0"/>
              </a:rPr>
              <a:t>Functional Requirements</a:t>
            </a:r>
            <a:endParaRPr lang="en-IN" sz="4800" u="sng" dirty="0">
              <a:latin typeface="Algerian" panose="04020705040A02060702" pitchFamily="82" charset="0"/>
            </a:endParaRPr>
          </a:p>
        </p:txBody>
      </p:sp>
      <p:sp>
        <p:nvSpPr>
          <p:cNvPr id="3" name="TextBox 2">
            <a:extLst>
              <a:ext uri="{FF2B5EF4-FFF2-40B4-BE49-F238E27FC236}">
                <a16:creationId xmlns:a16="http://schemas.microsoft.com/office/drawing/2014/main" id="{7410C787-16A9-43C0-BCDB-FF9A337A41B8}"/>
              </a:ext>
            </a:extLst>
          </p:cNvPr>
          <p:cNvSpPr txBox="1"/>
          <p:nvPr/>
        </p:nvSpPr>
        <p:spPr>
          <a:xfrm>
            <a:off x="1991360" y="1422679"/>
            <a:ext cx="2113280" cy="461665"/>
          </a:xfrm>
          <a:prstGeom prst="rect">
            <a:avLst/>
          </a:prstGeom>
          <a:solidFill>
            <a:srgbClr val="FFFF00"/>
          </a:solidFill>
        </p:spPr>
        <p:txBody>
          <a:bodyPr wrap="square" rtlCol="0">
            <a:spAutoFit/>
          </a:bodyPr>
          <a:lstStyle/>
          <a:p>
            <a:r>
              <a:rPr lang="en-US" sz="2400" dirty="0"/>
              <a:t>1. Admin</a:t>
            </a:r>
          </a:p>
        </p:txBody>
      </p:sp>
      <p:sp>
        <p:nvSpPr>
          <p:cNvPr id="4" name="TextBox 3">
            <a:extLst>
              <a:ext uri="{FF2B5EF4-FFF2-40B4-BE49-F238E27FC236}">
                <a16:creationId xmlns:a16="http://schemas.microsoft.com/office/drawing/2014/main" id="{1079B395-2051-4FAB-9240-5E78B336A530}"/>
              </a:ext>
            </a:extLst>
          </p:cNvPr>
          <p:cNvSpPr txBox="1"/>
          <p:nvPr/>
        </p:nvSpPr>
        <p:spPr>
          <a:xfrm>
            <a:off x="1991360" y="3291671"/>
            <a:ext cx="2113280" cy="461665"/>
          </a:xfrm>
          <a:prstGeom prst="rect">
            <a:avLst/>
          </a:prstGeom>
          <a:solidFill>
            <a:srgbClr val="FFFF00"/>
          </a:solidFill>
        </p:spPr>
        <p:txBody>
          <a:bodyPr wrap="square" rtlCol="0">
            <a:spAutoFit/>
          </a:bodyPr>
          <a:lstStyle/>
          <a:p>
            <a:r>
              <a:rPr lang="en-US" sz="2400" dirty="0"/>
              <a:t>2. Librarian: </a:t>
            </a:r>
          </a:p>
        </p:txBody>
      </p:sp>
      <p:sp>
        <p:nvSpPr>
          <p:cNvPr id="5" name="TextBox 4">
            <a:extLst>
              <a:ext uri="{FF2B5EF4-FFF2-40B4-BE49-F238E27FC236}">
                <a16:creationId xmlns:a16="http://schemas.microsoft.com/office/drawing/2014/main" id="{942F9718-CDC6-4E2F-8BA6-387F86BCC110}"/>
              </a:ext>
            </a:extLst>
          </p:cNvPr>
          <p:cNvSpPr txBox="1"/>
          <p:nvPr/>
        </p:nvSpPr>
        <p:spPr>
          <a:xfrm flipH="1">
            <a:off x="2418080" y="2238324"/>
            <a:ext cx="6350000" cy="707886"/>
          </a:xfrm>
          <a:prstGeom prst="rect">
            <a:avLst/>
          </a:prstGeom>
          <a:gradFill flip="none" rotWithShape="1">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wrap="square" rtlCol="0">
            <a:spAutoFit/>
          </a:bodyPr>
          <a:lstStyle/>
          <a:p>
            <a:pPr marL="285750" indent="-285750">
              <a:buFont typeface="Wingdings" panose="05000000000000000000" pitchFamily="2" charset="2"/>
              <a:buChar char="q"/>
            </a:pPr>
            <a:r>
              <a:rPr lang="en-US" sz="2000" dirty="0"/>
              <a:t>Can add/view/delete librarian</a:t>
            </a:r>
          </a:p>
          <a:p>
            <a:pPr marL="285750" indent="-285750">
              <a:buFont typeface="Wingdings" panose="05000000000000000000" pitchFamily="2" charset="2"/>
              <a:buChar char="q"/>
            </a:pPr>
            <a:r>
              <a:rPr lang="en-US" sz="2000" dirty="0"/>
              <a:t>Can logout</a:t>
            </a:r>
            <a:endParaRPr lang="en-IN" sz="2000" dirty="0"/>
          </a:p>
        </p:txBody>
      </p:sp>
      <p:sp>
        <p:nvSpPr>
          <p:cNvPr id="9" name="TextBox 8">
            <a:extLst>
              <a:ext uri="{FF2B5EF4-FFF2-40B4-BE49-F238E27FC236}">
                <a16:creationId xmlns:a16="http://schemas.microsoft.com/office/drawing/2014/main" id="{15F6EC4A-6E31-4DC3-97CD-DBD893832F21}"/>
              </a:ext>
            </a:extLst>
          </p:cNvPr>
          <p:cNvSpPr txBox="1"/>
          <p:nvPr/>
        </p:nvSpPr>
        <p:spPr>
          <a:xfrm>
            <a:off x="2418080" y="4013369"/>
            <a:ext cx="6350000" cy="1631216"/>
          </a:xfrm>
          <a:prstGeom prst="rect">
            <a:avLst/>
          </a:prstGeom>
          <a:gradFill flip="none" rotWithShape="1">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wrap="square">
            <a:spAutoFit/>
          </a:bodyPr>
          <a:lstStyle/>
          <a:p>
            <a:pPr marL="457200" indent="-457200">
              <a:buFont typeface="Wingdings" panose="05000000000000000000" pitchFamily="2" charset="2"/>
              <a:buChar char="q"/>
            </a:pPr>
            <a:r>
              <a:rPr lang="en-US" sz="2000" dirty="0"/>
              <a:t>Can add/view books</a:t>
            </a:r>
          </a:p>
          <a:p>
            <a:pPr marL="457200" indent="-457200">
              <a:buFont typeface="Wingdings" panose="05000000000000000000" pitchFamily="2" charset="2"/>
              <a:buChar char="q"/>
            </a:pPr>
            <a:r>
              <a:rPr lang="en-US" sz="2000" dirty="0"/>
              <a:t>Can issue books</a:t>
            </a:r>
          </a:p>
          <a:p>
            <a:pPr marL="457200" indent="-457200">
              <a:buFont typeface="Wingdings" panose="05000000000000000000" pitchFamily="2" charset="2"/>
              <a:buChar char="q"/>
            </a:pPr>
            <a:r>
              <a:rPr lang="en-US" sz="2000" dirty="0"/>
              <a:t>View issued books</a:t>
            </a:r>
          </a:p>
          <a:p>
            <a:pPr marL="457200" indent="-457200">
              <a:buFont typeface="Wingdings" panose="05000000000000000000" pitchFamily="2" charset="2"/>
              <a:buChar char="q"/>
            </a:pPr>
            <a:r>
              <a:rPr lang="en-US" sz="2000" dirty="0"/>
              <a:t>Return books</a:t>
            </a:r>
          </a:p>
          <a:p>
            <a:pPr marL="457200" indent="-457200">
              <a:buFont typeface="Wingdings" panose="05000000000000000000" pitchFamily="2" charset="2"/>
              <a:buChar char="q"/>
            </a:pPr>
            <a:r>
              <a:rPr lang="en-US" sz="2000" dirty="0"/>
              <a:t>Can logout</a:t>
            </a:r>
          </a:p>
        </p:txBody>
      </p:sp>
      <p:pic>
        <p:nvPicPr>
          <p:cNvPr id="10" name="Picture 9">
            <a:extLst>
              <a:ext uri="{FF2B5EF4-FFF2-40B4-BE49-F238E27FC236}">
                <a16:creationId xmlns:a16="http://schemas.microsoft.com/office/drawing/2014/main" id="{5B89C842-A034-4E90-977D-9AD519B4D1BB}"/>
              </a:ext>
            </a:extLst>
          </p:cNvPr>
          <p:cNvPicPr>
            <a:picLocks noChangeAspect="1"/>
          </p:cNvPicPr>
          <p:nvPr/>
        </p:nvPicPr>
        <p:blipFill>
          <a:blip r:embed="rId4"/>
          <a:stretch>
            <a:fillRect/>
          </a:stretch>
        </p:blipFill>
        <p:spPr>
          <a:xfrm>
            <a:off x="8960840" y="4981286"/>
            <a:ext cx="3231160" cy="1871634"/>
          </a:xfrm>
          <a:prstGeom prst="rect">
            <a:avLst/>
          </a:prstGeom>
        </p:spPr>
      </p:pic>
    </p:spTree>
    <p:extLst>
      <p:ext uri="{BB962C8B-B14F-4D97-AF65-F5344CB8AC3E}">
        <p14:creationId xmlns:p14="http://schemas.microsoft.com/office/powerpoint/2010/main" val="523873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31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36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par>
                          <p:cTn id="16" fill="hold">
                            <p:stCondLst>
                              <p:cond delay="4600"/>
                            </p:stCondLst>
                            <p:childTnLst>
                              <p:par>
                                <p:cTn id="17" presetID="22" presetClass="entr" presetSubtype="8" fill="hold" grpId="0" nodeType="afterEffect">
                                  <p:stCondLst>
                                    <p:cond delay="0"/>
                                  </p:stCondLst>
                                  <p:iterate type="wd">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par>
                          <p:cTn id="20" fill="hold">
                            <p:stCondLst>
                              <p:cond delay="59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CA1545-8832-4346-BB55-E94ABA3C124E}"/>
              </a:ext>
            </a:extLst>
          </p:cNvPr>
          <p:cNvSpPr txBox="1"/>
          <p:nvPr/>
        </p:nvSpPr>
        <p:spPr>
          <a:xfrm>
            <a:off x="1525226" y="-40940"/>
            <a:ext cx="6106160" cy="830997"/>
          </a:xfrm>
          <a:prstGeom prst="rect">
            <a:avLst/>
          </a:prstGeom>
          <a:noFill/>
        </p:spPr>
        <p:txBody>
          <a:bodyPr wrap="square" rtlCol="0">
            <a:spAutoFit/>
          </a:bodyPr>
          <a:lstStyle/>
          <a:p>
            <a:r>
              <a:rPr lang="en-US" sz="4800" u="sng" dirty="0">
                <a:latin typeface="Algerian" panose="04020705040A02060702" pitchFamily="82" charset="0"/>
              </a:rPr>
              <a:t>Tools to be used</a:t>
            </a:r>
            <a:endParaRPr lang="en-IN" sz="4800" u="sng" dirty="0">
              <a:latin typeface="Algerian" panose="04020705040A02060702" pitchFamily="82" charset="0"/>
            </a:endParaRPr>
          </a:p>
        </p:txBody>
      </p:sp>
      <p:sp>
        <p:nvSpPr>
          <p:cNvPr id="5" name="TextBox 4">
            <a:extLst>
              <a:ext uri="{FF2B5EF4-FFF2-40B4-BE49-F238E27FC236}">
                <a16:creationId xmlns:a16="http://schemas.microsoft.com/office/drawing/2014/main" id="{EE184FDB-0BAE-42AE-831B-25F128BDED24}"/>
              </a:ext>
            </a:extLst>
          </p:cNvPr>
          <p:cNvSpPr txBox="1"/>
          <p:nvPr/>
        </p:nvSpPr>
        <p:spPr>
          <a:xfrm>
            <a:off x="1525226" y="4263298"/>
            <a:ext cx="6990080" cy="1200329"/>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mj-lt"/>
              <a:buAutoNum type="arabicPeriod"/>
            </a:pPr>
            <a:r>
              <a:rPr lang="en-US" sz="2400" dirty="0"/>
              <a:t>To develop the project use any IDE. It may be Eclipse/MyEclipse/NetBeans etc.</a:t>
            </a:r>
          </a:p>
          <a:p>
            <a:pPr marL="342900" indent="-342900">
              <a:buFont typeface="+mj-lt"/>
              <a:buAutoNum type="arabicPeriod"/>
            </a:pPr>
            <a:r>
              <a:rPr lang="en-US" sz="2400" dirty="0"/>
              <a:t>Mysql Workbench for the database.</a:t>
            </a:r>
          </a:p>
        </p:txBody>
      </p:sp>
      <p:pic>
        <p:nvPicPr>
          <p:cNvPr id="6" name="Picture 5">
            <a:extLst>
              <a:ext uri="{FF2B5EF4-FFF2-40B4-BE49-F238E27FC236}">
                <a16:creationId xmlns:a16="http://schemas.microsoft.com/office/drawing/2014/main" id="{448B6012-00E2-4803-984C-93D03BDF6926}"/>
              </a:ext>
            </a:extLst>
          </p:cNvPr>
          <p:cNvPicPr>
            <a:picLocks noChangeAspect="1"/>
          </p:cNvPicPr>
          <p:nvPr/>
        </p:nvPicPr>
        <p:blipFill>
          <a:blip r:embed="rId4"/>
          <a:stretch>
            <a:fillRect/>
          </a:stretch>
        </p:blipFill>
        <p:spPr>
          <a:xfrm>
            <a:off x="8788120" y="4778086"/>
            <a:ext cx="3231160" cy="1871634"/>
          </a:xfrm>
          <a:prstGeom prst="rect">
            <a:avLst/>
          </a:prstGeom>
        </p:spPr>
      </p:pic>
      <p:sp>
        <p:nvSpPr>
          <p:cNvPr id="2" name="TextBox 1">
            <a:extLst>
              <a:ext uri="{FF2B5EF4-FFF2-40B4-BE49-F238E27FC236}">
                <a16:creationId xmlns:a16="http://schemas.microsoft.com/office/drawing/2014/main" id="{EC4EE787-50A2-F09D-29C1-384BBBA23022}"/>
              </a:ext>
            </a:extLst>
          </p:cNvPr>
          <p:cNvSpPr txBox="1"/>
          <p:nvPr/>
        </p:nvSpPr>
        <p:spPr>
          <a:xfrm>
            <a:off x="1525226" y="3583989"/>
            <a:ext cx="3381528"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highlight>
                  <a:srgbClr val="FFFF00"/>
                </a:highlight>
              </a:rPr>
              <a:t>SOFTWARE REQUIREMENT</a:t>
            </a:r>
            <a:endParaRPr lang="en-IN" dirty="0">
              <a:highlight>
                <a:srgbClr val="FFFF00"/>
              </a:highlight>
            </a:endParaRPr>
          </a:p>
        </p:txBody>
      </p:sp>
      <p:sp>
        <p:nvSpPr>
          <p:cNvPr id="7" name="TextBox 6">
            <a:extLst>
              <a:ext uri="{FF2B5EF4-FFF2-40B4-BE49-F238E27FC236}">
                <a16:creationId xmlns:a16="http://schemas.microsoft.com/office/drawing/2014/main" id="{7E876CE3-57F9-35F4-BEAD-33CF1D494E66}"/>
              </a:ext>
            </a:extLst>
          </p:cNvPr>
          <p:cNvSpPr txBox="1"/>
          <p:nvPr/>
        </p:nvSpPr>
        <p:spPr>
          <a:xfrm>
            <a:off x="1525226" y="1078192"/>
            <a:ext cx="3733625"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highlight>
                  <a:srgbClr val="FFFF00"/>
                </a:highlight>
              </a:rPr>
              <a:t>Hardware REQUIREMENT</a:t>
            </a:r>
            <a:endParaRPr lang="en-IN" dirty="0">
              <a:highlight>
                <a:srgbClr val="FFFF00"/>
              </a:highlight>
            </a:endParaRPr>
          </a:p>
        </p:txBody>
      </p:sp>
      <p:sp>
        <p:nvSpPr>
          <p:cNvPr id="8" name="TextBox 7">
            <a:extLst>
              <a:ext uri="{FF2B5EF4-FFF2-40B4-BE49-F238E27FC236}">
                <a16:creationId xmlns:a16="http://schemas.microsoft.com/office/drawing/2014/main" id="{99E49917-3F90-EF53-EA88-80E1B092B778}"/>
              </a:ext>
            </a:extLst>
          </p:cNvPr>
          <p:cNvSpPr txBox="1"/>
          <p:nvPr/>
        </p:nvSpPr>
        <p:spPr>
          <a:xfrm>
            <a:off x="1525226" y="1704352"/>
            <a:ext cx="6990080" cy="1569660"/>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457200" indent="-457200">
              <a:buFont typeface="+mj-lt"/>
              <a:buAutoNum type="arabicPeriod"/>
            </a:pPr>
            <a:r>
              <a:rPr lang="en-US" sz="2400" dirty="0"/>
              <a:t>Operating System: windows</a:t>
            </a:r>
          </a:p>
          <a:p>
            <a:pPr marL="457200" indent="-457200">
              <a:buFont typeface="+mj-lt"/>
              <a:buAutoNum type="arabicPeriod"/>
            </a:pPr>
            <a:r>
              <a:rPr lang="en-US" sz="2400" dirty="0"/>
              <a:t>Hard disk: 40 GB</a:t>
            </a:r>
          </a:p>
          <a:p>
            <a:pPr marL="457200" indent="-457200">
              <a:buFont typeface="+mj-lt"/>
              <a:buAutoNum type="arabicPeriod"/>
            </a:pPr>
            <a:r>
              <a:rPr lang="en-US" sz="2400" dirty="0"/>
              <a:t>RAM: 256 MB</a:t>
            </a:r>
          </a:p>
          <a:p>
            <a:pPr marL="457200" indent="-457200">
              <a:buFont typeface="+mj-lt"/>
              <a:buAutoNum type="arabicPeriod"/>
            </a:pPr>
            <a:r>
              <a:rPr lang="en-US" sz="2400" dirty="0"/>
              <a:t>Processor: intel core i3</a:t>
            </a:r>
          </a:p>
        </p:txBody>
      </p:sp>
    </p:spTree>
    <p:extLst>
      <p:ext uri="{BB962C8B-B14F-4D97-AF65-F5344CB8AC3E}">
        <p14:creationId xmlns:p14="http://schemas.microsoft.com/office/powerpoint/2010/main" val="261235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2200"/>
                            </p:stCondLst>
                            <p:childTnLst>
                              <p:par>
                                <p:cTn id="9" presetID="22" presetClass="entr" presetSubtype="1"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up)">
                                      <p:cBhvr>
                                        <p:cTn id="11" dur="500"/>
                                        <p:tgtEl>
                                          <p:spTgt spid="8">
                                            <p:txEl>
                                              <p:pRg st="0" end="0"/>
                                            </p:txEl>
                                          </p:spTgt>
                                        </p:tgtEl>
                                      </p:cBhvr>
                                    </p:animEffect>
                                  </p:childTnLst>
                                </p:cTn>
                              </p:par>
                            </p:childTnLst>
                          </p:cTn>
                        </p:par>
                        <p:par>
                          <p:cTn id="12" fill="hold">
                            <p:stCondLst>
                              <p:cond delay="2700"/>
                            </p:stCondLst>
                            <p:childTnLst>
                              <p:par>
                                <p:cTn id="13" presetID="22" presetClass="entr" presetSubtype="1" fill="hold"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up)">
                                      <p:cBhvr>
                                        <p:cTn id="15" dur="500"/>
                                        <p:tgtEl>
                                          <p:spTgt spid="8">
                                            <p:txEl>
                                              <p:pRg st="1" end="1"/>
                                            </p:txEl>
                                          </p:spTgt>
                                        </p:tgtEl>
                                      </p:cBhvr>
                                    </p:animEffect>
                                  </p:childTnLst>
                                </p:cTn>
                              </p:par>
                            </p:childTnLst>
                          </p:cTn>
                        </p:par>
                        <p:par>
                          <p:cTn id="16" fill="hold">
                            <p:stCondLst>
                              <p:cond delay="3200"/>
                            </p:stCondLst>
                            <p:childTnLst>
                              <p:par>
                                <p:cTn id="17" presetID="22" presetClass="entr" presetSubtype="1"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up)">
                                      <p:cBhvr>
                                        <p:cTn id="19" dur="500"/>
                                        <p:tgtEl>
                                          <p:spTgt spid="8">
                                            <p:txEl>
                                              <p:pRg st="2" end="2"/>
                                            </p:txEl>
                                          </p:spTgt>
                                        </p:tgtEl>
                                      </p:cBhvr>
                                    </p:animEffect>
                                  </p:childTnLst>
                                </p:cTn>
                              </p:par>
                            </p:childTnLst>
                          </p:cTn>
                        </p:par>
                        <p:par>
                          <p:cTn id="20" fill="hold">
                            <p:stCondLst>
                              <p:cond delay="3700"/>
                            </p:stCondLst>
                            <p:childTnLst>
                              <p:par>
                                <p:cTn id="21" presetID="22" presetClass="entr" presetSubtype="1" fill="hold"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up)">
                                      <p:cBhvr>
                                        <p:cTn id="23" dur="500"/>
                                        <p:tgtEl>
                                          <p:spTgt spid="8">
                                            <p:txEl>
                                              <p:pRg st="3" end="3"/>
                                            </p:txEl>
                                          </p:spTgt>
                                        </p:tgtEl>
                                      </p:cBhvr>
                                    </p:animEffect>
                                  </p:childTnLst>
                                </p:cTn>
                              </p:par>
                            </p:childTnLst>
                          </p:cTn>
                        </p:par>
                        <p:par>
                          <p:cTn id="24" fill="hold">
                            <p:stCondLst>
                              <p:cond delay="4200"/>
                            </p:stCondLst>
                            <p:childTnLst>
                              <p:par>
                                <p:cTn id="25" presetID="22" presetClass="entr" presetSubtype="1" fill="hold"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500"/>
                                        <p:tgtEl>
                                          <p:spTgt spid="5">
                                            <p:txEl>
                                              <p:pRg st="0" end="0"/>
                                            </p:txEl>
                                          </p:spTgt>
                                        </p:tgtEl>
                                      </p:cBhvr>
                                    </p:animEffect>
                                  </p:childTnLst>
                                </p:cTn>
                              </p:par>
                            </p:childTnLst>
                          </p:cTn>
                        </p:par>
                        <p:par>
                          <p:cTn id="28" fill="hold">
                            <p:stCondLst>
                              <p:cond delay="4700"/>
                            </p:stCondLst>
                            <p:childTnLst>
                              <p:par>
                                <p:cTn id="29" presetID="22" presetClass="entr" presetSubtype="1" fill="hold"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up)">
                                      <p:cBhvr>
                                        <p:cTn id="31"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7B996B-3287-49AE-A931-4991C605A7A9}"/>
              </a:ext>
            </a:extLst>
          </p:cNvPr>
          <p:cNvSpPr txBox="1"/>
          <p:nvPr/>
        </p:nvSpPr>
        <p:spPr>
          <a:xfrm>
            <a:off x="1656080" y="101600"/>
            <a:ext cx="7752080" cy="830997"/>
          </a:xfrm>
          <a:prstGeom prst="rect">
            <a:avLst/>
          </a:prstGeom>
          <a:noFill/>
        </p:spPr>
        <p:txBody>
          <a:bodyPr wrap="square" rtlCol="0">
            <a:spAutoFit/>
          </a:bodyPr>
          <a:lstStyle/>
          <a:p>
            <a:r>
              <a:rPr lang="en-US" sz="4800" u="sng" dirty="0">
                <a:latin typeface="Algerian" panose="04020705040A02060702" pitchFamily="82" charset="0"/>
              </a:rPr>
              <a:t>Front end and Back end</a:t>
            </a:r>
            <a:endParaRPr lang="en-IN" sz="4800" u="sng" dirty="0">
              <a:latin typeface="Algerian" panose="04020705040A02060702" pitchFamily="82" charset="0"/>
            </a:endParaRPr>
          </a:p>
        </p:txBody>
      </p:sp>
      <p:sp>
        <p:nvSpPr>
          <p:cNvPr id="3" name="TextBox 2">
            <a:extLst>
              <a:ext uri="{FF2B5EF4-FFF2-40B4-BE49-F238E27FC236}">
                <a16:creationId xmlns:a16="http://schemas.microsoft.com/office/drawing/2014/main" id="{5933D23B-5B6A-461D-9114-F228E9191B8E}"/>
              </a:ext>
            </a:extLst>
          </p:cNvPr>
          <p:cNvSpPr txBox="1"/>
          <p:nvPr/>
        </p:nvSpPr>
        <p:spPr>
          <a:xfrm>
            <a:off x="1656080" y="1615440"/>
            <a:ext cx="8117840" cy="2240485"/>
          </a:xfrm>
          <a:prstGeom prst="rect">
            <a:avLst/>
          </a:prstGeom>
          <a:gradFill>
            <a:gsLst>
              <a:gs pos="0">
                <a:schemeClr val="accent1">
                  <a:lumMod val="4000"/>
                  <a:lumOff val="96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nSpc>
                <a:spcPct val="300000"/>
              </a:lnSpc>
              <a:buFont typeface="+mj-lt"/>
              <a:buAutoNum type="arabicPeriod"/>
            </a:pPr>
            <a:r>
              <a:rPr lang="en-US" sz="2400" b="1" dirty="0">
                <a:solidFill>
                  <a:schemeClr val="tx1">
                    <a:lumMod val="95000"/>
                    <a:lumOff val="5000"/>
                  </a:schemeClr>
                </a:solidFill>
              </a:rPr>
              <a:t>Front end:</a:t>
            </a:r>
            <a:r>
              <a:rPr lang="en-US" sz="2400" dirty="0"/>
              <a:t> </a:t>
            </a:r>
            <a:r>
              <a:rPr lang="en-US" sz="2400" dirty="0">
                <a:solidFill>
                  <a:srgbClr val="002060"/>
                </a:solidFill>
              </a:rPr>
              <a:t>Java Swing</a:t>
            </a:r>
          </a:p>
          <a:p>
            <a:pPr marL="342900" indent="-342900">
              <a:lnSpc>
                <a:spcPct val="150000"/>
              </a:lnSpc>
              <a:buFont typeface="+mj-lt"/>
              <a:buAutoNum type="arabicPeriod"/>
            </a:pPr>
            <a:r>
              <a:rPr lang="en-US" sz="2400" b="1" dirty="0">
                <a:solidFill>
                  <a:schemeClr val="tx1">
                    <a:lumMod val="95000"/>
                    <a:lumOff val="5000"/>
                  </a:schemeClr>
                </a:solidFill>
              </a:rPr>
              <a:t>Back end: </a:t>
            </a:r>
            <a:r>
              <a:rPr lang="en-US" sz="2400" dirty="0">
                <a:solidFill>
                  <a:srgbClr val="002060"/>
                </a:solidFill>
              </a:rPr>
              <a:t>Mysql</a:t>
            </a:r>
          </a:p>
          <a:p>
            <a:pPr>
              <a:lnSpc>
                <a:spcPct val="150000"/>
              </a:lnSpc>
            </a:pPr>
            <a:endParaRPr lang="en-IN" sz="2400" dirty="0">
              <a:solidFill>
                <a:srgbClr val="002060"/>
              </a:solidFill>
            </a:endParaRPr>
          </a:p>
        </p:txBody>
      </p:sp>
      <p:pic>
        <p:nvPicPr>
          <p:cNvPr id="4" name="Picture 3">
            <a:extLst>
              <a:ext uri="{FF2B5EF4-FFF2-40B4-BE49-F238E27FC236}">
                <a16:creationId xmlns:a16="http://schemas.microsoft.com/office/drawing/2014/main" id="{B39A6EFD-2C01-4040-82D0-E1C2F212C1BF}"/>
              </a:ext>
            </a:extLst>
          </p:cNvPr>
          <p:cNvPicPr>
            <a:picLocks noChangeAspect="1"/>
          </p:cNvPicPr>
          <p:nvPr/>
        </p:nvPicPr>
        <p:blipFill>
          <a:blip r:embed="rId4"/>
          <a:stretch>
            <a:fillRect/>
          </a:stretch>
        </p:blipFill>
        <p:spPr>
          <a:xfrm>
            <a:off x="8757640" y="4757766"/>
            <a:ext cx="3231160" cy="1871634"/>
          </a:xfrm>
          <a:prstGeom prst="rect">
            <a:avLst/>
          </a:prstGeom>
        </p:spPr>
      </p:pic>
    </p:spTree>
    <p:extLst>
      <p:ext uri="{BB962C8B-B14F-4D97-AF65-F5344CB8AC3E}">
        <p14:creationId xmlns:p14="http://schemas.microsoft.com/office/powerpoint/2010/main" val="1205601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2700"/>
                            </p:stCondLst>
                            <p:childTnLst>
                              <p:par>
                                <p:cTn id="9" presetID="22"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1000"/>
                                        <p:tgtEl>
                                          <p:spTgt spid="3">
                                            <p:txEl>
                                              <p:pRg st="0" end="0"/>
                                            </p:txEl>
                                          </p:spTgt>
                                        </p:tgtEl>
                                      </p:cBhvr>
                                    </p:animEffect>
                                  </p:childTnLst>
                                </p:cTn>
                              </p:par>
                            </p:childTnLst>
                          </p:cTn>
                        </p:par>
                        <p:par>
                          <p:cTn id="12" fill="hold">
                            <p:stCondLst>
                              <p:cond delay="3700"/>
                            </p:stCondLst>
                            <p:childTnLst>
                              <p:par>
                                <p:cTn id="13" presetID="22"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374</TotalTime>
  <Words>427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vt:lpstr>
      <vt:lpstr>Cambria Math</vt:lpstr>
      <vt:lpstr>Footlight MT Light</vt:lpstr>
      <vt:lpstr>Franklin Gothic Medium</vt:lpstr>
      <vt:lpstr>Trebuchet MS</vt:lpstr>
      <vt:lpstr>Wingdings</vt:lpstr>
      <vt:lpstr>Wingdings 3</vt:lpstr>
      <vt:lpstr>Facet</vt:lpstr>
      <vt:lpstr>WELCOME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PRAMOD YADAV</dc:creator>
  <cp:lastModifiedBy>PRAMOD YADAV</cp:lastModifiedBy>
  <cp:revision>37</cp:revision>
  <dcterms:created xsi:type="dcterms:W3CDTF">2022-05-09T10:46:33Z</dcterms:created>
  <dcterms:modified xsi:type="dcterms:W3CDTF">2024-10-11T10:33:02Z</dcterms:modified>
</cp:coreProperties>
</file>