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002-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4846320"/>
            <a:ext cx="12192000" cy="685800"/>
          </a:xfrm>
          <a:prstGeom prst="rect">
            <a:avLst/>
          </a:prstGeom>
          <a:solidFill>
            <a:srgbClr val="F1F1F1"/>
          </a:solidFill>
          <a:ln/>
        </p:spPr>
      </p:sp>
      <p:sp>
        <p:nvSpPr>
          <p:cNvPr id="3" name="Text 1"/>
          <p:cNvSpPr/>
          <p:nvPr/>
        </p:nvSpPr>
        <p:spPr>
          <a:xfrm>
            <a:off x="2743200" y="4846320"/>
            <a:ext cx="5029200" cy="685800"/>
          </a:xfrm>
          <a:prstGeom prst="rect">
            <a:avLst/>
          </a:prstGeom>
          <a:noFill/>
          <a:ln/>
        </p:spPr>
        <p:txBody>
          <a:bodyPr wrap="square" rtlCol="0" anchor="ctr"/>
          <a:lstStyle/>
          <a:p>
            <a:pPr indent="0" marL="0">
              <a:buNone/>
            </a:pPr>
            <a:r>
              <a:rPr lang="en-US" dirty="0">
                <a:solidFill>
                  <a:srgbClr val="000000"/>
                </a:solidFill>
              </a:rPr>
              <a:t>Status Report</a:t>
            </a:r>
            <a:endParaRPr lang="en-US" dirty="0"/>
          </a:p>
        </p:txBody>
      </p:sp>
      <p:pic>
        <p:nvPicPr>
          <p:cNvPr id="4" name="Image 0" descr="images/logo.png">    </p:cNvPr>
          <p:cNvPicPr>
            <a:picLocks noChangeAspect="1"/>
          </p:cNvPicPr>
          <p:nvPr/>
        </p:nvPicPr>
        <p:blipFill>
          <a:blip r:embed="rId1"/>
          <a:stretch>
            <a:fillRect/>
          </a:stretch>
        </p:blipFill>
        <p:spPr>
          <a:xfrm>
            <a:off x="10332720" y="5852160"/>
            <a:ext cx="1527048" cy="685800"/>
          </a:xfrm>
          <a:prstGeom prst="rect">
            <a:avLst/>
          </a:prstGeom>
        </p:spPr>
      </p:pic>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1002</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274320" y="462915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How To Create PowerPoint Presentations with JavaScript</a:t>
            </a:r>
            <a:endParaRPr lang="en-US" sz="18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Hello there, its me Rahul Kumar Yadav.</a:t>
            </a:r>
            <a:endParaRPr lang="en-US" sz="18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robert_koch:[object Object]</a:t>
            </a:r>
            <a:endParaRPr lang="en-US" sz="1800" dirty="0"/>
          </a:p>
        </p:txBody>
      </p:sp>
      <p:sp>
        <p:nvSpPr>
          <p:cNvPr id="3" name="Text 1"/>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contributions:Introduced agar as the setting medium in the bacteriological media.,Isolated bacteria (Anthrax bacillus) in pure culture.,Introduced staining techniques.,[object Object],Father of MEDICAL MICROBIOLOGY.</a:t>
            </a:r>
            <a:endParaRPr lang="en-US" sz="1700" dirty="0"/>
          </a:p>
        </p:txBody>
      </p:sp>
      <p:sp>
        <p:nvSpPr>
          <p:cNvPr id="4" name="Text 2"/>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0:Introduced agar as the setting medium in the bacteriological media.</a:t>
            </a:r>
            <a:endParaRPr lang="en-US" sz="1600" dirty="0"/>
          </a:p>
        </p:txBody>
      </p:sp>
      <p:sp>
        <p:nvSpPr>
          <p:cNvPr id="5" name="Text 3"/>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1:Isolated bacteria (Anthrax bacillus) in pure culture.</a:t>
            </a:r>
            <a:endParaRPr lang="en-US" sz="1600" dirty="0"/>
          </a:p>
        </p:txBody>
      </p:sp>
      <p:sp>
        <p:nvSpPr>
          <p:cNvPr id="6" name="Text 4"/>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2:Introduced staining techniques.</a:t>
            </a:r>
            <a:endParaRPr lang="en-US" sz="1600" dirty="0"/>
          </a:p>
        </p:txBody>
      </p:sp>
      <p:sp>
        <p:nvSpPr>
          <p:cNvPr id="7" name="Text 5"/>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3:[object Object]</a:t>
            </a:r>
            <a:endParaRPr lang="en-US" sz="1600" dirty="0"/>
          </a:p>
        </p:txBody>
      </p:sp>
      <p:sp>
        <p:nvSpPr>
          <p:cNvPr id="8" name="Text 6"/>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important_discoveries:&lt;i&gt;Anthrax bacillus&lt;/i&gt;,&lt;i&gt;Tubercle bacilli&lt;/i&gt;,&lt;i&gt;Cholera vibrio&lt;/i&gt;</a:t>
            </a:r>
            <a:endParaRPr lang="en-US" sz="1500" dirty="0"/>
          </a:p>
        </p:txBody>
      </p:sp>
      <p:sp>
        <p:nvSpPr>
          <p:cNvPr id="9" name="Text 7"/>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0:&lt;i&gt;Anthrax bacillus&lt;/i&gt;</a:t>
            </a:r>
            <a:endParaRPr lang="en-US" sz="1400" dirty="0"/>
          </a:p>
        </p:txBody>
      </p:sp>
      <p:sp>
        <p:nvSpPr>
          <p:cNvPr id="10" name="Text 8"/>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1:&lt;i&gt;Tubercle bacilli&lt;/i&gt;</a:t>
            </a:r>
            <a:endParaRPr lang="en-US" sz="1400" dirty="0"/>
          </a:p>
        </p:txBody>
      </p:sp>
      <p:sp>
        <p:nvSpPr>
          <p:cNvPr id="11" name="Text 9"/>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2:&lt;i&gt;Cholera vibrio&lt;/i&gt;</a:t>
            </a:r>
            <a:endParaRPr lang="en-US" sz="1400" dirty="0"/>
          </a:p>
        </p:txBody>
      </p:sp>
      <p:sp>
        <p:nvSpPr>
          <p:cNvPr id="12" name="Text 10"/>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4:Father of MEDICAL MICROBIOLOGY.</a:t>
            </a:r>
            <a:endParaRPr lang="en-US" sz="1600" dirty="0"/>
          </a:p>
        </p:txBody>
      </p:sp>
      <p:sp>
        <p:nvSpPr>
          <p:cNvPr id="13" name="Text 11"/>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koch's_postulates:The organism should be constantly associated with the lesions of the disease.,The organism should be isolated from the lesion in the pure culture.,The isolated organism in pure culture when injected in susceptible animals should reproduce the disease.,From the lesions produced in the experimental animals, the organism must be demostrated in both smear and culture.</a:t>
            </a:r>
            <a:endParaRPr lang="en-US" sz="1700" dirty="0"/>
          </a:p>
        </p:txBody>
      </p:sp>
      <p:sp>
        <p:nvSpPr>
          <p:cNvPr id="14" name="Text 12"/>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0:The organism should be constantly associated with the lesions of the disease.</a:t>
            </a:r>
            <a:endParaRPr lang="en-US" sz="1600" dirty="0"/>
          </a:p>
        </p:txBody>
      </p:sp>
      <p:sp>
        <p:nvSpPr>
          <p:cNvPr id="15" name="Text 13"/>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1:The organism should be isolated from the lesion in the pure culture.</a:t>
            </a:r>
            <a:endParaRPr lang="en-US" sz="1600" dirty="0"/>
          </a:p>
        </p:txBody>
      </p:sp>
      <p:sp>
        <p:nvSpPr>
          <p:cNvPr id="16" name="Text 14"/>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2:The isolated organism in pure culture when injected in susceptible animals should reproduce the disease.</a:t>
            </a:r>
            <a:endParaRPr lang="en-US" sz="1600" dirty="0"/>
          </a:p>
        </p:txBody>
      </p:sp>
      <p:sp>
        <p:nvSpPr>
          <p:cNvPr id="17" name="Text 15"/>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3:From the lesions produced in the experimental animals, the organism must be demostrated in both smear and culture.</a:t>
            </a:r>
            <a:endParaRPr lang="en-US" sz="16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normal_flora_habitats:[object Object]</a:t>
            </a:r>
            <a:endParaRPr lang="en-US" sz="1800" dirty="0"/>
          </a:p>
        </p:txBody>
      </p:sp>
      <p:sp>
        <p:nvSpPr>
          <p:cNvPr id="3" name="Text 1"/>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skin:[object Object]</a:t>
            </a:r>
            <a:endParaRPr lang="en-US" sz="1700" dirty="0"/>
          </a:p>
        </p:txBody>
      </p:sp>
      <p:sp>
        <p:nvSpPr>
          <p:cNvPr id="4" name="Text 2"/>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organisms:[object Object]</a:t>
            </a:r>
            <a:endParaRPr lang="en-US" sz="1600" dirty="0"/>
          </a:p>
        </p:txBody>
      </p:sp>
      <p:sp>
        <p:nvSpPr>
          <p:cNvPr id="5" name="Text 3"/>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propionibacterium_acnes_sn:Common inhabitants of the skin especially face which causes acne.,[object Object]</a:t>
            </a:r>
            <a:endParaRPr lang="en-US" sz="1500" dirty="0"/>
          </a:p>
        </p:txBody>
      </p:sp>
      <p:sp>
        <p:nvSpPr>
          <p:cNvPr id="6" name="Text 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0:Common inhabitants of the skin especially face which causes acne.</a:t>
            </a:r>
            <a:endParaRPr lang="en-US" sz="1400" dirty="0"/>
          </a:p>
        </p:txBody>
      </p:sp>
      <p:sp>
        <p:nvSpPr>
          <p:cNvPr id="7" name="Text 5"/>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8" name="Text 6"/>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staphylococcus_epidermidis_sn:Commonest bacterial colonizer which causes infection via insertion of IV catheters.,[object Object]</a:t>
            </a:r>
            <a:endParaRPr lang="en-US" sz="1500" dirty="0"/>
          </a:p>
        </p:txBody>
      </p:sp>
      <p:sp>
        <p:nvSpPr>
          <p:cNvPr id="9" name="Text 7"/>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0:Commonest bacterial colonizer which causes infection via insertion of IV catheters.</a:t>
            </a:r>
            <a:endParaRPr lang="en-US" sz="1400" dirty="0"/>
          </a:p>
        </p:txBody>
      </p:sp>
      <p:sp>
        <p:nvSpPr>
          <p:cNvPr id="10" name="Text 8"/>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11" name="Text 9"/>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common_sites:Axilla,Groin,Web spaces</a:t>
            </a:r>
            <a:endParaRPr lang="en-US" sz="1600" dirty="0"/>
          </a:p>
        </p:txBody>
      </p:sp>
      <p:sp>
        <p:nvSpPr>
          <p:cNvPr id="12" name="Text 10"/>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0:Axilla</a:t>
            </a:r>
            <a:endParaRPr lang="en-US" sz="1500" dirty="0"/>
          </a:p>
        </p:txBody>
      </p:sp>
      <p:sp>
        <p:nvSpPr>
          <p:cNvPr id="13" name="Text 11"/>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1:Groin</a:t>
            </a:r>
            <a:endParaRPr lang="en-US" sz="1500" dirty="0"/>
          </a:p>
        </p:txBody>
      </p:sp>
      <p:sp>
        <p:nvSpPr>
          <p:cNvPr id="14" name="Text 12"/>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2:Web spaces</a:t>
            </a:r>
            <a:endParaRPr lang="en-US" sz="1500" dirty="0"/>
          </a:p>
        </p:txBody>
      </p:sp>
      <p:sp>
        <p:nvSpPr>
          <p:cNvPr id="15" name="Text 13"/>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urogenital_tract:[object Object]</a:t>
            </a:r>
            <a:endParaRPr lang="en-US" sz="1700" dirty="0"/>
          </a:p>
        </p:txBody>
      </p:sp>
      <p:sp>
        <p:nvSpPr>
          <p:cNvPr id="16" name="Text 14"/>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vagina:[object Object]</a:t>
            </a:r>
            <a:endParaRPr lang="en-US" sz="1600" dirty="0"/>
          </a:p>
        </p:txBody>
      </p:sp>
      <p:sp>
        <p:nvSpPr>
          <p:cNvPr id="17" name="Text 15"/>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lactobacillus_sn:[object Object]</a:t>
            </a:r>
            <a:endParaRPr lang="en-US" sz="1500" dirty="0"/>
          </a:p>
        </p:txBody>
      </p:sp>
      <p:sp>
        <p:nvSpPr>
          <p:cNvPr id="18" name="Text 16"/>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protection_against:&lt;i&gt;Staphylococcus epidermidis&lt;/i&gt;,&lt;i&gt;Neisseria specis&lt;/i&gt;,&lt;i&gt;Streptococcus agalactiae&lt;/i&gt;</a:t>
            </a:r>
            <a:endParaRPr lang="en-US" sz="1400" dirty="0"/>
          </a:p>
        </p:txBody>
      </p:sp>
      <p:sp>
        <p:nvSpPr>
          <p:cNvPr id="19" name="Text 17"/>
          <p:cNvSpPr/>
          <p:nvPr/>
        </p:nvSpPr>
        <p:spPr>
          <a:xfrm>
            <a:off x="5029200" y="5212080"/>
            <a:ext cx="9144000" cy="0"/>
          </a:xfrm>
          <a:prstGeom prst="rect">
            <a:avLst/>
          </a:prstGeom>
          <a:noFill/>
          <a:ln/>
        </p:spPr>
        <p:txBody>
          <a:bodyPr wrap="square" rtlCol="0" anchor="ctr"/>
          <a:lstStyle/>
          <a:p>
            <a:pPr indent="0" marL="0">
              <a:buNone/>
            </a:pPr>
            <a:r>
              <a:rPr lang="en-US" sz="1300" dirty="0">
                <a:solidFill>
                  <a:srgbClr val="000000"/>
                </a:solidFill>
              </a:rPr>
              <a:t>0:&lt;i&gt;Staphylococcus epidermidis&lt;/i&gt;</a:t>
            </a:r>
            <a:endParaRPr lang="en-US" sz="1300" dirty="0"/>
          </a:p>
        </p:txBody>
      </p:sp>
      <p:sp>
        <p:nvSpPr>
          <p:cNvPr id="20" name="Text 18"/>
          <p:cNvSpPr/>
          <p:nvPr/>
        </p:nvSpPr>
        <p:spPr>
          <a:xfrm>
            <a:off x="5029200" y="5212080"/>
            <a:ext cx="9144000" cy="0"/>
          </a:xfrm>
          <a:prstGeom prst="rect">
            <a:avLst/>
          </a:prstGeom>
          <a:noFill/>
          <a:ln/>
        </p:spPr>
        <p:txBody>
          <a:bodyPr wrap="square" rtlCol="0" anchor="ctr"/>
          <a:lstStyle/>
          <a:p>
            <a:pPr indent="0" marL="0">
              <a:buNone/>
            </a:pPr>
            <a:r>
              <a:rPr lang="en-US" sz="1300" dirty="0">
                <a:solidFill>
                  <a:srgbClr val="000000"/>
                </a:solidFill>
              </a:rPr>
              <a:t>1:&lt;i&gt;Neisseria specis&lt;/i&gt;</a:t>
            </a:r>
            <a:endParaRPr lang="en-US" sz="1300" dirty="0"/>
          </a:p>
        </p:txBody>
      </p:sp>
      <p:sp>
        <p:nvSpPr>
          <p:cNvPr id="21" name="Text 19"/>
          <p:cNvSpPr/>
          <p:nvPr/>
        </p:nvSpPr>
        <p:spPr>
          <a:xfrm>
            <a:off x="5029200" y="5212080"/>
            <a:ext cx="9144000" cy="0"/>
          </a:xfrm>
          <a:prstGeom prst="rect">
            <a:avLst/>
          </a:prstGeom>
          <a:noFill/>
          <a:ln/>
        </p:spPr>
        <p:txBody>
          <a:bodyPr wrap="square" rtlCol="0" anchor="ctr"/>
          <a:lstStyle/>
          <a:p>
            <a:pPr indent="0" marL="0">
              <a:buNone/>
            </a:pPr>
            <a:r>
              <a:rPr lang="en-US" sz="1300" dirty="0">
                <a:solidFill>
                  <a:srgbClr val="000000"/>
                </a:solidFill>
              </a:rPr>
              <a:t>2:&lt;i&gt;Streptococcus agalactiae&lt;/i&gt;</a:t>
            </a:r>
            <a:endParaRPr lang="en-US" sz="1300" dirty="0"/>
          </a:p>
        </p:txBody>
      </p:sp>
      <p:sp>
        <p:nvSpPr>
          <p:cNvPr id="22" name="Text 20"/>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anterior_urethra:[object Object]</a:t>
            </a:r>
            <a:endParaRPr lang="en-US" sz="1600" dirty="0"/>
          </a:p>
        </p:txBody>
      </p:sp>
      <p:sp>
        <p:nvSpPr>
          <p:cNvPr id="23" name="Text 21"/>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proteus:[object Object]</a:t>
            </a:r>
            <a:endParaRPr lang="en-US" sz="1500" dirty="0"/>
          </a:p>
        </p:txBody>
      </p:sp>
      <p:sp>
        <p:nvSpPr>
          <p:cNvPr id="24" name="Text 22"/>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0:[object Object]</a:t>
            </a:r>
            <a:endParaRPr lang="en-US" sz="1400" dirty="0"/>
          </a:p>
        </p:txBody>
      </p:sp>
      <p:sp>
        <p:nvSpPr>
          <p:cNvPr id="25" name="Text 23"/>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e._coli_sn:</a:t>
            </a:r>
            <a:endParaRPr lang="en-US" sz="1500" dirty="0"/>
          </a:p>
        </p:txBody>
      </p:sp>
      <p:sp>
        <p:nvSpPr>
          <p:cNvPr id="26" name="Text 24"/>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streptococcus_viridans_sn:</a:t>
            </a:r>
            <a:endParaRPr lang="en-US" sz="1500" dirty="0"/>
          </a:p>
        </p:txBody>
      </p:sp>
      <p:sp>
        <p:nvSpPr>
          <p:cNvPr id="27" name="Text 25"/>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staphylococcus_epidermidis_sn:</a:t>
            </a:r>
            <a:endParaRPr lang="en-US" sz="1500" dirty="0"/>
          </a:p>
        </p:txBody>
      </p:sp>
      <p:sp>
        <p:nvSpPr>
          <p:cNvPr id="28" name="Text 26"/>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gastrointestinal_tract:[object Object]</a:t>
            </a:r>
            <a:endParaRPr lang="en-US" sz="1700" dirty="0"/>
          </a:p>
        </p:txBody>
      </p:sp>
      <p:sp>
        <p:nvSpPr>
          <p:cNvPr id="29" name="Text 27"/>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stomach:[object Object]</a:t>
            </a:r>
            <a:endParaRPr lang="en-US" sz="1600" dirty="0"/>
          </a:p>
        </p:txBody>
      </p:sp>
      <p:sp>
        <p:nvSpPr>
          <p:cNvPr id="30" name="Text 28"/>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helicobacter_pylori_sn:Stomach has high acidic pH, however &lt;i&gt;Helicobacter pylori&lt;/i&gt; survive there.,[object Object]</a:t>
            </a:r>
            <a:endParaRPr lang="en-US" sz="1500" dirty="0"/>
          </a:p>
        </p:txBody>
      </p:sp>
      <p:sp>
        <p:nvSpPr>
          <p:cNvPr id="31" name="Text 29"/>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0:Stomach has high acidic pH, however &lt;i&gt;Helicobacter pylori&lt;/i&gt; survive there.</a:t>
            </a:r>
            <a:endParaRPr lang="en-US" sz="1400" dirty="0"/>
          </a:p>
        </p:txBody>
      </p:sp>
      <p:sp>
        <p:nvSpPr>
          <p:cNvPr id="32" name="Text 30"/>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33" name="Text 31"/>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large_intestine:[object Object]</a:t>
            </a:r>
            <a:endParaRPr lang="en-US" sz="1600" dirty="0"/>
          </a:p>
        </p:txBody>
      </p:sp>
      <p:sp>
        <p:nvSpPr>
          <p:cNvPr id="34" name="Text 32"/>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bacteroids_sn:</a:t>
            </a:r>
            <a:endParaRPr lang="en-US" sz="1500" dirty="0"/>
          </a:p>
        </p:txBody>
      </p:sp>
      <p:sp>
        <p:nvSpPr>
          <p:cNvPr id="35" name="Text 33"/>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bifidobacterium_sn:It is known as &lt;b&gt;Probiotics&lt;/b&gt;.,[object Object]</a:t>
            </a:r>
            <a:endParaRPr lang="en-US" sz="1500" dirty="0"/>
          </a:p>
        </p:txBody>
      </p:sp>
      <p:sp>
        <p:nvSpPr>
          <p:cNvPr id="36" name="Text 3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0:It is known as &lt;b&gt;Probiotics&lt;/b&gt;.</a:t>
            </a:r>
            <a:endParaRPr lang="en-US" sz="1400" dirty="0"/>
          </a:p>
        </p:txBody>
      </p:sp>
      <p:sp>
        <p:nvSpPr>
          <p:cNvPr id="37" name="Text 35"/>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38" name="Text 36"/>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clostridium_difficle:It is known as &lt;b&gt;Super bug&lt;/b&gt;.,It is cause of severe diarrhea-associated colitis called &lt;br&gt;Pseudomembranous colitis&lt;/br&gt;,[object Object]</a:t>
            </a:r>
            <a:endParaRPr lang="en-US" sz="1500" dirty="0"/>
          </a:p>
        </p:txBody>
      </p:sp>
      <p:sp>
        <p:nvSpPr>
          <p:cNvPr id="39" name="Text 37"/>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0:It is known as &lt;b&gt;Super bug&lt;/b&gt;.</a:t>
            </a:r>
            <a:endParaRPr lang="en-US" sz="1400" dirty="0"/>
          </a:p>
        </p:txBody>
      </p:sp>
      <p:sp>
        <p:nvSpPr>
          <p:cNvPr id="40" name="Text 38"/>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1:It is cause of severe diarrhea-associated colitis called &lt;br&gt;Pseudomembranous colitis&lt;/br&gt;</a:t>
            </a:r>
            <a:endParaRPr lang="en-US" sz="1400" dirty="0"/>
          </a:p>
        </p:txBody>
      </p:sp>
      <p:sp>
        <p:nvSpPr>
          <p:cNvPr id="41" name="Text 39"/>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2:[object Object]</a:t>
            </a:r>
            <a:endParaRPr lang="en-US" sz="1400" dirty="0"/>
          </a:p>
        </p:txBody>
      </p:sp>
      <p:sp>
        <p:nvSpPr>
          <p:cNvPr id="42" name="Text 40"/>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small_intestine:[object Object]</a:t>
            </a:r>
            <a:endParaRPr lang="en-US" sz="1600" dirty="0"/>
          </a:p>
        </p:txBody>
      </p:sp>
      <p:sp>
        <p:nvSpPr>
          <p:cNvPr id="43" name="Text 41"/>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e._coli_sn:[object Object]</a:t>
            </a:r>
            <a:endParaRPr lang="en-US" sz="1500" dirty="0"/>
          </a:p>
        </p:txBody>
      </p:sp>
      <p:sp>
        <p:nvSpPr>
          <p:cNvPr id="44" name="Text 42"/>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0:[object Object]</a:t>
            </a:r>
            <a:endParaRPr lang="en-US" sz="1400" dirty="0"/>
          </a:p>
        </p:txBody>
      </p:sp>
      <p:sp>
        <p:nvSpPr>
          <p:cNvPr id="45" name="Text 43"/>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bacteroids_sn:[object Object]</a:t>
            </a:r>
            <a:endParaRPr lang="en-US" sz="1500" dirty="0"/>
          </a:p>
        </p:txBody>
      </p:sp>
      <p:sp>
        <p:nvSpPr>
          <p:cNvPr id="46" name="Text 4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0:[object Object]</a:t>
            </a:r>
            <a:endParaRPr lang="en-US" sz="1400" dirty="0"/>
          </a:p>
        </p:txBody>
      </p:sp>
      <p:sp>
        <p:nvSpPr>
          <p:cNvPr id="47" name="Text 45"/>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enterococcus_faecalis_sn:[object Object]</a:t>
            </a:r>
            <a:endParaRPr lang="en-US" sz="1500" dirty="0"/>
          </a:p>
        </p:txBody>
      </p:sp>
      <p:sp>
        <p:nvSpPr>
          <p:cNvPr id="48" name="Text 46"/>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0:[object Object]</a:t>
            </a:r>
            <a:endParaRPr lang="en-US" sz="1400" dirty="0"/>
          </a:p>
        </p:txBody>
      </p:sp>
      <p:sp>
        <p:nvSpPr>
          <p:cNvPr id="49" name="Text 47"/>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oral_cavity_and_upper_respiratory_tract:[object Object]</a:t>
            </a:r>
            <a:endParaRPr lang="en-US" sz="1700" dirty="0"/>
          </a:p>
        </p:txBody>
      </p:sp>
      <p:sp>
        <p:nvSpPr>
          <p:cNvPr id="50" name="Text 48"/>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nose:[object Object]</a:t>
            </a:r>
            <a:endParaRPr lang="en-US" sz="1600" dirty="0"/>
          </a:p>
        </p:txBody>
      </p:sp>
      <p:sp>
        <p:nvSpPr>
          <p:cNvPr id="51" name="Text 49"/>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staphylococcus_aureus_sn:Mainly found in hospital staff,Major cause of surgical wounds.,[object Object]</a:t>
            </a:r>
            <a:endParaRPr lang="en-US" sz="1500" dirty="0"/>
          </a:p>
        </p:txBody>
      </p:sp>
      <p:sp>
        <p:nvSpPr>
          <p:cNvPr id="52" name="Text 50"/>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0:Mainly found in hospital staff</a:t>
            </a:r>
            <a:endParaRPr lang="en-US" sz="1400" dirty="0"/>
          </a:p>
        </p:txBody>
      </p:sp>
      <p:sp>
        <p:nvSpPr>
          <p:cNvPr id="53" name="Text 51"/>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1:Major cause of surgical wounds.</a:t>
            </a:r>
            <a:endParaRPr lang="en-US" sz="1400" dirty="0"/>
          </a:p>
        </p:txBody>
      </p:sp>
      <p:sp>
        <p:nvSpPr>
          <p:cNvPr id="54" name="Text 52"/>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2:[object Object]</a:t>
            </a:r>
            <a:endParaRPr lang="en-US" sz="1400" dirty="0"/>
          </a:p>
        </p:txBody>
      </p:sp>
      <p:sp>
        <p:nvSpPr>
          <p:cNvPr id="55" name="Text 53"/>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pharynx:[object Object]</a:t>
            </a:r>
            <a:endParaRPr lang="en-US" sz="1600" dirty="0"/>
          </a:p>
        </p:txBody>
      </p:sp>
      <p:sp>
        <p:nvSpPr>
          <p:cNvPr id="56" name="Text 54"/>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neisseria_sn:&lt;i&gt;Neisseria&lt;/i&gt; species colonize the pharynx.,[object Object]</a:t>
            </a:r>
            <a:endParaRPr lang="en-US" sz="1500" dirty="0"/>
          </a:p>
        </p:txBody>
      </p:sp>
      <p:sp>
        <p:nvSpPr>
          <p:cNvPr id="57" name="Text 55"/>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0:&lt;i&gt;Neisseria&lt;/i&gt; species colonize the pharynx.</a:t>
            </a:r>
            <a:endParaRPr lang="en-US" sz="1400" dirty="0"/>
          </a:p>
        </p:txBody>
      </p:sp>
      <p:sp>
        <p:nvSpPr>
          <p:cNvPr id="58" name="Text 56"/>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59" name="Text 57"/>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teeth_cavities:[object Object]</a:t>
            </a:r>
            <a:endParaRPr lang="en-US" sz="1600" dirty="0"/>
          </a:p>
        </p:txBody>
      </p:sp>
      <p:sp>
        <p:nvSpPr>
          <p:cNvPr id="60" name="Text 58"/>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streptococcus_mutans_sn:Found on the surface of teeth cavities.,[object Object]</a:t>
            </a:r>
            <a:endParaRPr lang="en-US" sz="1500" dirty="0"/>
          </a:p>
        </p:txBody>
      </p:sp>
      <p:sp>
        <p:nvSpPr>
          <p:cNvPr id="61" name="Text 59"/>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0:Found on the surface of teeth cavities.</a:t>
            </a:r>
            <a:endParaRPr lang="en-US" sz="1400" dirty="0"/>
          </a:p>
        </p:txBody>
      </p:sp>
      <p:sp>
        <p:nvSpPr>
          <p:cNvPr id="62" name="Text 60"/>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63" name="Text 61"/>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mouth_and_throat:[object Object]</a:t>
            </a:r>
            <a:endParaRPr lang="en-US" sz="1600" dirty="0"/>
          </a:p>
        </p:txBody>
      </p:sp>
      <p:sp>
        <p:nvSpPr>
          <p:cNvPr id="64" name="Text 62"/>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streptococcus_pneumoniae_sn:It is the major cause of bacterial pneumonia.,[object Object]</a:t>
            </a:r>
            <a:endParaRPr lang="en-US" sz="1500" dirty="0"/>
          </a:p>
        </p:txBody>
      </p:sp>
      <p:sp>
        <p:nvSpPr>
          <p:cNvPr id="65" name="Text 63"/>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0:It is the major cause of bacterial pneumonia.</a:t>
            </a:r>
            <a:endParaRPr lang="en-US" sz="1400" dirty="0"/>
          </a:p>
        </p:txBody>
      </p:sp>
      <p:sp>
        <p:nvSpPr>
          <p:cNvPr id="66" name="Text 6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1:[object Object]</a:t>
            </a:r>
            <a:endParaRPr lang="en-US" sz="14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advantages_and_disadvantages_of_normal_flora:[object Object]</a:t>
            </a:r>
            <a:endParaRPr lang="en-US" sz="18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640080"/>
            <a:ext cx="9144000" cy="0"/>
          </a:xfrm>
          <a:prstGeom prst="rect">
            <a:avLst/>
          </a:prstGeom>
          <a:noFill/>
          <a:ln/>
        </p:spPr>
        <p:txBody>
          <a:bodyPr wrap="square" rtlCol="0" anchor="ctr"/>
          <a:lstStyle/>
          <a:p>
            <a:pPr indent="0" marL="0">
              <a:buNone/>
            </a:pPr>
            <a:r>
              <a:rPr lang="en-US" sz="1800" dirty="0">
                <a:solidFill>
                  <a:srgbClr val="000000"/>
                </a:solidFill>
              </a:rPr>
              <a:t>material:[object Object]</a:t>
            </a:r>
            <a:endParaRPr lang="en-US" sz="1800" dirty="0"/>
          </a:p>
        </p:txBody>
      </p:sp>
      <p:sp>
        <p:nvSpPr>
          <p:cNvPr id="3" name="Text 1"/>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definition:Material is anything that have some quality to sustain the force and have some use.</a:t>
            </a:r>
            <a:endParaRPr lang="en-US" sz="1700" dirty="0"/>
          </a:p>
        </p:txBody>
      </p:sp>
      <p:sp>
        <p:nvSpPr>
          <p:cNvPr id="4" name="Text 2"/>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uses_of_material:It is used to design the thing.,It is used to make the thing.,It is used to have the structure of the things.,It is the most fundamental things to be used in the archicture.</a:t>
            </a:r>
            <a:endParaRPr lang="en-US" sz="1700" dirty="0"/>
          </a:p>
        </p:txBody>
      </p:sp>
      <p:sp>
        <p:nvSpPr>
          <p:cNvPr id="5" name="Text 3"/>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0:It is used to design the thing.</a:t>
            </a:r>
            <a:endParaRPr lang="en-US" sz="1600" dirty="0"/>
          </a:p>
        </p:txBody>
      </p:sp>
      <p:sp>
        <p:nvSpPr>
          <p:cNvPr id="6" name="Text 4"/>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1:It is used to make the thing.</a:t>
            </a:r>
            <a:endParaRPr lang="en-US" sz="1600" dirty="0"/>
          </a:p>
        </p:txBody>
      </p:sp>
      <p:sp>
        <p:nvSpPr>
          <p:cNvPr id="7" name="Text 5"/>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2:It is used to have the structure of the things.</a:t>
            </a:r>
            <a:endParaRPr lang="en-US" sz="1600" dirty="0"/>
          </a:p>
        </p:txBody>
      </p:sp>
      <p:sp>
        <p:nvSpPr>
          <p:cNvPr id="8" name="Text 6"/>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3:It is the most fundamental things to be used in the archicture.</a:t>
            </a:r>
            <a:endParaRPr lang="en-US" sz="1600" dirty="0"/>
          </a:p>
        </p:txBody>
      </p:sp>
      <p:sp>
        <p:nvSpPr>
          <p:cNvPr id="9" name="Text 7"/>
          <p:cNvSpPr/>
          <p:nvPr/>
        </p:nvSpPr>
        <p:spPr>
          <a:xfrm>
            <a:off x="1371600" y="1554480"/>
            <a:ext cx="9144000" cy="0"/>
          </a:xfrm>
          <a:prstGeom prst="rect">
            <a:avLst/>
          </a:prstGeom>
          <a:noFill/>
          <a:ln/>
        </p:spPr>
        <p:txBody>
          <a:bodyPr wrap="square" rtlCol="0" anchor="ctr"/>
          <a:lstStyle/>
          <a:p>
            <a:pPr indent="0" marL="0">
              <a:buNone/>
            </a:pPr>
            <a:r>
              <a:rPr lang="en-US" sz="1700" dirty="0">
                <a:solidFill>
                  <a:srgbClr val="000000"/>
                </a:solidFill>
              </a:rPr>
              <a:t>types_of_material:[object Object]</a:t>
            </a:r>
            <a:endParaRPr lang="en-US" sz="1700" dirty="0"/>
          </a:p>
        </p:txBody>
      </p:sp>
      <p:sp>
        <p:nvSpPr>
          <p:cNvPr id="10" name="Text 8"/>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solid_material:[object Object]</a:t>
            </a:r>
            <a:endParaRPr lang="en-US" sz="1600" dirty="0"/>
          </a:p>
        </p:txBody>
      </p:sp>
      <p:sp>
        <p:nvSpPr>
          <p:cNvPr id="11" name="Text 9"/>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irong:[object Object]</a:t>
            </a:r>
            <a:endParaRPr lang="en-US" sz="1500" dirty="0"/>
          </a:p>
        </p:txBody>
      </p:sp>
      <p:sp>
        <p:nvSpPr>
          <p:cNvPr id="12" name="Text 10"/>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pig_iron:Pig iron is used in higy performacnce</a:t>
            </a:r>
            <a:endParaRPr lang="en-US" sz="1400" dirty="0"/>
          </a:p>
        </p:txBody>
      </p:sp>
      <p:sp>
        <p:nvSpPr>
          <p:cNvPr id="13" name="Text 11"/>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steel:Steel is the hardest thing.,Stell is hightl used,[object Object],[object Object]</a:t>
            </a:r>
            <a:endParaRPr lang="en-US" sz="1500" dirty="0"/>
          </a:p>
        </p:txBody>
      </p:sp>
      <p:sp>
        <p:nvSpPr>
          <p:cNvPr id="14" name="Text 12"/>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0:Steel is the hardest thing.</a:t>
            </a:r>
            <a:endParaRPr lang="en-US" sz="1400" dirty="0"/>
          </a:p>
        </p:txBody>
      </p:sp>
      <p:sp>
        <p:nvSpPr>
          <p:cNvPr id="15" name="Text 13"/>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1:Stell is hightl used</a:t>
            </a:r>
            <a:endParaRPr lang="en-US" sz="1400" dirty="0"/>
          </a:p>
        </p:txBody>
      </p:sp>
      <p:sp>
        <p:nvSpPr>
          <p:cNvPr id="16" name="Text 14"/>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2:[object Object]</a:t>
            </a:r>
            <a:endParaRPr lang="en-US" sz="1400" dirty="0"/>
          </a:p>
        </p:txBody>
      </p:sp>
      <p:sp>
        <p:nvSpPr>
          <p:cNvPr id="17" name="Text 15"/>
          <p:cNvSpPr/>
          <p:nvPr/>
        </p:nvSpPr>
        <p:spPr>
          <a:xfrm>
            <a:off x="4114800" y="4297680"/>
            <a:ext cx="9144000" cy="0"/>
          </a:xfrm>
          <a:prstGeom prst="rect">
            <a:avLst/>
          </a:prstGeom>
          <a:noFill/>
          <a:ln/>
        </p:spPr>
        <p:txBody>
          <a:bodyPr wrap="square" rtlCol="0" anchor="ctr"/>
          <a:lstStyle/>
          <a:p>
            <a:pPr indent="0" marL="0">
              <a:buNone/>
            </a:pPr>
            <a:r>
              <a:rPr lang="en-US" sz="1400" dirty="0">
                <a:solidFill>
                  <a:srgbClr val="000000"/>
                </a:solidFill>
              </a:rPr>
              <a:t>3:[object Object]</a:t>
            </a:r>
            <a:endParaRPr lang="en-US" sz="1400" dirty="0"/>
          </a:p>
        </p:txBody>
      </p:sp>
      <p:sp>
        <p:nvSpPr>
          <p:cNvPr id="18" name="Text 16"/>
          <p:cNvSpPr/>
          <p:nvPr/>
        </p:nvSpPr>
        <p:spPr>
          <a:xfrm>
            <a:off x="2286000" y="2468880"/>
            <a:ext cx="9144000" cy="0"/>
          </a:xfrm>
          <a:prstGeom prst="rect">
            <a:avLst/>
          </a:prstGeom>
          <a:noFill/>
          <a:ln/>
        </p:spPr>
        <p:txBody>
          <a:bodyPr wrap="square" rtlCol="0" anchor="ctr"/>
          <a:lstStyle/>
          <a:p>
            <a:pPr indent="0" marL="0">
              <a:buNone/>
            </a:pPr>
            <a:r>
              <a:rPr lang="en-US" sz="1600" dirty="0">
                <a:solidFill>
                  <a:srgbClr val="000000"/>
                </a:solidFill>
              </a:rPr>
              <a:t>liquid_material:[object Object]</a:t>
            </a:r>
            <a:endParaRPr lang="en-US" sz="1600" dirty="0"/>
          </a:p>
        </p:txBody>
      </p:sp>
      <p:sp>
        <p:nvSpPr>
          <p:cNvPr id="19" name="Text 17"/>
          <p:cNvSpPr/>
          <p:nvPr/>
        </p:nvSpPr>
        <p:spPr>
          <a:xfrm>
            <a:off x="3200400" y="3383280"/>
            <a:ext cx="9144000" cy="0"/>
          </a:xfrm>
          <a:prstGeom prst="rect">
            <a:avLst/>
          </a:prstGeom>
          <a:noFill/>
          <a:ln/>
        </p:spPr>
        <p:txBody>
          <a:bodyPr wrap="square" rtlCol="0" anchor="ctr"/>
          <a:lstStyle/>
          <a:p>
            <a:pPr indent="0" marL="0">
              <a:buNone/>
            </a:pPr>
            <a:r>
              <a:rPr lang="en-US" sz="1500" dirty="0">
                <a:solidFill>
                  <a:srgbClr val="000000"/>
                </a:solidFill>
              </a:rPr>
              <a:t>water_material:Water is universal solvent.</a:t>
            </a:r>
            <a:endParaRPr lang="en-US" sz="1500" dirty="0"/>
          </a:p>
        </p:txBody>
      </p:sp>
      <p:sp>
        <p:nvSpPr>
          <p:cNvPr id="25" name="Slide Number Placeholder 0"/>
          <p:cNvSpPr>
            <a:spLocks noGrp="1"/>
          </p:cNvSpPr>
          <p:nvPr>
            <p:ph type="sldNum" sz="quarter" idx="4294967295"/>
          </p:nvPr>
        </p:nvSpPr>
        <p:spPr>
          <a:xfrm>
            <a:off x="274320" y="6172200"/>
            <a:ext cx="800000" cy="3000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6</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GameChanger Academy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Rahul Kumar Yadav</dc:creator>
  <cp:lastModifiedBy>Rahul Kumar Yadav</cp:lastModifiedBy>
  <cp:revision>1</cp:revision>
  <dcterms:created xsi:type="dcterms:W3CDTF">2024-03-04T22:33:14Z</dcterms:created>
  <dcterms:modified xsi:type="dcterms:W3CDTF">2024-03-04T22:33:14Z</dcterms:modified>
</cp:coreProperties>
</file>