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0" r:id="rId3"/>
    <p:sldId id="257" r:id="rId4"/>
    <p:sldId id="258" r:id="rId5"/>
    <p:sldId id="262" r:id="rId6"/>
    <p:sldId id="259" r:id="rId7"/>
    <p:sldId id="263" r:id="rId8"/>
    <p:sldId id="265" r:id="rId9"/>
    <p:sldId id="264" r:id="rId10"/>
    <p:sldId id="269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4BD-B27F-4AAD-B624-638AFEF6621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F07-9ABC-444F-A782-79CD561D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75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4BD-B27F-4AAD-B624-638AFEF6621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F07-9ABC-444F-A782-79CD561D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22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4BD-B27F-4AAD-B624-638AFEF6621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F07-9ABC-444F-A782-79CD561D9F8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0246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4BD-B27F-4AAD-B624-638AFEF6621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F07-9ABC-444F-A782-79CD561D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165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4BD-B27F-4AAD-B624-638AFEF6621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F07-9ABC-444F-A782-79CD561D9F8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5381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4BD-B27F-4AAD-B624-638AFEF6621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F07-9ABC-444F-A782-79CD561D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70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4BD-B27F-4AAD-B624-638AFEF6621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F07-9ABC-444F-A782-79CD561D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093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4BD-B27F-4AAD-B624-638AFEF6621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F07-9ABC-444F-A782-79CD561D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32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4BD-B27F-4AAD-B624-638AFEF6621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F07-9ABC-444F-A782-79CD561D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4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4BD-B27F-4AAD-B624-638AFEF6621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F07-9ABC-444F-A782-79CD561D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763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4BD-B27F-4AAD-B624-638AFEF6621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F07-9ABC-444F-A782-79CD561D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72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4BD-B27F-4AAD-B624-638AFEF6621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F07-9ABC-444F-A782-79CD561D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0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4BD-B27F-4AAD-B624-638AFEF6621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F07-9ABC-444F-A782-79CD561D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064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4BD-B27F-4AAD-B624-638AFEF6621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F07-9ABC-444F-A782-79CD561D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88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4BD-B27F-4AAD-B624-638AFEF6621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F07-9ABC-444F-A782-79CD561D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71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54BD-B27F-4AAD-B624-638AFEF6621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EEF07-9ABC-444F-A782-79CD561D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05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E54BD-B27F-4AAD-B624-638AFEF6621C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FEEF07-9ABC-444F-A782-79CD561D9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4227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Kagg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842CCEA3-F4FA-5601-73BD-63932C67AB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prstClr val="white"/>
            </a:duotone>
          </a:blip>
          <a:srcRect l="21217" r="11413" b="1"/>
          <a:stretch/>
        </p:blipFill>
        <p:spPr>
          <a:xfrm>
            <a:off x="5053263" y="-1"/>
            <a:ext cx="7135561" cy="6858001"/>
          </a:xfrm>
          <a:custGeom>
            <a:avLst/>
            <a:gdLst/>
            <a:ahLst/>
            <a:cxnLst/>
            <a:rect l="l" t="t" r="r" b="b"/>
            <a:pathLst>
              <a:path w="7135561" h="6858001">
                <a:moveTo>
                  <a:pt x="450267" y="0"/>
                </a:moveTo>
                <a:lnTo>
                  <a:pt x="7135561" y="0"/>
                </a:lnTo>
                <a:lnTo>
                  <a:pt x="7135561" y="6858001"/>
                </a:lnTo>
                <a:lnTo>
                  <a:pt x="98089" y="6858001"/>
                </a:lnTo>
                <a:lnTo>
                  <a:pt x="1873508" y="4521201"/>
                </a:lnTo>
                <a:close/>
                <a:moveTo>
                  <a:pt x="0" y="0"/>
                </a:moveTo>
                <a:lnTo>
                  <a:pt x="450267" y="0"/>
                </a:lnTo>
                <a:lnTo>
                  <a:pt x="0" y="48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9F2492-A026-B674-5328-E39A2E566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masis MT Pro Medium" panose="02040604050005020304" pitchFamily="18" charset="0"/>
              </a:rPr>
              <a:t>AI-Generated Text Detection</a:t>
            </a:r>
            <a:endParaRPr lang="en-IN" sz="4800" b="1" dirty="0">
              <a:solidFill>
                <a:schemeClr val="tx1"/>
              </a:solidFill>
              <a:latin typeface="Amasis MT Pro Medium" panose="020406040500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329892-480C-49E2-BD6B-45E98C95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138EE9-D930-4AF5-8DCA-D506DFDDA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23">
            <a:extLst>
              <a:ext uri="{FF2B5EF4-FFF2-40B4-BE49-F238E27FC236}">
                <a16:creationId xmlns:a16="http://schemas.microsoft.com/office/drawing/2014/main" id="{8B2A878B-CC9E-4401-8BAA-9D344B5A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6DD53AF4-988B-41E6-AB9C-E5ADE7FCA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Isosceles Triangle 24">
            <a:extLst>
              <a:ext uri="{FF2B5EF4-FFF2-40B4-BE49-F238E27FC236}">
                <a16:creationId xmlns:a16="http://schemas.microsoft.com/office/drawing/2014/main" id="{E3E2BE66-B731-4E8F-92AE-434C347FE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1C04AA99-545A-4E18-A307-96512638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D21765B3-48FB-47ED-AFBD-CE583447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9908EBEC-783D-4C0E-AE8E-165D6FAC6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Isosceles Triangle 29">
            <a:extLst>
              <a:ext uri="{FF2B5EF4-FFF2-40B4-BE49-F238E27FC236}">
                <a16:creationId xmlns:a16="http://schemas.microsoft.com/office/drawing/2014/main" id="{D9A05D3D-E46B-44B4-BDFD-F9F117379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08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906C-A560-8BEA-266A-0A048073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503"/>
          </a:xfrm>
        </p:spPr>
        <p:txBody>
          <a:bodyPr/>
          <a:lstStyle/>
          <a:p>
            <a:r>
              <a:rPr lang="en-US" dirty="0"/>
              <a:t>Model Architecture - LSTM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21EF3-BFE1-0D42-F64B-49BB44AF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6731"/>
            <a:ext cx="8596668" cy="44346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Classification model consists of 5 Layers in total as described.</a:t>
            </a:r>
          </a:p>
          <a:p>
            <a:endParaRPr lang="en-US" dirty="0"/>
          </a:p>
          <a:p>
            <a:r>
              <a:rPr lang="en-US" dirty="0"/>
              <a:t>1. Embedding Layer as Input Layer with required input dimensions and shape as per the data.</a:t>
            </a:r>
          </a:p>
          <a:p>
            <a:endParaRPr lang="en-US" dirty="0"/>
          </a:p>
          <a:p>
            <a:r>
              <a:rPr lang="en-US" dirty="0"/>
              <a:t>2. Hidden layer has 3 layers in total:</a:t>
            </a:r>
          </a:p>
          <a:p>
            <a:pPr marL="0" indent="0">
              <a:buNone/>
            </a:pPr>
            <a:r>
              <a:rPr lang="en-US" dirty="0"/>
              <a:t>		Layer-1 : LSTM with 120 neurons and normalized by using dropouts.</a:t>
            </a:r>
          </a:p>
          <a:p>
            <a:pPr marL="0" indent="0">
              <a:buNone/>
            </a:pPr>
            <a:r>
              <a:rPr lang="en-US" dirty="0"/>
              <a:t>		Layer-2 : LSTM with 60 neurons and normalized by using dropouts.</a:t>
            </a:r>
          </a:p>
          <a:p>
            <a:pPr marL="0" indent="0">
              <a:buNone/>
            </a:pPr>
            <a:r>
              <a:rPr lang="en-US" dirty="0"/>
              <a:t>		Layer-3 : LSTM with 30 neurons and normalized by using dropouts.</a:t>
            </a:r>
          </a:p>
          <a:p>
            <a:endParaRPr lang="en-US" dirty="0"/>
          </a:p>
          <a:p>
            <a:r>
              <a:rPr lang="en-US" dirty="0"/>
              <a:t>3. Output Layer : Dense with 1 output neuron and Activation function is 'Sigmoid'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772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645-F22F-4019-204B-5AD14734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29499-6862-A526-BC5C-DEDA12B07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training is done using 3 </a:t>
            </a:r>
            <a:r>
              <a:rPr lang="en-US" dirty="0" err="1"/>
              <a:t>criterias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1. Optimizer : 'Adam’</a:t>
            </a:r>
          </a:p>
          <a:p>
            <a:endParaRPr lang="en-US" dirty="0"/>
          </a:p>
          <a:p>
            <a:r>
              <a:rPr lang="en-US" dirty="0"/>
              <a:t>2. Loss Function : 'Binary  </a:t>
            </a:r>
            <a:r>
              <a:rPr lang="en-US" dirty="0" err="1"/>
              <a:t>Crossentropy</a:t>
            </a:r>
            <a:r>
              <a:rPr lang="en-US" dirty="0"/>
              <a:t>’</a:t>
            </a:r>
          </a:p>
          <a:p>
            <a:endParaRPr lang="en-US" dirty="0"/>
          </a:p>
          <a:p>
            <a:r>
              <a:rPr lang="en-US" dirty="0"/>
              <a:t>3. Metrics : 'Accuracy'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72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19A4-59C1-CF5A-937D-3D8196EC9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and Results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4C409-F799-97CD-CC29-22DEBD91E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Classification Accuracy: 99.5 %</a:t>
            </a:r>
          </a:p>
          <a:p>
            <a:r>
              <a:rPr lang="en-US" altLang="en-US" dirty="0"/>
              <a:t>Classification Error: 0.5 % </a:t>
            </a:r>
          </a:p>
          <a:p>
            <a:r>
              <a:rPr lang="en-US" altLang="en-US" dirty="0"/>
              <a:t>False Positive Rate: 0.0 </a:t>
            </a:r>
          </a:p>
          <a:p>
            <a:r>
              <a:rPr lang="en-US" altLang="en-US" dirty="0"/>
              <a:t>Precision: 1.0 </a:t>
            </a:r>
          </a:p>
          <a:p>
            <a:r>
              <a:rPr lang="en-US" altLang="en-US" dirty="0"/>
              <a:t>AUC Score: 0.995</a:t>
            </a:r>
          </a:p>
          <a:p>
            <a:endParaRPr lang="en-IN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D3EDE173-BC1E-6B9D-7EB2-0D2C775EB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930400"/>
            <a:ext cx="4129690" cy="347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17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EB64-F4C5-9E26-2F53-D9C1B5BA4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411" y="609600"/>
            <a:ext cx="8596668" cy="1320800"/>
          </a:xfrm>
        </p:spPr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472FF-C54A-1DDA-6B27-C4DAE9A69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411" y="1358537"/>
            <a:ext cx="9263500" cy="5329646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/>
              <a:t>Problem Statement</a:t>
            </a:r>
          </a:p>
          <a:p>
            <a:pPr>
              <a:lnSpc>
                <a:spcPct val="160000"/>
              </a:lnSpc>
            </a:pPr>
            <a:r>
              <a:rPr lang="en-US" dirty="0"/>
              <a:t>Objective</a:t>
            </a:r>
          </a:p>
          <a:p>
            <a:pPr>
              <a:lnSpc>
                <a:spcPct val="160000"/>
              </a:lnSpc>
            </a:pPr>
            <a:r>
              <a:rPr lang="en-IN" dirty="0"/>
              <a:t>Purpose</a:t>
            </a:r>
          </a:p>
          <a:p>
            <a:pPr>
              <a:lnSpc>
                <a:spcPct val="160000"/>
              </a:lnSpc>
            </a:pPr>
            <a:r>
              <a:rPr lang="en-US" dirty="0"/>
              <a:t>Data Source</a:t>
            </a:r>
            <a:endParaRPr lang="en-IN" dirty="0"/>
          </a:p>
          <a:p>
            <a:pPr>
              <a:lnSpc>
                <a:spcPct val="160000"/>
              </a:lnSpc>
            </a:pPr>
            <a:r>
              <a:rPr lang="en-IN" dirty="0"/>
              <a:t>Dataset</a:t>
            </a:r>
          </a:p>
          <a:p>
            <a:pPr>
              <a:lnSpc>
                <a:spcPct val="160000"/>
              </a:lnSpc>
            </a:pPr>
            <a:r>
              <a:rPr lang="en-IN" dirty="0"/>
              <a:t>Model Architecture</a:t>
            </a:r>
          </a:p>
          <a:p>
            <a:pPr>
              <a:lnSpc>
                <a:spcPct val="160000"/>
              </a:lnSpc>
            </a:pPr>
            <a:r>
              <a:rPr lang="en-IN" dirty="0"/>
              <a:t>Model Training </a:t>
            </a:r>
          </a:p>
          <a:p>
            <a:pPr>
              <a:lnSpc>
                <a:spcPct val="160000"/>
              </a:lnSpc>
            </a:pPr>
            <a:r>
              <a:rPr lang="en-IN" dirty="0"/>
              <a:t>Model Evaluation and Results</a:t>
            </a:r>
          </a:p>
        </p:txBody>
      </p:sp>
    </p:spTree>
    <p:extLst>
      <p:ext uri="{BB962C8B-B14F-4D97-AF65-F5344CB8AC3E}">
        <p14:creationId xmlns:p14="http://schemas.microsoft.com/office/powerpoint/2010/main" val="244287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99B5-104D-D881-1212-39C49223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IN" b="1" kern="100">
                <a:effectLst/>
                <a:latin typeface="Bodoni MT Black" panose="02070A030806060202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Statement:</a:t>
            </a:r>
            <a:endParaRPr lang="en-IN" b="1">
              <a:latin typeface="Bodoni MT Black" panose="02070A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5CB26-1C70-8F20-9C44-9412E2DBF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evolving era of generative AI has led to the advancement of LLM and now it is a new challenge to differentiate LLM and AI-generated content.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IN" sz="1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aims to prevent the user trust and minimize safety concerns, reputational and Legal Risks</a:t>
            </a:r>
          </a:p>
          <a:p>
            <a:pPr marL="0" indent="0">
              <a:lnSpc>
                <a:spcPct val="90000"/>
              </a:lnSpc>
              <a:buNone/>
            </a:pPr>
            <a:endParaRPr lang="en-IN" sz="1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400" kern="100">
                <a:latin typeface="Calibri" panose="020F0502020204030204" pitchFamily="34" charset="0"/>
                <a:cs typeface="Times New Roman" panose="02020603050405020304" pitchFamily="18" charset="0"/>
              </a:rPr>
              <a:t>The lack of a dedicated solution for the detection and moderation of LLM-generated text hampers the ability of organizations to maintain a secure and compliant online environment, thereby necessitating the development and implementation of a specialized system for the identification and management of LLM-generated content.</a:t>
            </a:r>
            <a:endParaRPr lang="en-IN" sz="1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Generative AI and the Evolution of LLM Models | Marketing Analytics  Companies | Digital Analytics">
            <a:extLst>
              <a:ext uri="{FF2B5EF4-FFF2-40B4-BE49-F238E27FC236}">
                <a16:creationId xmlns:a16="http://schemas.microsoft.com/office/drawing/2014/main" id="{453CB6C0-1907-1FB8-D531-6701FD18C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44" r="22626" b="1"/>
          <a:stretch/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Isosceles Triangle 1032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607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E717-81F2-DF7E-1599-BC556B56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5AF2-1DD9-CDD8-EEB6-6331AE57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a robust AI Model capable of detecting and analyzing the text generated by various AI applications.</a:t>
            </a:r>
          </a:p>
          <a:p>
            <a:endParaRPr lang="en-US" dirty="0"/>
          </a:p>
          <a:p>
            <a:r>
              <a:rPr lang="en-US" dirty="0"/>
              <a:t>Designing the AI Model that is highly precise and reliable in text detection, by minimizing the False Positive rate.</a:t>
            </a:r>
          </a:p>
          <a:p>
            <a:endParaRPr lang="en-US" dirty="0"/>
          </a:p>
          <a:p>
            <a:r>
              <a:rPr lang="en-US" dirty="0"/>
              <a:t>Enabling the real-time detection of AI-generated text, facilitating the quick and timely identification of AI-generated text across any platform.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99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2070-B774-FFA2-32E7-AA6CB9F6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6CF40-4EB4-33D6-953F-826EC0BD8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rise of AI-generated misinformation underscores the urgent need for advanced detection algorithms that can differentiate between human and machine-generated content.</a:t>
            </a:r>
          </a:p>
          <a:p>
            <a:endParaRPr lang="en-US" dirty="0"/>
          </a:p>
          <a:p>
            <a:r>
              <a:rPr lang="en-US" dirty="0"/>
              <a:t>Collaborative efforts between technology developers, researchers, and platforms are essential to stay ahead of evolving threats and safeguard the integrity of online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03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3" name="Rectangle 107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75" name="Isosceles Triangle 107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0234B-1D25-2B24-9236-F5A28BF3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Source: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A159-7957-C878-C21E-11BA87AE1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What is Kaggle?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solidFill>
                  <a:schemeClr val="bg1"/>
                </a:solidFill>
              </a:rPr>
              <a:t>	Kaggle is a popular online platform for Data Science competitions, Machine Learning challenges, and collaborative data analysis.</a:t>
            </a:r>
          </a:p>
          <a:p>
            <a:pPr>
              <a:lnSpc>
                <a:spcPct val="90000"/>
              </a:lnSpc>
            </a:pPr>
            <a:endParaRPr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Data for this project is sourced from Kaggle Competitions.</a:t>
            </a:r>
          </a:p>
          <a:p>
            <a:pPr>
              <a:lnSpc>
                <a:spcPct val="90000"/>
              </a:lnSpc>
            </a:pPr>
            <a:endParaRPr lang="en-US" sz="14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bg1"/>
                </a:solidFill>
              </a:rPr>
              <a:t>Further AI-generated text ChatGPT, BARD, Microsoft Bing, etc. Generative AI technologies as used.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solidFill>
                  <a:schemeClr val="bg1"/>
                </a:solidFill>
              </a:rPr>
              <a:t>	</a:t>
            </a: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5147C223-5DB9-8662-14E8-28E8856F9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/>
        </p:blipFill>
        <p:spPr bwMode="auto">
          <a:xfrm>
            <a:off x="6096001" y="2432619"/>
            <a:ext cx="5143500" cy="198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6" name="Isosceles Triangle 107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36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9A80-88B6-FC7B-96D9-A30CF06E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1B2AC-CB86-A50F-03B3-B1EFBF66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used consists of positive and negative classes with total count of 2784 with a ratio of around 1:1. </a:t>
            </a:r>
          </a:p>
          <a:p>
            <a:endParaRPr lang="en-US" dirty="0"/>
          </a:p>
          <a:p>
            <a:r>
              <a:rPr lang="en-US" dirty="0"/>
              <a:t>Negative Date [0]: Represents the collection of approx. 1430 essays written by students</a:t>
            </a:r>
          </a:p>
          <a:p>
            <a:r>
              <a:rPr lang="en-US" dirty="0"/>
              <a:t>Positive Data [1]: Represents the Essays generated by ChatGPT, BARD, Microsoft Bing, etc. The count of AI-generated essays is 1354.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57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4257-3B4B-D2F1-4EC2-495919CB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Why LSTM?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AD6B7-941F-3C36-FCF4-5AE3BCE5F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data handling power</a:t>
            </a:r>
          </a:p>
          <a:p>
            <a:endParaRPr lang="en-US" dirty="0"/>
          </a:p>
          <a:p>
            <a:r>
              <a:rPr lang="en-US" dirty="0"/>
              <a:t>Memory Retention of LSTM</a:t>
            </a:r>
          </a:p>
          <a:p>
            <a:endParaRPr lang="en-US" dirty="0"/>
          </a:p>
          <a:p>
            <a:r>
              <a:rPr lang="en-US" dirty="0"/>
              <a:t>Avoids vanishing Gradient Problem</a:t>
            </a:r>
          </a:p>
          <a:p>
            <a:endParaRPr lang="en-US" dirty="0"/>
          </a:p>
          <a:p>
            <a:r>
              <a:rPr lang="en-US" dirty="0"/>
              <a:t>Gating Mechanism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13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045D-1D8C-BBAF-D16E-ABDA1723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1"/>
          </a:xfrm>
        </p:spPr>
        <p:txBody>
          <a:bodyPr/>
          <a:lstStyle/>
          <a:p>
            <a:r>
              <a:rPr lang="en-US" dirty="0"/>
              <a:t>Model Architecture - LSTM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E752-0536-FDAC-F714-FC2E4C52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1783"/>
            <a:ext cx="8596668" cy="483957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LSTM has </a:t>
            </a:r>
            <a:r>
              <a:rPr lang="en-US" b="1" dirty="0"/>
              <a:t>FOUR</a:t>
            </a:r>
            <a:r>
              <a:rPr lang="en-US" dirty="0"/>
              <a:t> important components that make it very useful while working on sequential data or identifying patterns.</a:t>
            </a:r>
          </a:p>
          <a:p>
            <a:r>
              <a:rPr lang="en-US" dirty="0"/>
              <a:t>1. Memory Cells</a:t>
            </a:r>
          </a:p>
          <a:p>
            <a:r>
              <a:rPr lang="en-US" dirty="0"/>
              <a:t>2. Gates</a:t>
            </a:r>
          </a:p>
          <a:p>
            <a:r>
              <a:rPr lang="en-US" dirty="0"/>
              <a:t>3. Cell State</a:t>
            </a:r>
          </a:p>
          <a:p>
            <a:r>
              <a:rPr lang="en-US" dirty="0"/>
              <a:t>4. Backpropagation Through Time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5553E-0949-3FAF-246F-D1FCF742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32" y="2781453"/>
            <a:ext cx="7387036" cy="404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509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523</TotalTime>
  <Words>564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Amasis MT Pro Medium</vt:lpstr>
      <vt:lpstr>Arial</vt:lpstr>
      <vt:lpstr>Bodoni MT Black</vt:lpstr>
      <vt:lpstr>Calibri</vt:lpstr>
      <vt:lpstr>Trebuchet MS</vt:lpstr>
      <vt:lpstr>Wingdings 3</vt:lpstr>
      <vt:lpstr>Facet</vt:lpstr>
      <vt:lpstr>AI-Generated Text Detection</vt:lpstr>
      <vt:lpstr>Contents</vt:lpstr>
      <vt:lpstr>Problem Statement:</vt:lpstr>
      <vt:lpstr>Objective:</vt:lpstr>
      <vt:lpstr>PURPOSE</vt:lpstr>
      <vt:lpstr>Data Source:</vt:lpstr>
      <vt:lpstr>DATASET:</vt:lpstr>
      <vt:lpstr> Why LSTM?</vt:lpstr>
      <vt:lpstr>Model Architecture - LSTM</vt:lpstr>
      <vt:lpstr>Model Architecture - LSTM</vt:lpstr>
      <vt:lpstr>Model Training:</vt:lpstr>
      <vt:lpstr>Model Evaluation and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 Generated Text Detection</dc:title>
  <dc:creator>dousefire1</dc:creator>
  <cp:lastModifiedBy>dousefire1</cp:lastModifiedBy>
  <cp:revision>32</cp:revision>
  <dcterms:created xsi:type="dcterms:W3CDTF">2023-11-18T11:47:39Z</dcterms:created>
  <dcterms:modified xsi:type="dcterms:W3CDTF">2023-12-31T07:32:46Z</dcterms:modified>
</cp:coreProperties>
</file>