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22"/>
  </p:notesMasterIdLst>
  <p:handoutMasterIdLst>
    <p:handoutMasterId r:id="rId23"/>
  </p:handoutMasterIdLst>
  <p:sldIdLst>
    <p:sldId id="324" r:id="rId5"/>
    <p:sldId id="325" r:id="rId6"/>
    <p:sldId id="327" r:id="rId7"/>
    <p:sldId id="266" r:id="rId8"/>
    <p:sldId id="263" r:id="rId9"/>
    <p:sldId id="330" r:id="rId10"/>
    <p:sldId id="331" r:id="rId11"/>
    <p:sldId id="332" r:id="rId12"/>
    <p:sldId id="333" r:id="rId13"/>
    <p:sldId id="335" r:id="rId14"/>
    <p:sldId id="336" r:id="rId15"/>
    <p:sldId id="337" r:id="rId16"/>
    <p:sldId id="262" r:id="rId17"/>
    <p:sldId id="334" r:id="rId18"/>
    <p:sldId id="338" r:id="rId19"/>
    <p:sldId id="328" r:id="rId20"/>
    <p:sldId id="32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7035"/>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4/1/2022</a:t>
            </a:fld>
            <a:endParaRPr lang="en-US"/>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4/1/2022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3FBFBB59-7A9B-47AE-91FF-19E7B22D9E37}" type="datetime1">
              <a:rPr lang="en-US" smtClean="0"/>
              <a:t>4/1/2022</a:t>
            </a:fld>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a:t>RAIT-IN-TE-MP-026</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E202D3FE-8395-4D38-B990-9B790046D2D1}" type="datetime1">
              <a:rPr lang="en-US" noProof="0" smtClean="0"/>
              <a:t>4/1/2022</a:t>
            </a:fld>
            <a:endParaRPr lang="en-US" noProof="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a:t>RAIT-IN-TE-MP-026</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0606A390-282C-4D56-8B03-943F418957C3}" type="datetime1">
              <a:rPr lang="en-US" noProof="0" smtClean="0"/>
              <a:t>4/1/2022</a:t>
            </a:fld>
            <a:endParaRPr lang="en-US" noProof="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a:t>RAIT-IN-TE-MP-026</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120FCC40-C293-40B6-89D0-775F90253C09}" type="datetime1">
              <a:rPr lang="en-US" noProof="0" smtClean="0"/>
              <a:t>4/1/2022</a:t>
            </a:fld>
            <a:endParaRPr lang="en-US" noProof="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a:t>RAIT-IN-TE-MP-026</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a:t>Click icon to add picture</a:t>
            </a:r>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6EDFEFDD-3013-4E4F-B85C-72D17347F55E}" type="datetime1">
              <a:rPr lang="en-US" noProof="0" smtClean="0"/>
              <a:t>4/1/2022</a:t>
            </a:fld>
            <a:endParaRPr lang="en-US" noProof="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a:t>RAIT-IN-TE-MP-026</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9A634B96-B540-4862-B823-7C93304E2CD4}" type="datetime1">
              <a:rPr lang="en-US" smtClean="0"/>
              <a:t>4/1/2022</a:t>
            </a:fld>
            <a:endParaRPr lang="en-US"/>
          </a:p>
        </p:txBody>
      </p:sp>
      <p:sp>
        <p:nvSpPr>
          <p:cNvPr id="6" name="Footer Placeholder 5"/>
          <p:cNvSpPr>
            <a:spLocks noGrp="1"/>
          </p:cNvSpPr>
          <p:nvPr>
            <p:ph type="ftr" sz="quarter" idx="11"/>
          </p:nvPr>
        </p:nvSpPr>
        <p:spPr>
          <a:xfrm>
            <a:off x="355101" y="6423914"/>
            <a:ext cx="6818262" cy="365125"/>
          </a:xfrm>
        </p:spPr>
        <p:txBody>
          <a:bodyPr/>
          <a:lstStyle/>
          <a:p>
            <a:pPr algn="l"/>
            <a:r>
              <a:rPr lang="en-US"/>
              <a:t>RAIT-IN-TE-MP-026</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B578DE05-A027-4849-A3BC-CB449FF56934}" type="datetime1">
              <a:rPr lang="en-US" noProof="0" smtClean="0"/>
              <a:t>4/1/2022</a:t>
            </a:fld>
            <a:endParaRPr lang="en-US" noProof="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a:t>RAIT-IN-TE-MP-026</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013ACFE6-0ADD-4464-BB72-9AF9FBD0924D}" type="datetime1">
              <a:rPr lang="en-US" smtClean="0"/>
              <a:t>4/1/2022</a:t>
            </a:fld>
            <a:endParaRPr lang="en-US"/>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a:t>RAIT-IN-TE-MP-026</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E1BD8BB-7108-4F56-AE80-CD1626D4B6B8}" type="datetime1">
              <a:rPr lang="en-US" noProof="0" smtClean="0"/>
              <a:t>4/1/2022</a:t>
            </a:fld>
            <a:endParaRPr lang="en-US" noProof="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noProof="0"/>
              <a:t>RAIT-IN-TE-MP-026</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9A809CCD-CD95-415E-86FC-F0E5C5FBB338}" type="datetime1">
              <a:rPr lang="en-US" smtClean="0"/>
              <a:t>4/1/2022</a:t>
            </a:fld>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a:t>RAIT-IN-TE-MP-026</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B6CBC12C-227C-4148-B35E-03CA7505DC37}" type="datetime1">
              <a:rPr lang="en-US" noProof="0" smtClean="0"/>
              <a:t>4/1/2022</a:t>
            </a:fld>
            <a:endParaRPr lang="en-US" noProof="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a:t>RAIT-IN-TE-MP-026</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2D8D678-8CD2-4327-A3E9-EE49001BFC27}" type="datetime1">
              <a:rPr lang="en-US" noProof="0" smtClean="0"/>
              <a:t>4/1/2022</a:t>
            </a:fld>
            <a:endParaRPr lang="en-US" noProof="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a:t>RAIT-IN-TE-MP-026</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CD376880-F44A-4FF8-983E-484BDA7723E4}" type="datetime1">
              <a:rPr lang="en-US" noProof="0" smtClean="0"/>
              <a:t>4/1/2022</a:t>
            </a:fld>
            <a:endParaRPr lang="en-US" noProof="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a:t>RAIT-IN-TE-MP-026</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09323EFC-984F-415C-B5A0-9AAF62E9FB51}" type="datetime1">
              <a:rPr lang="en-US" noProof="0" smtClean="0"/>
              <a:t>4/1/2022</a:t>
            </a:fld>
            <a:endParaRPr lang="en-US" noProof="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a:t>RAIT-IN-TE-MP-026</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E27B6A69-8689-41A4-8642-9CBA4358DE92}" type="datetime1">
              <a:rPr lang="en-US" noProof="0" smtClean="0"/>
              <a:t>4/1/2022</a:t>
            </a:fld>
            <a:endParaRPr lang="en-US" noProof="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a:t>RAIT-IN-TE-MP-026</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5E4FA3B1-7B9F-4BDA-9C72-C90AAC61244E}" type="datetime1">
              <a:rPr lang="en-US" smtClean="0"/>
              <a:t>4/1/2022</a:t>
            </a:fld>
            <a:endParaRPr lang="en-US"/>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a:t>RAIT-IN-TE-MP-026</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493810BC-0CD8-4F23-BE1C-63233EA2E1A5}"/>
              </a:ext>
            </a:extLst>
          </p:cNvPr>
          <p:cNvPicPr>
            <a:picLocks noChangeAspect="1"/>
          </p:cNvPicPr>
          <p:nvPr userDrawn="1"/>
        </p:nvPicPr>
        <p:blipFill>
          <a:blip r:embed="rId17"/>
          <a:stretch>
            <a:fillRect/>
          </a:stretch>
        </p:blipFill>
        <p:spPr>
          <a:xfrm>
            <a:off x="9670473" y="5534989"/>
            <a:ext cx="2177400" cy="868352"/>
          </a:xfrm>
          <a:prstGeom prst="rect">
            <a:avLst/>
          </a:prstGeom>
        </p:spPr>
      </p:pic>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ata-flair.training/blogs/advanced-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ext_corpus" TargetMode="External"/><Relationship Id="rId2" Type="http://schemas.openxmlformats.org/officeDocument/2006/relationships/hyperlink" Target="https://en.wikipedia.org/wiki/Docu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D68DF4-72BC-4981-9651-8E51EC2F22B1}"/>
              </a:ext>
            </a:extLst>
          </p:cNvPr>
          <p:cNvSpPr/>
          <p:nvPr/>
        </p:nvSpPr>
        <p:spPr>
          <a:xfrm>
            <a:off x="674255" y="896759"/>
            <a:ext cx="11055927" cy="1736436"/>
          </a:xfrm>
          <a:prstGeom prst="roundRect">
            <a:avLst/>
          </a:prstGeom>
          <a:solidFill>
            <a:srgbClr val="DB70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3551FA2B-6E3D-44D5-A8C9-7FE1246B5B42}"/>
              </a:ext>
            </a:extLst>
          </p:cNvPr>
          <p:cNvSpPr>
            <a:spLocks noGrp="1"/>
          </p:cNvSpPr>
          <p:nvPr>
            <p:ph type="sldNum" sz="quarter" idx="12"/>
          </p:nvPr>
        </p:nvSpPr>
        <p:spPr/>
        <p:txBody>
          <a:bodyPr/>
          <a:lstStyle/>
          <a:p>
            <a:fld id="{F603CDE5-C1D8-4EDD-870F-A498BAFA520F}" type="slidenum">
              <a:rPr lang="en-US" noProof="0" dirty="0" smtClean="0"/>
              <a:t>1</a:t>
            </a:fld>
            <a:endParaRPr lang="en-US" noProof="0"/>
          </a:p>
        </p:txBody>
      </p:sp>
      <p:sp>
        <p:nvSpPr>
          <p:cNvPr id="3" name="Footer Placeholder 2">
            <a:extLst>
              <a:ext uri="{FF2B5EF4-FFF2-40B4-BE49-F238E27FC236}">
                <a16:creationId xmlns:a16="http://schemas.microsoft.com/office/drawing/2014/main" id="{70AA398F-2C96-4650-AFD8-20B845B53787}"/>
              </a:ext>
            </a:extLst>
          </p:cNvPr>
          <p:cNvSpPr>
            <a:spLocks noGrp="1"/>
          </p:cNvSpPr>
          <p:nvPr>
            <p:ph type="ftr" sz="quarter" idx="11"/>
          </p:nvPr>
        </p:nvSpPr>
        <p:spPr/>
        <p:txBody>
          <a:bodyPr/>
          <a:lstStyle/>
          <a:p>
            <a:pPr algn="l"/>
            <a:r>
              <a:rPr lang="en-IN" sz="900" b="1" i="0">
                <a:solidFill>
                  <a:srgbClr val="000000"/>
                </a:solidFill>
                <a:effectLst/>
                <a:latin typeface="Arial" panose="020B0604020202020204" pitchFamily="34" charset="0"/>
              </a:rPr>
              <a:t>RAIT-IN-TE-MP-004</a:t>
            </a:r>
            <a:endParaRPr lang="en-US" noProof="0"/>
          </a:p>
        </p:txBody>
      </p:sp>
      <p:sp>
        <p:nvSpPr>
          <p:cNvPr id="5" name="TextBox 4">
            <a:extLst>
              <a:ext uri="{FF2B5EF4-FFF2-40B4-BE49-F238E27FC236}">
                <a16:creationId xmlns:a16="http://schemas.microsoft.com/office/drawing/2014/main" id="{52DFF705-E0B6-452A-9179-17268463E8F3}"/>
              </a:ext>
            </a:extLst>
          </p:cNvPr>
          <p:cNvSpPr txBox="1"/>
          <p:nvPr/>
        </p:nvSpPr>
        <p:spPr>
          <a:xfrm>
            <a:off x="1982445" y="1115263"/>
            <a:ext cx="8529001" cy="1754326"/>
          </a:xfrm>
          <a:prstGeom prst="rect">
            <a:avLst/>
          </a:prstGeom>
          <a:noFill/>
        </p:spPr>
        <p:txBody>
          <a:bodyPr wrap="square" lIns="91440" tIns="45720" rIns="91440" bIns="45720" anchor="t">
            <a:spAutoFit/>
          </a:bodyPr>
          <a:lstStyle/>
          <a:p>
            <a:pPr algn="ctr"/>
            <a:r>
              <a:rPr lang="en" sz="3600" b="1">
                <a:solidFill>
                  <a:schemeClr val="bg1"/>
                </a:solidFill>
                <a:latin typeface="Calibri"/>
                <a:ea typeface="+mj-ea"/>
                <a:cs typeface="Calibri"/>
              </a:rPr>
              <a:t>Fake News detection using Machine Learning</a:t>
            </a:r>
            <a:endParaRPr lang="en-IN" sz="3600">
              <a:solidFill>
                <a:schemeClr val="bg1"/>
              </a:solidFill>
              <a:ea typeface="+mn-lt"/>
              <a:cs typeface="+mn-lt"/>
            </a:endParaRPr>
          </a:p>
          <a:p>
            <a:pPr algn="ctr"/>
            <a:endParaRPr lang="en-IN" sz="3600">
              <a:solidFill>
                <a:schemeClr val="bg1"/>
              </a:solidFill>
              <a:ea typeface="+mj-ea"/>
              <a:cs typeface="+mj-cs"/>
            </a:endParaRPr>
          </a:p>
        </p:txBody>
      </p:sp>
      <p:sp>
        <p:nvSpPr>
          <p:cNvPr id="7" name="Title 1">
            <a:extLst>
              <a:ext uri="{FF2B5EF4-FFF2-40B4-BE49-F238E27FC236}">
                <a16:creationId xmlns:a16="http://schemas.microsoft.com/office/drawing/2014/main" id="{16ABC3A9-C478-4FD6-A794-E5723D72027F}"/>
              </a:ext>
            </a:extLst>
          </p:cNvPr>
          <p:cNvSpPr txBox="1">
            <a:spLocks/>
          </p:cNvSpPr>
          <p:nvPr/>
        </p:nvSpPr>
        <p:spPr>
          <a:xfrm>
            <a:off x="4642032" y="3436096"/>
            <a:ext cx="3202016" cy="488481"/>
          </a:xfrm>
          <a:prstGeom prst="rect">
            <a:avLst/>
          </a:prstGeom>
        </p:spPr>
        <p:txBody>
          <a:bodyPr anchor="ct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a:solidFill>
                  <a:schemeClr val="tx1"/>
                </a:solidFill>
              </a:rPr>
              <a:t>Presented by</a:t>
            </a:r>
          </a:p>
        </p:txBody>
      </p:sp>
      <p:sp>
        <p:nvSpPr>
          <p:cNvPr id="8" name="Title 1">
            <a:extLst>
              <a:ext uri="{FF2B5EF4-FFF2-40B4-BE49-F238E27FC236}">
                <a16:creationId xmlns:a16="http://schemas.microsoft.com/office/drawing/2014/main" id="{327F6EBF-7A4C-4880-B68C-1D7004A1F7F5}"/>
              </a:ext>
            </a:extLst>
          </p:cNvPr>
          <p:cNvSpPr txBox="1">
            <a:spLocks/>
          </p:cNvSpPr>
          <p:nvPr/>
        </p:nvSpPr>
        <p:spPr>
          <a:xfrm>
            <a:off x="4366223" y="4084350"/>
            <a:ext cx="3753634" cy="1066678"/>
          </a:xfrm>
          <a:prstGeom prst="rect">
            <a:avLst/>
          </a:prstGeom>
          <a:effectLst/>
        </p:spPr>
        <p:txBody>
          <a:bodyPr vert="horz" lIns="91440" tIns="45720" rIns="91440" bIns="45720" rtlCol="0" anchor="ctr">
            <a:normAutofit fontScale="77500" lnSpcReduction="20000"/>
          </a:bodyPr>
          <a:lstStyle>
            <a:lvl1pPr algn="l" defTabSz="457200" rtl="0" eaLnBrk="1" latinLnBrk="0" hangingPunct="1">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2100" i="0" cap="none">
                <a:solidFill>
                  <a:schemeClr val="tx1"/>
                </a:solidFill>
                <a:effectLst/>
                <a:latin typeface="Arial"/>
                <a:cs typeface="Arial"/>
              </a:rPr>
              <a:t>18IN1058- Sairaj Yadav </a:t>
            </a:r>
            <a:r>
              <a:rPr lang="en-US" sz="2100" cap="none">
                <a:solidFill>
                  <a:schemeClr val="tx1"/>
                </a:solidFill>
                <a:latin typeface="Arial"/>
                <a:cs typeface="Arial"/>
              </a:rPr>
              <a:t>(BE-A1</a:t>
            </a:r>
            <a:r>
              <a:rPr lang="en-US" sz="2100" i="0" cap="none">
                <a:solidFill>
                  <a:schemeClr val="tx1"/>
                </a:solidFill>
                <a:effectLst/>
                <a:latin typeface="Arial"/>
                <a:cs typeface="Arial"/>
              </a:rPr>
              <a:t>)</a:t>
            </a:r>
          </a:p>
          <a:p>
            <a:pPr>
              <a:lnSpc>
                <a:spcPct val="150000"/>
              </a:lnSpc>
            </a:pPr>
            <a:r>
              <a:rPr lang="en-US" sz="2100" i="0" cap="none">
                <a:solidFill>
                  <a:schemeClr val="tx1"/>
                </a:solidFill>
                <a:effectLst/>
                <a:latin typeface="Arial"/>
                <a:cs typeface="Arial"/>
              </a:rPr>
              <a:t>16IN1090- Ashutosh Salunkhe </a:t>
            </a:r>
            <a:r>
              <a:rPr lang="en-US" sz="2100" cap="none">
                <a:solidFill>
                  <a:schemeClr val="tx1"/>
                </a:solidFill>
                <a:latin typeface="Arial"/>
                <a:cs typeface="Arial"/>
              </a:rPr>
              <a:t>(BE-B2</a:t>
            </a:r>
            <a:r>
              <a:rPr lang="en-US" sz="2100" i="0" cap="none">
                <a:solidFill>
                  <a:schemeClr val="tx1"/>
                </a:solidFill>
                <a:effectLst/>
                <a:latin typeface="Arial"/>
                <a:cs typeface="Arial"/>
              </a:rPr>
              <a:t>)</a:t>
            </a:r>
          </a:p>
          <a:p>
            <a:pPr>
              <a:lnSpc>
                <a:spcPct val="150000"/>
              </a:lnSpc>
            </a:pPr>
            <a:r>
              <a:rPr lang="en-US" sz="2100" i="0" cap="none">
                <a:solidFill>
                  <a:schemeClr val="tx1"/>
                </a:solidFill>
                <a:effectLst/>
                <a:latin typeface="Arial"/>
                <a:cs typeface="Arial"/>
              </a:rPr>
              <a:t>18IN1001- Saurabh Sawant</a:t>
            </a:r>
            <a:r>
              <a:rPr lang="en-US" sz="2100" cap="none">
                <a:solidFill>
                  <a:schemeClr val="tx1"/>
                </a:solidFill>
                <a:latin typeface="Arial"/>
                <a:cs typeface="Arial"/>
              </a:rPr>
              <a:t>(BE-A1</a:t>
            </a:r>
            <a:r>
              <a:rPr lang="en-US" sz="2100" i="0" cap="none">
                <a:solidFill>
                  <a:schemeClr val="tx1"/>
                </a:solidFill>
                <a:effectLst/>
                <a:latin typeface="Arial"/>
                <a:cs typeface="Arial"/>
              </a:rPr>
              <a:t>)</a:t>
            </a:r>
            <a:endParaRPr lang="en-US" sz="1600" b="1" cap="none">
              <a:solidFill>
                <a:schemeClr val="tx1"/>
              </a:solidFill>
              <a:latin typeface="Arial"/>
              <a:cs typeface="Arial"/>
            </a:endParaRPr>
          </a:p>
        </p:txBody>
      </p:sp>
      <p:sp>
        <p:nvSpPr>
          <p:cNvPr id="10" name="TextBox 9">
            <a:extLst>
              <a:ext uri="{FF2B5EF4-FFF2-40B4-BE49-F238E27FC236}">
                <a16:creationId xmlns:a16="http://schemas.microsoft.com/office/drawing/2014/main" id="{978B28B1-C481-45E1-9C52-7373A25F75E1}"/>
              </a:ext>
            </a:extLst>
          </p:cNvPr>
          <p:cNvSpPr txBox="1"/>
          <p:nvPr/>
        </p:nvSpPr>
        <p:spPr>
          <a:xfrm>
            <a:off x="4428095" y="2469802"/>
            <a:ext cx="3629891" cy="646331"/>
          </a:xfrm>
          <a:prstGeom prst="rect">
            <a:avLst/>
          </a:prstGeom>
          <a:noFill/>
        </p:spPr>
        <p:txBody>
          <a:bodyPr wrap="square" lIns="91440" tIns="45720" rIns="91440" bIns="45720" anchor="t">
            <a:spAutoFit/>
          </a:bodyPr>
          <a:lstStyle/>
          <a:p>
            <a:r>
              <a:rPr lang="en-US" b="1">
                <a:solidFill>
                  <a:schemeClr val="accent1"/>
                </a:solidFill>
                <a:latin typeface="Arial"/>
                <a:cs typeface="Arial"/>
              </a:rPr>
              <a:t>Group No:</a:t>
            </a:r>
            <a:r>
              <a:rPr lang="en-US" sz="3600" cap="all">
                <a:solidFill>
                  <a:schemeClr val="bg1">
                    <a:lumMod val="95000"/>
                  </a:schemeClr>
                </a:solidFill>
                <a:latin typeface="+mj-lt"/>
                <a:ea typeface="+mj-ea"/>
                <a:cs typeface="+mj-cs"/>
              </a:rPr>
              <a:t>: </a:t>
            </a:r>
            <a:r>
              <a:rPr lang="en-IN" b="1">
                <a:solidFill>
                  <a:srgbClr val="000000"/>
                </a:solidFill>
                <a:latin typeface="Arial"/>
                <a:cs typeface="Arial"/>
              </a:rPr>
              <a:t>R</a:t>
            </a:r>
            <a:r>
              <a:rPr lang="en-IN" b="1">
                <a:ea typeface="+mn-lt"/>
                <a:cs typeface="+mn-lt"/>
              </a:rPr>
              <a:t>AIT-IN-BE-PR-14</a:t>
            </a:r>
            <a:endParaRPr lang="en-IN" sz="3600" b="1" cap="all">
              <a:solidFill>
                <a:schemeClr val="bg1">
                  <a:lumMod val="95000"/>
                </a:schemeClr>
              </a:solidFill>
              <a:latin typeface="+mj-lt"/>
              <a:ea typeface="+mj-ea"/>
              <a:cs typeface="+mj-cs"/>
            </a:endParaRPr>
          </a:p>
        </p:txBody>
      </p:sp>
      <p:sp>
        <p:nvSpPr>
          <p:cNvPr id="12" name="Title 1">
            <a:extLst>
              <a:ext uri="{FF2B5EF4-FFF2-40B4-BE49-F238E27FC236}">
                <a16:creationId xmlns:a16="http://schemas.microsoft.com/office/drawing/2014/main" id="{9C815B48-6C61-43A0-894B-6ADC5F8896CA}"/>
              </a:ext>
            </a:extLst>
          </p:cNvPr>
          <p:cNvSpPr txBox="1">
            <a:spLocks/>
          </p:cNvSpPr>
          <p:nvPr/>
        </p:nvSpPr>
        <p:spPr>
          <a:xfrm>
            <a:off x="4720473" y="5220131"/>
            <a:ext cx="3202016" cy="488481"/>
          </a:xfrm>
          <a:prstGeom prst="rect">
            <a:avLst/>
          </a:prstGeom>
        </p:spPr>
        <p:txBody>
          <a:bodyPr lIns="91440" tIns="45720" rIns="91440" bIns="45720" anchor="ctr">
            <a:normAutofit fontScale="77500" lnSpcReduction="20000"/>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a:solidFill>
                  <a:schemeClr val="tx1"/>
                </a:solidFill>
              </a:rPr>
              <a:t>Guide</a:t>
            </a:r>
          </a:p>
          <a:p>
            <a:pPr algn="ctr"/>
            <a:r>
              <a:rPr lang="en-US" sz="2000">
                <a:solidFill>
                  <a:schemeClr val="tx1"/>
                </a:solidFill>
                <a:ea typeface="+mj-lt"/>
                <a:cs typeface="+mj-lt"/>
              </a:rPr>
              <a:t>Prof. Bhavana Garg</a:t>
            </a:r>
            <a:endParaRPr lang="en-US">
              <a:solidFill>
                <a:schemeClr val="tx1"/>
              </a:solidFill>
              <a:ea typeface="+mj-lt"/>
              <a:cs typeface="+mj-lt"/>
            </a:endParaRPr>
          </a:p>
        </p:txBody>
      </p:sp>
      <p:sp>
        <p:nvSpPr>
          <p:cNvPr id="16" name="Title 1">
            <a:extLst>
              <a:ext uri="{FF2B5EF4-FFF2-40B4-BE49-F238E27FC236}">
                <a16:creationId xmlns:a16="http://schemas.microsoft.com/office/drawing/2014/main" id="{F5ACA1D7-A2BD-47A9-9DBE-6B0F104F9E1A}"/>
              </a:ext>
            </a:extLst>
          </p:cNvPr>
          <p:cNvSpPr txBox="1">
            <a:spLocks/>
          </p:cNvSpPr>
          <p:nvPr/>
        </p:nvSpPr>
        <p:spPr>
          <a:xfrm>
            <a:off x="3532650" y="5633551"/>
            <a:ext cx="3202016" cy="488481"/>
          </a:xfrm>
          <a:prstGeom prst="rect">
            <a:avLst/>
          </a:prstGeom>
        </p:spPr>
        <p:txBody>
          <a:bodyPr lIns="91440" tIns="45720" rIns="91440" bIns="45720" anchor="ct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2000" cap="none">
              <a:solidFill>
                <a:schemeClr val="tx1"/>
              </a:solidFill>
            </a:endParaRPr>
          </a:p>
        </p:txBody>
      </p:sp>
      <p:sp>
        <p:nvSpPr>
          <p:cNvPr id="17" name="Date Placeholder 16">
            <a:extLst>
              <a:ext uri="{FF2B5EF4-FFF2-40B4-BE49-F238E27FC236}">
                <a16:creationId xmlns:a16="http://schemas.microsoft.com/office/drawing/2014/main" id="{8E1B5EAF-60E1-4E3D-89B4-4FC31C26E76D}"/>
              </a:ext>
            </a:extLst>
          </p:cNvPr>
          <p:cNvSpPr>
            <a:spLocks noGrp="1"/>
          </p:cNvSpPr>
          <p:nvPr>
            <p:ph type="dt" sz="half" idx="10"/>
          </p:nvPr>
        </p:nvSpPr>
        <p:spPr/>
        <p:txBody>
          <a:bodyPr/>
          <a:lstStyle/>
          <a:p>
            <a:fld id="{1D2DCEC0-4FEA-478D-B1D7-DD6EF446DF38}" type="datetime1">
              <a:rPr lang="en-US" noProof="0" smtClean="0"/>
              <a:t>4/1/2022</a:t>
            </a:fld>
            <a:endParaRPr lang="en-US" noProof="0"/>
          </a:p>
        </p:txBody>
      </p:sp>
      <p:sp>
        <p:nvSpPr>
          <p:cNvPr id="4" name="TextBox 3">
            <a:extLst>
              <a:ext uri="{FF2B5EF4-FFF2-40B4-BE49-F238E27FC236}">
                <a16:creationId xmlns:a16="http://schemas.microsoft.com/office/drawing/2014/main" id="{00ABA89E-807E-46AA-AD1D-1F8ADCFAD8D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09612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DFE79-51D9-4A5F-A442-102C8CECD8AA}"/>
              </a:ext>
            </a:extLst>
          </p:cNvPr>
          <p:cNvSpPr>
            <a:spLocks noGrp="1"/>
          </p:cNvSpPr>
          <p:nvPr>
            <p:ph type="dt" sz="half" idx="10"/>
          </p:nvPr>
        </p:nvSpPr>
        <p:spPr/>
        <p:txBody>
          <a:bodyPr/>
          <a:lstStyle/>
          <a:p>
            <a:fld id="{013ACFE6-0ADD-4464-BB72-9AF9FBD0924D}" type="datetime1">
              <a:rPr lang="en-US" smtClean="0"/>
              <a:t>4/1/2022</a:t>
            </a:fld>
            <a:endParaRPr lang="en-US"/>
          </a:p>
        </p:txBody>
      </p:sp>
      <p:sp>
        <p:nvSpPr>
          <p:cNvPr id="3" name="Slide Number Placeholder 2">
            <a:extLst>
              <a:ext uri="{FF2B5EF4-FFF2-40B4-BE49-F238E27FC236}">
                <a16:creationId xmlns:a16="http://schemas.microsoft.com/office/drawing/2014/main" id="{2E9903F3-5FC3-4995-AE1F-8C94DC5C653F}"/>
              </a:ext>
            </a:extLst>
          </p:cNvPr>
          <p:cNvSpPr>
            <a:spLocks noGrp="1"/>
          </p:cNvSpPr>
          <p:nvPr>
            <p:ph type="sldNum" sz="quarter" idx="12"/>
          </p:nvPr>
        </p:nvSpPr>
        <p:spPr/>
        <p:txBody>
          <a:bodyPr/>
          <a:lstStyle/>
          <a:p>
            <a:fld id="{3A98EE3D-8CD1-4C3F-BD1C-C98C9596463C}" type="slidenum">
              <a:rPr lang="en-US" smtClean="0"/>
              <a:t>10</a:t>
            </a:fld>
            <a:endParaRPr lang="en-US"/>
          </a:p>
        </p:txBody>
      </p:sp>
      <p:sp>
        <p:nvSpPr>
          <p:cNvPr id="4" name="Footer Placeholder 3">
            <a:extLst>
              <a:ext uri="{FF2B5EF4-FFF2-40B4-BE49-F238E27FC236}">
                <a16:creationId xmlns:a16="http://schemas.microsoft.com/office/drawing/2014/main" id="{C8D99F32-91C6-49AF-909F-823631B22FB9}"/>
              </a:ext>
            </a:extLst>
          </p:cNvPr>
          <p:cNvSpPr>
            <a:spLocks noGrp="1"/>
          </p:cNvSpPr>
          <p:nvPr>
            <p:ph type="ftr" sz="quarter" idx="11"/>
          </p:nvPr>
        </p:nvSpPr>
        <p:spPr/>
        <p:txBody>
          <a:bodyPr/>
          <a:lstStyle/>
          <a:p>
            <a:pPr algn="l"/>
            <a:r>
              <a:rPr lang="en-US"/>
              <a:t>RAIT-IN-TE-MP-026</a:t>
            </a:r>
          </a:p>
        </p:txBody>
      </p:sp>
      <p:sp>
        <p:nvSpPr>
          <p:cNvPr id="5" name="Title 4">
            <a:extLst>
              <a:ext uri="{FF2B5EF4-FFF2-40B4-BE49-F238E27FC236}">
                <a16:creationId xmlns:a16="http://schemas.microsoft.com/office/drawing/2014/main" id="{ABD95D1C-C3EF-4DC1-A4C0-34A46F2EC204}"/>
              </a:ext>
            </a:extLst>
          </p:cNvPr>
          <p:cNvSpPr>
            <a:spLocks noGrp="1"/>
          </p:cNvSpPr>
          <p:nvPr>
            <p:ph type="title"/>
          </p:nvPr>
        </p:nvSpPr>
        <p:spPr/>
        <p:txBody>
          <a:bodyPr/>
          <a:lstStyle/>
          <a:p>
            <a:r>
              <a:rPr lang="en-IN" dirty="0"/>
              <a:t>MODEL</a:t>
            </a:r>
          </a:p>
        </p:txBody>
      </p:sp>
      <p:sp>
        <p:nvSpPr>
          <p:cNvPr id="6" name="Content Placeholder 5">
            <a:extLst>
              <a:ext uri="{FF2B5EF4-FFF2-40B4-BE49-F238E27FC236}">
                <a16:creationId xmlns:a16="http://schemas.microsoft.com/office/drawing/2014/main" id="{256B05DB-0F4D-40A3-8BE1-5A10015C0FEA}"/>
              </a:ext>
            </a:extLst>
          </p:cNvPr>
          <p:cNvSpPr>
            <a:spLocks noGrp="1"/>
          </p:cNvSpPr>
          <p:nvPr>
            <p:ph idx="1"/>
          </p:nvPr>
        </p:nvSpPr>
        <p:spPr/>
        <p:txBody>
          <a:bodyPr/>
          <a:lstStyle/>
          <a:p>
            <a:pPr algn="l"/>
            <a:r>
              <a:rPr lang="en-US" b="1" i="0" dirty="0">
                <a:solidFill>
                  <a:srgbClr val="000000"/>
                </a:solidFill>
                <a:effectLst/>
                <a:latin typeface="var(--jp-content-font-family)"/>
              </a:rPr>
              <a:t>Baseline Model 1: SVC: Support vector classifier</a:t>
            </a:r>
          </a:p>
          <a:p>
            <a:pPr algn="l"/>
            <a:r>
              <a:rPr lang="en-US" b="0" i="0" dirty="0">
                <a:solidFill>
                  <a:srgbClr val="000000"/>
                </a:solidFill>
                <a:effectLst/>
                <a:latin typeface="var(--jp-content-font-family)"/>
              </a:rPr>
              <a:t>We create a baseline classification model with a support vector machine, a good model to handle complex classifications.</a:t>
            </a:r>
          </a:p>
          <a:p>
            <a:pPr algn="l"/>
            <a:r>
              <a:rPr lang="en-US" b="0" i="0" dirty="0">
                <a:solidFill>
                  <a:srgbClr val="000000"/>
                </a:solidFill>
                <a:effectLst/>
                <a:latin typeface="var(--jp-content-font-family)"/>
              </a:rPr>
              <a:t>What is an SVC model?</a:t>
            </a:r>
          </a:p>
          <a:p>
            <a:pPr algn="l"/>
            <a:r>
              <a:rPr lang="en-US" b="0" i="0" dirty="0">
                <a:solidFill>
                  <a:srgbClr val="000000"/>
                </a:solidFill>
                <a:effectLst/>
                <a:latin typeface="var(--jp-content-font-family)"/>
              </a:rPr>
              <a:t>The Linear Support Vector Classifier (SVC) method applies a linear kernel function to perform classification and it performs well with a large number of samples. </a:t>
            </a:r>
          </a:p>
          <a:p>
            <a:r>
              <a:rPr lang="da-DK" b="1" i="0" dirty="0">
                <a:solidFill>
                  <a:srgbClr val="000000"/>
                </a:solidFill>
                <a:effectLst/>
                <a:latin typeface="var(--jp-content-font-family)"/>
              </a:rPr>
              <a:t>Baseline Model 2: Naïve Bayes</a:t>
            </a:r>
          </a:p>
          <a:p>
            <a:r>
              <a:rPr lang="en-US" i="0" dirty="0">
                <a:solidFill>
                  <a:srgbClr val="000000"/>
                </a:solidFill>
                <a:effectLst/>
                <a:latin typeface="var(--jp-content-font-family)"/>
              </a:rPr>
              <a:t>Naïve Bayes Classifier is one of the simple and most effective Classification algorithms which helps in building the fast machine learning models that can make quick predictions. It is a probabilistic classifier, which means it predicts on the basis of the probability of an object.</a:t>
            </a:r>
          </a:p>
          <a:p>
            <a:endParaRPr lang="en-IN" dirty="0"/>
          </a:p>
        </p:txBody>
      </p:sp>
    </p:spTree>
    <p:extLst>
      <p:ext uri="{BB962C8B-B14F-4D97-AF65-F5344CB8AC3E}">
        <p14:creationId xmlns:p14="http://schemas.microsoft.com/office/powerpoint/2010/main" val="13292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B943F-2DB7-42BA-9841-1A8C48D1EE5D}"/>
              </a:ext>
            </a:extLst>
          </p:cNvPr>
          <p:cNvSpPr>
            <a:spLocks noGrp="1"/>
          </p:cNvSpPr>
          <p:nvPr>
            <p:ph type="dt" sz="half" idx="10"/>
          </p:nvPr>
        </p:nvSpPr>
        <p:spPr/>
        <p:txBody>
          <a:bodyPr/>
          <a:lstStyle/>
          <a:p>
            <a:fld id="{013ACFE6-0ADD-4464-BB72-9AF9FBD0924D}" type="datetime1">
              <a:rPr lang="en-US" smtClean="0"/>
              <a:t>4/1/2022</a:t>
            </a:fld>
            <a:endParaRPr lang="en-US"/>
          </a:p>
        </p:txBody>
      </p:sp>
      <p:sp>
        <p:nvSpPr>
          <p:cNvPr id="3" name="Slide Number Placeholder 2">
            <a:extLst>
              <a:ext uri="{FF2B5EF4-FFF2-40B4-BE49-F238E27FC236}">
                <a16:creationId xmlns:a16="http://schemas.microsoft.com/office/drawing/2014/main" id="{B82EB210-C806-4E06-9605-CB45B90DABBF}"/>
              </a:ext>
            </a:extLst>
          </p:cNvPr>
          <p:cNvSpPr>
            <a:spLocks noGrp="1"/>
          </p:cNvSpPr>
          <p:nvPr>
            <p:ph type="sldNum" sz="quarter" idx="12"/>
          </p:nvPr>
        </p:nvSpPr>
        <p:spPr/>
        <p:txBody>
          <a:bodyPr/>
          <a:lstStyle/>
          <a:p>
            <a:fld id="{3A98EE3D-8CD1-4C3F-BD1C-C98C9596463C}" type="slidenum">
              <a:rPr lang="en-US" smtClean="0"/>
              <a:t>11</a:t>
            </a:fld>
            <a:endParaRPr lang="en-US"/>
          </a:p>
        </p:txBody>
      </p:sp>
      <p:sp>
        <p:nvSpPr>
          <p:cNvPr id="4" name="Footer Placeholder 3">
            <a:extLst>
              <a:ext uri="{FF2B5EF4-FFF2-40B4-BE49-F238E27FC236}">
                <a16:creationId xmlns:a16="http://schemas.microsoft.com/office/drawing/2014/main" id="{8E24E74E-B672-424E-9261-BC0B92BDA076}"/>
              </a:ext>
            </a:extLst>
          </p:cNvPr>
          <p:cNvSpPr>
            <a:spLocks noGrp="1"/>
          </p:cNvSpPr>
          <p:nvPr>
            <p:ph type="ftr" sz="quarter" idx="11"/>
          </p:nvPr>
        </p:nvSpPr>
        <p:spPr/>
        <p:txBody>
          <a:bodyPr/>
          <a:lstStyle/>
          <a:p>
            <a:pPr algn="l"/>
            <a:r>
              <a:rPr lang="en-US"/>
              <a:t>RAIT-IN-TE-MP-026</a:t>
            </a:r>
          </a:p>
        </p:txBody>
      </p:sp>
      <p:sp>
        <p:nvSpPr>
          <p:cNvPr id="5" name="Title 4">
            <a:extLst>
              <a:ext uri="{FF2B5EF4-FFF2-40B4-BE49-F238E27FC236}">
                <a16:creationId xmlns:a16="http://schemas.microsoft.com/office/drawing/2014/main" id="{5EF1A76C-A6B5-4D48-A728-86A51355D88D}"/>
              </a:ext>
            </a:extLst>
          </p:cNvPr>
          <p:cNvSpPr>
            <a:spLocks noGrp="1"/>
          </p:cNvSpPr>
          <p:nvPr>
            <p:ph type="title"/>
          </p:nvPr>
        </p:nvSpPr>
        <p:spPr/>
        <p:txBody>
          <a:bodyPr/>
          <a:lstStyle/>
          <a:p>
            <a:r>
              <a:rPr lang="en-IN" dirty="0"/>
              <a:t>Model</a:t>
            </a:r>
          </a:p>
        </p:txBody>
      </p:sp>
      <p:sp>
        <p:nvSpPr>
          <p:cNvPr id="6" name="Content Placeholder 5">
            <a:extLst>
              <a:ext uri="{FF2B5EF4-FFF2-40B4-BE49-F238E27FC236}">
                <a16:creationId xmlns:a16="http://schemas.microsoft.com/office/drawing/2014/main" id="{79D4E85D-0BCC-4F28-AB3F-F76438B5F8A7}"/>
              </a:ext>
            </a:extLst>
          </p:cNvPr>
          <p:cNvSpPr>
            <a:spLocks noGrp="1"/>
          </p:cNvSpPr>
          <p:nvPr>
            <p:ph idx="1"/>
          </p:nvPr>
        </p:nvSpPr>
        <p:spPr/>
        <p:txBody>
          <a:bodyPr/>
          <a:lstStyle/>
          <a:p>
            <a:r>
              <a:rPr lang="fr-FR" b="1" i="0" dirty="0">
                <a:solidFill>
                  <a:schemeClr val="tx1"/>
                </a:solidFill>
                <a:effectLst/>
                <a:latin typeface="-apple-system"/>
              </a:rPr>
              <a:t>Baseline Model 3: MaxEnt Classifier</a:t>
            </a:r>
          </a:p>
          <a:p>
            <a:r>
              <a:rPr lang="en-US" dirty="0"/>
              <a:t>Maximum entropy (maxent) classifier has been a popular text classifier, by parameterizing the model to achieve maximum categorical entropy, with the constraint that the resulting probability on the training data with the model being equal to the real distribution</a:t>
            </a:r>
          </a:p>
          <a:p>
            <a:pPr algn="l"/>
            <a:r>
              <a:rPr lang="en-US" b="1" i="0" dirty="0">
                <a:solidFill>
                  <a:srgbClr val="000000"/>
                </a:solidFill>
                <a:effectLst/>
                <a:latin typeface="var(--jp-content-font-family)"/>
              </a:rPr>
              <a:t>Feature Engineering</a:t>
            </a:r>
          </a:p>
          <a:p>
            <a:pPr algn="l">
              <a:buFont typeface="Arial" panose="020B0604020202020204" pitchFamily="34" charset="0"/>
              <a:buChar char="•"/>
            </a:pPr>
            <a:r>
              <a:rPr lang="en-US" b="0" i="0" dirty="0">
                <a:solidFill>
                  <a:srgbClr val="000000"/>
                </a:solidFill>
                <a:effectLst/>
                <a:latin typeface="var(--jp-content-font-family)"/>
              </a:rPr>
              <a:t>Explicit POS tagging</a:t>
            </a:r>
          </a:p>
          <a:p>
            <a:pPr algn="l">
              <a:buFont typeface="Arial" panose="020B0604020202020204" pitchFamily="34" charset="0"/>
              <a:buChar char="•"/>
            </a:pPr>
            <a:r>
              <a:rPr lang="en-US" b="0" i="0" dirty="0">
                <a:solidFill>
                  <a:srgbClr val="000000"/>
                </a:solidFill>
                <a:effectLst/>
                <a:latin typeface="var(--jp-content-font-family)"/>
              </a:rPr>
              <a:t>TF-IDF weighting</a:t>
            </a:r>
          </a:p>
          <a:p>
            <a:pPr algn="l">
              <a:buFont typeface="Arial" panose="020B0604020202020204" pitchFamily="34" charset="0"/>
              <a:buChar char="•"/>
            </a:pPr>
            <a:r>
              <a:rPr lang="en-US" b="0" i="0" dirty="0">
                <a:solidFill>
                  <a:srgbClr val="000000"/>
                </a:solidFill>
                <a:effectLst/>
                <a:latin typeface="var(--jp-content-font-family)"/>
              </a:rPr>
              <a:t>Bigram/Trigram Count Vectorizer</a:t>
            </a:r>
          </a:p>
          <a:p>
            <a:endParaRPr lang="en-IN" dirty="0"/>
          </a:p>
        </p:txBody>
      </p:sp>
    </p:spTree>
    <p:extLst>
      <p:ext uri="{BB962C8B-B14F-4D97-AF65-F5344CB8AC3E}">
        <p14:creationId xmlns:p14="http://schemas.microsoft.com/office/powerpoint/2010/main" val="51503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08671-C06E-40DA-8A4F-1C536B3AE7EB}"/>
              </a:ext>
            </a:extLst>
          </p:cNvPr>
          <p:cNvSpPr>
            <a:spLocks noGrp="1"/>
          </p:cNvSpPr>
          <p:nvPr>
            <p:ph type="dt" sz="half" idx="10"/>
          </p:nvPr>
        </p:nvSpPr>
        <p:spPr/>
        <p:txBody>
          <a:bodyPr/>
          <a:lstStyle/>
          <a:p>
            <a:fld id="{013ACFE6-0ADD-4464-BB72-9AF9FBD0924D}" type="datetime1">
              <a:rPr lang="en-US" smtClean="0"/>
              <a:t>4/1/2022</a:t>
            </a:fld>
            <a:endParaRPr lang="en-US"/>
          </a:p>
        </p:txBody>
      </p:sp>
      <p:sp>
        <p:nvSpPr>
          <p:cNvPr id="3" name="Slide Number Placeholder 2">
            <a:extLst>
              <a:ext uri="{FF2B5EF4-FFF2-40B4-BE49-F238E27FC236}">
                <a16:creationId xmlns:a16="http://schemas.microsoft.com/office/drawing/2014/main" id="{D43AAA56-C76D-45A0-82A9-0493ADC34A1B}"/>
              </a:ext>
            </a:extLst>
          </p:cNvPr>
          <p:cNvSpPr>
            <a:spLocks noGrp="1"/>
          </p:cNvSpPr>
          <p:nvPr>
            <p:ph type="sldNum" sz="quarter" idx="12"/>
          </p:nvPr>
        </p:nvSpPr>
        <p:spPr/>
        <p:txBody>
          <a:bodyPr/>
          <a:lstStyle/>
          <a:p>
            <a:fld id="{3A98EE3D-8CD1-4C3F-BD1C-C98C9596463C}" type="slidenum">
              <a:rPr lang="en-US" smtClean="0"/>
              <a:t>12</a:t>
            </a:fld>
            <a:endParaRPr lang="en-US"/>
          </a:p>
        </p:txBody>
      </p:sp>
      <p:sp>
        <p:nvSpPr>
          <p:cNvPr id="4" name="Footer Placeholder 3">
            <a:extLst>
              <a:ext uri="{FF2B5EF4-FFF2-40B4-BE49-F238E27FC236}">
                <a16:creationId xmlns:a16="http://schemas.microsoft.com/office/drawing/2014/main" id="{41EBECC3-A232-4EC8-9863-157B0B1AD267}"/>
              </a:ext>
            </a:extLst>
          </p:cNvPr>
          <p:cNvSpPr>
            <a:spLocks noGrp="1"/>
          </p:cNvSpPr>
          <p:nvPr>
            <p:ph type="ftr" sz="quarter" idx="11"/>
          </p:nvPr>
        </p:nvSpPr>
        <p:spPr/>
        <p:txBody>
          <a:bodyPr/>
          <a:lstStyle/>
          <a:p>
            <a:pPr algn="l"/>
            <a:r>
              <a:rPr lang="en-US"/>
              <a:t>RAIT-IN-TE-MP-026</a:t>
            </a:r>
          </a:p>
        </p:txBody>
      </p:sp>
      <p:sp>
        <p:nvSpPr>
          <p:cNvPr id="5" name="Title 4">
            <a:extLst>
              <a:ext uri="{FF2B5EF4-FFF2-40B4-BE49-F238E27FC236}">
                <a16:creationId xmlns:a16="http://schemas.microsoft.com/office/drawing/2014/main" id="{B7027685-512D-4D96-9884-FA47F8C366CC}"/>
              </a:ext>
            </a:extLst>
          </p:cNvPr>
          <p:cNvSpPr>
            <a:spLocks noGrp="1"/>
          </p:cNvSpPr>
          <p:nvPr>
            <p:ph type="title"/>
          </p:nvPr>
        </p:nvSpPr>
        <p:spPr/>
        <p:txBody>
          <a:bodyPr/>
          <a:lstStyle/>
          <a:p>
            <a:r>
              <a:rPr lang="en-IN" dirty="0"/>
              <a:t>Model results</a:t>
            </a:r>
          </a:p>
        </p:txBody>
      </p:sp>
      <p:pic>
        <p:nvPicPr>
          <p:cNvPr id="8" name="Content Placeholder 7">
            <a:extLst>
              <a:ext uri="{FF2B5EF4-FFF2-40B4-BE49-F238E27FC236}">
                <a16:creationId xmlns:a16="http://schemas.microsoft.com/office/drawing/2014/main" id="{1885DACC-2D88-4A07-81F7-4BD8EA78BFB6}"/>
              </a:ext>
            </a:extLst>
          </p:cNvPr>
          <p:cNvPicPr>
            <a:picLocks noGrp="1" noChangeAspect="1"/>
          </p:cNvPicPr>
          <p:nvPr>
            <p:ph idx="1"/>
          </p:nvPr>
        </p:nvPicPr>
        <p:blipFill>
          <a:blip r:embed="rId2"/>
          <a:stretch>
            <a:fillRect/>
          </a:stretch>
        </p:blipFill>
        <p:spPr>
          <a:xfrm>
            <a:off x="1759729" y="2181225"/>
            <a:ext cx="8672542" cy="3678238"/>
          </a:xfrm>
        </p:spPr>
      </p:pic>
    </p:spTree>
    <p:extLst>
      <p:ext uri="{BB962C8B-B14F-4D97-AF65-F5344CB8AC3E}">
        <p14:creationId xmlns:p14="http://schemas.microsoft.com/office/powerpoint/2010/main" val="18830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Outcome</a:t>
            </a:r>
          </a:p>
        </p:txBody>
      </p:sp>
      <p:sp>
        <p:nvSpPr>
          <p:cNvPr id="5" name="Footer Placeholder 4">
            <a:extLst>
              <a:ext uri="{FF2B5EF4-FFF2-40B4-BE49-F238E27FC236}">
                <a16:creationId xmlns:a16="http://schemas.microsoft.com/office/drawing/2014/main" id="{0B008BD4-BADD-41E5-8059-C64508693719}"/>
              </a:ext>
            </a:extLst>
          </p:cNvPr>
          <p:cNvSpPr>
            <a:spLocks noGrp="1"/>
          </p:cNvSpPr>
          <p:nvPr>
            <p:ph type="ftr" sz="quarter" idx="11"/>
          </p:nvPr>
        </p:nvSpPr>
        <p:spPr/>
        <p:txBody>
          <a:bodyPr/>
          <a:lstStyle/>
          <a:p>
            <a:pPr algn="l"/>
            <a:r>
              <a:rPr lang="en-US"/>
              <a:t>RAIT-IN-TE-MP-004</a:t>
            </a:r>
          </a:p>
        </p:txBody>
      </p:sp>
      <p:sp>
        <p:nvSpPr>
          <p:cNvPr id="6" name="Slide Number Placeholder 5">
            <a:extLst>
              <a:ext uri="{FF2B5EF4-FFF2-40B4-BE49-F238E27FC236}">
                <a16:creationId xmlns:a16="http://schemas.microsoft.com/office/drawing/2014/main" id="{C53AAF75-46B2-4438-9A32-C6821D5DBD3B}"/>
              </a:ext>
            </a:extLst>
          </p:cNvPr>
          <p:cNvSpPr>
            <a:spLocks noGrp="1"/>
          </p:cNvSpPr>
          <p:nvPr>
            <p:ph type="sldNum" sz="quarter" idx="12"/>
          </p:nvPr>
        </p:nvSpPr>
        <p:spPr/>
        <p:txBody>
          <a:bodyPr/>
          <a:lstStyle/>
          <a:p>
            <a:fld id="{3A98EE3D-8CD1-4C3F-BD1C-C98C9596463C}" type="slidenum">
              <a:rPr lang="en-US" dirty="0" smtClean="0"/>
              <a:t>13</a:t>
            </a:fld>
            <a:endParaRPr lang="en-US"/>
          </a:p>
        </p:txBody>
      </p:sp>
      <p:sp>
        <p:nvSpPr>
          <p:cNvPr id="3" name="Content Placeholder 2"/>
          <p:cNvSpPr>
            <a:spLocks noGrp="1"/>
          </p:cNvSpPr>
          <p:nvPr>
            <p:ph idx="1"/>
          </p:nvPr>
        </p:nvSpPr>
        <p:spPr>
          <a:xfrm>
            <a:off x="585797" y="2068743"/>
            <a:ext cx="11029615" cy="3678303"/>
          </a:xfrm>
        </p:spPr>
        <p:txBody>
          <a:bodyPr/>
          <a:lstStyle/>
          <a:p>
            <a:pPr marL="305435" indent="-305435"/>
            <a:endParaRPr lang="en-US" dirty="0">
              <a:ea typeface="+mn-lt"/>
              <a:cs typeface="+mn-lt"/>
            </a:endParaRPr>
          </a:p>
          <a:p>
            <a:pPr marL="305435" indent="-305435"/>
            <a:endParaRPr lang="en-US" dirty="0">
              <a:ea typeface="+mn-lt"/>
              <a:cs typeface="+mn-lt"/>
            </a:endParaRPr>
          </a:p>
        </p:txBody>
      </p:sp>
      <p:sp>
        <p:nvSpPr>
          <p:cNvPr id="4" name="Date Placeholder 3">
            <a:extLst>
              <a:ext uri="{FF2B5EF4-FFF2-40B4-BE49-F238E27FC236}">
                <a16:creationId xmlns:a16="http://schemas.microsoft.com/office/drawing/2014/main" id="{D762B4EE-98FD-4247-9D07-7FCC74E42EBC}"/>
              </a:ext>
            </a:extLst>
          </p:cNvPr>
          <p:cNvSpPr>
            <a:spLocks noGrp="1"/>
          </p:cNvSpPr>
          <p:nvPr>
            <p:ph type="dt" sz="half" idx="10"/>
          </p:nvPr>
        </p:nvSpPr>
        <p:spPr/>
        <p:txBody>
          <a:bodyPr/>
          <a:lstStyle/>
          <a:p>
            <a:fld id="{5BC681DA-2010-4BC6-AC86-8EC3EC88D2D5}" type="datetime1">
              <a:rPr lang="en-US" smtClean="0"/>
              <a:t>4/1/2022</a:t>
            </a:fld>
            <a:endParaRPr lang="en-US"/>
          </a:p>
        </p:txBody>
      </p:sp>
      <p:pic>
        <p:nvPicPr>
          <p:cNvPr id="8" name="Picture 7">
            <a:extLst>
              <a:ext uri="{FF2B5EF4-FFF2-40B4-BE49-F238E27FC236}">
                <a16:creationId xmlns:a16="http://schemas.microsoft.com/office/drawing/2014/main" id="{94FE9BEC-67C6-4886-BFED-43058BECDC1D}"/>
              </a:ext>
            </a:extLst>
          </p:cNvPr>
          <p:cNvPicPr>
            <a:picLocks noChangeAspect="1"/>
          </p:cNvPicPr>
          <p:nvPr/>
        </p:nvPicPr>
        <p:blipFill>
          <a:blip r:embed="rId2"/>
          <a:stretch>
            <a:fillRect/>
          </a:stretch>
        </p:blipFill>
        <p:spPr>
          <a:xfrm>
            <a:off x="6536234" y="1951046"/>
            <a:ext cx="5311639" cy="3451378"/>
          </a:xfrm>
          <a:prstGeom prst="rect">
            <a:avLst/>
          </a:prstGeom>
        </p:spPr>
      </p:pic>
      <p:sp>
        <p:nvSpPr>
          <p:cNvPr id="10" name="TextBox 9">
            <a:extLst>
              <a:ext uri="{FF2B5EF4-FFF2-40B4-BE49-F238E27FC236}">
                <a16:creationId xmlns:a16="http://schemas.microsoft.com/office/drawing/2014/main" id="{8B98ADCE-21FD-439B-B272-EA68FD363FF6}"/>
              </a:ext>
            </a:extLst>
          </p:cNvPr>
          <p:cNvSpPr txBox="1"/>
          <p:nvPr/>
        </p:nvSpPr>
        <p:spPr>
          <a:xfrm>
            <a:off x="576588" y="2286001"/>
            <a:ext cx="5311639" cy="923330"/>
          </a:xfrm>
          <a:prstGeom prst="rect">
            <a:avLst/>
          </a:prstGeom>
          <a:noFill/>
        </p:spPr>
        <p:txBody>
          <a:bodyPr wrap="square">
            <a:spAutoFit/>
          </a:bodyPr>
          <a:lstStyle/>
          <a:p>
            <a:r>
              <a:rPr lang="en-IN" dirty="0"/>
              <a:t>The "</a:t>
            </a:r>
            <a:r>
              <a:rPr lang="en-IN" dirty="0" err="1"/>
              <a:t>MaxEnt</a:t>
            </a:r>
            <a:r>
              <a:rPr lang="en-IN" dirty="0"/>
              <a:t> on trigram </a:t>
            </a:r>
            <a:r>
              <a:rPr lang="en-IN" dirty="0" err="1"/>
              <a:t>vect</a:t>
            </a:r>
            <a:r>
              <a:rPr lang="en-IN" dirty="0"/>
              <a:t>.+ TF-IDF" is the best model with the highest score with an accuracy of 0.9424242424242424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5D0DE5-1030-417B-A0BB-05057FE0B082}"/>
              </a:ext>
            </a:extLst>
          </p:cNvPr>
          <p:cNvSpPr>
            <a:spLocks noGrp="1"/>
          </p:cNvSpPr>
          <p:nvPr>
            <p:ph type="dt" sz="half" idx="10"/>
          </p:nvPr>
        </p:nvSpPr>
        <p:spPr/>
        <p:txBody>
          <a:bodyPr/>
          <a:lstStyle/>
          <a:p>
            <a:fld id="{013ACFE6-0ADD-4464-BB72-9AF9FBD0924D}" type="datetime1">
              <a:rPr lang="en-US" smtClean="0"/>
              <a:t>4/1/2022</a:t>
            </a:fld>
            <a:endParaRPr lang="en-US"/>
          </a:p>
        </p:txBody>
      </p:sp>
      <p:sp>
        <p:nvSpPr>
          <p:cNvPr id="3" name="Slide Number Placeholder 2">
            <a:extLst>
              <a:ext uri="{FF2B5EF4-FFF2-40B4-BE49-F238E27FC236}">
                <a16:creationId xmlns:a16="http://schemas.microsoft.com/office/drawing/2014/main" id="{4C190405-6635-439A-A7E2-280763454737}"/>
              </a:ext>
            </a:extLst>
          </p:cNvPr>
          <p:cNvSpPr>
            <a:spLocks noGrp="1"/>
          </p:cNvSpPr>
          <p:nvPr>
            <p:ph type="sldNum" sz="quarter" idx="12"/>
          </p:nvPr>
        </p:nvSpPr>
        <p:spPr/>
        <p:txBody>
          <a:bodyPr/>
          <a:lstStyle/>
          <a:p>
            <a:fld id="{3A98EE3D-8CD1-4C3F-BD1C-C98C9596463C}" type="slidenum">
              <a:rPr lang="en-US" smtClean="0"/>
              <a:t>14</a:t>
            </a:fld>
            <a:endParaRPr lang="en-US"/>
          </a:p>
        </p:txBody>
      </p:sp>
      <p:sp>
        <p:nvSpPr>
          <p:cNvPr id="4" name="Footer Placeholder 3">
            <a:extLst>
              <a:ext uri="{FF2B5EF4-FFF2-40B4-BE49-F238E27FC236}">
                <a16:creationId xmlns:a16="http://schemas.microsoft.com/office/drawing/2014/main" id="{4BB1CA5D-CE35-4D6E-8D31-4070A3BD1BD4}"/>
              </a:ext>
            </a:extLst>
          </p:cNvPr>
          <p:cNvSpPr>
            <a:spLocks noGrp="1"/>
          </p:cNvSpPr>
          <p:nvPr>
            <p:ph type="ftr" sz="quarter" idx="11"/>
          </p:nvPr>
        </p:nvSpPr>
        <p:spPr/>
        <p:txBody>
          <a:bodyPr/>
          <a:lstStyle/>
          <a:p>
            <a:pPr algn="l"/>
            <a:r>
              <a:rPr lang="en-US"/>
              <a:t>RAIT-IN-TE-MP-026</a:t>
            </a:r>
          </a:p>
        </p:txBody>
      </p:sp>
      <p:sp>
        <p:nvSpPr>
          <p:cNvPr id="5" name="Title 4">
            <a:extLst>
              <a:ext uri="{FF2B5EF4-FFF2-40B4-BE49-F238E27FC236}">
                <a16:creationId xmlns:a16="http://schemas.microsoft.com/office/drawing/2014/main" id="{72B9D7EA-1F61-43EF-BC00-6F27B64B2D7B}"/>
              </a:ext>
            </a:extLst>
          </p:cNvPr>
          <p:cNvSpPr>
            <a:spLocks noGrp="1"/>
          </p:cNvSpPr>
          <p:nvPr>
            <p:ph type="title"/>
          </p:nvPr>
        </p:nvSpPr>
        <p:spPr/>
        <p:txBody>
          <a:bodyPr/>
          <a:lstStyle/>
          <a:p>
            <a:r>
              <a:rPr lang="en-IN" dirty="0"/>
              <a:t>outcome</a:t>
            </a:r>
          </a:p>
        </p:txBody>
      </p:sp>
      <p:sp>
        <p:nvSpPr>
          <p:cNvPr id="6" name="Content Placeholder 5">
            <a:extLst>
              <a:ext uri="{FF2B5EF4-FFF2-40B4-BE49-F238E27FC236}">
                <a16:creationId xmlns:a16="http://schemas.microsoft.com/office/drawing/2014/main" id="{BA7FF26E-817C-4105-B617-4AA100F6092A}"/>
              </a:ext>
            </a:extLst>
          </p:cNvPr>
          <p:cNvSpPr>
            <a:spLocks noGrp="1"/>
          </p:cNvSpPr>
          <p:nvPr>
            <p:ph idx="1"/>
          </p:nvPr>
        </p:nvSpPr>
        <p:spPr/>
        <p:txBody>
          <a:bodyPr/>
          <a:lstStyle/>
          <a:p>
            <a:pPr marL="431800" indent="-285750">
              <a:lnSpc>
                <a:spcPct val="115000"/>
              </a:lnSpc>
              <a:spcBef>
                <a:spcPts val="0"/>
              </a:spcBef>
              <a:spcAft>
                <a:spcPts val="0"/>
              </a:spcAft>
              <a:buClr>
                <a:srgbClr val="000000"/>
              </a:buClr>
              <a:buSzPts val="1300"/>
            </a:pPr>
            <a:r>
              <a:rPr lang="en-US" sz="1800" dirty="0">
                <a:solidFill>
                  <a:srgbClr val="000000"/>
                </a:solidFill>
                <a:latin typeface="Helvetica Neue"/>
                <a:ea typeface="Helvetica Neue"/>
                <a:cs typeface="Helvetica Neue"/>
                <a:sym typeface="Helvetica Neue"/>
              </a:rPr>
              <a:t>Once you locate the python.exe path, you need to write whole path of it and then entire path of project folder with fake_news_detection.py at the end.</a:t>
            </a:r>
          </a:p>
          <a:p>
            <a:pPr marL="457200" lvl="0" indent="0" algn="l" rtl="0">
              <a:lnSpc>
                <a:spcPct val="115000"/>
              </a:lnSpc>
              <a:spcBef>
                <a:spcPts val="1200"/>
              </a:spcBef>
              <a:spcAft>
                <a:spcPts val="0"/>
              </a:spcAft>
              <a:buNone/>
            </a:pPr>
            <a:endParaRPr lang="en-US" sz="1800" dirty="0">
              <a:solidFill>
                <a:srgbClr val="000000"/>
              </a:solidFill>
              <a:latin typeface="Helvetica Neue"/>
              <a:ea typeface="Helvetica Neue"/>
              <a:cs typeface="Helvetica Neue"/>
              <a:sym typeface="Helvetica Neue"/>
            </a:endParaRPr>
          </a:p>
          <a:p>
            <a:pPr marL="431800" indent="-285750">
              <a:lnSpc>
                <a:spcPct val="115000"/>
              </a:lnSpc>
              <a:spcBef>
                <a:spcPts val="1200"/>
              </a:spcBef>
              <a:spcAft>
                <a:spcPts val="0"/>
              </a:spcAft>
              <a:buClr>
                <a:srgbClr val="000000"/>
              </a:buClr>
              <a:buSzPts val="1300"/>
            </a:pPr>
            <a:r>
              <a:rPr lang="en-US" sz="1800" dirty="0">
                <a:solidFill>
                  <a:srgbClr val="000000"/>
                </a:solidFill>
                <a:latin typeface="Helvetica Neue"/>
                <a:ea typeface="Helvetica Neue"/>
                <a:cs typeface="Helvetica Neue"/>
                <a:sym typeface="Helvetica Neue"/>
              </a:rPr>
              <a:t>After hitting the enter, program will ask for an input which will be a piece of information or news that you want to verify. Once you paste or type news headline, then press enter.</a:t>
            </a:r>
          </a:p>
          <a:p>
            <a:pPr marL="457200" lvl="0" indent="0" algn="l" rtl="0">
              <a:lnSpc>
                <a:spcPct val="115000"/>
              </a:lnSpc>
              <a:spcBef>
                <a:spcPts val="1200"/>
              </a:spcBef>
              <a:spcAft>
                <a:spcPts val="0"/>
              </a:spcAft>
              <a:buNone/>
            </a:pPr>
            <a:endParaRPr lang="en-US" sz="1800" dirty="0">
              <a:solidFill>
                <a:srgbClr val="000000"/>
              </a:solidFill>
              <a:latin typeface="Helvetica Neue"/>
              <a:ea typeface="Helvetica Neue"/>
              <a:cs typeface="Helvetica Neue"/>
              <a:sym typeface="Helvetica Neue"/>
            </a:endParaRPr>
          </a:p>
          <a:p>
            <a:pPr marL="431800" indent="-285750">
              <a:lnSpc>
                <a:spcPct val="115000"/>
              </a:lnSpc>
              <a:spcBef>
                <a:spcPts val="1200"/>
              </a:spcBef>
              <a:spcAft>
                <a:spcPts val="0"/>
              </a:spcAft>
              <a:buClr>
                <a:srgbClr val="000000"/>
              </a:buClr>
              <a:buSzPts val="1300"/>
            </a:pPr>
            <a:r>
              <a:rPr lang="en-US" sz="1800" dirty="0">
                <a:solidFill>
                  <a:srgbClr val="000000"/>
                </a:solidFill>
                <a:latin typeface="Helvetica Neue"/>
                <a:ea typeface="Helvetica Neue"/>
                <a:cs typeface="Helvetica Neue"/>
                <a:sym typeface="Helvetica Neue"/>
              </a:rPr>
              <a:t>Once you hit the enter, program will take user input (news headline) and will be used by model to classify in one of categories of "Real" and "Spam". It might take few seconds for model to classify the given statement so wait for it.</a:t>
            </a:r>
          </a:p>
          <a:p>
            <a:endParaRPr lang="en-IN" dirty="0"/>
          </a:p>
        </p:txBody>
      </p:sp>
    </p:spTree>
    <p:extLst>
      <p:ext uri="{BB962C8B-B14F-4D97-AF65-F5344CB8AC3E}">
        <p14:creationId xmlns:p14="http://schemas.microsoft.com/office/powerpoint/2010/main" val="106435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482C5-AECC-4565-A1E6-74C52C68ED5B}"/>
              </a:ext>
            </a:extLst>
          </p:cNvPr>
          <p:cNvSpPr>
            <a:spLocks noGrp="1"/>
          </p:cNvSpPr>
          <p:nvPr>
            <p:ph type="dt" sz="half" idx="10"/>
          </p:nvPr>
        </p:nvSpPr>
        <p:spPr/>
        <p:txBody>
          <a:bodyPr/>
          <a:lstStyle/>
          <a:p>
            <a:fld id="{013ACFE6-0ADD-4464-BB72-9AF9FBD0924D}" type="datetime1">
              <a:rPr lang="en-US" smtClean="0"/>
              <a:t>4/1/2022</a:t>
            </a:fld>
            <a:endParaRPr lang="en-US"/>
          </a:p>
        </p:txBody>
      </p:sp>
      <p:sp>
        <p:nvSpPr>
          <p:cNvPr id="3" name="Slide Number Placeholder 2">
            <a:extLst>
              <a:ext uri="{FF2B5EF4-FFF2-40B4-BE49-F238E27FC236}">
                <a16:creationId xmlns:a16="http://schemas.microsoft.com/office/drawing/2014/main" id="{72730142-3BE3-4EF0-A036-22B0B5B4431E}"/>
              </a:ext>
            </a:extLst>
          </p:cNvPr>
          <p:cNvSpPr>
            <a:spLocks noGrp="1"/>
          </p:cNvSpPr>
          <p:nvPr>
            <p:ph type="sldNum" sz="quarter" idx="12"/>
          </p:nvPr>
        </p:nvSpPr>
        <p:spPr/>
        <p:txBody>
          <a:bodyPr/>
          <a:lstStyle/>
          <a:p>
            <a:fld id="{3A98EE3D-8CD1-4C3F-BD1C-C98C9596463C}" type="slidenum">
              <a:rPr lang="en-US" smtClean="0"/>
              <a:t>15</a:t>
            </a:fld>
            <a:endParaRPr lang="en-US"/>
          </a:p>
        </p:txBody>
      </p:sp>
      <p:sp>
        <p:nvSpPr>
          <p:cNvPr id="4" name="Footer Placeholder 3">
            <a:extLst>
              <a:ext uri="{FF2B5EF4-FFF2-40B4-BE49-F238E27FC236}">
                <a16:creationId xmlns:a16="http://schemas.microsoft.com/office/drawing/2014/main" id="{57CB0727-D28A-4677-BC0E-8D2C01BB15AA}"/>
              </a:ext>
            </a:extLst>
          </p:cNvPr>
          <p:cNvSpPr>
            <a:spLocks noGrp="1"/>
          </p:cNvSpPr>
          <p:nvPr>
            <p:ph type="ftr" sz="quarter" idx="11"/>
          </p:nvPr>
        </p:nvSpPr>
        <p:spPr/>
        <p:txBody>
          <a:bodyPr/>
          <a:lstStyle/>
          <a:p>
            <a:pPr algn="l"/>
            <a:r>
              <a:rPr lang="en-US"/>
              <a:t>RAIT-IN-TE-MP-026</a:t>
            </a:r>
          </a:p>
        </p:txBody>
      </p:sp>
      <p:sp>
        <p:nvSpPr>
          <p:cNvPr id="5" name="Title 4">
            <a:extLst>
              <a:ext uri="{FF2B5EF4-FFF2-40B4-BE49-F238E27FC236}">
                <a16:creationId xmlns:a16="http://schemas.microsoft.com/office/drawing/2014/main" id="{D801C167-1931-4020-AAAE-0A6ABB11389D}"/>
              </a:ext>
            </a:extLst>
          </p:cNvPr>
          <p:cNvSpPr>
            <a:spLocks noGrp="1"/>
          </p:cNvSpPr>
          <p:nvPr>
            <p:ph type="title"/>
          </p:nvPr>
        </p:nvSpPr>
        <p:spPr/>
        <p:txBody>
          <a:bodyPr/>
          <a:lstStyle/>
          <a:p>
            <a:r>
              <a:rPr lang="en-US" b="1" i="0" dirty="0">
                <a:effectLst/>
                <a:latin typeface="arial" panose="020B0604020202020204" pitchFamily="34" charset="0"/>
              </a:rPr>
              <a:t>Flask</a:t>
            </a:r>
            <a:r>
              <a:rPr lang="en-US" b="0" i="0" dirty="0">
                <a:effectLst/>
                <a:latin typeface="arial" panose="020B0604020202020204" pitchFamily="34" charset="0"/>
              </a:rPr>
              <a:t> web app – User Interface</a:t>
            </a:r>
            <a:endParaRPr lang="en-IN" dirty="0"/>
          </a:p>
        </p:txBody>
      </p:sp>
      <p:pic>
        <p:nvPicPr>
          <p:cNvPr id="8" name="Content Placeholder 7">
            <a:extLst>
              <a:ext uri="{FF2B5EF4-FFF2-40B4-BE49-F238E27FC236}">
                <a16:creationId xmlns:a16="http://schemas.microsoft.com/office/drawing/2014/main" id="{208048C6-FEA8-45DD-BC5D-9DAF7EEDDDA1}"/>
              </a:ext>
            </a:extLst>
          </p:cNvPr>
          <p:cNvPicPr>
            <a:picLocks noGrp="1" noChangeAspect="1"/>
          </p:cNvPicPr>
          <p:nvPr>
            <p:ph idx="1"/>
          </p:nvPr>
        </p:nvPicPr>
        <p:blipFill>
          <a:blip r:embed="rId2"/>
          <a:stretch>
            <a:fillRect/>
          </a:stretch>
        </p:blipFill>
        <p:spPr>
          <a:xfrm>
            <a:off x="1744826" y="1866122"/>
            <a:ext cx="7949680" cy="4376058"/>
          </a:xfrm>
        </p:spPr>
      </p:pic>
    </p:spTree>
    <p:extLst>
      <p:ext uri="{BB962C8B-B14F-4D97-AF65-F5344CB8AC3E}">
        <p14:creationId xmlns:p14="http://schemas.microsoft.com/office/powerpoint/2010/main" val="160033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Conclusion</a:t>
            </a:r>
            <a:endParaRPr lang="en-IN" sz="3200"/>
          </a:p>
        </p:txBody>
      </p:sp>
      <p:sp>
        <p:nvSpPr>
          <p:cNvPr id="5" name="Footer Placeholder 4">
            <a:extLst>
              <a:ext uri="{FF2B5EF4-FFF2-40B4-BE49-F238E27FC236}">
                <a16:creationId xmlns:a16="http://schemas.microsoft.com/office/drawing/2014/main" id="{12AA73F3-61BC-4841-8B45-DE43FC401E30}"/>
              </a:ext>
            </a:extLst>
          </p:cNvPr>
          <p:cNvSpPr>
            <a:spLocks noGrp="1"/>
          </p:cNvSpPr>
          <p:nvPr>
            <p:ph type="ftr" sz="quarter" idx="11"/>
          </p:nvPr>
        </p:nvSpPr>
        <p:spPr/>
        <p:txBody>
          <a:bodyPr/>
          <a:lstStyle/>
          <a:p>
            <a:pPr algn="l"/>
            <a:r>
              <a:rPr lang="en-US"/>
              <a:t>RAIT-IN-TE-MP-004</a:t>
            </a:r>
          </a:p>
        </p:txBody>
      </p:sp>
      <p:sp>
        <p:nvSpPr>
          <p:cNvPr id="6" name="Slide Number Placeholder 5">
            <a:extLst>
              <a:ext uri="{FF2B5EF4-FFF2-40B4-BE49-F238E27FC236}">
                <a16:creationId xmlns:a16="http://schemas.microsoft.com/office/drawing/2014/main" id="{45FBA0DF-FF70-482A-ADBC-5DE03DBC5A60}"/>
              </a:ext>
            </a:extLst>
          </p:cNvPr>
          <p:cNvSpPr>
            <a:spLocks noGrp="1"/>
          </p:cNvSpPr>
          <p:nvPr>
            <p:ph type="sldNum" sz="quarter" idx="12"/>
          </p:nvPr>
        </p:nvSpPr>
        <p:spPr/>
        <p:txBody>
          <a:bodyPr/>
          <a:lstStyle/>
          <a:p>
            <a:fld id="{3A98EE3D-8CD1-4C3F-BD1C-C98C9596463C}" type="slidenum">
              <a:rPr lang="en-US" dirty="0" smtClean="0"/>
              <a:t>16</a:t>
            </a:fld>
            <a:endParaRPr lang="en-US"/>
          </a:p>
        </p:txBody>
      </p:sp>
      <p:sp>
        <p:nvSpPr>
          <p:cNvPr id="3" name="Content Placeholder 2"/>
          <p:cNvSpPr>
            <a:spLocks noGrp="1"/>
          </p:cNvSpPr>
          <p:nvPr>
            <p:ph idx="1"/>
          </p:nvPr>
        </p:nvSpPr>
        <p:spPr/>
        <p:txBody>
          <a:bodyPr/>
          <a:lstStyle/>
          <a:p>
            <a:pPr marL="305435" marR="76200" indent="-305435" algn="just">
              <a:lnSpc>
                <a:spcPct val="114999"/>
              </a:lnSpc>
              <a:spcBef>
                <a:spcPts val="0"/>
              </a:spcBef>
              <a:spcAft>
                <a:spcPts val="0"/>
              </a:spcAft>
            </a:pPr>
            <a:r>
              <a:rPr lang="en">
                <a:latin typeface="Arial"/>
                <a:cs typeface="Arial"/>
              </a:rPr>
              <a:t>However, social media has also been used to spread fake news, which has strong negative impacts on individual users and broader society. The goal of this project is to comprehensively review, summarize, compare and evaluate the current research on fake news. </a:t>
            </a:r>
            <a:endParaRPr lang="en-US">
              <a:ea typeface="+mn-lt"/>
              <a:cs typeface="+mn-lt"/>
            </a:endParaRPr>
          </a:p>
          <a:p>
            <a:pPr marL="305435" marR="25400" indent="-305435" algn="just">
              <a:lnSpc>
                <a:spcPct val="114999"/>
              </a:lnSpc>
              <a:spcBef>
                <a:spcPts val="0"/>
              </a:spcBef>
              <a:spcAft>
                <a:spcPts val="0"/>
              </a:spcAft>
            </a:pPr>
            <a:r>
              <a:rPr lang="en">
                <a:latin typeface="Arial"/>
                <a:cs typeface="Arial"/>
              </a:rPr>
              <a:t>The outcomes of this project shows the capability of ML to be fruitful in this task. We have tried to build a model that helps in catching many intuitive indications of real and fake news as well as in the visualization of the classification decision.</a:t>
            </a:r>
            <a:endParaRPr lang="en-US"/>
          </a:p>
        </p:txBody>
      </p:sp>
      <p:sp>
        <p:nvSpPr>
          <p:cNvPr id="4" name="Date Placeholder 3">
            <a:extLst>
              <a:ext uri="{FF2B5EF4-FFF2-40B4-BE49-F238E27FC236}">
                <a16:creationId xmlns:a16="http://schemas.microsoft.com/office/drawing/2014/main" id="{49A0DFFF-0D57-4623-ABD3-246645F3730B}"/>
              </a:ext>
            </a:extLst>
          </p:cNvPr>
          <p:cNvSpPr>
            <a:spLocks noGrp="1"/>
          </p:cNvSpPr>
          <p:nvPr>
            <p:ph type="dt" sz="half" idx="10"/>
          </p:nvPr>
        </p:nvSpPr>
        <p:spPr/>
        <p:txBody>
          <a:bodyPr/>
          <a:lstStyle/>
          <a:p>
            <a:fld id="{735798E7-E5D3-44F1-90FC-9DBF605F9586}" type="datetime1">
              <a:rPr lang="en-US" smtClean="0"/>
              <a:t>4/1/2022</a:t>
            </a:fld>
            <a:endParaRPr lang="en-US"/>
          </a:p>
        </p:txBody>
      </p:sp>
    </p:spTree>
    <p:extLst>
      <p:ext uri="{BB962C8B-B14F-4D97-AF65-F5344CB8AC3E}">
        <p14:creationId xmlns:p14="http://schemas.microsoft.com/office/powerpoint/2010/main" val="358914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REFERENCES</a:t>
            </a:r>
            <a:endParaRPr lang="en-IN" sz="3200"/>
          </a:p>
        </p:txBody>
      </p:sp>
      <p:sp>
        <p:nvSpPr>
          <p:cNvPr id="5" name="Footer Placeholder 4">
            <a:extLst>
              <a:ext uri="{FF2B5EF4-FFF2-40B4-BE49-F238E27FC236}">
                <a16:creationId xmlns:a16="http://schemas.microsoft.com/office/drawing/2014/main" id="{49693F0D-AB1D-4D2C-9DB0-E6307073ACA9}"/>
              </a:ext>
            </a:extLst>
          </p:cNvPr>
          <p:cNvSpPr>
            <a:spLocks noGrp="1"/>
          </p:cNvSpPr>
          <p:nvPr>
            <p:ph type="ftr" sz="quarter" idx="11"/>
          </p:nvPr>
        </p:nvSpPr>
        <p:spPr/>
        <p:txBody>
          <a:bodyPr/>
          <a:lstStyle/>
          <a:p>
            <a:pPr algn="l"/>
            <a:r>
              <a:rPr lang="en-US"/>
              <a:t>RAIT-IN-TE-MP-004</a:t>
            </a:r>
          </a:p>
        </p:txBody>
      </p:sp>
      <p:sp>
        <p:nvSpPr>
          <p:cNvPr id="6" name="Slide Number Placeholder 5">
            <a:extLst>
              <a:ext uri="{FF2B5EF4-FFF2-40B4-BE49-F238E27FC236}">
                <a16:creationId xmlns:a16="http://schemas.microsoft.com/office/drawing/2014/main" id="{52B28222-4046-44F6-BB40-C7A7F09F5CC5}"/>
              </a:ext>
            </a:extLst>
          </p:cNvPr>
          <p:cNvSpPr>
            <a:spLocks noGrp="1"/>
          </p:cNvSpPr>
          <p:nvPr>
            <p:ph type="sldNum" sz="quarter" idx="12"/>
          </p:nvPr>
        </p:nvSpPr>
        <p:spPr/>
        <p:txBody>
          <a:bodyPr/>
          <a:lstStyle/>
          <a:p>
            <a:fld id="{3A98EE3D-8CD1-4C3F-BD1C-C98C9596463C}" type="slidenum">
              <a:rPr lang="en-US" dirty="0" smtClean="0"/>
              <a:t>17</a:t>
            </a:fld>
            <a:endParaRPr lang="en-US"/>
          </a:p>
        </p:txBody>
      </p:sp>
      <p:sp>
        <p:nvSpPr>
          <p:cNvPr id="3" name="Content Placeholder 2"/>
          <p:cNvSpPr>
            <a:spLocks noGrp="1"/>
          </p:cNvSpPr>
          <p:nvPr>
            <p:ph idx="1"/>
          </p:nvPr>
        </p:nvSpPr>
        <p:spPr>
          <a:xfrm>
            <a:off x="581192" y="2399701"/>
            <a:ext cx="11029615" cy="3459098"/>
          </a:xfrm>
        </p:spPr>
        <p:txBody>
          <a:bodyPr>
            <a:normAutofit fontScale="85000" lnSpcReduction="10000"/>
          </a:bodyPr>
          <a:lstStyle/>
          <a:p>
            <a:pPr marL="305435" indent="-305435">
              <a:lnSpc>
                <a:spcPct val="114999"/>
              </a:lnSpc>
              <a:spcBef>
                <a:spcPts val="100"/>
              </a:spcBef>
              <a:spcAft>
                <a:spcPts val="0"/>
              </a:spcAft>
              <a:buFont typeface="Wingdings 2" panose="020B0502020104020203"/>
              <a:buChar char=""/>
            </a:pPr>
            <a:r>
              <a:rPr lang="en">
                <a:latin typeface="Arial"/>
                <a:cs typeface="Arial"/>
              </a:rPr>
              <a:t>[1] Kushal </a:t>
            </a:r>
            <a:r>
              <a:rPr lang="en" err="1">
                <a:latin typeface="Arial"/>
                <a:cs typeface="Arial"/>
              </a:rPr>
              <a:t>Agarwalla</a:t>
            </a:r>
            <a:r>
              <a:rPr lang="en">
                <a:latin typeface="Arial"/>
                <a:cs typeface="Arial"/>
              </a:rPr>
              <a:t>, Shubham Nandan, Varun Anil Nair, D. Deva Hema –“Fake News Detection on Machine Learning and Natural Language Process”.</a:t>
            </a:r>
            <a:endParaRPr lang="en-US">
              <a:ea typeface="+mn-lt"/>
              <a:cs typeface="+mn-lt"/>
            </a:endParaRPr>
          </a:p>
          <a:p>
            <a:pPr marL="305435" indent="-305435">
              <a:lnSpc>
                <a:spcPct val="114999"/>
              </a:lnSpc>
              <a:spcBef>
                <a:spcPts val="1200"/>
              </a:spcBef>
              <a:spcAft>
                <a:spcPts val="0"/>
              </a:spcAft>
              <a:buFont typeface="Wingdings 2" panose="020B0502020104020203"/>
              <a:buChar char=""/>
            </a:pPr>
            <a:endParaRPr lang="en-US">
              <a:ea typeface="+mn-lt"/>
              <a:cs typeface="+mn-lt"/>
            </a:endParaRPr>
          </a:p>
          <a:p>
            <a:pPr marL="305435" indent="-305435">
              <a:lnSpc>
                <a:spcPct val="114999"/>
              </a:lnSpc>
              <a:spcBef>
                <a:spcPts val="1200"/>
              </a:spcBef>
              <a:spcAft>
                <a:spcPts val="0"/>
              </a:spcAft>
              <a:buFont typeface="Wingdings 2" panose="020B0502020104020203"/>
              <a:buChar char=""/>
            </a:pPr>
            <a:r>
              <a:rPr lang="en">
                <a:latin typeface="Arial"/>
                <a:cs typeface="Arial"/>
              </a:rPr>
              <a:t>[2] Kai Shu , Amy Sliva , Suhang Wang , </a:t>
            </a:r>
            <a:r>
              <a:rPr lang="en" err="1">
                <a:latin typeface="Arial"/>
                <a:cs typeface="Arial"/>
              </a:rPr>
              <a:t>Jiliang</a:t>
            </a:r>
            <a:r>
              <a:rPr lang="en">
                <a:latin typeface="Arial"/>
                <a:cs typeface="Arial"/>
              </a:rPr>
              <a:t> Tang and Huan Liu- “Fake News Detection using Data Mining Perspective”.</a:t>
            </a:r>
            <a:endParaRPr lang="en-US">
              <a:ea typeface="+mn-lt"/>
              <a:cs typeface="+mn-lt"/>
            </a:endParaRPr>
          </a:p>
          <a:p>
            <a:pPr marL="305435" indent="-305435">
              <a:lnSpc>
                <a:spcPct val="114999"/>
              </a:lnSpc>
              <a:spcBef>
                <a:spcPts val="1200"/>
              </a:spcBef>
              <a:spcAft>
                <a:spcPts val="0"/>
              </a:spcAft>
              <a:buFont typeface="Wingdings 2" panose="020B0502020104020203"/>
              <a:buChar char=""/>
            </a:pPr>
            <a:endParaRPr lang="en-US">
              <a:ea typeface="+mn-lt"/>
              <a:cs typeface="+mn-lt"/>
            </a:endParaRPr>
          </a:p>
          <a:p>
            <a:pPr marL="305435" indent="-305435">
              <a:lnSpc>
                <a:spcPct val="114999"/>
              </a:lnSpc>
              <a:spcBef>
                <a:spcPts val="1200"/>
              </a:spcBef>
              <a:spcAft>
                <a:spcPts val="0"/>
              </a:spcAft>
              <a:buFont typeface="Wingdings 2" panose="020B0502020104020203"/>
              <a:buChar char=""/>
            </a:pPr>
            <a:r>
              <a:rPr lang="en">
                <a:latin typeface="Arial"/>
                <a:cs typeface="Arial"/>
              </a:rPr>
              <a:t>[3] Study-on-machine-learning-methods - </a:t>
            </a:r>
            <a:r>
              <a:rPr lang="en" err="1">
                <a:latin typeface="Arial"/>
                <a:cs typeface="Arial"/>
              </a:rPr>
              <a:t>Junaed</a:t>
            </a:r>
            <a:r>
              <a:rPr lang="en">
                <a:latin typeface="Arial"/>
                <a:cs typeface="Arial"/>
              </a:rPr>
              <a:t> Younus Khan , Md. </a:t>
            </a:r>
            <a:r>
              <a:rPr lang="en" err="1">
                <a:latin typeface="Arial"/>
                <a:cs typeface="Arial"/>
              </a:rPr>
              <a:t>Tawkat</a:t>
            </a:r>
            <a:r>
              <a:rPr lang="en">
                <a:latin typeface="Arial"/>
                <a:cs typeface="Arial"/>
              </a:rPr>
              <a:t> Islam </a:t>
            </a:r>
            <a:r>
              <a:rPr lang="en" err="1">
                <a:latin typeface="Arial"/>
                <a:cs typeface="Arial"/>
              </a:rPr>
              <a:t>Khondaker</a:t>
            </a:r>
            <a:r>
              <a:rPr lang="en">
                <a:latin typeface="Arial"/>
                <a:cs typeface="Arial"/>
              </a:rPr>
              <a:t> , Anindya Iqbal and Sadia Afroz –“A Benchmark</a:t>
            </a:r>
            <a:endParaRPr lang="en-US">
              <a:ea typeface="+mn-lt"/>
              <a:cs typeface="+mn-lt"/>
            </a:endParaRPr>
          </a:p>
          <a:p>
            <a:pPr marL="305435" indent="-305435">
              <a:lnSpc>
                <a:spcPct val="114999"/>
              </a:lnSpc>
              <a:spcBef>
                <a:spcPts val="1200"/>
              </a:spcBef>
              <a:spcAft>
                <a:spcPts val="0"/>
              </a:spcAft>
              <a:buFont typeface="Wingdings 2" panose="020B0502020104020203"/>
              <a:buChar char=""/>
            </a:pPr>
            <a:endParaRPr lang="en-US">
              <a:ea typeface="+mn-lt"/>
              <a:cs typeface="+mn-lt"/>
            </a:endParaRPr>
          </a:p>
          <a:p>
            <a:pPr marL="305435" indent="-305435">
              <a:lnSpc>
                <a:spcPct val="114999"/>
              </a:lnSpc>
              <a:spcBef>
                <a:spcPts val="1200"/>
              </a:spcBef>
              <a:spcAft>
                <a:spcPts val="0"/>
              </a:spcAft>
              <a:buFont typeface="Wingdings 2" panose="020B0502020104020203"/>
              <a:buChar char=""/>
            </a:pPr>
            <a:r>
              <a:rPr lang="en">
                <a:latin typeface="Arial"/>
                <a:cs typeface="Arial"/>
              </a:rPr>
              <a:t>[4] </a:t>
            </a:r>
            <a:r>
              <a:rPr lang="en">
                <a:latin typeface="Arial"/>
                <a:cs typeface="Arial"/>
                <a:hlinkClick r:id="rId2"/>
              </a:rPr>
              <a:t>https://data-flair.training/blogs/advanced-python-</a:t>
            </a:r>
            <a:r>
              <a:rPr lang="en">
                <a:latin typeface="Arial"/>
                <a:cs typeface="Arial"/>
              </a:rPr>
              <a:t> project-detecting-fake-news/</a:t>
            </a:r>
            <a:endParaRPr lang="en-IN"/>
          </a:p>
          <a:p>
            <a:pPr marL="0" indent="0">
              <a:buNone/>
            </a:pPr>
            <a:endParaRPr lang="en-IN"/>
          </a:p>
          <a:p>
            <a:pPr marL="342900" indent="-342900">
              <a:buFont typeface="+mj-lt"/>
              <a:buAutoNum type="arabicPeriod"/>
            </a:pPr>
            <a:endParaRPr lang="en-IN"/>
          </a:p>
        </p:txBody>
      </p:sp>
      <p:sp>
        <p:nvSpPr>
          <p:cNvPr id="4" name="Date Placeholder 3">
            <a:extLst>
              <a:ext uri="{FF2B5EF4-FFF2-40B4-BE49-F238E27FC236}">
                <a16:creationId xmlns:a16="http://schemas.microsoft.com/office/drawing/2014/main" id="{BDFF1F9B-EE3F-46A3-88D0-C1BB56889EB0}"/>
              </a:ext>
            </a:extLst>
          </p:cNvPr>
          <p:cNvSpPr>
            <a:spLocks noGrp="1"/>
          </p:cNvSpPr>
          <p:nvPr>
            <p:ph type="dt" sz="half" idx="10"/>
          </p:nvPr>
        </p:nvSpPr>
        <p:spPr/>
        <p:txBody>
          <a:bodyPr/>
          <a:lstStyle/>
          <a:p>
            <a:fld id="{12431932-6EE3-41F3-A458-BE2555C29B6E}" type="datetime1">
              <a:rPr lang="en-US" smtClean="0"/>
              <a:t>4/1/2022</a:t>
            </a:fld>
            <a:endParaRPr lang="en-US"/>
          </a:p>
        </p:txBody>
      </p:sp>
    </p:spTree>
    <p:extLst>
      <p:ext uri="{BB962C8B-B14F-4D97-AF65-F5344CB8AC3E}">
        <p14:creationId xmlns:p14="http://schemas.microsoft.com/office/powerpoint/2010/main" val="37055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5A139B-EB90-4613-8021-7E265916CEAA}"/>
              </a:ext>
            </a:extLst>
          </p:cNvPr>
          <p:cNvSpPr>
            <a:spLocks noGrp="1"/>
          </p:cNvSpPr>
          <p:nvPr>
            <p:ph type="sldNum" sz="quarter" idx="12"/>
          </p:nvPr>
        </p:nvSpPr>
        <p:spPr/>
        <p:txBody>
          <a:bodyPr/>
          <a:lstStyle/>
          <a:p>
            <a:fld id="{3A98EE3D-8CD1-4C3F-BD1C-C98C9596463C}" type="slidenum">
              <a:rPr lang="en-US" dirty="0" smtClean="0"/>
              <a:t>2</a:t>
            </a:fld>
            <a:endParaRPr lang="en-US"/>
          </a:p>
        </p:txBody>
      </p:sp>
      <p:sp>
        <p:nvSpPr>
          <p:cNvPr id="3" name="Footer Placeholder 2">
            <a:extLst>
              <a:ext uri="{FF2B5EF4-FFF2-40B4-BE49-F238E27FC236}">
                <a16:creationId xmlns:a16="http://schemas.microsoft.com/office/drawing/2014/main" id="{92746CA1-1A61-4F4F-A244-BD6BC430F5B8}"/>
              </a:ext>
            </a:extLst>
          </p:cNvPr>
          <p:cNvSpPr>
            <a:spLocks noGrp="1"/>
          </p:cNvSpPr>
          <p:nvPr>
            <p:ph type="ftr" sz="quarter" idx="11"/>
          </p:nvPr>
        </p:nvSpPr>
        <p:spPr>
          <a:xfrm>
            <a:off x="193176" y="6376289"/>
            <a:ext cx="6818262" cy="365125"/>
          </a:xfrm>
        </p:spPr>
        <p:txBody>
          <a:bodyPr/>
          <a:lstStyle/>
          <a:p>
            <a:pPr algn="l"/>
            <a:r>
              <a:rPr lang="en-IN" sz="900" b="1" i="0">
                <a:solidFill>
                  <a:srgbClr val="000000"/>
                </a:solidFill>
                <a:effectLst/>
                <a:latin typeface="Arial" panose="020B0604020202020204" pitchFamily="34" charset="0"/>
              </a:rPr>
              <a:t>RAIT-IN-TE-MP-004</a:t>
            </a:r>
            <a:endParaRPr lang="en-US"/>
          </a:p>
        </p:txBody>
      </p:sp>
      <p:sp>
        <p:nvSpPr>
          <p:cNvPr id="4" name="Title 3">
            <a:extLst>
              <a:ext uri="{FF2B5EF4-FFF2-40B4-BE49-F238E27FC236}">
                <a16:creationId xmlns:a16="http://schemas.microsoft.com/office/drawing/2014/main" id="{4CA144D2-5010-4DCE-9F6F-FEE20AA9280A}"/>
              </a:ext>
            </a:extLst>
          </p:cNvPr>
          <p:cNvSpPr>
            <a:spLocks noGrp="1"/>
          </p:cNvSpPr>
          <p:nvPr>
            <p:ph type="title"/>
          </p:nvPr>
        </p:nvSpPr>
        <p:spPr/>
        <p:txBody>
          <a:bodyPr/>
          <a:lstStyle/>
          <a:p>
            <a:r>
              <a:rPr lang="en-IN"/>
              <a:t>outline</a:t>
            </a:r>
          </a:p>
        </p:txBody>
      </p:sp>
      <p:sp>
        <p:nvSpPr>
          <p:cNvPr id="77" name="TextBox 76">
            <a:extLst>
              <a:ext uri="{FF2B5EF4-FFF2-40B4-BE49-F238E27FC236}">
                <a16:creationId xmlns:a16="http://schemas.microsoft.com/office/drawing/2014/main" id="{06B99938-57FF-4007-97E3-C944FBC047DF}"/>
              </a:ext>
            </a:extLst>
          </p:cNvPr>
          <p:cNvSpPr txBox="1"/>
          <p:nvPr/>
        </p:nvSpPr>
        <p:spPr>
          <a:xfrm>
            <a:off x="1019790" y="2508548"/>
            <a:ext cx="824683" cy="543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000" kern="1200"/>
              <a:t>1</a:t>
            </a:r>
            <a:r>
              <a:rPr lang="en-US" sz="4000"/>
              <a:t>.</a:t>
            </a:r>
            <a:endParaRPr lang="en-US" sz="4000" kern="1200"/>
          </a:p>
        </p:txBody>
      </p:sp>
      <p:grpSp>
        <p:nvGrpSpPr>
          <p:cNvPr id="82" name="Group 81">
            <a:extLst>
              <a:ext uri="{FF2B5EF4-FFF2-40B4-BE49-F238E27FC236}">
                <a16:creationId xmlns:a16="http://schemas.microsoft.com/office/drawing/2014/main" id="{B41D4042-BD66-48DB-8790-AD2DE69751F8}"/>
              </a:ext>
            </a:extLst>
          </p:cNvPr>
          <p:cNvGrpSpPr/>
          <p:nvPr/>
        </p:nvGrpSpPr>
        <p:grpSpPr>
          <a:xfrm>
            <a:off x="2753622" y="2216090"/>
            <a:ext cx="1963531" cy="1810964"/>
            <a:chOff x="2301743" y="518312"/>
            <a:chExt cx="2088986" cy="2924580"/>
          </a:xfrm>
        </p:grpSpPr>
        <p:sp>
          <p:nvSpPr>
            <p:cNvPr id="80" name="Rectangle 79">
              <a:extLst>
                <a:ext uri="{FF2B5EF4-FFF2-40B4-BE49-F238E27FC236}">
                  <a16:creationId xmlns:a16="http://schemas.microsoft.com/office/drawing/2014/main" id="{79473FCB-4088-4ED5-B88E-FB219457C6E0}"/>
                </a:ext>
              </a:extLst>
            </p:cNvPr>
            <p:cNvSpPr/>
            <p:nvPr/>
          </p:nvSpPr>
          <p:spPr>
            <a:xfrm>
              <a:off x="2301743" y="518312"/>
              <a:ext cx="2088986" cy="292458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1" name="TextBox 80">
              <a:extLst>
                <a:ext uri="{FF2B5EF4-FFF2-40B4-BE49-F238E27FC236}">
                  <a16:creationId xmlns:a16="http://schemas.microsoft.com/office/drawing/2014/main" id="{4E943CEC-62CB-45DF-89B5-FE0DB7C7938D}"/>
                </a:ext>
              </a:extLst>
            </p:cNvPr>
            <p:cNvSpPr txBox="1"/>
            <p:nvPr/>
          </p:nvSpPr>
          <p:spPr>
            <a:xfrm>
              <a:off x="2301743" y="1629652"/>
              <a:ext cx="2088986" cy="17547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88000" tIns="330200" rIns="162866" bIns="330200" numCol="1" spcCol="1270" anchor="t" anchorCtr="0">
              <a:noAutofit/>
            </a:bodyPr>
            <a:lstStyle/>
            <a:p>
              <a:pPr marL="0" lvl="0" indent="0" algn="ctr" defTabSz="889000">
                <a:lnSpc>
                  <a:spcPct val="90000"/>
                </a:lnSpc>
                <a:spcBef>
                  <a:spcPct val="0"/>
                </a:spcBef>
                <a:spcAft>
                  <a:spcPct val="35000"/>
                </a:spcAft>
                <a:buNone/>
              </a:pPr>
              <a:r>
                <a:rPr lang="en-US" sz="1600">
                  <a:solidFill>
                    <a:schemeClr val="accent1">
                      <a:lumMod val="75000"/>
                    </a:schemeClr>
                  </a:solidFill>
                </a:rPr>
                <a:t>Motivation and objective of project</a:t>
              </a:r>
            </a:p>
            <a:p>
              <a:pPr marL="0" lvl="0" indent="0" algn="l" defTabSz="889000">
                <a:lnSpc>
                  <a:spcPct val="90000"/>
                </a:lnSpc>
                <a:spcBef>
                  <a:spcPct val="0"/>
                </a:spcBef>
                <a:spcAft>
                  <a:spcPct val="35000"/>
                </a:spcAft>
                <a:buNone/>
              </a:pPr>
              <a:r>
                <a:rPr lang="en-US" sz="1200" b="0" i="0" kern="1200"/>
                <a:t> </a:t>
              </a:r>
              <a:endParaRPr lang="en-US" sz="1200" kern="1200"/>
            </a:p>
          </p:txBody>
        </p:sp>
      </p:grpSp>
      <p:grpSp>
        <p:nvGrpSpPr>
          <p:cNvPr id="86" name="Group 85">
            <a:extLst>
              <a:ext uri="{FF2B5EF4-FFF2-40B4-BE49-F238E27FC236}">
                <a16:creationId xmlns:a16="http://schemas.microsoft.com/office/drawing/2014/main" id="{5DC7A751-96BE-481E-8C0C-5232A60438E7}"/>
              </a:ext>
            </a:extLst>
          </p:cNvPr>
          <p:cNvGrpSpPr/>
          <p:nvPr/>
        </p:nvGrpSpPr>
        <p:grpSpPr>
          <a:xfrm>
            <a:off x="3359428" y="2508548"/>
            <a:ext cx="824683" cy="543289"/>
            <a:chOff x="2907549" y="810770"/>
            <a:chExt cx="877374" cy="877374"/>
          </a:xfrm>
        </p:grpSpPr>
        <p:sp>
          <p:nvSpPr>
            <p:cNvPr id="84" name="Rectangle 83">
              <a:extLst>
                <a:ext uri="{FF2B5EF4-FFF2-40B4-BE49-F238E27FC236}">
                  <a16:creationId xmlns:a16="http://schemas.microsoft.com/office/drawing/2014/main" id="{46CAE1A1-6761-4A96-9828-EEEABC063BF1}"/>
                </a:ext>
              </a:extLst>
            </p:cNvPr>
            <p:cNvSpPr/>
            <p:nvPr/>
          </p:nvSpPr>
          <p:spPr>
            <a:xfrm>
              <a:off x="2907549" y="810770"/>
              <a:ext cx="877374" cy="87737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5" name="TextBox 84">
              <a:extLst>
                <a:ext uri="{FF2B5EF4-FFF2-40B4-BE49-F238E27FC236}">
                  <a16:creationId xmlns:a16="http://schemas.microsoft.com/office/drawing/2014/main" id="{CD8EA7B9-28E1-4214-9656-7F4468D49332}"/>
                </a:ext>
              </a:extLst>
            </p:cNvPr>
            <p:cNvSpPr txBox="1"/>
            <p:nvPr/>
          </p:nvSpPr>
          <p:spPr>
            <a:xfrm>
              <a:off x="2907549" y="810770"/>
              <a:ext cx="877374" cy="877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000"/>
                <a:t>2</a:t>
              </a:r>
            </a:p>
          </p:txBody>
        </p:sp>
      </p:grpSp>
      <p:grpSp>
        <p:nvGrpSpPr>
          <p:cNvPr id="90" name="Group 89">
            <a:extLst>
              <a:ext uri="{FF2B5EF4-FFF2-40B4-BE49-F238E27FC236}">
                <a16:creationId xmlns:a16="http://schemas.microsoft.com/office/drawing/2014/main" id="{674EE221-312D-4576-B5FA-2ECECB14D7A9}"/>
              </a:ext>
            </a:extLst>
          </p:cNvPr>
          <p:cNvGrpSpPr/>
          <p:nvPr/>
        </p:nvGrpSpPr>
        <p:grpSpPr>
          <a:xfrm>
            <a:off x="5051507" y="2216090"/>
            <a:ext cx="1963531" cy="1810964"/>
            <a:chOff x="4599628" y="518312"/>
            <a:chExt cx="2088986" cy="2924580"/>
          </a:xfrm>
        </p:grpSpPr>
        <p:sp>
          <p:nvSpPr>
            <p:cNvPr id="88" name="Rectangle 87">
              <a:extLst>
                <a:ext uri="{FF2B5EF4-FFF2-40B4-BE49-F238E27FC236}">
                  <a16:creationId xmlns:a16="http://schemas.microsoft.com/office/drawing/2014/main" id="{A52BFF27-7AAC-48AE-BBE4-F9A147C8825C}"/>
                </a:ext>
              </a:extLst>
            </p:cNvPr>
            <p:cNvSpPr/>
            <p:nvPr/>
          </p:nvSpPr>
          <p:spPr>
            <a:xfrm>
              <a:off x="4599628" y="518312"/>
              <a:ext cx="2088986" cy="292458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9" name="TextBox 88">
              <a:extLst>
                <a:ext uri="{FF2B5EF4-FFF2-40B4-BE49-F238E27FC236}">
                  <a16:creationId xmlns:a16="http://schemas.microsoft.com/office/drawing/2014/main" id="{A56DDBEC-7287-427E-B903-EF0B08118EFA}"/>
                </a:ext>
              </a:extLst>
            </p:cNvPr>
            <p:cNvSpPr txBox="1"/>
            <p:nvPr/>
          </p:nvSpPr>
          <p:spPr>
            <a:xfrm>
              <a:off x="4599628" y="1629652"/>
              <a:ext cx="2088986" cy="17547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88000" tIns="330200" rIns="162866" bIns="330200" numCol="1" spcCol="1270" anchor="t" anchorCtr="0">
              <a:noAutofit/>
            </a:bodyPr>
            <a:lstStyle/>
            <a:p>
              <a:pPr algn="ctr" defTabSz="889000">
                <a:lnSpc>
                  <a:spcPct val="90000"/>
                </a:lnSpc>
                <a:spcBef>
                  <a:spcPct val="0"/>
                </a:spcBef>
                <a:spcAft>
                  <a:spcPct val="35000"/>
                </a:spcAft>
              </a:pPr>
              <a:r>
                <a:rPr lang="en-US" sz="1600">
                  <a:solidFill>
                    <a:schemeClr val="accent1">
                      <a:lumMod val="75000"/>
                    </a:schemeClr>
                  </a:solidFill>
                </a:rPr>
                <a:t>Tools and Dataset required</a:t>
              </a:r>
              <a:endParaRPr lang="en-US" sz="1600" kern="1200">
                <a:solidFill>
                  <a:schemeClr val="accent1">
                    <a:lumMod val="75000"/>
                  </a:schemeClr>
                </a:solidFill>
              </a:endParaRPr>
            </a:p>
          </p:txBody>
        </p:sp>
      </p:grpSp>
      <p:grpSp>
        <p:nvGrpSpPr>
          <p:cNvPr id="94" name="Group 93">
            <a:extLst>
              <a:ext uri="{FF2B5EF4-FFF2-40B4-BE49-F238E27FC236}">
                <a16:creationId xmlns:a16="http://schemas.microsoft.com/office/drawing/2014/main" id="{A3369FB3-7294-406C-86A7-89B7EC0418FC}"/>
              </a:ext>
            </a:extLst>
          </p:cNvPr>
          <p:cNvGrpSpPr/>
          <p:nvPr/>
        </p:nvGrpSpPr>
        <p:grpSpPr>
          <a:xfrm>
            <a:off x="5657313" y="2508548"/>
            <a:ext cx="824683" cy="543289"/>
            <a:chOff x="5205434" y="810770"/>
            <a:chExt cx="877374" cy="877374"/>
          </a:xfrm>
        </p:grpSpPr>
        <p:sp>
          <p:nvSpPr>
            <p:cNvPr id="92" name="Rectangle 91">
              <a:extLst>
                <a:ext uri="{FF2B5EF4-FFF2-40B4-BE49-F238E27FC236}">
                  <a16:creationId xmlns:a16="http://schemas.microsoft.com/office/drawing/2014/main" id="{38DCEED9-2AD1-4CDE-AA08-FA52F172E0E9}"/>
                </a:ext>
              </a:extLst>
            </p:cNvPr>
            <p:cNvSpPr/>
            <p:nvPr/>
          </p:nvSpPr>
          <p:spPr>
            <a:xfrm>
              <a:off x="5205434" y="810770"/>
              <a:ext cx="877374" cy="87737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TextBox 92">
              <a:extLst>
                <a:ext uri="{FF2B5EF4-FFF2-40B4-BE49-F238E27FC236}">
                  <a16:creationId xmlns:a16="http://schemas.microsoft.com/office/drawing/2014/main" id="{5913DF0F-63A6-43A2-B1CA-B6139D786FB9}"/>
                </a:ext>
              </a:extLst>
            </p:cNvPr>
            <p:cNvSpPr txBox="1"/>
            <p:nvPr/>
          </p:nvSpPr>
          <p:spPr>
            <a:xfrm>
              <a:off x="5205434" y="810770"/>
              <a:ext cx="877374" cy="877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000" kern="1200"/>
                <a:t>3</a:t>
              </a:r>
            </a:p>
          </p:txBody>
        </p:sp>
      </p:grpSp>
      <p:grpSp>
        <p:nvGrpSpPr>
          <p:cNvPr id="98" name="Group 97">
            <a:extLst>
              <a:ext uri="{FF2B5EF4-FFF2-40B4-BE49-F238E27FC236}">
                <a16:creationId xmlns:a16="http://schemas.microsoft.com/office/drawing/2014/main" id="{801453A3-67F2-47F2-BE29-BF048C17C515}"/>
              </a:ext>
            </a:extLst>
          </p:cNvPr>
          <p:cNvGrpSpPr/>
          <p:nvPr/>
        </p:nvGrpSpPr>
        <p:grpSpPr>
          <a:xfrm>
            <a:off x="7349392" y="2216090"/>
            <a:ext cx="1963531" cy="1810964"/>
            <a:chOff x="6897513" y="518312"/>
            <a:chExt cx="2088986" cy="2924580"/>
          </a:xfrm>
        </p:grpSpPr>
        <p:sp>
          <p:nvSpPr>
            <p:cNvPr id="96" name="Rectangle 95">
              <a:extLst>
                <a:ext uri="{FF2B5EF4-FFF2-40B4-BE49-F238E27FC236}">
                  <a16:creationId xmlns:a16="http://schemas.microsoft.com/office/drawing/2014/main" id="{28FC77D9-6695-4C4F-9733-25547E66CB65}"/>
                </a:ext>
              </a:extLst>
            </p:cNvPr>
            <p:cNvSpPr/>
            <p:nvPr/>
          </p:nvSpPr>
          <p:spPr>
            <a:xfrm>
              <a:off x="6897513" y="518312"/>
              <a:ext cx="2088986" cy="292458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7" name="TextBox 96">
              <a:extLst>
                <a:ext uri="{FF2B5EF4-FFF2-40B4-BE49-F238E27FC236}">
                  <a16:creationId xmlns:a16="http://schemas.microsoft.com/office/drawing/2014/main" id="{025A7CA3-5335-4B5E-9C3C-7C12B53B94EF}"/>
                </a:ext>
              </a:extLst>
            </p:cNvPr>
            <p:cNvSpPr txBox="1"/>
            <p:nvPr/>
          </p:nvSpPr>
          <p:spPr>
            <a:xfrm>
              <a:off x="6897513" y="1629652"/>
              <a:ext cx="2088986" cy="17547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88000" tIns="330200" rIns="162866" bIns="330200" numCol="1" spcCol="1270" anchor="t" anchorCtr="0">
              <a:noAutofit/>
            </a:bodyPr>
            <a:lstStyle/>
            <a:p>
              <a:pPr algn="ctr" defTabSz="889000">
                <a:lnSpc>
                  <a:spcPct val="90000"/>
                </a:lnSpc>
                <a:spcBef>
                  <a:spcPct val="0"/>
                </a:spcBef>
                <a:spcAft>
                  <a:spcPct val="35000"/>
                </a:spcAft>
              </a:pPr>
              <a:endParaRPr lang="en-US" sz="1600" cap="all">
                <a:solidFill>
                  <a:schemeClr val="accent1"/>
                </a:solidFill>
              </a:endParaRPr>
            </a:p>
          </p:txBody>
        </p:sp>
      </p:grpSp>
      <p:grpSp>
        <p:nvGrpSpPr>
          <p:cNvPr id="102" name="Group 101">
            <a:extLst>
              <a:ext uri="{FF2B5EF4-FFF2-40B4-BE49-F238E27FC236}">
                <a16:creationId xmlns:a16="http://schemas.microsoft.com/office/drawing/2014/main" id="{832C25A5-08D4-4070-A2B6-704D39F29D40}"/>
              </a:ext>
            </a:extLst>
          </p:cNvPr>
          <p:cNvGrpSpPr/>
          <p:nvPr/>
        </p:nvGrpSpPr>
        <p:grpSpPr>
          <a:xfrm>
            <a:off x="7913445" y="2581617"/>
            <a:ext cx="824683" cy="543289"/>
            <a:chOff x="7503319" y="810770"/>
            <a:chExt cx="877374" cy="877374"/>
          </a:xfrm>
        </p:grpSpPr>
        <p:sp>
          <p:nvSpPr>
            <p:cNvPr id="100" name="Rectangle 99">
              <a:extLst>
                <a:ext uri="{FF2B5EF4-FFF2-40B4-BE49-F238E27FC236}">
                  <a16:creationId xmlns:a16="http://schemas.microsoft.com/office/drawing/2014/main" id="{E87065D2-9353-4DF5-88B1-657F0CA7ED71}"/>
                </a:ext>
              </a:extLst>
            </p:cNvPr>
            <p:cNvSpPr/>
            <p:nvPr/>
          </p:nvSpPr>
          <p:spPr>
            <a:xfrm>
              <a:off x="7503319" y="810770"/>
              <a:ext cx="877374" cy="87737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 name="TextBox 100">
              <a:extLst>
                <a:ext uri="{FF2B5EF4-FFF2-40B4-BE49-F238E27FC236}">
                  <a16:creationId xmlns:a16="http://schemas.microsoft.com/office/drawing/2014/main" id="{5E74E55F-CADD-44CE-A408-0A83C1427668}"/>
                </a:ext>
              </a:extLst>
            </p:cNvPr>
            <p:cNvSpPr txBox="1"/>
            <p:nvPr/>
          </p:nvSpPr>
          <p:spPr>
            <a:xfrm>
              <a:off x="7503319" y="810770"/>
              <a:ext cx="877374" cy="877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000" kern="1200"/>
                <a:t>4</a:t>
              </a:r>
            </a:p>
          </p:txBody>
        </p:sp>
      </p:grpSp>
      <p:grpSp>
        <p:nvGrpSpPr>
          <p:cNvPr id="106" name="Group 105">
            <a:extLst>
              <a:ext uri="{FF2B5EF4-FFF2-40B4-BE49-F238E27FC236}">
                <a16:creationId xmlns:a16="http://schemas.microsoft.com/office/drawing/2014/main" id="{5F098F0F-289F-458B-B0B5-F1FAEF3AE234}"/>
              </a:ext>
            </a:extLst>
          </p:cNvPr>
          <p:cNvGrpSpPr/>
          <p:nvPr/>
        </p:nvGrpSpPr>
        <p:grpSpPr>
          <a:xfrm>
            <a:off x="9647277" y="2216090"/>
            <a:ext cx="1963531" cy="1810964"/>
            <a:chOff x="9195398" y="518312"/>
            <a:chExt cx="2088986" cy="2924580"/>
          </a:xfrm>
        </p:grpSpPr>
        <p:sp>
          <p:nvSpPr>
            <p:cNvPr id="104" name="Rectangle 103">
              <a:extLst>
                <a:ext uri="{FF2B5EF4-FFF2-40B4-BE49-F238E27FC236}">
                  <a16:creationId xmlns:a16="http://schemas.microsoft.com/office/drawing/2014/main" id="{1FCD5B4A-E637-460D-9EBE-1CB450CE590A}"/>
                </a:ext>
              </a:extLst>
            </p:cNvPr>
            <p:cNvSpPr/>
            <p:nvPr/>
          </p:nvSpPr>
          <p:spPr>
            <a:xfrm>
              <a:off x="9195398" y="518312"/>
              <a:ext cx="2088986" cy="292458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5" name="TextBox 104">
              <a:extLst>
                <a:ext uri="{FF2B5EF4-FFF2-40B4-BE49-F238E27FC236}">
                  <a16:creationId xmlns:a16="http://schemas.microsoft.com/office/drawing/2014/main" id="{FF135B19-4C14-4267-8EF4-E9C606DBA2AA}"/>
                </a:ext>
              </a:extLst>
            </p:cNvPr>
            <p:cNvSpPr txBox="1"/>
            <p:nvPr/>
          </p:nvSpPr>
          <p:spPr>
            <a:xfrm>
              <a:off x="9195398" y="1629652"/>
              <a:ext cx="2088986" cy="17547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88000" tIns="330200" rIns="162866" bIns="330200" numCol="1" spcCol="1270" anchor="t" anchorCtr="0">
              <a:noAutofit/>
            </a:bodyPr>
            <a:lstStyle/>
            <a:p>
              <a:pPr marL="0" lvl="0" indent="0" algn="ctr" defTabSz="889000">
                <a:lnSpc>
                  <a:spcPct val="90000"/>
                </a:lnSpc>
                <a:spcBef>
                  <a:spcPct val="0"/>
                </a:spcBef>
                <a:spcAft>
                  <a:spcPct val="35000"/>
                </a:spcAft>
                <a:buNone/>
              </a:pPr>
              <a:r>
                <a:rPr lang="en-US" sz="1400">
                  <a:solidFill>
                    <a:schemeClr val="accent1">
                      <a:lumMod val="75000"/>
                    </a:schemeClr>
                  </a:solidFill>
                </a:rPr>
                <a:t>Methodology</a:t>
              </a:r>
            </a:p>
            <a:p>
              <a:pPr marL="0" lvl="0" indent="0" algn="l" defTabSz="889000">
                <a:lnSpc>
                  <a:spcPct val="90000"/>
                </a:lnSpc>
                <a:spcBef>
                  <a:spcPct val="0"/>
                </a:spcBef>
                <a:spcAft>
                  <a:spcPct val="35000"/>
                </a:spcAft>
                <a:buNone/>
              </a:pPr>
              <a:endParaRPr lang="en-US" sz="1100" kern="1200"/>
            </a:p>
          </p:txBody>
        </p:sp>
      </p:grpSp>
      <p:grpSp>
        <p:nvGrpSpPr>
          <p:cNvPr id="110" name="Group 109">
            <a:extLst>
              <a:ext uri="{FF2B5EF4-FFF2-40B4-BE49-F238E27FC236}">
                <a16:creationId xmlns:a16="http://schemas.microsoft.com/office/drawing/2014/main" id="{DFE4CEFA-3BF0-49B4-B2F7-28A88058BB84}"/>
              </a:ext>
            </a:extLst>
          </p:cNvPr>
          <p:cNvGrpSpPr/>
          <p:nvPr/>
        </p:nvGrpSpPr>
        <p:grpSpPr>
          <a:xfrm>
            <a:off x="10253083" y="2508548"/>
            <a:ext cx="824683" cy="543289"/>
            <a:chOff x="9801204" y="810770"/>
            <a:chExt cx="877374" cy="877374"/>
          </a:xfrm>
        </p:grpSpPr>
        <p:sp>
          <p:nvSpPr>
            <p:cNvPr id="108" name="Rectangle 107">
              <a:extLst>
                <a:ext uri="{FF2B5EF4-FFF2-40B4-BE49-F238E27FC236}">
                  <a16:creationId xmlns:a16="http://schemas.microsoft.com/office/drawing/2014/main" id="{BE032F76-58BA-4A6B-8760-1A7B16D7EF64}"/>
                </a:ext>
              </a:extLst>
            </p:cNvPr>
            <p:cNvSpPr/>
            <p:nvPr/>
          </p:nvSpPr>
          <p:spPr>
            <a:xfrm>
              <a:off x="9801204" y="810770"/>
              <a:ext cx="877374" cy="87737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TextBox 108">
              <a:extLst>
                <a:ext uri="{FF2B5EF4-FFF2-40B4-BE49-F238E27FC236}">
                  <a16:creationId xmlns:a16="http://schemas.microsoft.com/office/drawing/2014/main" id="{75EFA79F-27D7-4148-B838-92E4A80D9579}"/>
                </a:ext>
              </a:extLst>
            </p:cNvPr>
            <p:cNvSpPr txBox="1"/>
            <p:nvPr/>
          </p:nvSpPr>
          <p:spPr>
            <a:xfrm>
              <a:off x="9801204" y="810770"/>
              <a:ext cx="877374" cy="877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000" kern="1200"/>
                <a:t>5</a:t>
              </a:r>
            </a:p>
          </p:txBody>
        </p:sp>
      </p:grpSp>
      <p:grpSp>
        <p:nvGrpSpPr>
          <p:cNvPr id="117" name="Group 116">
            <a:extLst>
              <a:ext uri="{FF2B5EF4-FFF2-40B4-BE49-F238E27FC236}">
                <a16:creationId xmlns:a16="http://schemas.microsoft.com/office/drawing/2014/main" id="{BCEE4AD2-0E66-4DA0-A6C2-4DE8F9A58A0E}"/>
              </a:ext>
            </a:extLst>
          </p:cNvPr>
          <p:cNvGrpSpPr/>
          <p:nvPr/>
        </p:nvGrpSpPr>
        <p:grpSpPr>
          <a:xfrm>
            <a:off x="492118" y="4422762"/>
            <a:ext cx="1963531" cy="1810964"/>
            <a:chOff x="9195398" y="518312"/>
            <a:chExt cx="2088986" cy="2924580"/>
          </a:xfrm>
        </p:grpSpPr>
        <p:sp>
          <p:nvSpPr>
            <p:cNvPr id="118" name="Rectangle 117">
              <a:extLst>
                <a:ext uri="{FF2B5EF4-FFF2-40B4-BE49-F238E27FC236}">
                  <a16:creationId xmlns:a16="http://schemas.microsoft.com/office/drawing/2014/main" id="{4230EFC9-C8C3-4A65-A25C-55809040F3FF}"/>
                </a:ext>
              </a:extLst>
            </p:cNvPr>
            <p:cNvSpPr/>
            <p:nvPr/>
          </p:nvSpPr>
          <p:spPr>
            <a:xfrm>
              <a:off x="9195398" y="518312"/>
              <a:ext cx="2088986" cy="292458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9" name="TextBox 118">
              <a:extLst>
                <a:ext uri="{FF2B5EF4-FFF2-40B4-BE49-F238E27FC236}">
                  <a16:creationId xmlns:a16="http://schemas.microsoft.com/office/drawing/2014/main" id="{2AEE0EA6-C7DC-4573-9126-336F93530623}"/>
                </a:ext>
              </a:extLst>
            </p:cNvPr>
            <p:cNvSpPr txBox="1"/>
            <p:nvPr/>
          </p:nvSpPr>
          <p:spPr>
            <a:xfrm>
              <a:off x="9195398" y="1629652"/>
              <a:ext cx="2088986" cy="17547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88000" tIns="330200" rIns="162866" bIns="330200" numCol="1" spcCol="1270" anchor="t" anchorCtr="0">
              <a:noAutofit/>
            </a:bodyPr>
            <a:lstStyle/>
            <a:p>
              <a:pPr algn="ctr" defTabSz="889000">
                <a:lnSpc>
                  <a:spcPct val="90000"/>
                </a:lnSpc>
                <a:spcBef>
                  <a:spcPct val="0"/>
                </a:spcBef>
                <a:spcAft>
                  <a:spcPct val="35000"/>
                </a:spcAft>
              </a:pPr>
              <a:r>
                <a:rPr lang="en-US" sz="1600">
                  <a:solidFill>
                    <a:schemeClr val="accent1">
                      <a:lumMod val="75000"/>
                    </a:schemeClr>
                  </a:solidFill>
                </a:rPr>
                <a:t>Expected Outcome</a:t>
              </a:r>
            </a:p>
          </p:txBody>
        </p:sp>
      </p:grpSp>
      <p:grpSp>
        <p:nvGrpSpPr>
          <p:cNvPr id="120" name="Group 119">
            <a:extLst>
              <a:ext uri="{FF2B5EF4-FFF2-40B4-BE49-F238E27FC236}">
                <a16:creationId xmlns:a16="http://schemas.microsoft.com/office/drawing/2014/main" id="{D58783B1-2099-42CD-8A6E-D6DB194B921F}"/>
              </a:ext>
            </a:extLst>
          </p:cNvPr>
          <p:cNvGrpSpPr/>
          <p:nvPr/>
        </p:nvGrpSpPr>
        <p:grpSpPr>
          <a:xfrm>
            <a:off x="1061543" y="4749268"/>
            <a:ext cx="824683" cy="543289"/>
            <a:chOff x="9801204" y="810770"/>
            <a:chExt cx="877374" cy="877374"/>
          </a:xfrm>
        </p:grpSpPr>
        <p:sp>
          <p:nvSpPr>
            <p:cNvPr id="121" name="Rectangle 120">
              <a:extLst>
                <a:ext uri="{FF2B5EF4-FFF2-40B4-BE49-F238E27FC236}">
                  <a16:creationId xmlns:a16="http://schemas.microsoft.com/office/drawing/2014/main" id="{980538AE-9AD2-447C-8548-A2154B8E4991}"/>
                </a:ext>
              </a:extLst>
            </p:cNvPr>
            <p:cNvSpPr/>
            <p:nvPr/>
          </p:nvSpPr>
          <p:spPr>
            <a:xfrm>
              <a:off x="9801204" y="810770"/>
              <a:ext cx="877374" cy="87737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2" name="TextBox 121">
              <a:extLst>
                <a:ext uri="{FF2B5EF4-FFF2-40B4-BE49-F238E27FC236}">
                  <a16:creationId xmlns:a16="http://schemas.microsoft.com/office/drawing/2014/main" id="{997B79D3-17D3-4E10-B7A1-730E8600B9D7}"/>
                </a:ext>
              </a:extLst>
            </p:cNvPr>
            <p:cNvSpPr txBox="1"/>
            <p:nvPr/>
          </p:nvSpPr>
          <p:spPr>
            <a:xfrm>
              <a:off x="9801204" y="810770"/>
              <a:ext cx="877374" cy="877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000"/>
                <a:t>6</a:t>
              </a:r>
              <a:endParaRPr lang="en-US" sz="4000" kern="1200"/>
            </a:p>
          </p:txBody>
        </p:sp>
      </p:grpSp>
      <p:grpSp>
        <p:nvGrpSpPr>
          <p:cNvPr id="123" name="Group 122">
            <a:extLst>
              <a:ext uri="{FF2B5EF4-FFF2-40B4-BE49-F238E27FC236}">
                <a16:creationId xmlns:a16="http://schemas.microsoft.com/office/drawing/2014/main" id="{DB40AB3E-E5C4-4644-9FEF-4D2012E2C6C2}"/>
              </a:ext>
            </a:extLst>
          </p:cNvPr>
          <p:cNvGrpSpPr/>
          <p:nvPr/>
        </p:nvGrpSpPr>
        <p:grpSpPr>
          <a:xfrm>
            <a:off x="2753621" y="4375224"/>
            <a:ext cx="1963532" cy="1810964"/>
            <a:chOff x="9195398" y="518312"/>
            <a:chExt cx="2088987" cy="2924580"/>
          </a:xfrm>
        </p:grpSpPr>
        <p:sp>
          <p:nvSpPr>
            <p:cNvPr id="124" name="Rectangle 123">
              <a:extLst>
                <a:ext uri="{FF2B5EF4-FFF2-40B4-BE49-F238E27FC236}">
                  <a16:creationId xmlns:a16="http://schemas.microsoft.com/office/drawing/2014/main" id="{3F6DB5FE-081D-40A7-A3E3-48B7845703B1}"/>
                </a:ext>
              </a:extLst>
            </p:cNvPr>
            <p:cNvSpPr/>
            <p:nvPr/>
          </p:nvSpPr>
          <p:spPr>
            <a:xfrm>
              <a:off x="9195399" y="518312"/>
              <a:ext cx="2088986" cy="292458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5" name="TextBox 124">
              <a:extLst>
                <a:ext uri="{FF2B5EF4-FFF2-40B4-BE49-F238E27FC236}">
                  <a16:creationId xmlns:a16="http://schemas.microsoft.com/office/drawing/2014/main" id="{216B7449-832D-4BAE-803C-BBAF9DAF37B3}"/>
                </a:ext>
              </a:extLst>
            </p:cNvPr>
            <p:cNvSpPr txBox="1"/>
            <p:nvPr/>
          </p:nvSpPr>
          <p:spPr>
            <a:xfrm>
              <a:off x="9195398" y="1629652"/>
              <a:ext cx="2088986" cy="17547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88000" tIns="330200" rIns="162866" bIns="330200" numCol="1" spcCol="1270" anchor="t" anchorCtr="0">
              <a:noAutofit/>
            </a:bodyPr>
            <a:lstStyle/>
            <a:p>
              <a:pPr marL="0" lvl="0" indent="0" algn="ctr" defTabSz="889000">
                <a:lnSpc>
                  <a:spcPct val="90000"/>
                </a:lnSpc>
                <a:spcBef>
                  <a:spcPct val="0"/>
                </a:spcBef>
                <a:spcAft>
                  <a:spcPct val="35000"/>
                </a:spcAft>
                <a:buNone/>
              </a:pPr>
              <a:r>
                <a:rPr lang="en-US" sz="1600">
                  <a:solidFill>
                    <a:schemeClr val="accent1">
                      <a:lumMod val="75000"/>
                    </a:schemeClr>
                  </a:solidFill>
                </a:rPr>
                <a:t>Conclusion</a:t>
              </a:r>
            </a:p>
          </p:txBody>
        </p:sp>
      </p:grpSp>
      <p:grpSp>
        <p:nvGrpSpPr>
          <p:cNvPr id="126" name="Group 125">
            <a:extLst>
              <a:ext uri="{FF2B5EF4-FFF2-40B4-BE49-F238E27FC236}">
                <a16:creationId xmlns:a16="http://schemas.microsoft.com/office/drawing/2014/main" id="{DE7ECADA-2B6F-41E7-ACAD-CD0AF10A445F}"/>
              </a:ext>
            </a:extLst>
          </p:cNvPr>
          <p:cNvGrpSpPr/>
          <p:nvPr/>
        </p:nvGrpSpPr>
        <p:grpSpPr>
          <a:xfrm>
            <a:off x="3359428" y="4749267"/>
            <a:ext cx="824683" cy="543289"/>
            <a:chOff x="9801204" y="810770"/>
            <a:chExt cx="877374" cy="877374"/>
          </a:xfrm>
        </p:grpSpPr>
        <p:sp>
          <p:nvSpPr>
            <p:cNvPr id="127" name="Rectangle 126">
              <a:extLst>
                <a:ext uri="{FF2B5EF4-FFF2-40B4-BE49-F238E27FC236}">
                  <a16:creationId xmlns:a16="http://schemas.microsoft.com/office/drawing/2014/main" id="{01D9FB2F-CDE2-4652-B853-327A74C5EC51}"/>
                </a:ext>
              </a:extLst>
            </p:cNvPr>
            <p:cNvSpPr/>
            <p:nvPr/>
          </p:nvSpPr>
          <p:spPr>
            <a:xfrm>
              <a:off x="9801204" y="810770"/>
              <a:ext cx="877374" cy="87737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8" name="TextBox 127">
              <a:extLst>
                <a:ext uri="{FF2B5EF4-FFF2-40B4-BE49-F238E27FC236}">
                  <a16:creationId xmlns:a16="http://schemas.microsoft.com/office/drawing/2014/main" id="{5441AFB7-7186-457A-8CD4-A814E754CC01}"/>
                </a:ext>
              </a:extLst>
            </p:cNvPr>
            <p:cNvSpPr txBox="1"/>
            <p:nvPr/>
          </p:nvSpPr>
          <p:spPr>
            <a:xfrm>
              <a:off x="9801204" y="810770"/>
              <a:ext cx="877374" cy="877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000"/>
                <a:t>7</a:t>
              </a:r>
              <a:endParaRPr lang="en-US" sz="4000" kern="1200"/>
            </a:p>
          </p:txBody>
        </p:sp>
      </p:grpSp>
      <p:sp>
        <p:nvSpPr>
          <p:cNvPr id="129" name="Date Placeholder 128">
            <a:extLst>
              <a:ext uri="{FF2B5EF4-FFF2-40B4-BE49-F238E27FC236}">
                <a16:creationId xmlns:a16="http://schemas.microsoft.com/office/drawing/2014/main" id="{48890B4C-FDA4-4C1B-859F-69DFD7546C1E}"/>
              </a:ext>
            </a:extLst>
          </p:cNvPr>
          <p:cNvSpPr>
            <a:spLocks noGrp="1"/>
          </p:cNvSpPr>
          <p:nvPr>
            <p:ph type="dt" sz="half" idx="10"/>
          </p:nvPr>
        </p:nvSpPr>
        <p:spPr/>
        <p:txBody>
          <a:bodyPr/>
          <a:lstStyle/>
          <a:p>
            <a:fld id="{EAB9FFB1-C8D0-441F-9551-16E82F7CB111}" type="datetime1">
              <a:rPr lang="en-US" smtClean="0"/>
              <a:t>4/1/2022</a:t>
            </a:fld>
            <a:endParaRPr lang="en-US"/>
          </a:p>
        </p:txBody>
      </p:sp>
      <p:sp>
        <p:nvSpPr>
          <p:cNvPr id="54" name="Rectangle 53">
            <a:extLst>
              <a:ext uri="{FF2B5EF4-FFF2-40B4-BE49-F238E27FC236}">
                <a16:creationId xmlns:a16="http://schemas.microsoft.com/office/drawing/2014/main" id="{7C128021-56C0-4920-803E-F1850E07971F}"/>
              </a:ext>
            </a:extLst>
          </p:cNvPr>
          <p:cNvSpPr/>
          <p:nvPr/>
        </p:nvSpPr>
        <p:spPr>
          <a:xfrm>
            <a:off x="488498" y="2222614"/>
            <a:ext cx="1963531" cy="1810964"/>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nvGrpSpPr>
          <p:cNvPr id="49" name="Group 48">
            <a:extLst>
              <a:ext uri="{FF2B5EF4-FFF2-40B4-BE49-F238E27FC236}">
                <a16:creationId xmlns:a16="http://schemas.microsoft.com/office/drawing/2014/main" id="{70A6EFE8-5986-4E9E-8F9C-AFC0A59D4B27}"/>
              </a:ext>
            </a:extLst>
          </p:cNvPr>
          <p:cNvGrpSpPr/>
          <p:nvPr/>
        </p:nvGrpSpPr>
        <p:grpSpPr>
          <a:xfrm>
            <a:off x="1052551" y="2508548"/>
            <a:ext cx="824683" cy="543289"/>
            <a:chOff x="2907549" y="810770"/>
            <a:chExt cx="877374" cy="877374"/>
          </a:xfrm>
        </p:grpSpPr>
        <p:sp>
          <p:nvSpPr>
            <p:cNvPr id="50" name="Rectangle 49">
              <a:extLst>
                <a:ext uri="{FF2B5EF4-FFF2-40B4-BE49-F238E27FC236}">
                  <a16:creationId xmlns:a16="http://schemas.microsoft.com/office/drawing/2014/main" id="{0E62B9DC-0671-42E4-81D5-488CE9B0C69E}"/>
                </a:ext>
              </a:extLst>
            </p:cNvPr>
            <p:cNvSpPr/>
            <p:nvPr/>
          </p:nvSpPr>
          <p:spPr>
            <a:xfrm>
              <a:off x="2907549" y="810770"/>
              <a:ext cx="877374" cy="87737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TextBox 50">
              <a:extLst>
                <a:ext uri="{FF2B5EF4-FFF2-40B4-BE49-F238E27FC236}">
                  <a16:creationId xmlns:a16="http://schemas.microsoft.com/office/drawing/2014/main" id="{1317EA9D-63D5-461D-8754-2602F434CD49}"/>
                </a:ext>
              </a:extLst>
            </p:cNvPr>
            <p:cNvSpPr txBox="1"/>
            <p:nvPr/>
          </p:nvSpPr>
          <p:spPr>
            <a:xfrm>
              <a:off x="2907549" y="810770"/>
              <a:ext cx="877374" cy="877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000"/>
                <a:t>1</a:t>
              </a:r>
            </a:p>
          </p:txBody>
        </p:sp>
      </p:grpSp>
      <p:sp>
        <p:nvSpPr>
          <p:cNvPr id="5" name="TextBox 4">
            <a:extLst>
              <a:ext uri="{FF2B5EF4-FFF2-40B4-BE49-F238E27FC236}">
                <a16:creationId xmlns:a16="http://schemas.microsoft.com/office/drawing/2014/main" id="{8CF17662-4E29-4086-BF0A-F418AA3BD299}"/>
              </a:ext>
            </a:extLst>
          </p:cNvPr>
          <p:cNvSpPr txBox="1"/>
          <p:nvPr/>
        </p:nvSpPr>
        <p:spPr>
          <a:xfrm>
            <a:off x="778701" y="3430044"/>
            <a:ext cx="1501037" cy="37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75000"/>
                  </a:schemeClr>
                </a:solidFill>
              </a:rPr>
              <a:t>Introduction</a:t>
            </a:r>
          </a:p>
        </p:txBody>
      </p:sp>
      <p:sp>
        <p:nvSpPr>
          <p:cNvPr id="6" name="TextBox 5">
            <a:extLst>
              <a:ext uri="{FF2B5EF4-FFF2-40B4-BE49-F238E27FC236}">
                <a16:creationId xmlns:a16="http://schemas.microsoft.com/office/drawing/2014/main" id="{F92202B2-C694-4DF2-A8C3-058BACBE54F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cap="all">
              <a:solidFill>
                <a:srgbClr val="FFFFFF"/>
              </a:solidFill>
            </a:endParaRPr>
          </a:p>
        </p:txBody>
      </p:sp>
      <p:grpSp>
        <p:nvGrpSpPr>
          <p:cNvPr id="52" name="Group 51">
            <a:extLst>
              <a:ext uri="{FF2B5EF4-FFF2-40B4-BE49-F238E27FC236}">
                <a16:creationId xmlns:a16="http://schemas.microsoft.com/office/drawing/2014/main" id="{4667967B-0E77-4BB7-98D7-B68D7D066AE6}"/>
              </a:ext>
            </a:extLst>
          </p:cNvPr>
          <p:cNvGrpSpPr/>
          <p:nvPr/>
        </p:nvGrpSpPr>
        <p:grpSpPr>
          <a:xfrm>
            <a:off x="5049146" y="4375223"/>
            <a:ext cx="1963532" cy="1810964"/>
            <a:chOff x="9195398" y="518312"/>
            <a:chExt cx="2088987" cy="2924580"/>
          </a:xfrm>
        </p:grpSpPr>
        <p:sp>
          <p:nvSpPr>
            <p:cNvPr id="53" name="Rectangle 52">
              <a:extLst>
                <a:ext uri="{FF2B5EF4-FFF2-40B4-BE49-F238E27FC236}">
                  <a16:creationId xmlns:a16="http://schemas.microsoft.com/office/drawing/2014/main" id="{EB69957A-5E88-4223-98BF-4D7974F651B6}"/>
                </a:ext>
              </a:extLst>
            </p:cNvPr>
            <p:cNvSpPr/>
            <p:nvPr/>
          </p:nvSpPr>
          <p:spPr>
            <a:xfrm>
              <a:off x="9195399" y="518312"/>
              <a:ext cx="2088986" cy="292458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5" name="TextBox 54">
              <a:extLst>
                <a:ext uri="{FF2B5EF4-FFF2-40B4-BE49-F238E27FC236}">
                  <a16:creationId xmlns:a16="http://schemas.microsoft.com/office/drawing/2014/main" id="{DE95C572-D829-424C-A91A-89B6D0F81A25}"/>
                </a:ext>
              </a:extLst>
            </p:cNvPr>
            <p:cNvSpPr txBox="1"/>
            <p:nvPr/>
          </p:nvSpPr>
          <p:spPr>
            <a:xfrm>
              <a:off x="9195398" y="1629652"/>
              <a:ext cx="2088986" cy="17547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88000" tIns="330200" rIns="162866" bIns="330200" numCol="1" spcCol="1270" anchor="t" anchorCtr="0">
              <a:noAutofit/>
            </a:bodyPr>
            <a:lstStyle/>
            <a:p>
              <a:pPr marL="0" lvl="0" indent="0" algn="ctr" defTabSz="889000">
                <a:lnSpc>
                  <a:spcPct val="90000"/>
                </a:lnSpc>
                <a:spcBef>
                  <a:spcPct val="0"/>
                </a:spcBef>
                <a:spcAft>
                  <a:spcPct val="35000"/>
                </a:spcAft>
                <a:buNone/>
              </a:pPr>
              <a:r>
                <a:rPr lang="en-US" sz="1600">
                  <a:solidFill>
                    <a:schemeClr val="accent1">
                      <a:lumMod val="75000"/>
                    </a:schemeClr>
                  </a:solidFill>
                </a:rPr>
                <a:t>References</a:t>
              </a:r>
            </a:p>
          </p:txBody>
        </p:sp>
      </p:grpSp>
      <p:grpSp>
        <p:nvGrpSpPr>
          <p:cNvPr id="59" name="Group 58">
            <a:extLst>
              <a:ext uri="{FF2B5EF4-FFF2-40B4-BE49-F238E27FC236}">
                <a16:creationId xmlns:a16="http://schemas.microsoft.com/office/drawing/2014/main" id="{421F8179-994E-493D-95B7-1F6C6F89E013}"/>
              </a:ext>
            </a:extLst>
          </p:cNvPr>
          <p:cNvGrpSpPr/>
          <p:nvPr/>
        </p:nvGrpSpPr>
        <p:grpSpPr>
          <a:xfrm>
            <a:off x="5655866" y="4738828"/>
            <a:ext cx="824683" cy="543289"/>
            <a:chOff x="9801204" y="810770"/>
            <a:chExt cx="877374" cy="877374"/>
          </a:xfrm>
        </p:grpSpPr>
        <p:sp>
          <p:nvSpPr>
            <p:cNvPr id="60" name="Rectangle 59">
              <a:extLst>
                <a:ext uri="{FF2B5EF4-FFF2-40B4-BE49-F238E27FC236}">
                  <a16:creationId xmlns:a16="http://schemas.microsoft.com/office/drawing/2014/main" id="{96DAAB57-14FA-41CD-BC04-B6CE4CADBA6F}"/>
                </a:ext>
              </a:extLst>
            </p:cNvPr>
            <p:cNvSpPr/>
            <p:nvPr/>
          </p:nvSpPr>
          <p:spPr>
            <a:xfrm>
              <a:off x="9801204" y="810770"/>
              <a:ext cx="877374" cy="87737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TextBox 60">
              <a:extLst>
                <a:ext uri="{FF2B5EF4-FFF2-40B4-BE49-F238E27FC236}">
                  <a16:creationId xmlns:a16="http://schemas.microsoft.com/office/drawing/2014/main" id="{53CE18E3-0C61-4C83-90CD-7EB60F255B12}"/>
                </a:ext>
              </a:extLst>
            </p:cNvPr>
            <p:cNvSpPr txBox="1"/>
            <p:nvPr/>
          </p:nvSpPr>
          <p:spPr>
            <a:xfrm>
              <a:off x="9801204" y="810770"/>
              <a:ext cx="877374" cy="877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000"/>
                <a:t>8</a:t>
              </a:r>
              <a:endParaRPr lang="en-US" sz="4000" kern="1200"/>
            </a:p>
          </p:txBody>
        </p:sp>
      </p:grpSp>
      <p:sp>
        <p:nvSpPr>
          <p:cNvPr id="7" name="TextBox 6">
            <a:extLst>
              <a:ext uri="{FF2B5EF4-FFF2-40B4-BE49-F238E27FC236}">
                <a16:creationId xmlns:a16="http://schemas.microsoft.com/office/drawing/2014/main" id="{C2BA5657-59EE-4783-B775-901DF8353D77}"/>
              </a:ext>
            </a:extLst>
          </p:cNvPr>
          <p:cNvSpPr txBox="1"/>
          <p:nvPr/>
        </p:nvSpPr>
        <p:spPr>
          <a:xfrm>
            <a:off x="7563634" y="3252592"/>
            <a:ext cx="27536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A2532A"/>
                </a:solidFill>
              </a:rPr>
              <a:t>Block Diagram</a:t>
            </a:r>
          </a:p>
        </p:txBody>
      </p:sp>
    </p:spTree>
    <p:extLst>
      <p:ext uri="{BB962C8B-B14F-4D97-AF65-F5344CB8AC3E}">
        <p14:creationId xmlns:p14="http://schemas.microsoft.com/office/powerpoint/2010/main" val="53755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F5D2F8-5B27-4D65-AE51-8214A82E20FB}"/>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dirty="0" smtClean="0"/>
              <a:pPr>
                <a:spcAft>
                  <a:spcPts val="600"/>
                </a:spcAft>
              </a:pPr>
              <a:t>3</a:t>
            </a:fld>
            <a:endParaRPr lang="en-US"/>
          </a:p>
        </p:txBody>
      </p:sp>
      <p:sp>
        <p:nvSpPr>
          <p:cNvPr id="3" name="Footer Placeholder 2">
            <a:extLst>
              <a:ext uri="{FF2B5EF4-FFF2-40B4-BE49-F238E27FC236}">
                <a16:creationId xmlns:a16="http://schemas.microsoft.com/office/drawing/2014/main" id="{AD6AB7FD-A684-4219-950B-0F2C1E0BA5C4}"/>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a:t>RAIT-IN-TE-MP-004</a:t>
            </a:r>
          </a:p>
        </p:txBody>
      </p:sp>
      <p:sp>
        <p:nvSpPr>
          <p:cNvPr id="4" name="Title 3">
            <a:extLst>
              <a:ext uri="{FF2B5EF4-FFF2-40B4-BE49-F238E27FC236}">
                <a16:creationId xmlns:a16="http://schemas.microsoft.com/office/drawing/2014/main" id="{1FAB1B31-18F5-4719-97AA-60E580372667}"/>
              </a:ext>
            </a:extLst>
          </p:cNvPr>
          <p:cNvSpPr>
            <a:spLocks noGrp="1"/>
          </p:cNvSpPr>
          <p:nvPr>
            <p:ph type="title"/>
          </p:nvPr>
        </p:nvSpPr>
        <p:spPr>
          <a:xfrm>
            <a:off x="581193" y="729658"/>
            <a:ext cx="11029616" cy="988332"/>
          </a:xfrm>
        </p:spPr>
        <p:txBody>
          <a:bodyPr anchor="b">
            <a:normAutofit/>
          </a:bodyPr>
          <a:lstStyle/>
          <a:p>
            <a:r>
              <a:rPr lang="en-IN"/>
              <a:t>INTRODUCTION</a:t>
            </a:r>
          </a:p>
        </p:txBody>
      </p:sp>
      <p:sp>
        <p:nvSpPr>
          <p:cNvPr id="5" name="Content Placeholder 4">
            <a:extLst>
              <a:ext uri="{FF2B5EF4-FFF2-40B4-BE49-F238E27FC236}">
                <a16:creationId xmlns:a16="http://schemas.microsoft.com/office/drawing/2014/main" id="{676C95CF-875C-4463-B12D-E5BDA6F18247}"/>
              </a:ext>
            </a:extLst>
          </p:cNvPr>
          <p:cNvSpPr>
            <a:spLocks noGrp="1"/>
          </p:cNvSpPr>
          <p:nvPr>
            <p:ph sz="half" idx="1"/>
          </p:nvPr>
        </p:nvSpPr>
        <p:spPr>
          <a:xfrm>
            <a:off x="581193" y="2228003"/>
            <a:ext cx="5422390" cy="3633047"/>
          </a:xfrm>
        </p:spPr>
        <p:txBody>
          <a:bodyPr anchor="ctr">
            <a:normAutofit lnSpcReduction="10000"/>
          </a:bodyPr>
          <a:lstStyle/>
          <a:p>
            <a:pPr marL="305435" indent="-305435">
              <a:buFont typeface="Wingdings 2" panose="020B0604020202020204" pitchFamily="34" charset="0"/>
              <a:buChar char=""/>
            </a:pPr>
            <a:r>
              <a:rPr lang="en-US">
                <a:ea typeface="+mn-lt"/>
                <a:cs typeface="+mn-lt"/>
              </a:rPr>
              <a:t>Fake news might be a moderately new term yet it isn't really another new phenomenon. However, the advances in technology and the spread of news through various kinds of media have expanded the fake news expansion today.</a:t>
            </a:r>
            <a:endParaRPr lang="en-US"/>
          </a:p>
          <a:p>
            <a:pPr marL="305435" indent="-305435">
              <a:buFont typeface="Wingdings 2" panose="020B0604020202020204" pitchFamily="34" charset="0"/>
              <a:buChar char=""/>
            </a:pPr>
            <a:r>
              <a:rPr lang="en-US">
                <a:ea typeface="+mn-lt"/>
                <a:cs typeface="+mn-lt"/>
              </a:rPr>
              <a:t> As such, fake news impacts have expanded exponentially in the past and something must be done to keep this from proceeding later in the future. </a:t>
            </a:r>
            <a:endParaRPr lang="en-US"/>
          </a:p>
          <a:p>
            <a:pPr marL="305435" indent="-305435">
              <a:buFont typeface="Wingdings 2" panose="020B0604020202020204" pitchFamily="34" charset="0"/>
              <a:buChar char=""/>
            </a:pPr>
            <a:r>
              <a:rPr lang="en-US">
                <a:ea typeface="+mn-lt"/>
                <a:cs typeface="+mn-lt"/>
              </a:rPr>
              <a:t>This project is expected to be one solution that could be utilized to help people who are attempting to classify fake news.</a:t>
            </a:r>
            <a:endParaRPr lang="en-US"/>
          </a:p>
          <a:p>
            <a:pPr marL="285750" indent="-285750">
              <a:buFont typeface="Arial" panose="020B0604020202020204" pitchFamily="34" charset="0"/>
              <a:buChar char="•"/>
            </a:pPr>
            <a:endParaRPr lang="en-US"/>
          </a:p>
        </p:txBody>
      </p:sp>
      <p:sp>
        <p:nvSpPr>
          <p:cNvPr id="6" name="Date Placeholder 5">
            <a:extLst>
              <a:ext uri="{FF2B5EF4-FFF2-40B4-BE49-F238E27FC236}">
                <a16:creationId xmlns:a16="http://schemas.microsoft.com/office/drawing/2014/main" id="{FFD4FDD0-0CFA-4FDC-ABFF-7CCE7366C039}"/>
              </a:ext>
            </a:extLst>
          </p:cNvPr>
          <p:cNvSpPr>
            <a:spLocks noGrp="1"/>
          </p:cNvSpPr>
          <p:nvPr>
            <p:ph type="dt" sz="half" idx="10"/>
          </p:nvPr>
        </p:nvSpPr>
        <p:spPr>
          <a:xfrm>
            <a:off x="7605951" y="6423914"/>
            <a:ext cx="2844799" cy="365125"/>
          </a:xfrm>
        </p:spPr>
        <p:txBody>
          <a:bodyPr anchor="ctr">
            <a:normAutofit/>
          </a:bodyPr>
          <a:lstStyle/>
          <a:p>
            <a:pPr>
              <a:spcAft>
                <a:spcPts val="600"/>
              </a:spcAft>
            </a:pPr>
            <a:fld id="{26C59B8B-45FB-480B-A4B4-FBB8D6398588}" type="datetime1">
              <a:rPr lang="en-US" smtClean="0"/>
              <a:pPr>
                <a:spcAft>
                  <a:spcPts val="600"/>
                </a:spcAft>
              </a:pPr>
              <a:t>4/1/2022</a:t>
            </a:fld>
            <a:endParaRPr lang="en-US"/>
          </a:p>
        </p:txBody>
      </p:sp>
      <p:pic>
        <p:nvPicPr>
          <p:cNvPr id="8" name="Picture 8" descr="Text&#10;&#10;Description automatically generated">
            <a:extLst>
              <a:ext uri="{FF2B5EF4-FFF2-40B4-BE49-F238E27FC236}">
                <a16:creationId xmlns:a16="http://schemas.microsoft.com/office/drawing/2014/main" id="{4C4CD1F2-0B4B-4C28-9527-E74D3BD0ABB0}"/>
              </a:ext>
            </a:extLst>
          </p:cNvPr>
          <p:cNvPicPr>
            <a:picLocks noChangeAspect="1"/>
          </p:cNvPicPr>
          <p:nvPr/>
        </p:nvPicPr>
        <p:blipFill>
          <a:blip r:embed="rId2"/>
          <a:stretch>
            <a:fillRect/>
          </a:stretch>
        </p:blipFill>
        <p:spPr>
          <a:xfrm>
            <a:off x="6100233" y="2374381"/>
            <a:ext cx="5505450" cy="3008824"/>
          </a:xfrm>
          <a:prstGeom prst="rect">
            <a:avLst/>
          </a:prstGeom>
        </p:spPr>
      </p:pic>
    </p:spTree>
    <p:extLst>
      <p:ext uri="{BB962C8B-B14F-4D97-AF65-F5344CB8AC3E}">
        <p14:creationId xmlns:p14="http://schemas.microsoft.com/office/powerpoint/2010/main" val="155377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ADE430B-830C-4800-8699-C038359C9FA0}"/>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dirty="0" smtClean="0"/>
              <a:pPr>
                <a:spcAft>
                  <a:spcPts val="600"/>
                </a:spcAft>
              </a:pPr>
              <a:t>4</a:t>
            </a:fld>
            <a:endParaRPr lang="en-US"/>
          </a:p>
        </p:txBody>
      </p:sp>
      <p:sp>
        <p:nvSpPr>
          <p:cNvPr id="5" name="Footer Placeholder 4">
            <a:extLst>
              <a:ext uri="{FF2B5EF4-FFF2-40B4-BE49-F238E27FC236}">
                <a16:creationId xmlns:a16="http://schemas.microsoft.com/office/drawing/2014/main" id="{60D87C36-1B1E-4242-9F12-D0724CC732C3}"/>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a:t>RAIT-IN-TE-MP-004</a:t>
            </a:r>
          </a:p>
        </p:txBody>
      </p:sp>
      <p:sp>
        <p:nvSpPr>
          <p:cNvPr id="2" name="Title 1"/>
          <p:cNvSpPr>
            <a:spLocks noGrp="1"/>
          </p:cNvSpPr>
          <p:nvPr>
            <p:ph type="title"/>
          </p:nvPr>
        </p:nvSpPr>
        <p:spPr>
          <a:xfrm>
            <a:off x="581193" y="729658"/>
            <a:ext cx="11029616" cy="988332"/>
          </a:xfrm>
        </p:spPr>
        <p:txBody>
          <a:bodyPr anchor="b">
            <a:normAutofit/>
          </a:bodyPr>
          <a:lstStyle/>
          <a:p>
            <a:r>
              <a:rPr lang="en-US"/>
              <a:t>Motivation and objective of project</a:t>
            </a:r>
            <a:endParaRPr lang="en-IN"/>
          </a:p>
        </p:txBody>
      </p:sp>
      <p:sp>
        <p:nvSpPr>
          <p:cNvPr id="3" name="Content Placeholder 2"/>
          <p:cNvSpPr>
            <a:spLocks noGrp="1"/>
          </p:cNvSpPr>
          <p:nvPr>
            <p:ph sz="half" idx="1"/>
          </p:nvPr>
        </p:nvSpPr>
        <p:spPr>
          <a:xfrm>
            <a:off x="601513" y="2238163"/>
            <a:ext cx="5422390" cy="3633047"/>
          </a:xfrm>
        </p:spPr>
        <p:txBody>
          <a:bodyPr anchor="ctr">
            <a:normAutofit/>
          </a:bodyPr>
          <a:lstStyle/>
          <a:p>
            <a:pPr marL="305435" indent="-305435">
              <a:lnSpc>
                <a:spcPct val="90000"/>
              </a:lnSpc>
            </a:pPr>
            <a:r>
              <a:rPr lang="en-US">
                <a:ea typeface="+mn-lt"/>
                <a:cs typeface="+mn-lt"/>
              </a:rPr>
              <a:t>The main objective of this project is to study the fake news detection (including tweets, fake posts, subjects) problem in online social networks and make people to easily understand the difference between fake and real news.</a:t>
            </a:r>
          </a:p>
          <a:p>
            <a:pPr marL="305435" indent="-305435">
              <a:lnSpc>
                <a:spcPct val="90000"/>
              </a:lnSpc>
            </a:pPr>
            <a:r>
              <a:rPr lang="en-US">
                <a:ea typeface="+mn-lt"/>
                <a:cs typeface="+mn-lt"/>
              </a:rPr>
              <a:t>Based on various types of information sources, including both textual   content/descriptions and the authorship and article subject relationship among them, we aim at identifying fake news from test database simultaneously</a:t>
            </a:r>
            <a:r>
              <a:rPr lang="en-US" b="0" i="0">
                <a:effectLst/>
                <a:ea typeface="+mn-lt"/>
                <a:cs typeface="+mn-lt"/>
              </a:rPr>
              <a:t>.</a:t>
            </a:r>
            <a:endParaRPr lang="en-US">
              <a:ea typeface="+mn-lt"/>
              <a:cs typeface="+mn-lt"/>
            </a:endParaRPr>
          </a:p>
          <a:p>
            <a:pPr marL="305435" indent="-305435">
              <a:lnSpc>
                <a:spcPct val="90000"/>
              </a:lnSpc>
            </a:pPr>
            <a:endParaRPr lang="en-US">
              <a:ea typeface="+mn-lt"/>
              <a:cs typeface="+mn-lt"/>
            </a:endParaRPr>
          </a:p>
          <a:p>
            <a:pPr marL="305435" indent="-305435">
              <a:lnSpc>
                <a:spcPct val="90000"/>
              </a:lnSpc>
            </a:pPr>
            <a:endParaRPr lang="en-US">
              <a:latin typeface="+mj-lt"/>
            </a:endParaRPr>
          </a:p>
          <a:p>
            <a:pPr marL="0" indent="0">
              <a:lnSpc>
                <a:spcPct val="90000"/>
              </a:lnSpc>
              <a:buNone/>
            </a:pPr>
            <a:endParaRPr lang="en-IN">
              <a:solidFill>
                <a:srgbClr val="000000"/>
              </a:solidFill>
              <a:latin typeface="+mj-lt"/>
            </a:endParaRPr>
          </a:p>
        </p:txBody>
      </p:sp>
      <p:sp>
        <p:nvSpPr>
          <p:cNvPr id="4" name="Date Placeholder 3">
            <a:extLst>
              <a:ext uri="{FF2B5EF4-FFF2-40B4-BE49-F238E27FC236}">
                <a16:creationId xmlns:a16="http://schemas.microsoft.com/office/drawing/2014/main" id="{7FCC35D1-E651-483B-897F-527379E74728}"/>
              </a:ext>
            </a:extLst>
          </p:cNvPr>
          <p:cNvSpPr>
            <a:spLocks noGrp="1"/>
          </p:cNvSpPr>
          <p:nvPr>
            <p:ph type="dt" sz="half" idx="10"/>
          </p:nvPr>
        </p:nvSpPr>
        <p:spPr>
          <a:xfrm>
            <a:off x="7605951" y="6423914"/>
            <a:ext cx="2844799" cy="365125"/>
          </a:xfrm>
        </p:spPr>
        <p:txBody>
          <a:bodyPr anchor="ctr">
            <a:normAutofit/>
          </a:bodyPr>
          <a:lstStyle/>
          <a:p>
            <a:pPr>
              <a:spcAft>
                <a:spcPts val="600"/>
              </a:spcAft>
            </a:pPr>
            <a:fld id="{30377B9F-C3B7-4DE9-AD69-3B2CE38A6EEB}" type="datetime1">
              <a:rPr lang="en-US" smtClean="0"/>
              <a:pPr>
                <a:spcAft>
                  <a:spcPts val="600"/>
                </a:spcAft>
              </a:pPr>
              <a:t>4/1/2022</a:t>
            </a:fld>
            <a:endParaRPr lang="en-US"/>
          </a:p>
        </p:txBody>
      </p:sp>
      <p:pic>
        <p:nvPicPr>
          <p:cNvPr id="7" name="Picture 7" descr="A picture containing text, measuring stick&#10;&#10;Description automatically generated">
            <a:extLst>
              <a:ext uri="{FF2B5EF4-FFF2-40B4-BE49-F238E27FC236}">
                <a16:creationId xmlns:a16="http://schemas.microsoft.com/office/drawing/2014/main" id="{7DD39749-98CE-4E72-B94B-28D5EC8433BC}"/>
              </a:ext>
            </a:extLst>
          </p:cNvPr>
          <p:cNvPicPr>
            <a:picLocks noChangeAspect="1"/>
          </p:cNvPicPr>
          <p:nvPr/>
        </p:nvPicPr>
        <p:blipFill>
          <a:blip r:embed="rId2"/>
          <a:stretch>
            <a:fillRect/>
          </a:stretch>
        </p:blipFill>
        <p:spPr>
          <a:xfrm>
            <a:off x="5983818" y="2181226"/>
            <a:ext cx="5748866" cy="32257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754" y="562819"/>
            <a:ext cx="11029615" cy="1143000"/>
          </a:xfrm>
        </p:spPr>
        <p:txBody>
          <a:bodyPr>
            <a:normAutofit/>
          </a:bodyPr>
          <a:lstStyle/>
          <a:p>
            <a:r>
              <a:rPr lang="en-US" b="1">
                <a:ea typeface="+mj-lt"/>
                <a:cs typeface="+mj-lt"/>
              </a:rPr>
              <a:t>Tools and dataset required</a:t>
            </a:r>
            <a:r>
              <a:rPr lang="en-US"/>
              <a:t> </a:t>
            </a:r>
            <a:endParaRPr lang="en-IN"/>
          </a:p>
        </p:txBody>
      </p:sp>
      <p:sp>
        <p:nvSpPr>
          <p:cNvPr id="5" name="Footer Placeholder 4">
            <a:extLst>
              <a:ext uri="{FF2B5EF4-FFF2-40B4-BE49-F238E27FC236}">
                <a16:creationId xmlns:a16="http://schemas.microsoft.com/office/drawing/2014/main" id="{208E0C39-F220-4F0F-9C68-C2A902C40DCF}"/>
              </a:ext>
            </a:extLst>
          </p:cNvPr>
          <p:cNvSpPr>
            <a:spLocks noGrp="1"/>
          </p:cNvSpPr>
          <p:nvPr>
            <p:ph type="ftr" sz="quarter" idx="11"/>
          </p:nvPr>
        </p:nvSpPr>
        <p:spPr/>
        <p:txBody>
          <a:bodyPr/>
          <a:lstStyle/>
          <a:p>
            <a:pPr algn="l"/>
            <a:r>
              <a:rPr lang="en-US"/>
              <a:t>RAIT-IN-TE-MP-004</a:t>
            </a:r>
          </a:p>
        </p:txBody>
      </p:sp>
      <p:sp>
        <p:nvSpPr>
          <p:cNvPr id="6" name="Slide Number Placeholder 5">
            <a:extLst>
              <a:ext uri="{FF2B5EF4-FFF2-40B4-BE49-F238E27FC236}">
                <a16:creationId xmlns:a16="http://schemas.microsoft.com/office/drawing/2014/main" id="{0711DA5F-953B-4E31-B242-1FB40AFB633C}"/>
              </a:ext>
            </a:extLst>
          </p:cNvPr>
          <p:cNvSpPr>
            <a:spLocks noGrp="1"/>
          </p:cNvSpPr>
          <p:nvPr>
            <p:ph type="sldNum" sz="quarter" idx="12"/>
          </p:nvPr>
        </p:nvSpPr>
        <p:spPr/>
        <p:txBody>
          <a:bodyPr/>
          <a:lstStyle/>
          <a:p>
            <a:fld id="{3A98EE3D-8CD1-4C3F-BD1C-C98C9596463C}" type="slidenum">
              <a:rPr lang="en-US" dirty="0" smtClean="0"/>
              <a:t>5</a:t>
            </a:fld>
            <a:endParaRPr lang="en-US"/>
          </a:p>
        </p:txBody>
      </p:sp>
      <p:sp>
        <p:nvSpPr>
          <p:cNvPr id="3" name="Content Placeholder 2"/>
          <p:cNvSpPr>
            <a:spLocks noGrp="1"/>
          </p:cNvSpPr>
          <p:nvPr>
            <p:ph idx="1"/>
          </p:nvPr>
        </p:nvSpPr>
        <p:spPr>
          <a:xfrm>
            <a:off x="582161" y="1444110"/>
            <a:ext cx="11029615" cy="6787154"/>
          </a:xfrm>
        </p:spPr>
        <p:txBody>
          <a:bodyPr>
            <a:normAutofit/>
          </a:bodyPr>
          <a:lstStyle/>
          <a:p>
            <a:pPr marL="305435" indent="-305435"/>
            <a:endParaRPr lang="en-IN" dirty="0">
              <a:ea typeface="+mn-lt"/>
              <a:cs typeface="+mn-lt"/>
            </a:endParaRPr>
          </a:p>
          <a:p>
            <a:pPr marL="305435" indent="-305435"/>
            <a:br>
              <a:rPr lang="en-IN" dirty="0">
                <a:ea typeface="+mn-lt"/>
                <a:cs typeface="+mn-lt"/>
              </a:rPr>
            </a:br>
            <a:endParaRPr lang="en-IN" dirty="0">
              <a:ea typeface="+mn-lt"/>
              <a:cs typeface="+mn-lt"/>
            </a:endParaRPr>
          </a:p>
          <a:p>
            <a:pPr marL="305435" indent="-305435"/>
            <a:endParaRPr lang="en-IN" dirty="0">
              <a:ea typeface="+mn-lt"/>
              <a:cs typeface="+mn-lt"/>
            </a:endParaRPr>
          </a:p>
          <a:p>
            <a:pPr marL="305435" indent="-305435"/>
            <a:endParaRPr lang="en-IN" dirty="0">
              <a:ea typeface="+mn-lt"/>
              <a:cs typeface="+mn-lt"/>
            </a:endParaRPr>
          </a:p>
          <a:p>
            <a:pPr marL="305435" indent="-305435"/>
            <a:r>
              <a:rPr lang="en-IN" dirty="0">
                <a:ea typeface="+mn-lt"/>
                <a:cs typeface="+mn-lt"/>
              </a:rPr>
              <a:t>Python integrated development environment.</a:t>
            </a:r>
            <a:endParaRPr lang="en-US" dirty="0"/>
          </a:p>
          <a:p>
            <a:pPr marL="305435" indent="-305435"/>
            <a:r>
              <a:rPr lang="en-IN" dirty="0" err="1">
                <a:ea typeface="+mn-lt"/>
                <a:cs typeface="+mn-lt"/>
              </a:rPr>
              <a:t>Sklearn</a:t>
            </a:r>
            <a:r>
              <a:rPr lang="en-IN" dirty="0">
                <a:ea typeface="+mn-lt"/>
                <a:cs typeface="+mn-lt"/>
              </a:rPr>
              <a:t> (scikit learn).</a:t>
            </a:r>
            <a:endParaRPr lang="en-IN" dirty="0"/>
          </a:p>
          <a:p>
            <a:pPr marL="305435" indent="-305435"/>
            <a:r>
              <a:rPr lang="en-IN" dirty="0">
                <a:ea typeface="+mn-lt"/>
                <a:cs typeface="+mn-lt"/>
              </a:rPr>
              <a:t> </a:t>
            </a:r>
            <a:r>
              <a:rPr lang="en-IN" dirty="0" err="1">
                <a:ea typeface="+mn-lt"/>
                <a:cs typeface="+mn-lt"/>
              </a:rPr>
              <a:t>Numpy</a:t>
            </a:r>
            <a:r>
              <a:rPr lang="en-IN" dirty="0">
                <a:ea typeface="+mn-lt"/>
                <a:cs typeface="+mn-lt"/>
              </a:rPr>
              <a:t>.</a:t>
            </a:r>
            <a:endParaRPr lang="en-IN" dirty="0"/>
          </a:p>
          <a:p>
            <a:pPr marL="305435" indent="-305435"/>
            <a:r>
              <a:rPr lang="en-IN" dirty="0">
                <a:ea typeface="+mn-lt"/>
                <a:cs typeface="+mn-lt"/>
              </a:rPr>
              <a:t>NLTK (Natural Language Toolkit).</a:t>
            </a:r>
          </a:p>
          <a:p>
            <a:pPr marL="305435" indent="-305435"/>
            <a:r>
              <a:rPr lang="en-IN" dirty="0" err="1">
                <a:ea typeface="+mn-lt"/>
                <a:cs typeface="+mn-lt"/>
              </a:rPr>
              <a:t>Jupyter</a:t>
            </a:r>
            <a:r>
              <a:rPr lang="en-IN" dirty="0">
                <a:ea typeface="+mn-lt"/>
                <a:cs typeface="+mn-lt"/>
              </a:rPr>
              <a:t> lab.</a:t>
            </a:r>
          </a:p>
          <a:p>
            <a:pPr marL="305435" indent="-305435"/>
            <a:r>
              <a:rPr lang="en-IN" dirty="0">
                <a:ea typeface="+mn-lt"/>
                <a:cs typeface="+mn-lt"/>
              </a:rPr>
              <a:t>Anaconda.</a:t>
            </a:r>
          </a:p>
          <a:p>
            <a:pPr marL="305435" indent="-305435"/>
            <a:r>
              <a:rPr lang="en-IN" dirty="0">
                <a:ea typeface="+mn-lt"/>
                <a:cs typeface="+mn-lt"/>
              </a:rPr>
              <a:t>Flask</a:t>
            </a:r>
          </a:p>
          <a:p>
            <a:pPr marL="0" indent="0">
              <a:buNone/>
            </a:pPr>
            <a:endParaRPr lang="en-IN" dirty="0">
              <a:ea typeface="+mn-lt"/>
              <a:cs typeface="+mn-lt"/>
            </a:endParaRPr>
          </a:p>
          <a:p>
            <a:pPr marL="305435" indent="-305435"/>
            <a:endParaRPr lang="en-IN" dirty="0"/>
          </a:p>
          <a:p>
            <a:pPr marL="285750" indent="-285750"/>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0" indent="0">
              <a:buNone/>
            </a:pPr>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p:txBody>
      </p:sp>
      <p:sp>
        <p:nvSpPr>
          <p:cNvPr id="4" name="Date Placeholder 3">
            <a:extLst>
              <a:ext uri="{FF2B5EF4-FFF2-40B4-BE49-F238E27FC236}">
                <a16:creationId xmlns:a16="http://schemas.microsoft.com/office/drawing/2014/main" id="{BFFC697F-92C0-4CDE-A993-17E4F453391A}"/>
              </a:ext>
            </a:extLst>
          </p:cNvPr>
          <p:cNvSpPr>
            <a:spLocks noGrp="1"/>
          </p:cNvSpPr>
          <p:nvPr>
            <p:ph type="dt" sz="half" idx="10"/>
          </p:nvPr>
        </p:nvSpPr>
        <p:spPr/>
        <p:txBody>
          <a:bodyPr/>
          <a:lstStyle/>
          <a:p>
            <a:fld id="{F4D70F65-9E53-4349-9A6F-6965AA31E58C}" type="datetime1">
              <a:rPr lang="en-US" smtClean="0"/>
              <a:t>4/1/2022</a:t>
            </a:fld>
            <a:endParaRPr lang="en-US"/>
          </a:p>
        </p:txBody>
      </p:sp>
      <p:pic>
        <p:nvPicPr>
          <p:cNvPr id="10" name="Picture 10" descr="Icon&#10;&#10;Description automatically generated">
            <a:extLst>
              <a:ext uri="{FF2B5EF4-FFF2-40B4-BE49-F238E27FC236}">
                <a16:creationId xmlns:a16="http://schemas.microsoft.com/office/drawing/2014/main" id="{9D1DB0FB-59A2-4BB1-92FA-3713E57ABE9D}"/>
              </a:ext>
            </a:extLst>
          </p:cNvPr>
          <p:cNvPicPr>
            <a:picLocks noChangeAspect="1"/>
          </p:cNvPicPr>
          <p:nvPr/>
        </p:nvPicPr>
        <p:blipFill>
          <a:blip r:embed="rId2"/>
          <a:stretch>
            <a:fillRect/>
          </a:stretch>
        </p:blipFill>
        <p:spPr>
          <a:xfrm>
            <a:off x="7328623" y="4641477"/>
            <a:ext cx="1409700" cy="1544824"/>
          </a:xfrm>
          <a:prstGeom prst="rect">
            <a:avLst/>
          </a:prstGeom>
        </p:spPr>
      </p:pic>
      <p:pic>
        <p:nvPicPr>
          <p:cNvPr id="19" name="Picture 19">
            <a:extLst>
              <a:ext uri="{FF2B5EF4-FFF2-40B4-BE49-F238E27FC236}">
                <a16:creationId xmlns:a16="http://schemas.microsoft.com/office/drawing/2014/main" id="{917DA107-B642-4B37-ADB7-880CECA9CCA2}"/>
              </a:ext>
            </a:extLst>
          </p:cNvPr>
          <p:cNvPicPr>
            <a:picLocks noChangeAspect="1"/>
          </p:cNvPicPr>
          <p:nvPr/>
        </p:nvPicPr>
        <p:blipFill>
          <a:blip r:embed="rId3"/>
          <a:stretch>
            <a:fillRect/>
          </a:stretch>
        </p:blipFill>
        <p:spPr>
          <a:xfrm>
            <a:off x="3404306" y="4799740"/>
            <a:ext cx="2743200" cy="1228299"/>
          </a:xfrm>
          <a:prstGeom prst="rect">
            <a:avLst/>
          </a:prstGeom>
        </p:spPr>
      </p:pic>
      <p:pic>
        <p:nvPicPr>
          <p:cNvPr id="20" name="Picture 20" descr="A picture containing text&#10;&#10;Description automatically generated">
            <a:extLst>
              <a:ext uri="{FF2B5EF4-FFF2-40B4-BE49-F238E27FC236}">
                <a16:creationId xmlns:a16="http://schemas.microsoft.com/office/drawing/2014/main" id="{FD56DFE7-55A9-496D-AA6F-B5E8437112E1}"/>
              </a:ext>
            </a:extLst>
          </p:cNvPr>
          <p:cNvPicPr>
            <a:picLocks noChangeAspect="1"/>
          </p:cNvPicPr>
          <p:nvPr/>
        </p:nvPicPr>
        <p:blipFill>
          <a:blip r:embed="rId4"/>
          <a:stretch>
            <a:fillRect/>
          </a:stretch>
        </p:blipFill>
        <p:spPr>
          <a:xfrm>
            <a:off x="740754" y="4981689"/>
            <a:ext cx="1533525" cy="1123950"/>
          </a:xfrm>
          <a:prstGeom prst="rect">
            <a:avLst/>
          </a:prstGeom>
        </p:spPr>
      </p:pic>
      <p:pic>
        <p:nvPicPr>
          <p:cNvPr id="9" name="Picture 8">
            <a:extLst>
              <a:ext uri="{FF2B5EF4-FFF2-40B4-BE49-F238E27FC236}">
                <a16:creationId xmlns:a16="http://schemas.microsoft.com/office/drawing/2014/main" id="{78A5DAF0-635D-43B8-94BC-47BB356B30C1}"/>
              </a:ext>
            </a:extLst>
          </p:cNvPr>
          <p:cNvPicPr>
            <a:picLocks noChangeAspect="1"/>
          </p:cNvPicPr>
          <p:nvPr/>
        </p:nvPicPr>
        <p:blipFill>
          <a:blip r:embed="rId5"/>
          <a:stretch>
            <a:fillRect/>
          </a:stretch>
        </p:blipFill>
        <p:spPr>
          <a:xfrm>
            <a:off x="8738323" y="1820393"/>
            <a:ext cx="2952750" cy="1552575"/>
          </a:xfrm>
          <a:prstGeom prst="rect">
            <a:avLst/>
          </a:prstGeom>
        </p:spPr>
      </p:pic>
      <p:pic>
        <p:nvPicPr>
          <p:cNvPr id="13" name="Picture 12">
            <a:extLst>
              <a:ext uri="{FF2B5EF4-FFF2-40B4-BE49-F238E27FC236}">
                <a16:creationId xmlns:a16="http://schemas.microsoft.com/office/drawing/2014/main" id="{3B352D6B-A53A-481E-BE51-421347A74F75}"/>
              </a:ext>
            </a:extLst>
          </p:cNvPr>
          <p:cNvPicPr>
            <a:picLocks noChangeAspect="1"/>
          </p:cNvPicPr>
          <p:nvPr/>
        </p:nvPicPr>
        <p:blipFill>
          <a:blip r:embed="rId6"/>
          <a:stretch>
            <a:fillRect/>
          </a:stretch>
        </p:blipFill>
        <p:spPr>
          <a:xfrm>
            <a:off x="9512549" y="3075674"/>
            <a:ext cx="1282814" cy="1486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559277-08B3-40B3-AA27-B11D850DB1E3}"/>
              </a:ext>
            </a:extLst>
          </p:cNvPr>
          <p:cNvSpPr>
            <a:spLocks noGrp="1"/>
          </p:cNvSpPr>
          <p:nvPr>
            <p:ph type="sldNum" sz="quarter" idx="12"/>
          </p:nvPr>
        </p:nvSpPr>
        <p:spPr/>
        <p:txBody>
          <a:bodyPr/>
          <a:lstStyle/>
          <a:p>
            <a:fld id="{3A98EE3D-8CD1-4C3F-BD1C-C98C9596463C}" type="slidenum">
              <a:rPr lang="en-US" dirty="0" smtClean="0"/>
              <a:t>6</a:t>
            </a:fld>
            <a:endParaRPr lang="en-US"/>
          </a:p>
        </p:txBody>
      </p:sp>
      <p:sp>
        <p:nvSpPr>
          <p:cNvPr id="4" name="Footer Placeholder 3">
            <a:extLst>
              <a:ext uri="{FF2B5EF4-FFF2-40B4-BE49-F238E27FC236}">
                <a16:creationId xmlns:a16="http://schemas.microsoft.com/office/drawing/2014/main" id="{950ACDFE-DEA6-4314-8E29-5E199EF324AA}"/>
              </a:ext>
            </a:extLst>
          </p:cNvPr>
          <p:cNvSpPr>
            <a:spLocks noGrp="1"/>
          </p:cNvSpPr>
          <p:nvPr>
            <p:ph type="ftr" sz="quarter" idx="11"/>
          </p:nvPr>
        </p:nvSpPr>
        <p:spPr/>
        <p:txBody>
          <a:bodyPr/>
          <a:lstStyle/>
          <a:p>
            <a:pPr algn="l"/>
            <a:r>
              <a:rPr lang="en-US"/>
              <a:t>RAIT-IN-TE-MP-004</a:t>
            </a:r>
          </a:p>
        </p:txBody>
      </p:sp>
      <p:sp>
        <p:nvSpPr>
          <p:cNvPr id="5" name="Title 4">
            <a:extLst>
              <a:ext uri="{FF2B5EF4-FFF2-40B4-BE49-F238E27FC236}">
                <a16:creationId xmlns:a16="http://schemas.microsoft.com/office/drawing/2014/main" id="{7D10A72F-787A-44E8-8169-44131AD7AAE9}"/>
              </a:ext>
            </a:extLst>
          </p:cNvPr>
          <p:cNvSpPr>
            <a:spLocks noGrp="1"/>
          </p:cNvSpPr>
          <p:nvPr>
            <p:ph type="title"/>
          </p:nvPr>
        </p:nvSpPr>
        <p:spPr/>
        <p:txBody>
          <a:bodyPr/>
          <a:lstStyle/>
          <a:p>
            <a:r>
              <a:rPr lang="en-US"/>
              <a:t>Block Diagram</a:t>
            </a:r>
          </a:p>
        </p:txBody>
      </p:sp>
      <p:sp>
        <p:nvSpPr>
          <p:cNvPr id="2" name="Date Placeholder 1">
            <a:extLst>
              <a:ext uri="{FF2B5EF4-FFF2-40B4-BE49-F238E27FC236}">
                <a16:creationId xmlns:a16="http://schemas.microsoft.com/office/drawing/2014/main" id="{7E895421-511A-4B70-9623-791D9EA39351}"/>
              </a:ext>
            </a:extLst>
          </p:cNvPr>
          <p:cNvSpPr>
            <a:spLocks noGrp="1"/>
          </p:cNvSpPr>
          <p:nvPr>
            <p:ph type="dt" sz="half" idx="10"/>
          </p:nvPr>
        </p:nvSpPr>
        <p:spPr/>
        <p:txBody>
          <a:bodyPr/>
          <a:lstStyle/>
          <a:p>
            <a:fld id="{013ACFE6-0ADD-4464-BB72-9AF9FBD0924D}" type="datetime1">
              <a:rPr lang="en-US" smtClean="0"/>
              <a:t>4/1/2022</a:t>
            </a:fld>
            <a:endParaRPr lang="en-US"/>
          </a:p>
        </p:txBody>
      </p:sp>
      <p:pic>
        <p:nvPicPr>
          <p:cNvPr id="9" name="Google Shape;261;p34">
            <a:extLst>
              <a:ext uri="{FF2B5EF4-FFF2-40B4-BE49-F238E27FC236}">
                <a16:creationId xmlns:a16="http://schemas.microsoft.com/office/drawing/2014/main" id="{558A3CF4-CFDC-4AEE-B3A6-AE1D4AFCD7E9}"/>
              </a:ext>
            </a:extLst>
          </p:cNvPr>
          <p:cNvPicPr preferRelativeResize="0"/>
          <p:nvPr/>
        </p:nvPicPr>
        <p:blipFill>
          <a:blip r:embed="rId2">
            <a:alphaModFix/>
          </a:blip>
          <a:stretch>
            <a:fillRect/>
          </a:stretch>
        </p:blipFill>
        <p:spPr>
          <a:xfrm>
            <a:off x="1498544" y="2343024"/>
            <a:ext cx="6183289" cy="3642334"/>
          </a:xfrm>
          <a:prstGeom prst="rect">
            <a:avLst/>
          </a:prstGeom>
          <a:noFill/>
          <a:ln>
            <a:noFill/>
          </a:ln>
        </p:spPr>
      </p:pic>
    </p:spTree>
    <p:extLst>
      <p:ext uri="{BB962C8B-B14F-4D97-AF65-F5344CB8AC3E}">
        <p14:creationId xmlns:p14="http://schemas.microsoft.com/office/powerpoint/2010/main" val="309242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732C4-3F4D-478C-B0F8-85D15505E8F0}"/>
              </a:ext>
            </a:extLst>
          </p:cNvPr>
          <p:cNvSpPr>
            <a:spLocks noGrp="1"/>
          </p:cNvSpPr>
          <p:nvPr>
            <p:ph type="dt" sz="half" idx="10"/>
          </p:nvPr>
        </p:nvSpPr>
        <p:spPr/>
        <p:txBody>
          <a:bodyPr/>
          <a:lstStyle/>
          <a:p>
            <a:fld id="{013ACFE6-0ADD-4464-BB72-9AF9FBD0924D}" type="datetime1">
              <a:rPr lang="en-US" smtClean="0"/>
              <a:t>4/1/2022</a:t>
            </a:fld>
            <a:endParaRPr lang="en-US"/>
          </a:p>
        </p:txBody>
      </p:sp>
      <p:sp>
        <p:nvSpPr>
          <p:cNvPr id="3" name="Slide Number Placeholder 2">
            <a:extLst>
              <a:ext uri="{FF2B5EF4-FFF2-40B4-BE49-F238E27FC236}">
                <a16:creationId xmlns:a16="http://schemas.microsoft.com/office/drawing/2014/main" id="{5D81684D-EBEE-4424-91C1-0F1F61983222}"/>
              </a:ext>
            </a:extLst>
          </p:cNvPr>
          <p:cNvSpPr>
            <a:spLocks noGrp="1"/>
          </p:cNvSpPr>
          <p:nvPr>
            <p:ph type="sldNum" sz="quarter" idx="12"/>
          </p:nvPr>
        </p:nvSpPr>
        <p:spPr/>
        <p:txBody>
          <a:bodyPr/>
          <a:lstStyle/>
          <a:p>
            <a:fld id="{3A98EE3D-8CD1-4C3F-BD1C-C98C9596463C}" type="slidenum">
              <a:rPr lang="en-US" smtClean="0"/>
              <a:t>7</a:t>
            </a:fld>
            <a:endParaRPr lang="en-US"/>
          </a:p>
        </p:txBody>
      </p:sp>
      <p:sp>
        <p:nvSpPr>
          <p:cNvPr id="4" name="Footer Placeholder 3">
            <a:extLst>
              <a:ext uri="{FF2B5EF4-FFF2-40B4-BE49-F238E27FC236}">
                <a16:creationId xmlns:a16="http://schemas.microsoft.com/office/drawing/2014/main" id="{2195F978-228A-4949-BCD8-238BE6075FB1}"/>
              </a:ext>
            </a:extLst>
          </p:cNvPr>
          <p:cNvSpPr>
            <a:spLocks noGrp="1"/>
          </p:cNvSpPr>
          <p:nvPr>
            <p:ph type="ftr" sz="quarter" idx="11"/>
          </p:nvPr>
        </p:nvSpPr>
        <p:spPr/>
        <p:txBody>
          <a:bodyPr/>
          <a:lstStyle/>
          <a:p>
            <a:pPr algn="l"/>
            <a:r>
              <a:rPr lang="en-US"/>
              <a:t>RAIT-IN-TE-MP-026</a:t>
            </a:r>
          </a:p>
        </p:txBody>
      </p:sp>
      <p:sp>
        <p:nvSpPr>
          <p:cNvPr id="5" name="Title 4">
            <a:extLst>
              <a:ext uri="{FF2B5EF4-FFF2-40B4-BE49-F238E27FC236}">
                <a16:creationId xmlns:a16="http://schemas.microsoft.com/office/drawing/2014/main" id="{C47887A5-C94D-40FA-B699-7423170DB304}"/>
              </a:ext>
            </a:extLst>
          </p:cNvPr>
          <p:cNvSpPr>
            <a:spLocks noGrp="1"/>
          </p:cNvSpPr>
          <p:nvPr>
            <p:ph type="title"/>
          </p:nvPr>
        </p:nvSpPr>
        <p:spPr/>
        <p:txBody>
          <a:bodyPr/>
          <a:lstStyle/>
          <a:p>
            <a:r>
              <a:rPr lang="en-US" dirty="0"/>
              <a:t>Methodology</a:t>
            </a:r>
            <a:endParaRPr lang="en-IN" dirty="0"/>
          </a:p>
        </p:txBody>
      </p:sp>
      <p:sp>
        <p:nvSpPr>
          <p:cNvPr id="6" name="Content Placeholder 5">
            <a:extLst>
              <a:ext uri="{FF2B5EF4-FFF2-40B4-BE49-F238E27FC236}">
                <a16:creationId xmlns:a16="http://schemas.microsoft.com/office/drawing/2014/main" id="{04B9E300-36B2-46E3-8622-FFBEDA23963D}"/>
              </a:ext>
            </a:extLst>
          </p:cNvPr>
          <p:cNvSpPr>
            <a:spLocks noGrp="1"/>
          </p:cNvSpPr>
          <p:nvPr>
            <p:ph idx="1"/>
          </p:nvPr>
        </p:nvSpPr>
        <p:spPr/>
        <p:txBody>
          <a:bodyPr/>
          <a:lstStyle/>
          <a:p>
            <a:r>
              <a:rPr lang="en-US" dirty="0"/>
              <a:t>Primarily, we take input in the form of a dataset through the user and then it is handled using the model build based on the count vectorizer or a </a:t>
            </a:r>
            <a:r>
              <a:rPr lang="en-US" dirty="0" err="1"/>
              <a:t>tf-idf</a:t>
            </a:r>
            <a:r>
              <a:rPr lang="en-US" dirty="0"/>
              <a:t> matrix (word tallies how often they are used in other articles in our dataset).</a:t>
            </a:r>
          </a:p>
          <a:p>
            <a:r>
              <a:rPr lang="en-US" dirty="0"/>
              <a:t>Since this problem is a kind of text classification, implementing combination of Naive Bayes classifier, SVC, </a:t>
            </a:r>
            <a:r>
              <a:rPr lang="en-US" dirty="0" err="1"/>
              <a:t>MaxEnt</a:t>
            </a:r>
            <a:r>
              <a:rPr lang="en-US" dirty="0"/>
              <a:t> algorithm will be optimal as this is standard for text based processing.\</a:t>
            </a:r>
          </a:p>
          <a:p>
            <a:r>
              <a:rPr lang="en-US" dirty="0"/>
              <a:t>Finally, we are obtaining the accuracy and printing the true and false positives and negatives using confusion matrix. Confusion matrix is nothing but a table used to describe the performance of classification model or classifier on set of data set.</a:t>
            </a:r>
          </a:p>
          <a:p>
            <a:r>
              <a:rPr lang="en-US" dirty="0"/>
              <a:t>We obtain the accuracy based on how well our classifiers are working with the data set fit in it. Accuracy is calculated based on true and false positives and negatives.</a:t>
            </a:r>
          </a:p>
          <a:p>
            <a:r>
              <a:rPr lang="en-US" dirty="0"/>
              <a:t>Accuracy = TP+TN/TP+TN+FP+FN</a:t>
            </a:r>
            <a:endParaRPr lang="en-IN" dirty="0"/>
          </a:p>
        </p:txBody>
      </p:sp>
    </p:spTree>
    <p:extLst>
      <p:ext uri="{BB962C8B-B14F-4D97-AF65-F5344CB8AC3E}">
        <p14:creationId xmlns:p14="http://schemas.microsoft.com/office/powerpoint/2010/main" val="147990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59D82-AD53-4044-9F7D-7B0EFCE6FB76}"/>
              </a:ext>
            </a:extLst>
          </p:cNvPr>
          <p:cNvSpPr>
            <a:spLocks noGrp="1"/>
          </p:cNvSpPr>
          <p:nvPr>
            <p:ph type="dt" sz="half" idx="10"/>
          </p:nvPr>
        </p:nvSpPr>
        <p:spPr/>
        <p:txBody>
          <a:bodyPr/>
          <a:lstStyle/>
          <a:p>
            <a:fld id="{013ACFE6-0ADD-4464-BB72-9AF9FBD0924D}" type="datetime1">
              <a:rPr lang="en-US" smtClean="0"/>
              <a:t>4/1/2022</a:t>
            </a:fld>
            <a:endParaRPr lang="en-US"/>
          </a:p>
        </p:txBody>
      </p:sp>
      <p:sp>
        <p:nvSpPr>
          <p:cNvPr id="3" name="Slide Number Placeholder 2">
            <a:extLst>
              <a:ext uri="{FF2B5EF4-FFF2-40B4-BE49-F238E27FC236}">
                <a16:creationId xmlns:a16="http://schemas.microsoft.com/office/drawing/2014/main" id="{FECD2B64-49BE-4581-A325-F02B57B8D7C4}"/>
              </a:ext>
            </a:extLst>
          </p:cNvPr>
          <p:cNvSpPr>
            <a:spLocks noGrp="1"/>
          </p:cNvSpPr>
          <p:nvPr>
            <p:ph type="sldNum" sz="quarter" idx="12"/>
          </p:nvPr>
        </p:nvSpPr>
        <p:spPr/>
        <p:txBody>
          <a:bodyPr/>
          <a:lstStyle/>
          <a:p>
            <a:fld id="{3A98EE3D-8CD1-4C3F-BD1C-C98C9596463C}" type="slidenum">
              <a:rPr lang="en-US" smtClean="0"/>
              <a:t>8</a:t>
            </a:fld>
            <a:endParaRPr lang="en-US"/>
          </a:p>
        </p:txBody>
      </p:sp>
      <p:sp>
        <p:nvSpPr>
          <p:cNvPr id="4" name="Footer Placeholder 3">
            <a:extLst>
              <a:ext uri="{FF2B5EF4-FFF2-40B4-BE49-F238E27FC236}">
                <a16:creationId xmlns:a16="http://schemas.microsoft.com/office/drawing/2014/main" id="{2E9B6FCC-7384-4311-9048-F9E30AEB2751}"/>
              </a:ext>
            </a:extLst>
          </p:cNvPr>
          <p:cNvSpPr>
            <a:spLocks noGrp="1"/>
          </p:cNvSpPr>
          <p:nvPr>
            <p:ph type="ftr" sz="quarter" idx="11"/>
          </p:nvPr>
        </p:nvSpPr>
        <p:spPr/>
        <p:txBody>
          <a:bodyPr/>
          <a:lstStyle/>
          <a:p>
            <a:pPr algn="l"/>
            <a:r>
              <a:rPr lang="en-US"/>
              <a:t>RAIT-IN-TE-MP-026</a:t>
            </a:r>
          </a:p>
        </p:txBody>
      </p:sp>
      <p:sp>
        <p:nvSpPr>
          <p:cNvPr id="5" name="Title 4">
            <a:extLst>
              <a:ext uri="{FF2B5EF4-FFF2-40B4-BE49-F238E27FC236}">
                <a16:creationId xmlns:a16="http://schemas.microsoft.com/office/drawing/2014/main" id="{65F52FCC-B084-45EB-86D4-1060F9396431}"/>
              </a:ext>
            </a:extLst>
          </p:cNvPr>
          <p:cNvSpPr>
            <a:spLocks noGrp="1"/>
          </p:cNvSpPr>
          <p:nvPr>
            <p:ph type="title"/>
          </p:nvPr>
        </p:nvSpPr>
        <p:spPr/>
        <p:txBody>
          <a:bodyPr/>
          <a:lstStyle/>
          <a:p>
            <a:r>
              <a:rPr lang="en-IN" dirty="0"/>
              <a:t>Methodology</a:t>
            </a:r>
          </a:p>
        </p:txBody>
      </p:sp>
      <p:sp>
        <p:nvSpPr>
          <p:cNvPr id="6" name="Content Placeholder 5">
            <a:extLst>
              <a:ext uri="{FF2B5EF4-FFF2-40B4-BE49-F238E27FC236}">
                <a16:creationId xmlns:a16="http://schemas.microsoft.com/office/drawing/2014/main" id="{8E214BA6-569A-439A-AEC6-ACA2A638444F}"/>
              </a:ext>
            </a:extLst>
          </p:cNvPr>
          <p:cNvSpPr>
            <a:spLocks noGrp="1"/>
          </p:cNvSpPr>
          <p:nvPr>
            <p:ph idx="1"/>
          </p:nvPr>
        </p:nvSpPr>
        <p:spPr/>
        <p:txBody>
          <a:bodyPr>
            <a:normAutofit fontScale="92500" lnSpcReduction="10000"/>
          </a:bodyPr>
          <a:lstStyle/>
          <a:p>
            <a:pPr marL="145336" indent="0">
              <a:lnSpc>
                <a:spcPct val="95000"/>
              </a:lnSpc>
              <a:spcBef>
                <a:spcPts val="0"/>
              </a:spcBef>
              <a:spcAft>
                <a:spcPts val="0"/>
              </a:spcAft>
              <a:buClr>
                <a:srgbClr val="000000"/>
              </a:buClr>
              <a:buSzPts val="1311"/>
              <a:buNone/>
            </a:pPr>
            <a:r>
              <a:rPr lang="en-US" sz="1800" b="1" dirty="0">
                <a:solidFill>
                  <a:srgbClr val="000000"/>
                </a:solidFill>
                <a:latin typeface="Arial"/>
                <a:ea typeface="Arial"/>
                <a:cs typeface="Arial"/>
                <a:sym typeface="Arial"/>
              </a:rPr>
              <a:t>	&gt; Regex(Regular Expression): </a:t>
            </a:r>
          </a:p>
          <a:p>
            <a:pPr marL="457200" lvl="0" indent="457200" algn="l" rtl="0">
              <a:lnSpc>
                <a:spcPct val="95000"/>
              </a:lnSpc>
              <a:spcBef>
                <a:spcPts val="0"/>
              </a:spcBef>
              <a:spcAft>
                <a:spcPts val="0"/>
              </a:spcAft>
              <a:buClr>
                <a:schemeClr val="dk1"/>
              </a:buClr>
              <a:buSzPts val="523"/>
              <a:buFont typeface="Arial"/>
              <a:buNone/>
            </a:pPr>
            <a:r>
              <a:rPr lang="en-US" sz="1800" dirty="0">
                <a:solidFill>
                  <a:srgbClr val="000000"/>
                </a:solidFill>
                <a:latin typeface="Arial"/>
                <a:ea typeface="Arial"/>
                <a:cs typeface="Arial"/>
                <a:sym typeface="Arial"/>
              </a:rPr>
              <a:t>Python has a built-in package called re, which can be used to work with Regular Expressions.</a:t>
            </a:r>
          </a:p>
          <a:p>
            <a:pPr marL="0" lvl="0" indent="0" algn="l" rtl="0">
              <a:lnSpc>
                <a:spcPct val="95000"/>
              </a:lnSpc>
              <a:spcBef>
                <a:spcPts val="0"/>
              </a:spcBef>
              <a:spcAft>
                <a:spcPts val="0"/>
              </a:spcAft>
              <a:buClr>
                <a:schemeClr val="dk1"/>
              </a:buClr>
              <a:buSzPts val="523"/>
              <a:buFont typeface="Arial"/>
              <a:buNone/>
            </a:pPr>
            <a:endParaRPr lang="en-US" sz="1800" dirty="0">
              <a:solidFill>
                <a:srgbClr val="000000"/>
              </a:solidFill>
              <a:latin typeface="Arial"/>
              <a:ea typeface="Arial"/>
              <a:cs typeface="Arial"/>
              <a:sym typeface="Arial"/>
            </a:endParaRPr>
          </a:p>
          <a:p>
            <a:pPr marL="0" lvl="0" indent="457200" algn="l" rtl="0">
              <a:lnSpc>
                <a:spcPct val="95000"/>
              </a:lnSpc>
              <a:spcBef>
                <a:spcPts val="0"/>
              </a:spcBef>
              <a:spcAft>
                <a:spcPts val="0"/>
              </a:spcAft>
              <a:buClr>
                <a:schemeClr val="dk1"/>
              </a:buClr>
              <a:buSzPts val="523"/>
              <a:buFont typeface="Arial"/>
              <a:buNone/>
            </a:pPr>
            <a:r>
              <a:rPr lang="en-US" sz="1800" dirty="0">
                <a:solidFill>
                  <a:srgbClr val="000000"/>
                </a:solidFill>
                <a:latin typeface="Arial"/>
                <a:ea typeface="Arial"/>
                <a:cs typeface="Arial"/>
                <a:sym typeface="Arial"/>
              </a:rPr>
              <a:t>s = </a:t>
            </a:r>
            <a:r>
              <a:rPr lang="en-US" sz="1800" dirty="0" err="1">
                <a:solidFill>
                  <a:srgbClr val="000000"/>
                </a:solidFill>
                <a:latin typeface="Arial"/>
                <a:ea typeface="Arial"/>
                <a:cs typeface="Arial"/>
                <a:sym typeface="Arial"/>
              </a:rPr>
              <a:t>re.sub</a:t>
            </a:r>
            <a:r>
              <a:rPr lang="en-US" sz="1800" dirty="0">
                <a:solidFill>
                  <a:srgbClr val="000000"/>
                </a:solidFill>
                <a:latin typeface="Arial"/>
                <a:ea typeface="Arial"/>
                <a:cs typeface="Arial"/>
                <a:sym typeface="Arial"/>
              </a:rPr>
              <a:t>(r'[^\w\s]',‘’,s)</a:t>
            </a:r>
          </a:p>
          <a:p>
            <a:pPr marL="0" lvl="0" indent="457200" algn="l" rtl="0">
              <a:lnSpc>
                <a:spcPct val="95000"/>
              </a:lnSpc>
              <a:spcBef>
                <a:spcPts val="0"/>
              </a:spcBef>
              <a:spcAft>
                <a:spcPts val="0"/>
              </a:spcAft>
              <a:buClr>
                <a:schemeClr val="dk1"/>
              </a:buClr>
              <a:buSzPts val="523"/>
              <a:buFont typeface="Arial"/>
              <a:buNone/>
            </a:pPr>
            <a:endParaRPr lang="en-US" dirty="0">
              <a:solidFill>
                <a:srgbClr val="000000"/>
              </a:solidFill>
              <a:latin typeface="Arial"/>
              <a:ea typeface="Arial"/>
              <a:cs typeface="Arial"/>
              <a:sym typeface="Arial"/>
            </a:endParaRPr>
          </a:p>
          <a:p>
            <a:pPr marL="145336" indent="0">
              <a:lnSpc>
                <a:spcPct val="95000"/>
              </a:lnSpc>
              <a:spcBef>
                <a:spcPts val="0"/>
              </a:spcBef>
              <a:spcAft>
                <a:spcPts val="0"/>
              </a:spcAft>
              <a:buClr>
                <a:srgbClr val="000000"/>
              </a:buClr>
              <a:buSzPts val="1311"/>
              <a:buNone/>
            </a:pPr>
            <a:r>
              <a:rPr lang="en-US" sz="1800" b="1" dirty="0">
                <a:solidFill>
                  <a:srgbClr val="000000"/>
                </a:solidFill>
                <a:latin typeface="Arial"/>
                <a:ea typeface="Arial"/>
                <a:cs typeface="Arial"/>
                <a:sym typeface="Arial"/>
              </a:rPr>
              <a:t>	&gt; Tokenization:</a:t>
            </a:r>
          </a:p>
          <a:p>
            <a:pPr marL="457200" lvl="0" indent="0" algn="l" rtl="0">
              <a:lnSpc>
                <a:spcPct val="95000"/>
              </a:lnSpc>
              <a:spcBef>
                <a:spcPts val="0"/>
              </a:spcBef>
              <a:spcAft>
                <a:spcPts val="0"/>
              </a:spcAft>
              <a:buClr>
                <a:schemeClr val="dk1"/>
              </a:buClr>
              <a:buSzPts val="523"/>
              <a:buFont typeface="Arial"/>
              <a:buNone/>
            </a:pPr>
            <a:r>
              <a:rPr lang="en-US" sz="1800" dirty="0">
                <a:solidFill>
                  <a:srgbClr val="000000"/>
                </a:solidFill>
                <a:latin typeface="Arial"/>
                <a:ea typeface="Arial"/>
                <a:cs typeface="Arial"/>
                <a:sym typeface="Arial"/>
              </a:rPr>
              <a:t>Python tokenization basically refers to splitting up a larger body of text into smaller lines, words or even creating words for a non-English language. The various tokenization functions are in-built into the </a:t>
            </a:r>
            <a:r>
              <a:rPr lang="en-US" sz="1800" dirty="0" err="1">
                <a:solidFill>
                  <a:srgbClr val="000000"/>
                </a:solidFill>
                <a:latin typeface="Arial"/>
                <a:ea typeface="Arial"/>
                <a:cs typeface="Arial"/>
                <a:sym typeface="Arial"/>
              </a:rPr>
              <a:t>nltk</a:t>
            </a:r>
            <a:r>
              <a:rPr lang="en-US" sz="1800" dirty="0">
                <a:solidFill>
                  <a:srgbClr val="000000"/>
                </a:solidFill>
                <a:latin typeface="Arial"/>
                <a:ea typeface="Arial"/>
                <a:cs typeface="Arial"/>
                <a:sym typeface="Arial"/>
              </a:rPr>
              <a:t> module itself and can be used in programs as shown below.</a:t>
            </a:r>
          </a:p>
          <a:p>
            <a:pPr marL="457200" lvl="0" indent="0" algn="l" rtl="0">
              <a:lnSpc>
                <a:spcPct val="95000"/>
              </a:lnSpc>
              <a:spcBef>
                <a:spcPts val="0"/>
              </a:spcBef>
              <a:spcAft>
                <a:spcPts val="0"/>
              </a:spcAft>
              <a:buClr>
                <a:schemeClr val="dk1"/>
              </a:buClr>
              <a:buSzPts val="523"/>
              <a:buFont typeface="Arial"/>
              <a:buNone/>
            </a:pPr>
            <a:endParaRPr lang="en-US" sz="1800" dirty="0">
              <a:solidFill>
                <a:srgbClr val="000000"/>
              </a:solidFill>
              <a:latin typeface="Arial"/>
              <a:ea typeface="Arial"/>
              <a:cs typeface="Arial"/>
              <a:sym typeface="Arial"/>
            </a:endParaRPr>
          </a:p>
          <a:p>
            <a:pPr marL="457200" lvl="0" indent="0" algn="l" rtl="0">
              <a:lnSpc>
                <a:spcPct val="95000"/>
              </a:lnSpc>
              <a:spcBef>
                <a:spcPts val="0"/>
              </a:spcBef>
              <a:spcAft>
                <a:spcPts val="0"/>
              </a:spcAft>
              <a:buClr>
                <a:schemeClr val="dk1"/>
              </a:buClr>
              <a:buSzPts val="523"/>
              <a:buFont typeface="Arial"/>
              <a:buNone/>
            </a:pPr>
            <a:endParaRPr lang="en-US" sz="1800" dirty="0">
              <a:solidFill>
                <a:srgbClr val="000000"/>
              </a:solidFill>
              <a:latin typeface="Arial"/>
              <a:ea typeface="Arial"/>
              <a:cs typeface="Arial"/>
              <a:sym typeface="Arial"/>
            </a:endParaRPr>
          </a:p>
          <a:p>
            <a:pPr marL="457200" indent="0">
              <a:lnSpc>
                <a:spcPct val="95000"/>
              </a:lnSpc>
              <a:spcBef>
                <a:spcPts val="0"/>
              </a:spcBef>
              <a:spcAft>
                <a:spcPts val="0"/>
              </a:spcAft>
              <a:buNone/>
            </a:pPr>
            <a:r>
              <a:rPr lang="en-US" b="1" dirty="0">
                <a:solidFill>
                  <a:srgbClr val="000000"/>
                </a:solidFill>
                <a:latin typeface="Arial"/>
                <a:ea typeface="Arial"/>
                <a:cs typeface="Arial"/>
                <a:sym typeface="Arial"/>
              </a:rPr>
              <a:t>&gt; </a:t>
            </a:r>
            <a:r>
              <a:rPr lang="en-US" b="1" dirty="0" err="1">
                <a:solidFill>
                  <a:srgbClr val="000000"/>
                </a:solidFill>
                <a:latin typeface="Arial"/>
                <a:ea typeface="Arial"/>
                <a:cs typeface="Arial"/>
                <a:sym typeface="Arial"/>
              </a:rPr>
              <a:t>StopWords</a:t>
            </a:r>
            <a:r>
              <a:rPr lang="en-US" b="1" dirty="0">
                <a:solidFill>
                  <a:srgbClr val="000000"/>
                </a:solidFill>
                <a:latin typeface="Arial"/>
                <a:ea typeface="Arial"/>
                <a:cs typeface="Arial"/>
                <a:sym typeface="Arial"/>
              </a:rPr>
              <a:t>:</a:t>
            </a:r>
          </a:p>
          <a:p>
            <a:pPr marL="457200" lvl="0" indent="457200" algn="l" rtl="0">
              <a:lnSpc>
                <a:spcPct val="95000"/>
              </a:lnSpc>
              <a:spcBef>
                <a:spcPts val="0"/>
              </a:spcBef>
              <a:spcAft>
                <a:spcPts val="0"/>
              </a:spcAft>
              <a:buClr>
                <a:schemeClr val="dk1"/>
              </a:buClr>
              <a:buSzPts val="935"/>
              <a:buFont typeface="Arial"/>
              <a:buNone/>
            </a:pPr>
            <a:r>
              <a:rPr lang="en-US" sz="1800" dirty="0">
                <a:solidFill>
                  <a:srgbClr val="000000"/>
                </a:solidFill>
                <a:latin typeface="Arial"/>
                <a:ea typeface="Arial"/>
                <a:cs typeface="Arial"/>
                <a:sym typeface="Arial"/>
              </a:rPr>
              <a:t>A stop word is a commonly used word (such as “the”, “a”, “an”, “in”) that a search engine has been programmed to ignore, both when indexing entries for searching and when retrieving them as the result of a search query.</a:t>
            </a:r>
            <a:endParaRPr lang="en-US" sz="2400" dirty="0"/>
          </a:p>
          <a:p>
            <a:pPr marL="457200" lvl="0" indent="457200" algn="l" rtl="0">
              <a:lnSpc>
                <a:spcPct val="95000"/>
              </a:lnSpc>
              <a:spcBef>
                <a:spcPts val="0"/>
              </a:spcBef>
              <a:spcAft>
                <a:spcPts val="0"/>
              </a:spcAft>
              <a:buClr>
                <a:schemeClr val="dk1"/>
              </a:buClr>
              <a:buSzPts val="935"/>
              <a:buFont typeface="Arial"/>
              <a:buNone/>
            </a:pPr>
            <a:endParaRPr lang="en-US" sz="1800" dirty="0">
              <a:solidFill>
                <a:srgbClr val="000000"/>
              </a:solidFill>
              <a:latin typeface="Arial"/>
              <a:ea typeface="Arial"/>
              <a:cs typeface="Arial"/>
              <a:sym typeface="Arial"/>
            </a:endParaRPr>
          </a:p>
          <a:p>
            <a:pPr marL="457200" lvl="0" indent="0" algn="l" rtl="0">
              <a:lnSpc>
                <a:spcPct val="95000"/>
              </a:lnSpc>
              <a:spcBef>
                <a:spcPts val="0"/>
              </a:spcBef>
              <a:spcAft>
                <a:spcPts val="0"/>
              </a:spcAft>
              <a:buClr>
                <a:schemeClr val="dk1"/>
              </a:buClr>
              <a:buSzPts val="523"/>
              <a:buFont typeface="Arial"/>
              <a:buNone/>
            </a:pPr>
            <a:endParaRPr lang="en-US" sz="1800" dirty="0">
              <a:solidFill>
                <a:srgbClr val="000000"/>
              </a:solidFill>
              <a:latin typeface="Arial"/>
              <a:ea typeface="Arial"/>
              <a:cs typeface="Arial"/>
              <a:sym typeface="Arial"/>
            </a:endParaRPr>
          </a:p>
          <a:p>
            <a:pPr marL="342900" lvl="0" indent="-342900" algn="l" rtl="0">
              <a:lnSpc>
                <a:spcPct val="95000"/>
              </a:lnSpc>
              <a:spcBef>
                <a:spcPts val="0"/>
              </a:spcBef>
              <a:spcAft>
                <a:spcPts val="0"/>
              </a:spcAft>
              <a:buClr>
                <a:schemeClr val="dk1"/>
              </a:buClr>
              <a:buSzPts val="523"/>
              <a:buFont typeface="+mj-lt"/>
              <a:buAutoNum type="arabicPeriod"/>
            </a:pPr>
            <a:endParaRPr lang="en-US" sz="1800" dirty="0">
              <a:solidFill>
                <a:srgbClr val="000000"/>
              </a:solidFill>
              <a:latin typeface="Arial"/>
              <a:ea typeface="Arial"/>
              <a:cs typeface="Arial"/>
              <a:sym typeface="Arial"/>
            </a:endParaRPr>
          </a:p>
          <a:p>
            <a:endParaRPr lang="en-IN" dirty="0"/>
          </a:p>
        </p:txBody>
      </p:sp>
    </p:spTree>
    <p:extLst>
      <p:ext uri="{BB962C8B-B14F-4D97-AF65-F5344CB8AC3E}">
        <p14:creationId xmlns:p14="http://schemas.microsoft.com/office/powerpoint/2010/main" val="179132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4D43D-9A6C-40CD-8BE7-1299A39B5AF9}"/>
              </a:ext>
            </a:extLst>
          </p:cNvPr>
          <p:cNvSpPr>
            <a:spLocks noGrp="1"/>
          </p:cNvSpPr>
          <p:nvPr>
            <p:ph type="dt" sz="half" idx="10"/>
          </p:nvPr>
        </p:nvSpPr>
        <p:spPr/>
        <p:txBody>
          <a:bodyPr/>
          <a:lstStyle/>
          <a:p>
            <a:fld id="{013ACFE6-0ADD-4464-BB72-9AF9FBD0924D}" type="datetime1">
              <a:rPr lang="en-US" smtClean="0"/>
              <a:t>4/1/2022</a:t>
            </a:fld>
            <a:endParaRPr lang="en-US"/>
          </a:p>
        </p:txBody>
      </p:sp>
      <p:sp>
        <p:nvSpPr>
          <p:cNvPr id="3" name="Slide Number Placeholder 2">
            <a:extLst>
              <a:ext uri="{FF2B5EF4-FFF2-40B4-BE49-F238E27FC236}">
                <a16:creationId xmlns:a16="http://schemas.microsoft.com/office/drawing/2014/main" id="{47C7D6AC-481D-4F01-ACE0-8D319648CD02}"/>
              </a:ext>
            </a:extLst>
          </p:cNvPr>
          <p:cNvSpPr>
            <a:spLocks noGrp="1"/>
          </p:cNvSpPr>
          <p:nvPr>
            <p:ph type="sldNum" sz="quarter" idx="12"/>
          </p:nvPr>
        </p:nvSpPr>
        <p:spPr/>
        <p:txBody>
          <a:bodyPr/>
          <a:lstStyle/>
          <a:p>
            <a:fld id="{3A98EE3D-8CD1-4C3F-BD1C-C98C9596463C}" type="slidenum">
              <a:rPr lang="en-US" smtClean="0"/>
              <a:t>9</a:t>
            </a:fld>
            <a:endParaRPr lang="en-US"/>
          </a:p>
        </p:txBody>
      </p:sp>
      <p:sp>
        <p:nvSpPr>
          <p:cNvPr id="4" name="Footer Placeholder 3">
            <a:extLst>
              <a:ext uri="{FF2B5EF4-FFF2-40B4-BE49-F238E27FC236}">
                <a16:creationId xmlns:a16="http://schemas.microsoft.com/office/drawing/2014/main" id="{18F5F6CB-C101-4342-9546-56F866588274}"/>
              </a:ext>
            </a:extLst>
          </p:cNvPr>
          <p:cNvSpPr>
            <a:spLocks noGrp="1"/>
          </p:cNvSpPr>
          <p:nvPr>
            <p:ph type="ftr" sz="quarter" idx="11"/>
          </p:nvPr>
        </p:nvSpPr>
        <p:spPr/>
        <p:txBody>
          <a:bodyPr/>
          <a:lstStyle/>
          <a:p>
            <a:pPr algn="l"/>
            <a:r>
              <a:rPr lang="en-US"/>
              <a:t>RAIT-IN-TE-MP-026</a:t>
            </a:r>
          </a:p>
        </p:txBody>
      </p:sp>
      <p:sp>
        <p:nvSpPr>
          <p:cNvPr id="5" name="Title 4">
            <a:extLst>
              <a:ext uri="{FF2B5EF4-FFF2-40B4-BE49-F238E27FC236}">
                <a16:creationId xmlns:a16="http://schemas.microsoft.com/office/drawing/2014/main" id="{7C6FC47D-D76C-4827-811D-194EDC7B3E9D}"/>
              </a:ext>
            </a:extLst>
          </p:cNvPr>
          <p:cNvSpPr>
            <a:spLocks noGrp="1"/>
          </p:cNvSpPr>
          <p:nvPr>
            <p:ph type="title"/>
          </p:nvPr>
        </p:nvSpPr>
        <p:spPr/>
        <p:txBody>
          <a:bodyPr/>
          <a:lstStyle/>
          <a:p>
            <a:r>
              <a:rPr lang="en-IN" dirty="0"/>
              <a:t>methodology</a:t>
            </a:r>
          </a:p>
        </p:txBody>
      </p:sp>
      <p:sp>
        <p:nvSpPr>
          <p:cNvPr id="6" name="Content Placeholder 5">
            <a:extLst>
              <a:ext uri="{FF2B5EF4-FFF2-40B4-BE49-F238E27FC236}">
                <a16:creationId xmlns:a16="http://schemas.microsoft.com/office/drawing/2014/main" id="{A7BF5584-9922-49B8-8E4D-987E0435BF47}"/>
              </a:ext>
            </a:extLst>
          </p:cNvPr>
          <p:cNvSpPr>
            <a:spLocks noGrp="1"/>
          </p:cNvSpPr>
          <p:nvPr>
            <p:ph idx="1"/>
          </p:nvPr>
        </p:nvSpPr>
        <p:spPr/>
        <p:txBody>
          <a:bodyPr/>
          <a:lstStyle/>
          <a:p>
            <a:pPr marL="457200" indent="0">
              <a:lnSpc>
                <a:spcPct val="95000"/>
              </a:lnSpc>
              <a:spcBef>
                <a:spcPts val="800"/>
              </a:spcBef>
              <a:spcAft>
                <a:spcPts val="0"/>
              </a:spcAft>
              <a:buNone/>
            </a:pPr>
            <a:r>
              <a:rPr lang="en-US" sz="1800" b="1" dirty="0">
                <a:solidFill>
                  <a:srgbClr val="000000"/>
                </a:solidFill>
                <a:latin typeface="Arial"/>
                <a:ea typeface="Arial"/>
                <a:cs typeface="Arial"/>
                <a:sym typeface="Arial"/>
              </a:rPr>
              <a:t>&gt; </a:t>
            </a:r>
            <a:r>
              <a:rPr lang="en-US" sz="1800" b="1" dirty="0" err="1">
                <a:solidFill>
                  <a:srgbClr val="000000"/>
                </a:solidFill>
                <a:latin typeface="Arial"/>
                <a:ea typeface="Arial"/>
                <a:cs typeface="Arial"/>
                <a:sym typeface="Arial"/>
              </a:rPr>
              <a:t>Tf</a:t>
            </a:r>
            <a:r>
              <a:rPr lang="en-US" sz="1800" b="1" dirty="0">
                <a:solidFill>
                  <a:srgbClr val="000000"/>
                </a:solidFill>
                <a:latin typeface="Arial"/>
                <a:ea typeface="Arial"/>
                <a:cs typeface="Arial"/>
                <a:sym typeface="Arial"/>
              </a:rPr>
              <a:t> </a:t>
            </a:r>
            <a:r>
              <a:rPr lang="en-US" sz="1800" b="1" dirty="0" err="1">
                <a:solidFill>
                  <a:srgbClr val="000000"/>
                </a:solidFill>
                <a:latin typeface="Arial"/>
                <a:ea typeface="Arial"/>
                <a:cs typeface="Arial"/>
                <a:sym typeface="Arial"/>
              </a:rPr>
              <a:t>Idf</a:t>
            </a:r>
            <a:r>
              <a:rPr lang="en-US" sz="1800" b="1" dirty="0">
                <a:solidFill>
                  <a:srgbClr val="000000"/>
                </a:solidFill>
                <a:latin typeface="Arial"/>
                <a:ea typeface="Arial"/>
                <a:cs typeface="Arial"/>
                <a:sym typeface="Arial"/>
              </a:rPr>
              <a:t> vectorizer:</a:t>
            </a:r>
          </a:p>
          <a:p>
            <a:pPr marL="457200" lvl="0" indent="0" algn="l" rtl="0">
              <a:lnSpc>
                <a:spcPct val="95000"/>
              </a:lnSpc>
              <a:spcBef>
                <a:spcPts val="800"/>
              </a:spcBef>
              <a:spcAft>
                <a:spcPts val="800"/>
              </a:spcAft>
              <a:buClr>
                <a:schemeClr val="dk1"/>
              </a:buClr>
              <a:buSzPts val="935"/>
              <a:buFont typeface="Arial"/>
              <a:buNone/>
            </a:pPr>
            <a:r>
              <a:rPr lang="en-US" sz="1800" dirty="0">
                <a:solidFill>
                  <a:srgbClr val="000000"/>
                </a:solidFill>
                <a:latin typeface="Arial"/>
                <a:ea typeface="Arial"/>
                <a:cs typeface="Arial"/>
                <a:sym typeface="Arial"/>
              </a:rPr>
              <a:t>TFIDF, short for term frequency–inverse document frequency, is a numerical statistic that is intended to reflect how important a word is to a </a:t>
            </a:r>
            <a:r>
              <a:rPr lang="en-US" sz="1800" dirty="0">
                <a:solidFill>
                  <a:srgbClr val="000000"/>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document</a:t>
            </a:r>
            <a:r>
              <a:rPr lang="en-US" sz="1800" dirty="0">
                <a:solidFill>
                  <a:srgbClr val="000000"/>
                </a:solidFill>
                <a:latin typeface="Arial"/>
                <a:ea typeface="Arial"/>
                <a:cs typeface="Arial"/>
                <a:sym typeface="Arial"/>
              </a:rPr>
              <a:t> in a collection or </a:t>
            </a:r>
            <a:r>
              <a:rPr lang="en-US" sz="1800" dirty="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corpus</a:t>
            </a:r>
            <a:r>
              <a:rPr lang="en-US" sz="1800" dirty="0">
                <a:solidFill>
                  <a:srgbClr val="000000"/>
                </a:solidFill>
                <a:latin typeface="Arial"/>
                <a:ea typeface="Arial"/>
                <a:cs typeface="Arial"/>
                <a:sym typeface="Arial"/>
              </a:rPr>
              <a:t>.</a:t>
            </a:r>
          </a:p>
          <a:p>
            <a:pPr marL="0" lvl="0" indent="0" algn="l" rtl="0">
              <a:spcBef>
                <a:spcPts val="800"/>
              </a:spcBef>
              <a:spcAft>
                <a:spcPts val="0"/>
              </a:spcAft>
              <a:buNone/>
            </a:pPr>
            <a:r>
              <a:rPr lang="en-US" sz="2400" b="1" dirty="0">
                <a:latin typeface="Arial"/>
                <a:ea typeface="Arial"/>
                <a:cs typeface="Arial"/>
                <a:sym typeface="Arial"/>
              </a:rPr>
              <a:t>	&gt;</a:t>
            </a:r>
            <a:r>
              <a:rPr lang="en-US" sz="1900" b="1" dirty="0" err="1">
                <a:latin typeface="Arial"/>
                <a:ea typeface="Arial"/>
                <a:cs typeface="Arial"/>
                <a:sym typeface="Arial"/>
              </a:rPr>
              <a:t>PassiveAggresive</a:t>
            </a:r>
            <a:r>
              <a:rPr lang="en-US" sz="1900" b="1" dirty="0">
                <a:latin typeface="Arial"/>
                <a:ea typeface="Arial"/>
                <a:cs typeface="Arial"/>
                <a:sym typeface="Arial"/>
              </a:rPr>
              <a:t> algorithm for classification</a:t>
            </a:r>
            <a:r>
              <a:rPr lang="en-US" sz="1900" dirty="0">
                <a:latin typeface="Arial"/>
                <a:ea typeface="Arial"/>
                <a:cs typeface="Arial"/>
                <a:sym typeface="Arial"/>
              </a:rPr>
              <a:t>: </a:t>
            </a:r>
          </a:p>
          <a:p>
            <a:pPr marL="457200" lvl="0" indent="457200" algn="l" rtl="0">
              <a:spcBef>
                <a:spcPts val="800"/>
              </a:spcBef>
              <a:spcAft>
                <a:spcPts val="0"/>
              </a:spcAft>
              <a:buNone/>
            </a:pPr>
            <a:r>
              <a:rPr lang="en-US" sz="1900" dirty="0">
                <a:latin typeface="Arial"/>
                <a:ea typeface="Arial"/>
                <a:cs typeface="Arial"/>
                <a:sym typeface="Arial"/>
              </a:rPr>
              <a:t>are generally used for large-scale learning.</a:t>
            </a:r>
          </a:p>
          <a:p>
            <a:pPr marL="0" lvl="0" indent="0" algn="l" rtl="0">
              <a:spcBef>
                <a:spcPts val="800"/>
              </a:spcBef>
              <a:spcAft>
                <a:spcPts val="0"/>
              </a:spcAft>
              <a:buNone/>
            </a:pPr>
            <a:r>
              <a:rPr lang="en-US" sz="2000" b="1" dirty="0">
                <a:latin typeface="Arial"/>
                <a:ea typeface="Arial"/>
                <a:cs typeface="Arial"/>
                <a:sym typeface="Arial"/>
              </a:rPr>
              <a:t>	&gt; Flask for handling the backend:</a:t>
            </a:r>
          </a:p>
          <a:p>
            <a:pPr marL="0" lvl="0" indent="0" algn="l" rtl="0">
              <a:spcBef>
                <a:spcPts val="800"/>
              </a:spcBef>
              <a:spcAft>
                <a:spcPts val="0"/>
              </a:spcAft>
              <a:buNone/>
            </a:pPr>
            <a:r>
              <a:rPr lang="en-US" sz="2000" b="1" dirty="0">
                <a:latin typeface="Arial"/>
                <a:ea typeface="Arial"/>
                <a:cs typeface="Arial"/>
                <a:sym typeface="Arial"/>
              </a:rPr>
              <a:t>		</a:t>
            </a:r>
            <a:r>
              <a:rPr lang="en-US" sz="2000" dirty="0">
                <a:latin typeface="Arial"/>
                <a:ea typeface="Arial"/>
                <a:cs typeface="Arial"/>
                <a:sym typeface="Arial"/>
              </a:rPr>
              <a:t>It is a web framework. It provides you with tools, libraries and        technologies that allow you to build a web application.</a:t>
            </a:r>
            <a:endParaRPr lang="en-US" sz="1900" dirty="0">
              <a:latin typeface="Arial"/>
              <a:ea typeface="Arial"/>
              <a:cs typeface="Arial"/>
              <a:sym typeface="Arial"/>
            </a:endParaRPr>
          </a:p>
          <a:p>
            <a:endParaRPr lang="en-IN" dirty="0"/>
          </a:p>
        </p:txBody>
      </p:sp>
    </p:spTree>
    <p:extLst>
      <p:ext uri="{BB962C8B-B14F-4D97-AF65-F5344CB8AC3E}">
        <p14:creationId xmlns:p14="http://schemas.microsoft.com/office/powerpoint/2010/main" val="2687188171"/>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lassic-Corporate_Teach a Course_03_MO - v4.pptx" id="{D5AEBA98-7BE2-4600-B726-C10F88B0D5DD}" vid="{80972332-D852-4500-B88A-BEF94A57E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AD4E0F-D5B9-4E85-A9F9-55FB534FCA93}">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1225D5A-3A69-457C-B7D4-425712F5D40F}">
  <ds:schemaRefs>
    <ds:schemaRef ds:uri="http://schemas.microsoft.com/sharepoint/v3/contenttype/forms"/>
  </ds:schemaRefs>
</ds:datastoreItem>
</file>

<file path=customXml/itemProps3.xml><?xml version="1.0" encoding="utf-8"?>
<ds:datastoreItem xmlns:ds="http://schemas.openxmlformats.org/officeDocument/2006/customXml" ds:itemID="{70E7F611-2872-4820-B95F-32B269E9ADCC}">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Classic corporate teach a course</Template>
  <TotalTime>329</TotalTime>
  <Words>1248</Words>
  <Application>Microsoft Office PowerPoint</Application>
  <PresentationFormat>Widescreen</PresentationFormat>
  <Paragraphs>171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Arial</vt:lpstr>
      <vt:lpstr>Calibri</vt:lpstr>
      <vt:lpstr>Gill Sans MT</vt:lpstr>
      <vt:lpstr>Helvetica Neue</vt:lpstr>
      <vt:lpstr>var(--jp-content-font-family)</vt:lpstr>
      <vt:lpstr>Wingdings</vt:lpstr>
      <vt:lpstr>Wingdings 2</vt:lpstr>
      <vt:lpstr>DividendVTI</vt:lpstr>
      <vt:lpstr>PowerPoint Presentation</vt:lpstr>
      <vt:lpstr>outline</vt:lpstr>
      <vt:lpstr>INTRODUCTION</vt:lpstr>
      <vt:lpstr>Motivation and objective of project</vt:lpstr>
      <vt:lpstr>Tools and dataset required </vt:lpstr>
      <vt:lpstr>Block Diagram</vt:lpstr>
      <vt:lpstr>Methodology</vt:lpstr>
      <vt:lpstr>Methodology</vt:lpstr>
      <vt:lpstr>methodology</vt:lpstr>
      <vt:lpstr>MODEL</vt:lpstr>
      <vt:lpstr>Model</vt:lpstr>
      <vt:lpstr>Model results</vt:lpstr>
      <vt:lpstr>Outcome</vt:lpstr>
      <vt:lpstr>outcome</vt:lpstr>
      <vt:lpstr>Flask web app – User Interface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Mukund Nagare</dc:creator>
  <cp:lastModifiedBy>sairaj yadav</cp:lastModifiedBy>
  <cp:revision>10</cp:revision>
  <dcterms:created xsi:type="dcterms:W3CDTF">2020-09-09T07:02:23Z</dcterms:created>
  <dcterms:modified xsi:type="dcterms:W3CDTF">2022-04-01T09:40:57Z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