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Kooperativ" charset="1" panose="00000000000000000000"/>
      <p:regular r:id="rId18"/>
    </p:embeddedFont>
    <p:embeddedFont>
      <p:font typeface="Poppins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9623275" y="-1760556"/>
            <a:ext cx="8664725" cy="8255120"/>
          </a:xfrm>
          <a:custGeom>
            <a:avLst/>
            <a:gdLst/>
            <a:ahLst/>
            <a:cxnLst/>
            <a:rect r="r" b="b" t="t" l="l"/>
            <a:pathLst>
              <a:path h="8255120" w="8664725">
                <a:moveTo>
                  <a:pt x="0" y="0"/>
                </a:moveTo>
                <a:lnTo>
                  <a:pt x="8664725" y="0"/>
                </a:lnTo>
                <a:lnTo>
                  <a:pt x="8664725" y="8255120"/>
                </a:lnTo>
                <a:lnTo>
                  <a:pt x="0" y="8255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76365" y="6898999"/>
            <a:ext cx="4952730" cy="4718601"/>
          </a:xfrm>
          <a:custGeom>
            <a:avLst/>
            <a:gdLst/>
            <a:ahLst/>
            <a:cxnLst/>
            <a:rect r="r" b="b" t="t" l="l"/>
            <a:pathLst>
              <a:path h="4718601" w="4952730">
                <a:moveTo>
                  <a:pt x="0" y="0"/>
                </a:moveTo>
                <a:lnTo>
                  <a:pt x="4952730" y="0"/>
                </a:lnTo>
                <a:lnTo>
                  <a:pt x="4952730" y="4718602"/>
                </a:lnTo>
                <a:lnTo>
                  <a:pt x="0" y="4718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86939" y="9540136"/>
            <a:ext cx="23861879" cy="1715718"/>
            <a:chOff x="0" y="0"/>
            <a:chExt cx="6284610" cy="451876"/>
          </a:xfrm>
        </p:grpSpPr>
        <p:sp>
          <p:nvSpPr>
            <p:cNvPr name="Freeform 8" id="8"/>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9" id="9"/>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0" id="10"/>
          <p:cNvSpPr/>
          <p:nvPr/>
        </p:nvSpPr>
        <p:spPr>
          <a:xfrm flipH="false" flipV="false" rot="0">
            <a:off x="9871409" y="557426"/>
            <a:ext cx="8683638" cy="11425839"/>
          </a:xfrm>
          <a:custGeom>
            <a:avLst/>
            <a:gdLst/>
            <a:ahLst/>
            <a:cxnLst/>
            <a:rect r="r" b="b" t="t" l="l"/>
            <a:pathLst>
              <a:path h="11425839" w="8683638">
                <a:moveTo>
                  <a:pt x="0" y="0"/>
                </a:moveTo>
                <a:lnTo>
                  <a:pt x="8683637" y="0"/>
                </a:lnTo>
                <a:lnTo>
                  <a:pt x="8683637" y="11425838"/>
                </a:lnTo>
                <a:lnTo>
                  <a:pt x="0" y="114258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2468390">
            <a:off x="-1433226" y="-1499974"/>
            <a:ext cx="5627462" cy="4114800"/>
          </a:xfrm>
          <a:custGeom>
            <a:avLst/>
            <a:gdLst/>
            <a:ahLst/>
            <a:cxnLst/>
            <a:rect r="r" b="b" t="t" l="l"/>
            <a:pathLst>
              <a:path h="4114800" w="5627462">
                <a:moveTo>
                  <a:pt x="5627462" y="0"/>
                </a:moveTo>
                <a:lnTo>
                  <a:pt x="0" y="0"/>
                </a:lnTo>
                <a:lnTo>
                  <a:pt x="0" y="4114800"/>
                </a:lnTo>
                <a:lnTo>
                  <a:pt x="5627462" y="4114800"/>
                </a:lnTo>
                <a:lnTo>
                  <a:pt x="562746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92999">
            <a:off x="16182734" y="8485530"/>
            <a:ext cx="3776269" cy="2761208"/>
          </a:xfrm>
          <a:custGeom>
            <a:avLst/>
            <a:gdLst/>
            <a:ahLst/>
            <a:cxnLst/>
            <a:rect r="r" b="b" t="t" l="l"/>
            <a:pathLst>
              <a:path h="2761208" w="3776269">
                <a:moveTo>
                  <a:pt x="0" y="0"/>
                </a:moveTo>
                <a:lnTo>
                  <a:pt x="3776270" y="0"/>
                </a:lnTo>
                <a:lnTo>
                  <a:pt x="3776270" y="2761208"/>
                </a:lnTo>
                <a:lnTo>
                  <a:pt x="0" y="27612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266846">
            <a:off x="16733914" y="2997204"/>
            <a:ext cx="1050773" cy="1050773"/>
          </a:xfrm>
          <a:custGeom>
            <a:avLst/>
            <a:gdLst/>
            <a:ahLst/>
            <a:cxnLst/>
            <a:rect r="r" b="b" t="t" l="l"/>
            <a:pathLst>
              <a:path h="1050773" w="1050773">
                <a:moveTo>
                  <a:pt x="0" y="0"/>
                </a:moveTo>
                <a:lnTo>
                  <a:pt x="1050772" y="0"/>
                </a:lnTo>
                <a:lnTo>
                  <a:pt x="1050772"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028700" y="2033807"/>
            <a:ext cx="12587518" cy="7832327"/>
          </a:xfrm>
          <a:prstGeom prst="rect">
            <a:avLst/>
          </a:prstGeom>
        </p:spPr>
        <p:txBody>
          <a:bodyPr anchor="t" rtlCol="false" tIns="0" lIns="0" bIns="0" rIns="0">
            <a:spAutoFit/>
          </a:bodyPr>
          <a:lstStyle/>
          <a:p>
            <a:pPr algn="l">
              <a:lnSpc>
                <a:spcPts val="15135"/>
              </a:lnSpc>
            </a:pPr>
            <a:r>
              <a:rPr lang="en-US" sz="17006">
                <a:solidFill>
                  <a:srgbClr val="FFFFFF"/>
                </a:solidFill>
                <a:latin typeface="Kooperativ"/>
                <a:ea typeface="Kooperativ"/>
                <a:cs typeface="Kooperativ"/>
                <a:sym typeface="Kooperativ"/>
              </a:rPr>
              <a:t>sql project</a:t>
            </a:r>
          </a:p>
          <a:p>
            <a:pPr algn="l">
              <a:lnSpc>
                <a:spcPts val="15135"/>
              </a:lnSpc>
            </a:pPr>
            <a:r>
              <a:rPr lang="en-US" sz="17006">
                <a:solidFill>
                  <a:srgbClr val="FFFFFF"/>
                </a:solidFill>
                <a:latin typeface="Kooperativ"/>
                <a:ea typeface="Kooperativ"/>
                <a:cs typeface="Kooperativ"/>
                <a:sym typeface="Kooperativ"/>
              </a:rPr>
              <a:t>on pizza</a:t>
            </a:r>
          </a:p>
          <a:p>
            <a:pPr algn="l">
              <a:lnSpc>
                <a:spcPts val="15135"/>
              </a:lnSpc>
            </a:pPr>
            <a:r>
              <a:rPr lang="en-US" sz="17006">
                <a:solidFill>
                  <a:srgbClr val="FFFFFF"/>
                </a:solidFill>
                <a:latin typeface="Kooperativ"/>
                <a:ea typeface="Kooperativ"/>
                <a:cs typeface="Kooperativ"/>
                <a:sym typeface="Kooperativ"/>
              </a:rPr>
              <a:t>sales</a:t>
            </a:r>
          </a:p>
        </p:txBody>
      </p:sp>
      <p:sp>
        <p:nvSpPr>
          <p:cNvPr name="Freeform 15" id="15"/>
          <p:cNvSpPr/>
          <p:nvPr/>
        </p:nvSpPr>
        <p:spPr>
          <a:xfrm flipH="false" flipV="false" rot="-110629">
            <a:off x="8804003" y="104533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387305">
            <a:off x="8021026" y="8046936"/>
            <a:ext cx="1532689" cy="1164843"/>
          </a:xfrm>
          <a:custGeom>
            <a:avLst/>
            <a:gdLst/>
            <a:ahLst/>
            <a:cxnLst/>
            <a:rect r="r" b="b" t="t" l="l"/>
            <a:pathLst>
              <a:path h="1164843" w="1532689">
                <a:moveTo>
                  <a:pt x="0" y="0"/>
                </a:moveTo>
                <a:lnTo>
                  <a:pt x="1532689" y="0"/>
                </a:lnTo>
                <a:lnTo>
                  <a:pt x="1532689" y="1164843"/>
                </a:lnTo>
                <a:lnTo>
                  <a:pt x="0" y="11648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33350" y="2636040"/>
            <a:ext cx="9638699" cy="4562137"/>
          </a:xfrm>
          <a:custGeom>
            <a:avLst/>
            <a:gdLst/>
            <a:ahLst/>
            <a:cxnLst/>
            <a:rect r="r" b="b" t="t" l="l"/>
            <a:pathLst>
              <a:path h="4562137" w="9638699">
                <a:moveTo>
                  <a:pt x="0" y="0"/>
                </a:moveTo>
                <a:lnTo>
                  <a:pt x="9638699" y="0"/>
                </a:lnTo>
                <a:lnTo>
                  <a:pt x="9638699" y="4562136"/>
                </a:lnTo>
                <a:lnTo>
                  <a:pt x="0" y="4562136"/>
                </a:lnTo>
                <a:lnTo>
                  <a:pt x="0" y="0"/>
                </a:lnTo>
                <a:close/>
              </a:path>
            </a:pathLst>
          </a:custGeom>
          <a:blipFill>
            <a:blip r:embed="rId14"/>
            <a:stretch>
              <a:fillRect l="-34767" t="-42254" r="-67287" b="-97872"/>
            </a:stretch>
          </a:blipFill>
        </p:spPr>
      </p:sp>
      <p:sp>
        <p:nvSpPr>
          <p:cNvPr name="Freeform 15" id="15"/>
          <p:cNvSpPr/>
          <p:nvPr/>
        </p:nvSpPr>
        <p:spPr>
          <a:xfrm flipH="false" flipV="false" rot="0">
            <a:off x="10894302" y="4529792"/>
            <a:ext cx="4847117" cy="4376146"/>
          </a:xfrm>
          <a:custGeom>
            <a:avLst/>
            <a:gdLst/>
            <a:ahLst/>
            <a:cxnLst/>
            <a:rect r="r" b="b" t="t" l="l"/>
            <a:pathLst>
              <a:path h="4376146" w="4847117">
                <a:moveTo>
                  <a:pt x="0" y="0"/>
                </a:moveTo>
                <a:lnTo>
                  <a:pt x="4847117" y="0"/>
                </a:lnTo>
                <a:lnTo>
                  <a:pt x="4847117" y="4376146"/>
                </a:lnTo>
                <a:lnTo>
                  <a:pt x="0" y="4376146"/>
                </a:lnTo>
                <a:lnTo>
                  <a:pt x="0" y="0"/>
                </a:lnTo>
                <a:close/>
              </a:path>
            </a:pathLst>
          </a:custGeom>
          <a:blipFill>
            <a:blip r:embed="rId14"/>
            <a:stretch>
              <a:fillRect l="-143227" t="-357118" r="-634101" b="-89490"/>
            </a:stretch>
          </a:blipFill>
        </p:spPr>
      </p:sp>
      <p:sp>
        <p:nvSpPr>
          <p:cNvPr name="TextBox 16" id="16"/>
          <p:cNvSpPr txBox="true"/>
          <p:nvPr/>
        </p:nvSpPr>
        <p:spPr>
          <a:xfrm rot="0">
            <a:off x="133350" y="382695"/>
            <a:ext cx="18288000" cy="1499750"/>
          </a:xfrm>
          <a:prstGeom prst="rect">
            <a:avLst/>
          </a:prstGeom>
        </p:spPr>
        <p:txBody>
          <a:bodyPr anchor="t" rtlCol="false" tIns="0" lIns="0" bIns="0" rIns="0">
            <a:spAutoFit/>
          </a:bodyPr>
          <a:lstStyle/>
          <a:p>
            <a:pPr algn="l">
              <a:lnSpc>
                <a:spcPts val="5696"/>
              </a:lnSpc>
            </a:pPr>
            <a:r>
              <a:rPr lang="en-US" sz="6400">
                <a:solidFill>
                  <a:srgbClr val="FFFFFF"/>
                </a:solidFill>
                <a:latin typeface="Kooperativ"/>
                <a:ea typeface="Kooperativ"/>
                <a:cs typeface="Kooperativ"/>
                <a:sym typeface="Kooperativ"/>
              </a:rPr>
              <a:t>q8 grouped the order by date and calculate thee average no of pizza per day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440515" y="2852478"/>
            <a:ext cx="9331534" cy="4240890"/>
          </a:xfrm>
          <a:custGeom>
            <a:avLst/>
            <a:gdLst/>
            <a:ahLst/>
            <a:cxnLst/>
            <a:rect r="r" b="b" t="t" l="l"/>
            <a:pathLst>
              <a:path h="4240890" w="9331534">
                <a:moveTo>
                  <a:pt x="0" y="0"/>
                </a:moveTo>
                <a:lnTo>
                  <a:pt x="9331534" y="0"/>
                </a:lnTo>
                <a:lnTo>
                  <a:pt x="9331534" y="4240890"/>
                </a:lnTo>
                <a:lnTo>
                  <a:pt x="0" y="4240890"/>
                </a:lnTo>
                <a:lnTo>
                  <a:pt x="0" y="0"/>
                </a:lnTo>
                <a:close/>
              </a:path>
            </a:pathLst>
          </a:custGeom>
          <a:blipFill>
            <a:blip r:embed="rId14"/>
            <a:stretch>
              <a:fillRect l="-45933" t="-65203" r="-121016" b="-165203"/>
            </a:stretch>
          </a:blipFill>
        </p:spPr>
      </p:sp>
      <p:sp>
        <p:nvSpPr>
          <p:cNvPr name="Freeform 15" id="15"/>
          <p:cNvSpPr/>
          <p:nvPr/>
        </p:nvSpPr>
        <p:spPr>
          <a:xfrm flipH="false" flipV="false" rot="0">
            <a:off x="10606133" y="5651413"/>
            <a:ext cx="6419976" cy="2759257"/>
          </a:xfrm>
          <a:custGeom>
            <a:avLst/>
            <a:gdLst/>
            <a:ahLst/>
            <a:cxnLst/>
            <a:rect r="r" b="b" t="t" l="l"/>
            <a:pathLst>
              <a:path h="2759257" w="6419976">
                <a:moveTo>
                  <a:pt x="0" y="0"/>
                </a:moveTo>
                <a:lnTo>
                  <a:pt x="6419975" y="0"/>
                </a:lnTo>
                <a:lnTo>
                  <a:pt x="6419975" y="2759257"/>
                </a:lnTo>
                <a:lnTo>
                  <a:pt x="0" y="2759257"/>
                </a:lnTo>
                <a:lnTo>
                  <a:pt x="0" y="0"/>
                </a:lnTo>
                <a:close/>
              </a:path>
            </a:pathLst>
          </a:custGeom>
          <a:blipFill>
            <a:blip r:embed="rId14"/>
            <a:stretch>
              <a:fillRect l="-64618" t="-305690" r="-270221" b="-163415"/>
            </a:stretch>
          </a:blipFill>
        </p:spPr>
      </p:sp>
      <p:sp>
        <p:nvSpPr>
          <p:cNvPr name="TextBox 16" id="16"/>
          <p:cNvSpPr txBox="true"/>
          <p:nvPr/>
        </p:nvSpPr>
        <p:spPr>
          <a:xfrm rot="0">
            <a:off x="133350" y="382695"/>
            <a:ext cx="18288000" cy="1499750"/>
          </a:xfrm>
          <a:prstGeom prst="rect">
            <a:avLst/>
          </a:prstGeom>
        </p:spPr>
        <p:txBody>
          <a:bodyPr anchor="t" rtlCol="false" tIns="0" lIns="0" bIns="0" rIns="0">
            <a:spAutoFit/>
          </a:bodyPr>
          <a:lstStyle/>
          <a:p>
            <a:pPr algn="l">
              <a:lnSpc>
                <a:spcPts val="5696"/>
              </a:lnSpc>
            </a:pPr>
            <a:r>
              <a:rPr lang="en-US" sz="6400">
                <a:solidFill>
                  <a:srgbClr val="FFFFFF"/>
                </a:solidFill>
                <a:latin typeface="Kooperativ"/>
                <a:ea typeface="Kooperativ"/>
                <a:cs typeface="Kooperativ"/>
                <a:sym typeface="Kooperativ"/>
              </a:rPr>
              <a:t>q9 determine top 3 most pizza type based on revenue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209201" y="2491107"/>
            <a:ext cx="8194754" cy="4975447"/>
          </a:xfrm>
          <a:custGeom>
            <a:avLst/>
            <a:gdLst/>
            <a:ahLst/>
            <a:cxnLst/>
            <a:rect r="r" b="b" t="t" l="l"/>
            <a:pathLst>
              <a:path h="4975447" w="8194754">
                <a:moveTo>
                  <a:pt x="0" y="0"/>
                </a:moveTo>
                <a:lnTo>
                  <a:pt x="8194754" y="0"/>
                </a:lnTo>
                <a:lnTo>
                  <a:pt x="8194754" y="4975447"/>
                </a:lnTo>
                <a:lnTo>
                  <a:pt x="0" y="4975447"/>
                </a:lnTo>
                <a:lnTo>
                  <a:pt x="0" y="0"/>
                </a:lnTo>
                <a:close/>
              </a:path>
            </a:pathLst>
          </a:custGeom>
          <a:blipFill>
            <a:blip r:embed="rId14"/>
            <a:stretch>
              <a:fillRect l="-43503" t="-38762" r="-109322" b="-95470"/>
            </a:stretch>
          </a:blipFill>
        </p:spPr>
      </p:sp>
      <p:sp>
        <p:nvSpPr>
          <p:cNvPr name="Freeform 15" id="15"/>
          <p:cNvSpPr/>
          <p:nvPr/>
        </p:nvSpPr>
        <p:spPr>
          <a:xfrm flipH="false" flipV="false" rot="0">
            <a:off x="9639144" y="4417972"/>
            <a:ext cx="5367215" cy="4655232"/>
          </a:xfrm>
          <a:custGeom>
            <a:avLst/>
            <a:gdLst/>
            <a:ahLst/>
            <a:cxnLst/>
            <a:rect r="r" b="b" t="t" l="l"/>
            <a:pathLst>
              <a:path h="4655232" w="5367215">
                <a:moveTo>
                  <a:pt x="0" y="0"/>
                </a:moveTo>
                <a:lnTo>
                  <a:pt x="5367215" y="0"/>
                </a:lnTo>
                <a:lnTo>
                  <a:pt x="5367215" y="4655232"/>
                </a:lnTo>
                <a:lnTo>
                  <a:pt x="0" y="4655232"/>
                </a:lnTo>
                <a:lnTo>
                  <a:pt x="0" y="0"/>
                </a:lnTo>
                <a:close/>
              </a:path>
            </a:pathLst>
          </a:custGeom>
          <a:blipFill>
            <a:blip r:embed="rId14"/>
            <a:stretch>
              <a:fillRect l="-80661" t="-192479" r="-306924" b="-23734"/>
            </a:stretch>
          </a:blipFill>
        </p:spPr>
      </p:sp>
      <p:sp>
        <p:nvSpPr>
          <p:cNvPr name="TextBox 16" id="16"/>
          <p:cNvSpPr txBox="true"/>
          <p:nvPr/>
        </p:nvSpPr>
        <p:spPr>
          <a:xfrm rot="0">
            <a:off x="133350" y="382695"/>
            <a:ext cx="18288000" cy="1499750"/>
          </a:xfrm>
          <a:prstGeom prst="rect">
            <a:avLst/>
          </a:prstGeom>
        </p:spPr>
        <p:txBody>
          <a:bodyPr anchor="t" rtlCol="false" tIns="0" lIns="0" bIns="0" rIns="0">
            <a:spAutoFit/>
          </a:bodyPr>
          <a:lstStyle/>
          <a:p>
            <a:pPr algn="l">
              <a:lnSpc>
                <a:spcPts val="5696"/>
              </a:lnSpc>
            </a:pPr>
            <a:r>
              <a:rPr lang="en-US" sz="6400">
                <a:solidFill>
                  <a:srgbClr val="FFFFFF"/>
                </a:solidFill>
                <a:latin typeface="Kooperativ"/>
                <a:ea typeface="Kooperativ"/>
                <a:cs typeface="Kooperativ"/>
                <a:sym typeface="Kooperativ"/>
              </a:rPr>
              <a:t>q10 analyse the cumulative revenue generated over time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52168" y="-798680"/>
            <a:ext cx="8664725" cy="8255120"/>
          </a:xfrm>
          <a:custGeom>
            <a:avLst/>
            <a:gdLst/>
            <a:ahLst/>
            <a:cxnLst/>
            <a:rect r="r" b="b" t="t" l="l"/>
            <a:pathLst>
              <a:path h="8255120" w="8664725">
                <a:moveTo>
                  <a:pt x="0" y="0"/>
                </a:moveTo>
                <a:lnTo>
                  <a:pt x="8664725" y="0"/>
                </a:lnTo>
                <a:lnTo>
                  <a:pt x="8664725" y="8255120"/>
                </a:lnTo>
                <a:lnTo>
                  <a:pt x="0" y="8255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799337" y="241790"/>
            <a:ext cx="9144000" cy="9016510"/>
            <a:chOff x="0" y="0"/>
            <a:chExt cx="1993511" cy="1965717"/>
          </a:xfrm>
        </p:grpSpPr>
        <p:sp>
          <p:nvSpPr>
            <p:cNvPr name="Freeform 7" id="7"/>
            <p:cNvSpPr/>
            <p:nvPr/>
          </p:nvSpPr>
          <p:spPr>
            <a:xfrm flipH="false" flipV="false" rot="0">
              <a:off x="0" y="0"/>
              <a:ext cx="1993511" cy="1965717"/>
            </a:xfrm>
            <a:custGeom>
              <a:avLst/>
              <a:gdLst/>
              <a:ahLst/>
              <a:cxnLst/>
              <a:rect r="r" b="b" t="t" l="l"/>
              <a:pathLst>
                <a:path h="1965717" w="1993511">
                  <a:moveTo>
                    <a:pt x="6773" y="0"/>
                  </a:moveTo>
                  <a:lnTo>
                    <a:pt x="1986738" y="0"/>
                  </a:lnTo>
                  <a:cubicBezTo>
                    <a:pt x="1988534" y="0"/>
                    <a:pt x="1990257" y="714"/>
                    <a:pt x="1991527" y="1984"/>
                  </a:cubicBezTo>
                  <a:cubicBezTo>
                    <a:pt x="1992798" y="3254"/>
                    <a:pt x="1993511" y="4977"/>
                    <a:pt x="1993511" y="6773"/>
                  </a:cubicBezTo>
                  <a:lnTo>
                    <a:pt x="1993511" y="1958943"/>
                  </a:lnTo>
                  <a:cubicBezTo>
                    <a:pt x="1993511" y="1960740"/>
                    <a:pt x="1992798" y="1962463"/>
                    <a:pt x="1991527" y="1963733"/>
                  </a:cubicBezTo>
                  <a:cubicBezTo>
                    <a:pt x="1990257" y="1965003"/>
                    <a:pt x="1988534" y="1965717"/>
                    <a:pt x="1986738" y="1965717"/>
                  </a:cubicBezTo>
                  <a:lnTo>
                    <a:pt x="6773" y="1965717"/>
                  </a:lnTo>
                  <a:cubicBezTo>
                    <a:pt x="4977" y="1965717"/>
                    <a:pt x="3254" y="1965003"/>
                    <a:pt x="1984" y="1963733"/>
                  </a:cubicBezTo>
                  <a:cubicBezTo>
                    <a:pt x="714" y="1962463"/>
                    <a:pt x="0" y="1960740"/>
                    <a:pt x="0" y="1958943"/>
                  </a:cubicBezTo>
                  <a:lnTo>
                    <a:pt x="0" y="6773"/>
                  </a:lnTo>
                  <a:cubicBezTo>
                    <a:pt x="0" y="4977"/>
                    <a:pt x="714" y="3254"/>
                    <a:pt x="1984" y="1984"/>
                  </a:cubicBezTo>
                  <a:cubicBezTo>
                    <a:pt x="3254" y="714"/>
                    <a:pt x="4977" y="0"/>
                    <a:pt x="6773" y="0"/>
                  </a:cubicBezTo>
                  <a:close/>
                </a:path>
              </a:pathLst>
            </a:custGeom>
            <a:solidFill>
              <a:srgbClr val="F8B31F"/>
            </a:solidFill>
          </p:spPr>
        </p:sp>
        <p:sp>
          <p:nvSpPr>
            <p:cNvPr name="TextBox 8" id="8"/>
            <p:cNvSpPr txBox="true"/>
            <p:nvPr/>
          </p:nvSpPr>
          <p:spPr>
            <a:xfrm>
              <a:off x="0" y="-66675"/>
              <a:ext cx="1993511" cy="2032392"/>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2786939" y="9540136"/>
            <a:ext cx="23861879" cy="1715718"/>
            <a:chOff x="0" y="0"/>
            <a:chExt cx="6284610" cy="451876"/>
          </a:xfrm>
        </p:grpSpPr>
        <p:sp>
          <p:nvSpPr>
            <p:cNvPr name="Freeform 10" id="10"/>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1" id="11"/>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2" id="12"/>
          <p:cNvSpPr/>
          <p:nvPr/>
        </p:nvSpPr>
        <p:spPr>
          <a:xfrm flipH="false" flipV="false" rot="0">
            <a:off x="-1385809" y="1220745"/>
            <a:ext cx="7335729" cy="9722051"/>
          </a:xfrm>
          <a:custGeom>
            <a:avLst/>
            <a:gdLst/>
            <a:ahLst/>
            <a:cxnLst/>
            <a:rect r="r" b="b" t="t" l="l"/>
            <a:pathLst>
              <a:path h="9722051" w="7335729">
                <a:moveTo>
                  <a:pt x="0" y="0"/>
                </a:moveTo>
                <a:lnTo>
                  <a:pt x="7335729" y="0"/>
                </a:lnTo>
                <a:lnTo>
                  <a:pt x="7335729" y="9722051"/>
                </a:lnTo>
                <a:lnTo>
                  <a:pt x="0" y="9722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546589" y="3859973"/>
            <a:ext cx="5597411" cy="7192935"/>
          </a:xfrm>
          <a:custGeom>
            <a:avLst/>
            <a:gdLst/>
            <a:ahLst/>
            <a:cxnLst/>
            <a:rect r="r" b="b" t="t" l="l"/>
            <a:pathLst>
              <a:path h="7192935" w="5597411">
                <a:moveTo>
                  <a:pt x="0" y="0"/>
                </a:moveTo>
                <a:lnTo>
                  <a:pt x="5597411" y="0"/>
                </a:lnTo>
                <a:lnTo>
                  <a:pt x="5597411" y="7192935"/>
                </a:lnTo>
                <a:lnTo>
                  <a:pt x="0" y="71929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266846">
            <a:off x="8618614" y="1259904"/>
            <a:ext cx="1050773" cy="1050773"/>
          </a:xfrm>
          <a:custGeom>
            <a:avLst/>
            <a:gdLst/>
            <a:ahLst/>
            <a:cxnLst/>
            <a:rect r="r" b="b" t="t" l="l"/>
            <a:pathLst>
              <a:path h="1050773" w="1050773">
                <a:moveTo>
                  <a:pt x="0" y="0"/>
                </a:moveTo>
                <a:lnTo>
                  <a:pt x="1050772" y="0"/>
                </a:lnTo>
                <a:lnTo>
                  <a:pt x="1050772"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110629">
            <a:off x="15835807" y="788032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387305">
            <a:off x="15359033" y="908093"/>
            <a:ext cx="2485981" cy="1889345"/>
          </a:xfrm>
          <a:custGeom>
            <a:avLst/>
            <a:gdLst/>
            <a:ahLst/>
            <a:cxnLst/>
            <a:rect r="r" b="b" t="t" l="l"/>
            <a:pathLst>
              <a:path h="1889345" w="2485981">
                <a:moveTo>
                  <a:pt x="0" y="0"/>
                </a:moveTo>
                <a:lnTo>
                  <a:pt x="2485980" y="0"/>
                </a:lnTo>
                <a:lnTo>
                  <a:pt x="2485980" y="1889345"/>
                </a:lnTo>
                <a:lnTo>
                  <a:pt x="0" y="18893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387305">
            <a:off x="468963" y="4210695"/>
            <a:ext cx="1744110" cy="1325524"/>
          </a:xfrm>
          <a:custGeom>
            <a:avLst/>
            <a:gdLst/>
            <a:ahLst/>
            <a:cxnLst/>
            <a:rect r="r" b="b" t="t" l="l"/>
            <a:pathLst>
              <a:path h="1325524" w="1744110">
                <a:moveTo>
                  <a:pt x="0" y="0"/>
                </a:moveTo>
                <a:lnTo>
                  <a:pt x="1744110" y="0"/>
                </a:lnTo>
                <a:lnTo>
                  <a:pt x="1744110" y="1325523"/>
                </a:lnTo>
                <a:lnTo>
                  <a:pt x="0" y="13255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8" id="18"/>
          <p:cNvSpPr txBox="true"/>
          <p:nvPr/>
        </p:nvSpPr>
        <p:spPr>
          <a:xfrm rot="0">
            <a:off x="8799337" y="551243"/>
            <a:ext cx="9144000" cy="8019145"/>
          </a:xfrm>
          <a:prstGeom prst="rect">
            <a:avLst/>
          </a:prstGeom>
        </p:spPr>
        <p:txBody>
          <a:bodyPr anchor="t" rtlCol="false" tIns="0" lIns="0" bIns="0" rIns="0">
            <a:spAutoFit/>
          </a:bodyPr>
          <a:lstStyle/>
          <a:p>
            <a:pPr algn="ctr">
              <a:lnSpc>
                <a:spcPts val="4249"/>
              </a:lnSpc>
              <a:spcBef>
                <a:spcPct val="0"/>
              </a:spcBef>
            </a:pPr>
            <a:r>
              <a:rPr lang="en-US" sz="3035">
                <a:solidFill>
                  <a:srgbClr val="000000"/>
                </a:solidFill>
                <a:latin typeface="Poppins Bold"/>
                <a:ea typeface="Poppins Bold"/>
                <a:cs typeface="Poppins Bold"/>
                <a:sym typeface="Poppins Bold"/>
              </a:rPr>
              <a:t>In this project, we utilized SQL queries to address various problems related to pizza sales. Our goal was to analyze sales data, identify trends, and gain insights into customer preferences and operational efficiency. By executing targeted SQL queries, we were able to extract, filter, and aggregate data to understand popular pizza types and toppings, identify peak sales periods, compare sales across locations, and recognize customer purchase patterns. This analysis provided valuable information to optimize inventory management, improve marketing strategies, and enhance overall business performance.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867379" y="3103266"/>
            <a:ext cx="7683542" cy="4914197"/>
          </a:xfrm>
          <a:custGeom>
            <a:avLst/>
            <a:gdLst/>
            <a:ahLst/>
            <a:cxnLst/>
            <a:rect r="r" b="b" t="t" l="l"/>
            <a:pathLst>
              <a:path h="4914197" w="7683542">
                <a:moveTo>
                  <a:pt x="0" y="0"/>
                </a:moveTo>
                <a:lnTo>
                  <a:pt x="7683541" y="0"/>
                </a:lnTo>
                <a:lnTo>
                  <a:pt x="7683541" y="4914197"/>
                </a:lnTo>
                <a:lnTo>
                  <a:pt x="0" y="4914197"/>
                </a:lnTo>
                <a:lnTo>
                  <a:pt x="0" y="0"/>
                </a:lnTo>
                <a:close/>
              </a:path>
            </a:pathLst>
          </a:custGeom>
          <a:blipFill>
            <a:blip r:embed="rId14"/>
            <a:stretch>
              <a:fillRect l="-62472" t="-54421" r="-200597" b="-164895"/>
            </a:stretch>
          </a:blipFill>
        </p:spPr>
      </p:sp>
      <p:sp>
        <p:nvSpPr>
          <p:cNvPr name="Freeform 15" id="15"/>
          <p:cNvSpPr/>
          <p:nvPr/>
        </p:nvSpPr>
        <p:spPr>
          <a:xfrm flipH="false" flipV="false" rot="0">
            <a:off x="9974753" y="5286586"/>
            <a:ext cx="5904450" cy="3971714"/>
          </a:xfrm>
          <a:custGeom>
            <a:avLst/>
            <a:gdLst/>
            <a:ahLst/>
            <a:cxnLst/>
            <a:rect r="r" b="b" t="t" l="l"/>
            <a:pathLst>
              <a:path h="3971714" w="5904450">
                <a:moveTo>
                  <a:pt x="0" y="0"/>
                </a:moveTo>
                <a:lnTo>
                  <a:pt x="5904450" y="0"/>
                </a:lnTo>
                <a:lnTo>
                  <a:pt x="5904450" y="3971714"/>
                </a:lnTo>
                <a:lnTo>
                  <a:pt x="0" y="3971714"/>
                </a:lnTo>
                <a:lnTo>
                  <a:pt x="0" y="0"/>
                </a:lnTo>
                <a:close/>
              </a:path>
            </a:pathLst>
          </a:custGeom>
          <a:blipFill>
            <a:blip r:embed="rId14"/>
            <a:stretch>
              <a:fillRect l="-84095" t="-227666" r="-336520" b="-107686"/>
            </a:stretch>
          </a:blipFill>
        </p:spPr>
      </p:sp>
      <p:sp>
        <p:nvSpPr>
          <p:cNvPr name="TextBox 16" id="16"/>
          <p:cNvSpPr txBox="true"/>
          <p:nvPr/>
        </p:nvSpPr>
        <p:spPr>
          <a:xfrm rot="0">
            <a:off x="370523" y="506520"/>
            <a:ext cx="17378658" cy="2596746"/>
          </a:xfrm>
          <a:prstGeom prst="rect">
            <a:avLst/>
          </a:prstGeom>
        </p:spPr>
        <p:txBody>
          <a:bodyPr anchor="t" rtlCol="false" tIns="0" lIns="0" bIns="0" rIns="0">
            <a:spAutoFit/>
          </a:bodyPr>
          <a:lstStyle/>
          <a:p>
            <a:pPr algn="l">
              <a:lnSpc>
                <a:spcPts val="9823"/>
              </a:lnSpc>
            </a:pPr>
            <a:r>
              <a:rPr lang="en-US" sz="11038">
                <a:solidFill>
                  <a:srgbClr val="FFFFFF"/>
                </a:solidFill>
                <a:latin typeface="Kooperativ"/>
                <a:ea typeface="Kooperativ"/>
                <a:cs typeface="Kooperativ"/>
                <a:sym typeface="Kooperativ"/>
              </a:rPr>
              <a:t>q1 - retrieve total no of order placed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547635" y="3095642"/>
            <a:ext cx="9427118" cy="4308816"/>
          </a:xfrm>
          <a:custGeom>
            <a:avLst/>
            <a:gdLst/>
            <a:ahLst/>
            <a:cxnLst/>
            <a:rect r="r" b="b" t="t" l="l"/>
            <a:pathLst>
              <a:path h="4308816" w="9427118">
                <a:moveTo>
                  <a:pt x="0" y="0"/>
                </a:moveTo>
                <a:lnTo>
                  <a:pt x="9427118" y="0"/>
                </a:lnTo>
                <a:lnTo>
                  <a:pt x="9427118" y="4308816"/>
                </a:lnTo>
                <a:lnTo>
                  <a:pt x="0" y="4308816"/>
                </a:lnTo>
                <a:lnTo>
                  <a:pt x="0" y="0"/>
                </a:lnTo>
                <a:close/>
              </a:path>
            </a:pathLst>
          </a:custGeom>
          <a:blipFill>
            <a:blip r:embed="rId14"/>
            <a:stretch>
              <a:fillRect l="-44357" t="-52647" r="-113430" b="-164605"/>
            </a:stretch>
          </a:blipFill>
        </p:spPr>
      </p:sp>
      <p:sp>
        <p:nvSpPr>
          <p:cNvPr name="Freeform 15" id="15"/>
          <p:cNvSpPr/>
          <p:nvPr/>
        </p:nvSpPr>
        <p:spPr>
          <a:xfrm flipH="false" flipV="false" rot="0">
            <a:off x="10246357" y="5481653"/>
            <a:ext cx="7774429" cy="3192825"/>
          </a:xfrm>
          <a:custGeom>
            <a:avLst/>
            <a:gdLst/>
            <a:ahLst/>
            <a:cxnLst/>
            <a:rect r="r" b="b" t="t" l="l"/>
            <a:pathLst>
              <a:path h="3192825" w="7774429">
                <a:moveTo>
                  <a:pt x="0" y="0"/>
                </a:moveTo>
                <a:lnTo>
                  <a:pt x="7774429" y="0"/>
                </a:lnTo>
                <a:lnTo>
                  <a:pt x="7774429" y="3192825"/>
                </a:lnTo>
                <a:lnTo>
                  <a:pt x="0" y="3192825"/>
                </a:lnTo>
                <a:lnTo>
                  <a:pt x="0" y="0"/>
                </a:lnTo>
                <a:close/>
              </a:path>
            </a:pathLst>
          </a:custGeom>
          <a:blipFill>
            <a:blip r:embed="rId14"/>
            <a:stretch>
              <a:fillRect l="-30394" t="-131341" r="-83910" b="-62186"/>
            </a:stretch>
          </a:blipFill>
        </p:spPr>
      </p:sp>
      <p:sp>
        <p:nvSpPr>
          <p:cNvPr name="TextBox 16" id="16"/>
          <p:cNvSpPr txBox="true"/>
          <p:nvPr/>
        </p:nvSpPr>
        <p:spPr>
          <a:xfrm rot="0">
            <a:off x="66675" y="487470"/>
            <a:ext cx="18288000" cy="2389872"/>
          </a:xfrm>
          <a:prstGeom prst="rect">
            <a:avLst/>
          </a:prstGeom>
        </p:spPr>
        <p:txBody>
          <a:bodyPr anchor="t" rtlCol="false" tIns="0" lIns="0" bIns="0" rIns="0">
            <a:spAutoFit/>
          </a:bodyPr>
          <a:lstStyle/>
          <a:p>
            <a:pPr algn="l">
              <a:lnSpc>
                <a:spcPts val="9023"/>
              </a:lnSpc>
            </a:pPr>
            <a:r>
              <a:rPr lang="en-US" sz="10138">
                <a:solidFill>
                  <a:srgbClr val="FFFFFF"/>
                </a:solidFill>
                <a:latin typeface="Kooperativ"/>
                <a:ea typeface="Kooperativ"/>
                <a:cs typeface="Kooperativ"/>
                <a:sym typeface="Kooperativ"/>
              </a:rPr>
              <a:t>q2 - total revenue generated from pizza sales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85287" y="2913856"/>
            <a:ext cx="9157441" cy="4660478"/>
          </a:xfrm>
          <a:custGeom>
            <a:avLst/>
            <a:gdLst/>
            <a:ahLst/>
            <a:cxnLst/>
            <a:rect r="r" b="b" t="t" l="l"/>
            <a:pathLst>
              <a:path h="4660478" w="9157441">
                <a:moveTo>
                  <a:pt x="0" y="0"/>
                </a:moveTo>
                <a:lnTo>
                  <a:pt x="9157441" y="0"/>
                </a:lnTo>
                <a:lnTo>
                  <a:pt x="9157441" y="4660478"/>
                </a:lnTo>
                <a:lnTo>
                  <a:pt x="0" y="4660478"/>
                </a:lnTo>
                <a:lnTo>
                  <a:pt x="0" y="0"/>
                </a:lnTo>
                <a:close/>
              </a:path>
            </a:pathLst>
          </a:custGeom>
          <a:blipFill>
            <a:blip r:embed="rId14"/>
            <a:stretch>
              <a:fillRect l="-38065" t="-38382" r="-83159" b="-106129"/>
            </a:stretch>
          </a:blipFill>
        </p:spPr>
      </p:sp>
      <p:sp>
        <p:nvSpPr>
          <p:cNvPr name="Freeform 15" id="15"/>
          <p:cNvSpPr/>
          <p:nvPr/>
        </p:nvSpPr>
        <p:spPr>
          <a:xfrm flipH="false" flipV="false" rot="0">
            <a:off x="10349477" y="4650608"/>
            <a:ext cx="6676631" cy="4255330"/>
          </a:xfrm>
          <a:custGeom>
            <a:avLst/>
            <a:gdLst/>
            <a:ahLst/>
            <a:cxnLst/>
            <a:rect r="r" b="b" t="t" l="l"/>
            <a:pathLst>
              <a:path h="4255330" w="6676631">
                <a:moveTo>
                  <a:pt x="0" y="0"/>
                </a:moveTo>
                <a:lnTo>
                  <a:pt x="6676631" y="0"/>
                </a:lnTo>
                <a:lnTo>
                  <a:pt x="6676631" y="4255330"/>
                </a:lnTo>
                <a:lnTo>
                  <a:pt x="0" y="4255330"/>
                </a:lnTo>
                <a:lnTo>
                  <a:pt x="0" y="0"/>
                </a:lnTo>
                <a:close/>
              </a:path>
            </a:pathLst>
          </a:custGeom>
          <a:blipFill>
            <a:blip r:embed="rId14"/>
            <a:stretch>
              <a:fillRect l="-56629" t="-162756" r="-222244" b="-71623"/>
            </a:stretch>
          </a:blipFill>
        </p:spPr>
      </p:sp>
      <p:sp>
        <p:nvSpPr>
          <p:cNvPr name="TextBox 16" id="16"/>
          <p:cNvSpPr txBox="true"/>
          <p:nvPr/>
        </p:nvSpPr>
        <p:spPr>
          <a:xfrm rot="0">
            <a:off x="66675" y="487470"/>
            <a:ext cx="18288000" cy="2389872"/>
          </a:xfrm>
          <a:prstGeom prst="rect">
            <a:avLst/>
          </a:prstGeom>
        </p:spPr>
        <p:txBody>
          <a:bodyPr anchor="t" rtlCol="false" tIns="0" lIns="0" bIns="0" rIns="0">
            <a:spAutoFit/>
          </a:bodyPr>
          <a:lstStyle/>
          <a:p>
            <a:pPr algn="l">
              <a:lnSpc>
                <a:spcPts val="9023"/>
              </a:lnSpc>
            </a:pPr>
            <a:r>
              <a:rPr lang="en-US" sz="10138">
                <a:solidFill>
                  <a:srgbClr val="FFFFFF"/>
                </a:solidFill>
                <a:latin typeface="Kooperativ"/>
                <a:ea typeface="Kooperativ"/>
                <a:cs typeface="Kooperativ"/>
                <a:sym typeface="Kooperativ"/>
              </a:rPr>
              <a:t>q3 - identify highest price pizza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57150" y="2847760"/>
            <a:ext cx="10164661" cy="4591479"/>
          </a:xfrm>
          <a:custGeom>
            <a:avLst/>
            <a:gdLst/>
            <a:ahLst/>
            <a:cxnLst/>
            <a:rect r="r" b="b" t="t" l="l"/>
            <a:pathLst>
              <a:path h="4591479" w="10164661">
                <a:moveTo>
                  <a:pt x="0" y="0"/>
                </a:moveTo>
                <a:lnTo>
                  <a:pt x="10164661" y="0"/>
                </a:lnTo>
                <a:lnTo>
                  <a:pt x="10164661" y="4591480"/>
                </a:lnTo>
                <a:lnTo>
                  <a:pt x="0" y="4591480"/>
                </a:lnTo>
                <a:lnTo>
                  <a:pt x="0" y="0"/>
                </a:lnTo>
                <a:close/>
              </a:path>
            </a:pathLst>
          </a:custGeom>
          <a:blipFill>
            <a:blip r:embed="rId14"/>
            <a:stretch>
              <a:fillRect l="-32210" t="-41963" r="-77094" b="-118677"/>
            </a:stretch>
          </a:blipFill>
        </p:spPr>
      </p:sp>
      <p:sp>
        <p:nvSpPr>
          <p:cNvPr name="Freeform 15" id="15"/>
          <p:cNvSpPr/>
          <p:nvPr/>
        </p:nvSpPr>
        <p:spPr>
          <a:xfrm flipH="false" flipV="false" rot="0">
            <a:off x="10887221" y="4667873"/>
            <a:ext cx="5425339" cy="3994436"/>
          </a:xfrm>
          <a:custGeom>
            <a:avLst/>
            <a:gdLst/>
            <a:ahLst/>
            <a:cxnLst/>
            <a:rect r="r" b="b" t="t" l="l"/>
            <a:pathLst>
              <a:path h="3994436" w="5425339">
                <a:moveTo>
                  <a:pt x="0" y="0"/>
                </a:moveTo>
                <a:lnTo>
                  <a:pt x="5425339" y="0"/>
                </a:lnTo>
                <a:lnTo>
                  <a:pt x="5425339" y="3994435"/>
                </a:lnTo>
                <a:lnTo>
                  <a:pt x="0" y="3994435"/>
                </a:lnTo>
                <a:lnTo>
                  <a:pt x="0" y="0"/>
                </a:lnTo>
                <a:close/>
              </a:path>
            </a:pathLst>
          </a:custGeom>
          <a:blipFill>
            <a:blip r:embed="rId14"/>
            <a:stretch>
              <a:fillRect l="-91282" t="-258372" r="-450718" b="-132117"/>
            </a:stretch>
          </a:blipFill>
        </p:spPr>
      </p:sp>
      <p:sp>
        <p:nvSpPr>
          <p:cNvPr name="TextBox 16" id="16"/>
          <p:cNvSpPr txBox="true"/>
          <p:nvPr/>
        </p:nvSpPr>
        <p:spPr>
          <a:xfrm rot="0">
            <a:off x="66675" y="487470"/>
            <a:ext cx="18288000" cy="2389872"/>
          </a:xfrm>
          <a:prstGeom prst="rect">
            <a:avLst/>
          </a:prstGeom>
        </p:spPr>
        <p:txBody>
          <a:bodyPr anchor="t" rtlCol="false" tIns="0" lIns="0" bIns="0" rIns="0">
            <a:spAutoFit/>
          </a:bodyPr>
          <a:lstStyle/>
          <a:p>
            <a:pPr algn="l">
              <a:lnSpc>
                <a:spcPts val="9023"/>
              </a:lnSpc>
            </a:pPr>
            <a:r>
              <a:rPr lang="en-US" sz="10138">
                <a:solidFill>
                  <a:srgbClr val="FFFFFF"/>
                </a:solidFill>
                <a:latin typeface="Kooperativ"/>
                <a:ea typeface="Kooperativ"/>
                <a:cs typeface="Kooperativ"/>
                <a:sym typeface="Kooperativ"/>
              </a:rPr>
              <a:t>q4 - identify most commom pizza size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48730" y="3114533"/>
            <a:ext cx="9903052" cy="4628693"/>
          </a:xfrm>
          <a:custGeom>
            <a:avLst/>
            <a:gdLst/>
            <a:ahLst/>
            <a:cxnLst/>
            <a:rect r="r" b="b" t="t" l="l"/>
            <a:pathLst>
              <a:path h="4628693" w="9903052">
                <a:moveTo>
                  <a:pt x="0" y="0"/>
                </a:moveTo>
                <a:lnTo>
                  <a:pt x="9903051" y="0"/>
                </a:lnTo>
                <a:lnTo>
                  <a:pt x="9903051" y="4628693"/>
                </a:lnTo>
                <a:lnTo>
                  <a:pt x="0" y="4628693"/>
                </a:lnTo>
                <a:lnTo>
                  <a:pt x="0" y="0"/>
                </a:lnTo>
                <a:close/>
              </a:path>
            </a:pathLst>
          </a:custGeom>
          <a:blipFill>
            <a:blip r:embed="rId14"/>
            <a:stretch>
              <a:fillRect l="-28391" t="-35269" r="-53118" b="-83170"/>
            </a:stretch>
          </a:blipFill>
        </p:spPr>
      </p:sp>
      <p:sp>
        <p:nvSpPr>
          <p:cNvPr name="Freeform 15" id="15"/>
          <p:cNvSpPr/>
          <p:nvPr/>
        </p:nvSpPr>
        <p:spPr>
          <a:xfrm flipH="false" flipV="false" rot="0">
            <a:off x="11303834" y="4364593"/>
            <a:ext cx="5206239" cy="4040917"/>
          </a:xfrm>
          <a:custGeom>
            <a:avLst/>
            <a:gdLst/>
            <a:ahLst/>
            <a:cxnLst/>
            <a:rect r="r" b="b" t="t" l="l"/>
            <a:pathLst>
              <a:path h="4040917" w="5206239">
                <a:moveTo>
                  <a:pt x="0" y="0"/>
                </a:moveTo>
                <a:lnTo>
                  <a:pt x="5206240" y="0"/>
                </a:lnTo>
                <a:lnTo>
                  <a:pt x="5206240" y="4040917"/>
                </a:lnTo>
                <a:lnTo>
                  <a:pt x="0" y="4040917"/>
                </a:lnTo>
                <a:lnTo>
                  <a:pt x="0" y="0"/>
                </a:lnTo>
                <a:close/>
              </a:path>
            </a:pathLst>
          </a:custGeom>
          <a:blipFill>
            <a:blip r:embed="rId14"/>
            <a:stretch>
              <a:fillRect l="-59510" t="-186387" r="-263593" b="-20241"/>
            </a:stretch>
          </a:blipFill>
        </p:spPr>
      </p:sp>
      <p:sp>
        <p:nvSpPr>
          <p:cNvPr name="TextBox 16" id="16"/>
          <p:cNvSpPr txBox="true"/>
          <p:nvPr/>
        </p:nvSpPr>
        <p:spPr>
          <a:xfrm rot="0">
            <a:off x="133350" y="382695"/>
            <a:ext cx="18288000" cy="2456821"/>
          </a:xfrm>
          <a:prstGeom prst="rect">
            <a:avLst/>
          </a:prstGeom>
        </p:spPr>
        <p:txBody>
          <a:bodyPr anchor="t" rtlCol="false" tIns="0" lIns="0" bIns="0" rIns="0">
            <a:spAutoFit/>
          </a:bodyPr>
          <a:lstStyle/>
          <a:p>
            <a:pPr algn="l">
              <a:lnSpc>
                <a:spcPts val="6230"/>
              </a:lnSpc>
            </a:pPr>
            <a:r>
              <a:rPr lang="en-US" sz="7000">
                <a:solidFill>
                  <a:srgbClr val="FFFFFF"/>
                </a:solidFill>
                <a:latin typeface="Kooperativ"/>
                <a:ea typeface="Kooperativ"/>
                <a:cs typeface="Kooperativ"/>
                <a:sym typeface="Kooperativ"/>
              </a:rPr>
              <a:t>q-5 join necessary tables to find the total quantity of each pizza cateogary ordered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505816" y="2977571"/>
            <a:ext cx="10334514" cy="3952037"/>
          </a:xfrm>
          <a:custGeom>
            <a:avLst/>
            <a:gdLst/>
            <a:ahLst/>
            <a:cxnLst/>
            <a:rect r="r" b="b" t="t" l="l"/>
            <a:pathLst>
              <a:path h="3952037" w="10334514">
                <a:moveTo>
                  <a:pt x="0" y="0"/>
                </a:moveTo>
                <a:lnTo>
                  <a:pt x="10334514" y="0"/>
                </a:lnTo>
                <a:lnTo>
                  <a:pt x="10334514" y="3952037"/>
                </a:lnTo>
                <a:lnTo>
                  <a:pt x="0" y="3952037"/>
                </a:lnTo>
                <a:lnTo>
                  <a:pt x="0" y="0"/>
                </a:lnTo>
                <a:close/>
              </a:path>
            </a:pathLst>
          </a:custGeom>
          <a:blipFill>
            <a:blip r:embed="rId14"/>
            <a:stretch>
              <a:fillRect l="-38461" t="-54561" r="-85064" b="-174228"/>
            </a:stretch>
          </a:blipFill>
        </p:spPr>
      </p:sp>
      <p:sp>
        <p:nvSpPr>
          <p:cNvPr name="Freeform 15" id="15"/>
          <p:cNvSpPr/>
          <p:nvPr/>
        </p:nvSpPr>
        <p:spPr>
          <a:xfrm flipH="false" flipV="false" rot="0">
            <a:off x="11739477" y="3487973"/>
            <a:ext cx="4871115" cy="5770327"/>
          </a:xfrm>
          <a:custGeom>
            <a:avLst/>
            <a:gdLst/>
            <a:ahLst/>
            <a:cxnLst/>
            <a:rect r="r" b="b" t="t" l="l"/>
            <a:pathLst>
              <a:path h="5770327" w="4871115">
                <a:moveTo>
                  <a:pt x="0" y="0"/>
                </a:moveTo>
                <a:lnTo>
                  <a:pt x="4871115" y="0"/>
                </a:lnTo>
                <a:lnTo>
                  <a:pt x="4871115" y="5770327"/>
                </a:lnTo>
                <a:lnTo>
                  <a:pt x="0" y="5770327"/>
                </a:lnTo>
                <a:lnTo>
                  <a:pt x="0" y="0"/>
                </a:lnTo>
                <a:close/>
              </a:path>
            </a:pathLst>
          </a:custGeom>
          <a:blipFill>
            <a:blip r:embed="rId14"/>
            <a:stretch>
              <a:fillRect l="-76844" t="-101304" r="-305049" b="-27520"/>
            </a:stretch>
          </a:blipFill>
        </p:spPr>
      </p:sp>
      <p:sp>
        <p:nvSpPr>
          <p:cNvPr name="TextBox 16" id="16"/>
          <p:cNvSpPr txBox="true"/>
          <p:nvPr/>
        </p:nvSpPr>
        <p:spPr>
          <a:xfrm rot="0">
            <a:off x="133350" y="382695"/>
            <a:ext cx="18288000" cy="2456821"/>
          </a:xfrm>
          <a:prstGeom prst="rect">
            <a:avLst/>
          </a:prstGeom>
        </p:spPr>
        <p:txBody>
          <a:bodyPr anchor="t" rtlCol="false" tIns="0" lIns="0" bIns="0" rIns="0">
            <a:spAutoFit/>
          </a:bodyPr>
          <a:lstStyle/>
          <a:p>
            <a:pPr algn="l">
              <a:lnSpc>
                <a:spcPts val="6230"/>
              </a:lnSpc>
            </a:pPr>
            <a:r>
              <a:rPr lang="en-US" sz="7000">
                <a:solidFill>
                  <a:srgbClr val="FFFFFF"/>
                </a:solidFill>
                <a:latin typeface="Kooperativ"/>
                <a:ea typeface="Kooperativ"/>
                <a:cs typeface="Kooperativ"/>
                <a:sym typeface="Kooperativ"/>
              </a:rPr>
              <a:t>q6 -  determine the distribution of orders by hour of the day</a:t>
            </a:r>
          </a:p>
          <a:p>
            <a:pPr algn="l">
              <a:lnSpc>
                <a:spcPts val="623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4543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445873" y="6046199"/>
            <a:ext cx="6632879" cy="6054010"/>
          </a:xfrm>
          <a:custGeom>
            <a:avLst/>
            <a:gdLst/>
            <a:ahLst/>
            <a:cxnLst/>
            <a:rect r="r" b="b" t="t" l="l"/>
            <a:pathLst>
              <a:path h="6054010" w="6632879">
                <a:moveTo>
                  <a:pt x="0" y="0"/>
                </a:moveTo>
                <a:lnTo>
                  <a:pt x="6632880" y="0"/>
                </a:lnTo>
                <a:lnTo>
                  <a:pt x="6632880" y="6054010"/>
                </a:lnTo>
                <a:lnTo>
                  <a:pt x="0" y="605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216535">
            <a:off x="14445569" y="1083823"/>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484878" y="2419061"/>
            <a:ext cx="8792472" cy="4831077"/>
          </a:xfrm>
          <a:custGeom>
            <a:avLst/>
            <a:gdLst/>
            <a:ahLst/>
            <a:cxnLst/>
            <a:rect r="r" b="b" t="t" l="l"/>
            <a:pathLst>
              <a:path h="4831077" w="8792472">
                <a:moveTo>
                  <a:pt x="0" y="0"/>
                </a:moveTo>
                <a:lnTo>
                  <a:pt x="8792472" y="0"/>
                </a:lnTo>
                <a:lnTo>
                  <a:pt x="8792472" y="4831077"/>
                </a:lnTo>
                <a:lnTo>
                  <a:pt x="0" y="4831077"/>
                </a:lnTo>
                <a:lnTo>
                  <a:pt x="0" y="0"/>
                </a:lnTo>
                <a:close/>
              </a:path>
            </a:pathLst>
          </a:custGeom>
          <a:blipFill>
            <a:blip r:embed="rId14"/>
            <a:stretch>
              <a:fillRect l="-55262" t="-54561" r="-165903" b="-174228"/>
            </a:stretch>
          </a:blipFill>
        </p:spPr>
      </p:sp>
      <p:sp>
        <p:nvSpPr>
          <p:cNvPr name="Freeform 15" id="15"/>
          <p:cNvSpPr/>
          <p:nvPr/>
        </p:nvSpPr>
        <p:spPr>
          <a:xfrm flipH="false" flipV="false" rot="0">
            <a:off x="10716500" y="3901949"/>
            <a:ext cx="6709773" cy="4756755"/>
          </a:xfrm>
          <a:custGeom>
            <a:avLst/>
            <a:gdLst/>
            <a:ahLst/>
            <a:cxnLst/>
            <a:rect r="r" b="b" t="t" l="l"/>
            <a:pathLst>
              <a:path h="4756755" w="6709773">
                <a:moveTo>
                  <a:pt x="0" y="0"/>
                </a:moveTo>
                <a:lnTo>
                  <a:pt x="6709773" y="0"/>
                </a:lnTo>
                <a:lnTo>
                  <a:pt x="6709773" y="4756755"/>
                </a:lnTo>
                <a:lnTo>
                  <a:pt x="0" y="4756755"/>
                </a:lnTo>
                <a:lnTo>
                  <a:pt x="0" y="0"/>
                </a:lnTo>
                <a:close/>
              </a:path>
            </a:pathLst>
          </a:custGeom>
          <a:blipFill>
            <a:blip r:embed="rId14"/>
            <a:stretch>
              <a:fillRect l="-76360" t="-194558" r="-314050" b="-94558"/>
            </a:stretch>
          </a:blipFill>
        </p:spPr>
      </p:sp>
      <p:sp>
        <p:nvSpPr>
          <p:cNvPr name="TextBox 16" id="16"/>
          <p:cNvSpPr txBox="true"/>
          <p:nvPr/>
        </p:nvSpPr>
        <p:spPr>
          <a:xfrm rot="0">
            <a:off x="133350" y="392220"/>
            <a:ext cx="18288000" cy="1666246"/>
          </a:xfrm>
          <a:prstGeom prst="rect">
            <a:avLst/>
          </a:prstGeom>
        </p:spPr>
        <p:txBody>
          <a:bodyPr anchor="t" rtlCol="false" tIns="0" lIns="0" bIns="0" rIns="0">
            <a:spAutoFit/>
          </a:bodyPr>
          <a:lstStyle/>
          <a:p>
            <a:pPr algn="l">
              <a:lnSpc>
                <a:spcPts val="6230"/>
              </a:lnSpc>
            </a:pPr>
            <a:r>
              <a:rPr lang="en-US" sz="7000">
                <a:solidFill>
                  <a:srgbClr val="FFFFFF"/>
                </a:solidFill>
                <a:latin typeface="Kooperativ"/>
                <a:ea typeface="Kooperativ"/>
                <a:cs typeface="Kooperativ"/>
                <a:sym typeface="Kooperativ"/>
              </a:rPr>
              <a:t>q7 - find category wise distribution of pizzas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DAGKd7kbZcc</dc:identifier>
  <dcterms:modified xsi:type="dcterms:W3CDTF">2011-08-01T06:04:30Z</dcterms:modified>
  <cp:revision>1</cp:revision>
  <dc:title>Red and Yellow Illustrative How To Make Pizza Presentation</dc:title>
</cp:coreProperties>
</file>