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4" r:id="rId5"/>
    <p:sldId id="267" r:id="rId6"/>
    <p:sldId id="265" r:id="rId7"/>
    <p:sldId id="266" r:id="rId8"/>
    <p:sldId id="258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44B0-EDB6-462F-A10D-9E4926CC74C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0D0DC-23FF-4194-A139-4C2CC63D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4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44B0-EDB6-462F-A10D-9E4926CC74C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0D0DC-23FF-4194-A139-4C2CC63D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44B0-EDB6-462F-A10D-9E4926CC74C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0D0DC-23FF-4194-A139-4C2CC63D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5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44B0-EDB6-462F-A10D-9E4926CC74C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0D0DC-23FF-4194-A139-4C2CC63D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6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44B0-EDB6-462F-A10D-9E4926CC74C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0D0DC-23FF-4194-A139-4C2CC63D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44B0-EDB6-462F-A10D-9E4926CC74C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0D0DC-23FF-4194-A139-4C2CC63D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44B0-EDB6-462F-A10D-9E4926CC74C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0D0DC-23FF-4194-A139-4C2CC63D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44B0-EDB6-462F-A10D-9E4926CC74C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0D0DC-23FF-4194-A139-4C2CC63D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44B0-EDB6-462F-A10D-9E4926CC74C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0D0DC-23FF-4194-A139-4C2CC63D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44B0-EDB6-462F-A10D-9E4926CC74C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0D0DC-23FF-4194-A139-4C2CC63D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0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44B0-EDB6-462F-A10D-9E4926CC74C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0D0DC-23FF-4194-A139-4C2CC63D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44B0-EDB6-462F-A10D-9E4926CC74C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D0DC-23FF-4194-A139-4C2CC63D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6050422" cy="682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u="sng" dirty="0"/>
                  <a:t>Step-2: </a:t>
                </a:r>
                <a:r>
                  <a:rPr lang="en-US" dirty="0"/>
                  <a:t>Apply constraint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……(2)</a:t>
                </a:r>
              </a:p>
              <a:p>
                <a:endParaRPr lang="en-US" b="1" u="sng" dirty="0"/>
              </a:p>
              <a:p>
                <a:r>
                  <a:rPr lang="en-US" b="1" u="sng" dirty="0" smtClean="0"/>
                  <a:t>Step-3</a:t>
                </a:r>
                <a:r>
                  <a:rPr lang="en-US" b="1" u="sng" dirty="0"/>
                  <a:t>:</a:t>
                </a:r>
              </a:p>
              <a:p>
                <a:r>
                  <a:rPr lang="en-US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equation (1)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[(5.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)] +(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u="sng" dirty="0"/>
                  <a:t>Step-4:</a:t>
                </a:r>
              </a:p>
              <a:p>
                <a:r>
                  <a:rPr lang="en-US" dirty="0"/>
                  <a:t>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take derivatives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set it equal to zero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Since,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both are non zero means it is support vectors.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050422" cy="6822702"/>
              </a:xfrm>
              <a:prstGeom prst="rect">
                <a:avLst/>
              </a:prstGeom>
              <a:blipFill>
                <a:blip r:embed="rId2"/>
                <a:stretch>
                  <a:fillRect l="-806" t="-447" r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97354" y="0"/>
                <a:ext cx="5700046" cy="6751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Step-5: </a:t>
                </a:r>
                <a:r>
                  <a:rPr lang="en-US" dirty="0"/>
                  <a:t>[For decision boundary line]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=(1).(1).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+(1).(−1).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To </a:t>
                </a:r>
                <a:r>
                  <a:rPr lang="en-US" dirty="0"/>
                  <a:t>calculate ‘b’ we will take any one support vector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 smtClean="0"/>
                  <a:t>The </a:t>
                </a:r>
                <a:r>
                  <a:rPr lang="en-US" b="0" dirty="0"/>
                  <a:t>Equation of decision boundary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+0=0</m:t>
                    </m:r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1" u="sng" dirty="0" smtClean="0"/>
                  <a:t>Step-6:</a:t>
                </a:r>
                <a:r>
                  <a:rPr lang="en-US" b="1" dirty="0" smtClean="0"/>
                  <a:t> </a:t>
                </a:r>
                <a:r>
                  <a:rPr lang="en-US" dirty="0"/>
                  <a:t>predict x = (2.5,1.5</a:t>
                </a:r>
                <a:r>
                  <a:rPr lang="en-US" dirty="0" smtClean="0"/>
                  <a:t>)</a:t>
                </a:r>
                <a:endParaRPr lang="en-US" b="1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2.5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=2&gt;0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∈+1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54" y="0"/>
                <a:ext cx="5700046" cy="6751272"/>
              </a:xfrm>
              <a:prstGeom prst="rect">
                <a:avLst/>
              </a:prstGeom>
              <a:blipFill>
                <a:blip r:embed="rId3"/>
                <a:stretch>
                  <a:fillRect l="-856" t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45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76" y="353003"/>
            <a:ext cx="85534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Support Vector Machine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is a machine learning algorithm used for classification.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SVM, we first plot the data points on a graph.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we draw a line, called the decision boundary, which separates the data points into two classes.</a:t>
            </a:r>
          </a:p>
        </p:txBody>
      </p:sp>
    </p:spTree>
    <p:extLst>
      <p:ext uri="{BB962C8B-B14F-4D97-AF65-F5344CB8AC3E}">
        <p14:creationId xmlns:p14="http://schemas.microsoft.com/office/powerpoint/2010/main" val="19200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'x1': [2, 3, 2, 1.5, 3.5, 4, 3, 2.5, 5, 6, 5.5, 4.5, 6, 5, 6.5</a:t>
            </a:r>
            <a:r>
              <a:rPr lang="en-US" dirty="0" smtClean="0"/>
              <a:t>],</a:t>
            </a:r>
          </a:p>
          <a:p>
            <a:r>
              <a:rPr lang="en-US" dirty="0" smtClean="0"/>
              <a:t> </a:t>
            </a:r>
            <a:r>
              <a:rPr lang="en-US" dirty="0"/>
              <a:t>'x2': [4, 5, 6, 5.5, 6.5, 4, 4.5, 5.5, 1, 2, 2.5, 2, 3, 3.5, 2.5], </a:t>
            </a:r>
            <a:endParaRPr lang="en-US" dirty="0" smtClean="0"/>
          </a:p>
          <a:p>
            <a:r>
              <a:rPr lang="en-US" dirty="0" smtClean="0"/>
              <a:t>'class</a:t>
            </a:r>
            <a:r>
              <a:rPr lang="en-US" dirty="0"/>
              <a:t>': [+1, +1, +1, +1, +1, +1, +1, +1, -1, -1, -1, -1, -1, -1, -</a:t>
            </a:r>
            <a:r>
              <a:rPr lang="en-US" dirty="0" smtClean="0"/>
              <a:t>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699" y="881096"/>
            <a:ext cx="6282395" cy="511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99" y="774157"/>
            <a:ext cx="5982973" cy="53267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896" y="949339"/>
            <a:ext cx="5648775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935"/>
            <a:ext cx="10515600" cy="6689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SVM Optimization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4042"/>
                <a:ext cx="10515600" cy="5142922"/>
              </a:xfrm>
            </p:spPr>
            <p:txBody>
              <a:bodyPr/>
              <a:lstStyle/>
              <a:p>
                <a:r>
                  <a:rPr lang="en-US" dirty="0" smtClean="0"/>
                  <a:t>SVM Classifier maximizes the following Lagrange dual given by: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Above objective function is subject below constraint: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4042"/>
                <a:ext cx="10515600" cy="5142922"/>
              </a:xfrm>
              <a:blipFill>
                <a:blip r:embed="rId2"/>
                <a:stretch>
                  <a:fillRect l="-1043" t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5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98" y="59821"/>
            <a:ext cx="10678682" cy="65802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Support Vector Machine: A Step-by-Step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459" y="880217"/>
                <a:ext cx="12006840" cy="5888052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 smtClean="0"/>
                  <a:t>Step </a:t>
                </a:r>
                <a:r>
                  <a:rPr lang="en-US" sz="2400" b="1" dirty="0"/>
                  <a:t>1: </a:t>
                </a:r>
                <a:r>
                  <a:rPr lang="en-US" sz="2400" dirty="0" smtClean="0"/>
                  <a:t>Expand the lagarngian dual objective function for each alpha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b="1" dirty="0" smtClean="0"/>
                  <a:t>Step </a:t>
                </a:r>
                <a:r>
                  <a:rPr lang="en-US" sz="2400" b="1" dirty="0"/>
                  <a:t>2: </a:t>
                </a:r>
                <a:r>
                  <a:rPr lang="en-US" sz="2400" dirty="0"/>
                  <a:t>Apply the </a:t>
                </a:r>
                <a:r>
                  <a:rPr lang="en-US" sz="2400" dirty="0" smtClean="0"/>
                  <a:t>Constraints.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282575" indent="-282575"/>
                <a:r>
                  <a:rPr lang="en-US" sz="2400" b="1" dirty="0"/>
                  <a:t>Step 3: </a:t>
                </a:r>
                <a:r>
                  <a:rPr lang="en-US" sz="2400" dirty="0"/>
                  <a:t>Simplify the </a:t>
                </a:r>
                <a:r>
                  <a:rPr lang="en-US" sz="2400" dirty="0" smtClean="0"/>
                  <a:t>above two equation then you will get equation in form of one variable.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b="1" dirty="0" smtClean="0"/>
                  <a:t>Step </a:t>
                </a:r>
                <a:r>
                  <a:rPr lang="en-US" sz="2400" b="1" dirty="0"/>
                  <a:t>4: </a:t>
                </a:r>
                <a:r>
                  <a:rPr lang="en-US" sz="2400" dirty="0"/>
                  <a:t>Maximize the </a:t>
                </a:r>
                <a:r>
                  <a:rPr lang="en-US" sz="2400" dirty="0" smtClean="0"/>
                  <a:t>Lagrangian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459" y="880217"/>
                <a:ext cx="12006840" cy="5888052"/>
              </a:xfrm>
              <a:blipFill>
                <a:blip r:embed="rId2"/>
                <a:stretch>
                  <a:fillRect l="-660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4016" y="689034"/>
                <a:ext cx="10903721" cy="58655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b="1" dirty="0" smtClean="0"/>
                  <a:t>Step 5: </a:t>
                </a:r>
                <a:r>
                  <a:rPr lang="en-US" sz="2600" dirty="0" smtClean="0"/>
                  <a:t>Compute the Weight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endParaRPr lang="en-US" sz="2600" b="1" dirty="0" smtClean="0"/>
              </a:p>
              <a:p>
                <a:r>
                  <a:rPr lang="en-US" sz="2600" b="1" dirty="0" smtClean="0"/>
                  <a:t>Step </a:t>
                </a:r>
                <a:r>
                  <a:rPr lang="en-US" sz="2600" b="1" dirty="0"/>
                  <a:t>6: </a:t>
                </a:r>
                <a:r>
                  <a:rPr lang="en-US" sz="2600" dirty="0"/>
                  <a:t>Compute the Bias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endParaRPr lang="en-US" sz="2600" b="1" dirty="0" smtClean="0"/>
              </a:p>
              <a:p>
                <a:r>
                  <a:rPr lang="en-US" sz="2600" b="1" dirty="0" smtClean="0"/>
                  <a:t>Step </a:t>
                </a:r>
                <a:r>
                  <a:rPr lang="en-US" sz="2600" b="1" dirty="0"/>
                  <a:t>7: </a:t>
                </a:r>
                <a:r>
                  <a:rPr lang="en-US" sz="2600" dirty="0" smtClean="0"/>
                  <a:t>Form the equation </a:t>
                </a:r>
                <a:r>
                  <a:rPr lang="en-US" sz="2600" dirty="0"/>
                  <a:t>of the Decision </a:t>
                </a:r>
                <a:r>
                  <a:rPr lang="en-US" sz="2600" dirty="0" smtClean="0"/>
                  <a:t>Boundary.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  <a:p>
                <a:endParaRPr lang="en-US" sz="2600" b="1" dirty="0" smtClean="0"/>
              </a:p>
              <a:p>
                <a:r>
                  <a:rPr lang="en-US" sz="2600" b="1" dirty="0" smtClean="0"/>
                  <a:t>Step </a:t>
                </a:r>
                <a:r>
                  <a:rPr lang="en-US" sz="2600" b="1" dirty="0"/>
                  <a:t>8: </a:t>
                </a:r>
                <a:r>
                  <a:rPr lang="en-US" sz="2600" dirty="0"/>
                  <a:t>Make </a:t>
                </a:r>
                <a:r>
                  <a:rPr lang="en-US" sz="2600" dirty="0" smtClean="0"/>
                  <a:t>Predictions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 ∈+1</m:t>
                    </m:r>
                  </m:oMath>
                </a14:m>
                <a:endParaRPr lang="en-US" sz="26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IN" sz="2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IN" sz="2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600" i="1">
                          <a:latin typeface="Cambria Math" panose="02040503050406030204" pitchFamily="18" charset="0"/>
                        </a:rPr>
                        <m:t> ∈−1</m:t>
                      </m:r>
                    </m:oMath>
                  </m:oMathPara>
                </a14:m>
                <a:endParaRPr lang="en-US" sz="260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016" y="689034"/>
                <a:ext cx="10903721" cy="5865590"/>
              </a:xfrm>
              <a:blipFill>
                <a:blip r:embed="rId2"/>
                <a:stretch>
                  <a:fillRect l="-894" t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given training example, find the Lagrange multiplier, weights, and bias for the decision boundary, and predict for x=(</a:t>
            </a:r>
            <a:r>
              <a:rPr lang="en-US" dirty="0" smtClean="0"/>
              <a:t>2.5,1.5).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722570"/>
                  </p:ext>
                </p:extLst>
              </p:nvPr>
            </p:nvGraphicFramePr>
            <p:xfrm>
              <a:off x="3982339" y="3153693"/>
              <a:ext cx="319612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589">
                      <a:extLst>
                        <a:ext uri="{9D8B030D-6E8A-4147-A177-3AD203B41FA5}">
                          <a16:colId xmlns:a16="http://schemas.microsoft.com/office/drawing/2014/main" val="1674100195"/>
                        </a:ext>
                      </a:extLst>
                    </a:gridCol>
                    <a:gridCol w="726715">
                      <a:extLst>
                        <a:ext uri="{9D8B030D-6E8A-4147-A177-3AD203B41FA5}">
                          <a16:colId xmlns:a16="http://schemas.microsoft.com/office/drawing/2014/main" val="1822071830"/>
                        </a:ext>
                      </a:extLst>
                    </a:gridCol>
                    <a:gridCol w="702758">
                      <a:extLst>
                        <a:ext uri="{9D8B030D-6E8A-4147-A177-3AD203B41FA5}">
                          <a16:colId xmlns:a16="http://schemas.microsoft.com/office/drawing/2014/main" val="2218491833"/>
                        </a:ext>
                      </a:extLst>
                    </a:gridCol>
                    <a:gridCol w="1094067">
                      <a:extLst>
                        <a:ext uri="{9D8B030D-6E8A-4147-A177-3AD203B41FA5}">
                          <a16:colId xmlns:a16="http://schemas.microsoft.com/office/drawing/2014/main" val="35286453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𝐢𝟏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6583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79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05585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5722570"/>
                  </p:ext>
                </p:extLst>
              </p:nvPr>
            </p:nvGraphicFramePr>
            <p:xfrm>
              <a:off x="3982339" y="3153693"/>
              <a:ext cx="319612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589">
                      <a:extLst>
                        <a:ext uri="{9D8B030D-6E8A-4147-A177-3AD203B41FA5}">
                          <a16:colId xmlns:a16="http://schemas.microsoft.com/office/drawing/2014/main" val="1674100195"/>
                        </a:ext>
                      </a:extLst>
                    </a:gridCol>
                    <a:gridCol w="726715">
                      <a:extLst>
                        <a:ext uri="{9D8B030D-6E8A-4147-A177-3AD203B41FA5}">
                          <a16:colId xmlns:a16="http://schemas.microsoft.com/office/drawing/2014/main" val="1822071830"/>
                        </a:ext>
                      </a:extLst>
                    </a:gridCol>
                    <a:gridCol w="702758">
                      <a:extLst>
                        <a:ext uri="{9D8B030D-6E8A-4147-A177-3AD203B41FA5}">
                          <a16:colId xmlns:a16="http://schemas.microsoft.com/office/drawing/2014/main" val="2218491833"/>
                        </a:ext>
                      </a:extLst>
                    </a:gridCol>
                    <a:gridCol w="1094067">
                      <a:extLst>
                        <a:ext uri="{9D8B030D-6E8A-4147-A177-3AD203B41FA5}">
                          <a16:colId xmlns:a16="http://schemas.microsoft.com/office/drawing/2014/main" val="35286453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2500" t="-8197" r="-2475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70" t="-8197" r="-15826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222" t="-8197" r="-111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583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79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05585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28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12092299" cy="6891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u="sng" dirty="0" smtClean="0"/>
                  <a:t>Step-1:</a:t>
                </a:r>
                <a:r>
                  <a:rPr lang="en-US" b="1" dirty="0" smtClean="0"/>
                  <a:t> [Expand lagrangian dual function]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)]+(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But,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 smtClean="0"/>
                  <a:t> , </a:t>
                </a:r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r>
                  <a:rPr lang="en-US" b="0" dirty="0" smtClean="0"/>
                  <a:t>                                    </a:t>
                </a:r>
              </a:p>
              <a:p>
                <a:r>
                  <a:rPr lang="en-US" b="0" dirty="0" smtClean="0"/>
                  <a:t>Put </a:t>
                </a:r>
                <a:r>
                  <a:rPr lang="en-US" b="0" dirty="0"/>
                  <a:t>all above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[(5.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 +(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)………….(1)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092299" cy="6891310"/>
              </a:xfrm>
              <a:prstGeom prst="rect">
                <a:avLst/>
              </a:prstGeom>
              <a:blipFill>
                <a:blip r:embed="rId2"/>
                <a:stretch>
                  <a:fillRect l="-403" t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7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275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SVM</vt:lpstr>
      <vt:lpstr>Support Vector Machine </vt:lpstr>
      <vt:lpstr>Example</vt:lpstr>
      <vt:lpstr>PowerPoint Presentation</vt:lpstr>
      <vt:lpstr>The SVM Optimization Problem</vt:lpstr>
      <vt:lpstr>Support Vector Machine: A Step-by-Step Process</vt:lpstr>
      <vt:lpstr>PowerPoint Presentation</vt:lpstr>
      <vt:lpstr>Example: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abc</dc:creator>
  <cp:lastModifiedBy>abc</cp:lastModifiedBy>
  <cp:revision>38</cp:revision>
  <dcterms:created xsi:type="dcterms:W3CDTF">2024-09-30T09:21:29Z</dcterms:created>
  <dcterms:modified xsi:type="dcterms:W3CDTF">2024-10-10T06:36:43Z</dcterms:modified>
</cp:coreProperties>
</file>