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9" r:id="rId9"/>
    <p:sldId id="270" r:id="rId10"/>
    <p:sldId id="271" r:id="rId11"/>
    <p:sldId id="261" r:id="rId12"/>
    <p:sldId id="268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446C82-AA69-49A3-8EC4-3A79633D1AD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206359-4F35-41A4-9B5D-57CF9387710C}">
      <dgm:prSet phldrT="[Text]" custT="1"/>
      <dgm:spPr/>
      <dgm:t>
        <a:bodyPr/>
        <a:lstStyle/>
        <a:p>
          <a:r>
            <a:rPr lang="en-US" sz="2000" b="1" dirty="0" smtClean="0"/>
            <a:t>Dimensionality Reduction</a:t>
          </a:r>
          <a:endParaRPr lang="en-US" sz="2000" b="1" dirty="0"/>
        </a:p>
      </dgm:t>
    </dgm:pt>
    <dgm:pt modelId="{693BCE46-E717-4EE0-BCFD-E2E24D30498D}" type="parTrans" cxnId="{43427CD7-5298-44CB-9821-759931840708}">
      <dgm:prSet/>
      <dgm:spPr/>
      <dgm:t>
        <a:bodyPr/>
        <a:lstStyle/>
        <a:p>
          <a:endParaRPr lang="en-US"/>
        </a:p>
      </dgm:t>
    </dgm:pt>
    <dgm:pt modelId="{66490C21-7E7D-4C62-B976-C053A80CAD76}" type="sibTrans" cxnId="{43427CD7-5298-44CB-9821-759931840708}">
      <dgm:prSet/>
      <dgm:spPr/>
      <dgm:t>
        <a:bodyPr/>
        <a:lstStyle/>
        <a:p>
          <a:endParaRPr lang="en-US"/>
        </a:p>
      </dgm:t>
    </dgm:pt>
    <dgm:pt modelId="{D9344D30-391D-45D6-BE66-D15D775CC267}">
      <dgm:prSet phldrT="[Text]" custT="1"/>
      <dgm:spPr/>
      <dgm:t>
        <a:bodyPr/>
        <a:lstStyle/>
        <a:p>
          <a:r>
            <a:rPr lang="en-US" sz="2000" b="1" dirty="0" smtClean="0"/>
            <a:t>Principal Component Analysis (PCA)</a:t>
          </a:r>
          <a:endParaRPr lang="en-US" sz="2000" b="1" dirty="0"/>
        </a:p>
      </dgm:t>
    </dgm:pt>
    <dgm:pt modelId="{4E054382-619E-493A-8EAC-DFF8AF4C4CBA}" type="parTrans" cxnId="{F6549C4F-F588-4589-9EF8-6FAC238EFF24}">
      <dgm:prSet/>
      <dgm:spPr/>
      <dgm:t>
        <a:bodyPr/>
        <a:lstStyle/>
        <a:p>
          <a:endParaRPr lang="en-US"/>
        </a:p>
      </dgm:t>
    </dgm:pt>
    <dgm:pt modelId="{8C97EAD5-0960-4CCC-97C2-994CBF59FC55}" type="sibTrans" cxnId="{F6549C4F-F588-4589-9EF8-6FAC238EFF24}">
      <dgm:prSet/>
      <dgm:spPr/>
      <dgm:t>
        <a:bodyPr/>
        <a:lstStyle/>
        <a:p>
          <a:endParaRPr lang="en-US"/>
        </a:p>
      </dgm:t>
    </dgm:pt>
    <dgm:pt modelId="{E9A00072-52FE-49EE-AC6C-F468344F04DE}">
      <dgm:prSet phldrT="[Text]"/>
      <dgm:spPr/>
      <dgm:t>
        <a:bodyPr/>
        <a:lstStyle/>
        <a:p>
          <a:r>
            <a:rPr lang="en-US" b="1" dirty="0" smtClean="0"/>
            <a:t>Linear Discriminant Analysis (LDA)</a:t>
          </a:r>
          <a:endParaRPr lang="en-US" b="1" dirty="0"/>
        </a:p>
      </dgm:t>
    </dgm:pt>
    <dgm:pt modelId="{9A462B27-F6EE-416C-8A2F-1D2E7FA1625A}" type="parTrans" cxnId="{EB7801C3-9B44-429E-85B6-73E4AB14E462}">
      <dgm:prSet/>
      <dgm:spPr/>
      <dgm:t>
        <a:bodyPr/>
        <a:lstStyle/>
        <a:p>
          <a:endParaRPr lang="en-US"/>
        </a:p>
      </dgm:t>
    </dgm:pt>
    <dgm:pt modelId="{4DC6DA0B-1E95-4288-8D1A-C189C5C22EEB}" type="sibTrans" cxnId="{EB7801C3-9B44-429E-85B6-73E4AB14E462}">
      <dgm:prSet/>
      <dgm:spPr/>
      <dgm:t>
        <a:bodyPr/>
        <a:lstStyle/>
        <a:p>
          <a:endParaRPr lang="en-US"/>
        </a:p>
      </dgm:t>
    </dgm:pt>
    <dgm:pt modelId="{6AA3A7F3-E2A6-4C29-93AD-1B1B4522E01C}">
      <dgm:prSet phldrT="[Text]"/>
      <dgm:spPr/>
      <dgm:t>
        <a:bodyPr/>
        <a:lstStyle/>
        <a:p>
          <a:r>
            <a:rPr lang="en-US" b="1" dirty="0" smtClean="0"/>
            <a:t>t-Distributed Stochastic Neighbor Embedding</a:t>
          </a:r>
        </a:p>
        <a:p>
          <a:endParaRPr lang="en-US" dirty="0"/>
        </a:p>
      </dgm:t>
    </dgm:pt>
    <dgm:pt modelId="{11F36FBF-AB2D-42D0-A6FA-65054C12A394}" type="parTrans" cxnId="{A4839D7E-45F6-4378-AC2A-3C0043B8E66D}">
      <dgm:prSet/>
      <dgm:spPr/>
      <dgm:t>
        <a:bodyPr/>
        <a:lstStyle/>
        <a:p>
          <a:endParaRPr lang="en-US"/>
        </a:p>
      </dgm:t>
    </dgm:pt>
    <dgm:pt modelId="{D22997FE-79AF-40A2-BC9F-C25F2FF6400C}" type="sibTrans" cxnId="{A4839D7E-45F6-4378-AC2A-3C0043B8E66D}">
      <dgm:prSet/>
      <dgm:spPr/>
      <dgm:t>
        <a:bodyPr/>
        <a:lstStyle/>
        <a:p>
          <a:endParaRPr lang="en-US"/>
        </a:p>
      </dgm:t>
    </dgm:pt>
    <dgm:pt modelId="{17AAE36C-5E1F-4304-B8FF-A112A0106468}" type="pres">
      <dgm:prSet presAssocID="{A2446C82-AA69-49A3-8EC4-3A79633D1AD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B1EB2FC-43A7-4093-94F4-CC60AE2A8EC6}" type="pres">
      <dgm:prSet presAssocID="{09206359-4F35-41A4-9B5D-57CF9387710C}" presName="hierRoot1" presStyleCnt="0">
        <dgm:presLayoutVars>
          <dgm:hierBranch val="init"/>
        </dgm:presLayoutVars>
      </dgm:prSet>
      <dgm:spPr/>
    </dgm:pt>
    <dgm:pt modelId="{08102E98-8624-4BAB-AEF2-34AA5BE010E6}" type="pres">
      <dgm:prSet presAssocID="{09206359-4F35-41A4-9B5D-57CF9387710C}" presName="rootComposite1" presStyleCnt="0"/>
      <dgm:spPr/>
    </dgm:pt>
    <dgm:pt modelId="{2B2DC339-8302-4DB8-9C2D-002210CFEEB1}" type="pres">
      <dgm:prSet presAssocID="{09206359-4F35-41A4-9B5D-57CF9387710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C04493-F286-4A8A-AF3B-4C53453E3AE2}" type="pres">
      <dgm:prSet presAssocID="{09206359-4F35-41A4-9B5D-57CF9387710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0ECA543-5D80-4E0D-B7F8-61A4ED8864F5}" type="pres">
      <dgm:prSet presAssocID="{09206359-4F35-41A4-9B5D-57CF9387710C}" presName="hierChild2" presStyleCnt="0"/>
      <dgm:spPr/>
    </dgm:pt>
    <dgm:pt modelId="{2120434D-F077-41A6-B522-204910272A23}" type="pres">
      <dgm:prSet presAssocID="{4E054382-619E-493A-8EAC-DFF8AF4C4CBA}" presName="Name37" presStyleLbl="parChTrans1D2" presStyleIdx="0" presStyleCnt="3"/>
      <dgm:spPr/>
      <dgm:t>
        <a:bodyPr/>
        <a:lstStyle/>
        <a:p>
          <a:endParaRPr lang="en-US"/>
        </a:p>
      </dgm:t>
    </dgm:pt>
    <dgm:pt modelId="{46FBF06D-9D39-4458-9745-45CFF1AA3AEC}" type="pres">
      <dgm:prSet presAssocID="{D9344D30-391D-45D6-BE66-D15D775CC267}" presName="hierRoot2" presStyleCnt="0">
        <dgm:presLayoutVars>
          <dgm:hierBranch val="init"/>
        </dgm:presLayoutVars>
      </dgm:prSet>
      <dgm:spPr/>
    </dgm:pt>
    <dgm:pt modelId="{99BF44FC-47E1-4E4C-A320-75A37D3DDA51}" type="pres">
      <dgm:prSet presAssocID="{D9344D30-391D-45D6-BE66-D15D775CC267}" presName="rootComposite" presStyleCnt="0"/>
      <dgm:spPr/>
    </dgm:pt>
    <dgm:pt modelId="{7544AF01-F744-468D-A000-2E46FC4F429F}" type="pres">
      <dgm:prSet presAssocID="{D9344D30-391D-45D6-BE66-D15D775CC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442103-577E-490B-B0D1-CBED0BE68355}" type="pres">
      <dgm:prSet presAssocID="{D9344D30-391D-45D6-BE66-D15D775CC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94A10EED-343E-4AE6-B8B7-E5FBB4B0E23D}" type="pres">
      <dgm:prSet presAssocID="{D9344D30-391D-45D6-BE66-D15D775CC267}" presName="hierChild4" presStyleCnt="0"/>
      <dgm:spPr/>
    </dgm:pt>
    <dgm:pt modelId="{7626C786-851A-450E-9AF3-27F2DB2BD9CD}" type="pres">
      <dgm:prSet presAssocID="{D9344D30-391D-45D6-BE66-D15D775CC267}" presName="hierChild5" presStyleCnt="0"/>
      <dgm:spPr/>
    </dgm:pt>
    <dgm:pt modelId="{4D4FB264-4EB1-45CA-B972-75C01B1CC06B}" type="pres">
      <dgm:prSet presAssocID="{9A462B27-F6EE-416C-8A2F-1D2E7FA1625A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4E49A30-18D0-44BB-AE9D-6E3C1626FF76}" type="pres">
      <dgm:prSet presAssocID="{E9A00072-52FE-49EE-AC6C-F468344F04DE}" presName="hierRoot2" presStyleCnt="0">
        <dgm:presLayoutVars>
          <dgm:hierBranch val="init"/>
        </dgm:presLayoutVars>
      </dgm:prSet>
      <dgm:spPr/>
    </dgm:pt>
    <dgm:pt modelId="{77FA1EB7-9134-46F4-BD0E-B9DEA4335DBE}" type="pres">
      <dgm:prSet presAssocID="{E9A00072-52FE-49EE-AC6C-F468344F04DE}" presName="rootComposite" presStyleCnt="0"/>
      <dgm:spPr/>
    </dgm:pt>
    <dgm:pt modelId="{E144DCDD-38E9-4CD8-84A6-E19DE44364C4}" type="pres">
      <dgm:prSet presAssocID="{E9A00072-52FE-49EE-AC6C-F468344F04D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F5614C-9279-4C38-9C88-7AC46B60C1CA}" type="pres">
      <dgm:prSet presAssocID="{E9A00072-52FE-49EE-AC6C-F468344F04DE}" presName="rootConnector" presStyleLbl="node2" presStyleIdx="1" presStyleCnt="3"/>
      <dgm:spPr/>
      <dgm:t>
        <a:bodyPr/>
        <a:lstStyle/>
        <a:p>
          <a:endParaRPr lang="en-US"/>
        </a:p>
      </dgm:t>
    </dgm:pt>
    <dgm:pt modelId="{56292A4B-D63C-4058-BD5F-4B664A27B154}" type="pres">
      <dgm:prSet presAssocID="{E9A00072-52FE-49EE-AC6C-F468344F04DE}" presName="hierChild4" presStyleCnt="0"/>
      <dgm:spPr/>
    </dgm:pt>
    <dgm:pt modelId="{2EC22476-59A3-4D58-A860-F2974C88E9E7}" type="pres">
      <dgm:prSet presAssocID="{E9A00072-52FE-49EE-AC6C-F468344F04DE}" presName="hierChild5" presStyleCnt="0"/>
      <dgm:spPr/>
    </dgm:pt>
    <dgm:pt modelId="{D5D7C892-5E7E-42F0-9EC3-B2ECD4F82B72}" type="pres">
      <dgm:prSet presAssocID="{11F36FBF-AB2D-42D0-A6FA-65054C12A394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E471AA7-A783-479C-8D5C-894E5B40E924}" type="pres">
      <dgm:prSet presAssocID="{6AA3A7F3-E2A6-4C29-93AD-1B1B4522E01C}" presName="hierRoot2" presStyleCnt="0">
        <dgm:presLayoutVars>
          <dgm:hierBranch val="init"/>
        </dgm:presLayoutVars>
      </dgm:prSet>
      <dgm:spPr/>
    </dgm:pt>
    <dgm:pt modelId="{527F4CC8-3ED2-4D89-8B29-2670293EB153}" type="pres">
      <dgm:prSet presAssocID="{6AA3A7F3-E2A6-4C29-93AD-1B1B4522E01C}" presName="rootComposite" presStyleCnt="0"/>
      <dgm:spPr/>
    </dgm:pt>
    <dgm:pt modelId="{354932D8-CAB1-4D2C-8C51-5ACA0DD0C3D8}" type="pres">
      <dgm:prSet presAssocID="{6AA3A7F3-E2A6-4C29-93AD-1B1B4522E01C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701D79-65F8-4A87-B4AB-4833953ED9AE}" type="pres">
      <dgm:prSet presAssocID="{6AA3A7F3-E2A6-4C29-93AD-1B1B4522E01C}" presName="rootConnector" presStyleLbl="node2" presStyleIdx="2" presStyleCnt="3"/>
      <dgm:spPr/>
      <dgm:t>
        <a:bodyPr/>
        <a:lstStyle/>
        <a:p>
          <a:endParaRPr lang="en-US"/>
        </a:p>
      </dgm:t>
    </dgm:pt>
    <dgm:pt modelId="{AAC84681-419B-4F18-A053-EDE45D8E9702}" type="pres">
      <dgm:prSet presAssocID="{6AA3A7F3-E2A6-4C29-93AD-1B1B4522E01C}" presName="hierChild4" presStyleCnt="0"/>
      <dgm:spPr/>
    </dgm:pt>
    <dgm:pt modelId="{5928E0EF-1BEF-4C2E-B746-2141233B500D}" type="pres">
      <dgm:prSet presAssocID="{6AA3A7F3-E2A6-4C29-93AD-1B1B4522E01C}" presName="hierChild5" presStyleCnt="0"/>
      <dgm:spPr/>
    </dgm:pt>
    <dgm:pt modelId="{C1256D38-DE0F-4F7E-A380-08CDAB865B87}" type="pres">
      <dgm:prSet presAssocID="{09206359-4F35-41A4-9B5D-57CF9387710C}" presName="hierChild3" presStyleCnt="0"/>
      <dgm:spPr/>
    </dgm:pt>
  </dgm:ptLst>
  <dgm:cxnLst>
    <dgm:cxn modelId="{B26C7E7E-B9F3-42F4-A6D7-314A0715847C}" type="presOf" srcId="{9A462B27-F6EE-416C-8A2F-1D2E7FA1625A}" destId="{4D4FB264-4EB1-45CA-B972-75C01B1CC06B}" srcOrd="0" destOrd="0" presId="urn:microsoft.com/office/officeart/2005/8/layout/orgChart1"/>
    <dgm:cxn modelId="{2D4D60F8-013F-4606-BDC0-F1908532E4DC}" type="presOf" srcId="{A2446C82-AA69-49A3-8EC4-3A79633D1ADE}" destId="{17AAE36C-5E1F-4304-B8FF-A112A0106468}" srcOrd="0" destOrd="0" presId="urn:microsoft.com/office/officeart/2005/8/layout/orgChart1"/>
    <dgm:cxn modelId="{590C08D4-F2B7-4653-8D05-571335E2DB49}" type="presOf" srcId="{E9A00072-52FE-49EE-AC6C-F468344F04DE}" destId="{E144DCDD-38E9-4CD8-84A6-E19DE44364C4}" srcOrd="0" destOrd="0" presId="urn:microsoft.com/office/officeart/2005/8/layout/orgChart1"/>
    <dgm:cxn modelId="{2B796092-8524-4B07-AAA8-747B636AFDEC}" type="presOf" srcId="{D9344D30-391D-45D6-BE66-D15D775CC267}" destId="{21442103-577E-490B-B0D1-CBED0BE68355}" srcOrd="1" destOrd="0" presId="urn:microsoft.com/office/officeart/2005/8/layout/orgChart1"/>
    <dgm:cxn modelId="{A4839D7E-45F6-4378-AC2A-3C0043B8E66D}" srcId="{09206359-4F35-41A4-9B5D-57CF9387710C}" destId="{6AA3A7F3-E2A6-4C29-93AD-1B1B4522E01C}" srcOrd="2" destOrd="0" parTransId="{11F36FBF-AB2D-42D0-A6FA-65054C12A394}" sibTransId="{D22997FE-79AF-40A2-BC9F-C25F2FF6400C}"/>
    <dgm:cxn modelId="{2CD1995F-25BD-4BA0-8A14-8EC78177998F}" type="presOf" srcId="{6AA3A7F3-E2A6-4C29-93AD-1B1B4522E01C}" destId="{7F701D79-65F8-4A87-B4AB-4833953ED9AE}" srcOrd="1" destOrd="0" presId="urn:microsoft.com/office/officeart/2005/8/layout/orgChart1"/>
    <dgm:cxn modelId="{7BD6471E-7332-422F-AD56-E3E252ABB81A}" type="presOf" srcId="{11F36FBF-AB2D-42D0-A6FA-65054C12A394}" destId="{D5D7C892-5E7E-42F0-9EC3-B2ECD4F82B72}" srcOrd="0" destOrd="0" presId="urn:microsoft.com/office/officeart/2005/8/layout/orgChart1"/>
    <dgm:cxn modelId="{E5EE7818-996E-48CB-BCC2-8A99A9484978}" type="presOf" srcId="{D9344D30-391D-45D6-BE66-D15D775CC267}" destId="{7544AF01-F744-468D-A000-2E46FC4F429F}" srcOrd="0" destOrd="0" presId="urn:microsoft.com/office/officeart/2005/8/layout/orgChart1"/>
    <dgm:cxn modelId="{F6549C4F-F588-4589-9EF8-6FAC238EFF24}" srcId="{09206359-4F35-41A4-9B5D-57CF9387710C}" destId="{D9344D30-391D-45D6-BE66-D15D775CC267}" srcOrd="0" destOrd="0" parTransId="{4E054382-619E-493A-8EAC-DFF8AF4C4CBA}" sibTransId="{8C97EAD5-0960-4CCC-97C2-994CBF59FC55}"/>
    <dgm:cxn modelId="{3A4337FA-9878-4B44-827C-F0677E2FDA7A}" type="presOf" srcId="{6AA3A7F3-E2A6-4C29-93AD-1B1B4522E01C}" destId="{354932D8-CAB1-4D2C-8C51-5ACA0DD0C3D8}" srcOrd="0" destOrd="0" presId="urn:microsoft.com/office/officeart/2005/8/layout/orgChart1"/>
    <dgm:cxn modelId="{EB7110F8-3124-4CE0-A815-71682D220DFF}" type="presOf" srcId="{09206359-4F35-41A4-9B5D-57CF9387710C}" destId="{2B2DC339-8302-4DB8-9C2D-002210CFEEB1}" srcOrd="0" destOrd="0" presId="urn:microsoft.com/office/officeart/2005/8/layout/orgChart1"/>
    <dgm:cxn modelId="{BE748820-7976-4C7F-ACB0-EC4690B63F4F}" type="presOf" srcId="{09206359-4F35-41A4-9B5D-57CF9387710C}" destId="{BDC04493-F286-4A8A-AF3B-4C53453E3AE2}" srcOrd="1" destOrd="0" presId="urn:microsoft.com/office/officeart/2005/8/layout/orgChart1"/>
    <dgm:cxn modelId="{C1BE3747-01D4-47E2-A3CE-B562F2AB5BBE}" type="presOf" srcId="{E9A00072-52FE-49EE-AC6C-F468344F04DE}" destId="{CAF5614C-9279-4C38-9C88-7AC46B60C1CA}" srcOrd="1" destOrd="0" presId="urn:microsoft.com/office/officeart/2005/8/layout/orgChart1"/>
    <dgm:cxn modelId="{9917A09D-8170-4F57-A3E6-DBA48C8DC4CA}" type="presOf" srcId="{4E054382-619E-493A-8EAC-DFF8AF4C4CBA}" destId="{2120434D-F077-41A6-B522-204910272A23}" srcOrd="0" destOrd="0" presId="urn:microsoft.com/office/officeart/2005/8/layout/orgChart1"/>
    <dgm:cxn modelId="{43427CD7-5298-44CB-9821-759931840708}" srcId="{A2446C82-AA69-49A3-8EC4-3A79633D1ADE}" destId="{09206359-4F35-41A4-9B5D-57CF9387710C}" srcOrd="0" destOrd="0" parTransId="{693BCE46-E717-4EE0-BCFD-E2E24D30498D}" sibTransId="{66490C21-7E7D-4C62-B976-C053A80CAD76}"/>
    <dgm:cxn modelId="{EB7801C3-9B44-429E-85B6-73E4AB14E462}" srcId="{09206359-4F35-41A4-9B5D-57CF9387710C}" destId="{E9A00072-52FE-49EE-AC6C-F468344F04DE}" srcOrd="1" destOrd="0" parTransId="{9A462B27-F6EE-416C-8A2F-1D2E7FA1625A}" sibTransId="{4DC6DA0B-1E95-4288-8D1A-C189C5C22EEB}"/>
    <dgm:cxn modelId="{48F7C7C6-1061-4F65-8B59-F5DAE86D68A2}" type="presParOf" srcId="{17AAE36C-5E1F-4304-B8FF-A112A0106468}" destId="{BB1EB2FC-43A7-4093-94F4-CC60AE2A8EC6}" srcOrd="0" destOrd="0" presId="urn:microsoft.com/office/officeart/2005/8/layout/orgChart1"/>
    <dgm:cxn modelId="{8F28F62E-D0F5-420C-A56C-154BB74D55DA}" type="presParOf" srcId="{BB1EB2FC-43A7-4093-94F4-CC60AE2A8EC6}" destId="{08102E98-8624-4BAB-AEF2-34AA5BE010E6}" srcOrd="0" destOrd="0" presId="urn:microsoft.com/office/officeart/2005/8/layout/orgChart1"/>
    <dgm:cxn modelId="{7B5E62F4-91D4-4E79-880E-3FA34E394D76}" type="presParOf" srcId="{08102E98-8624-4BAB-AEF2-34AA5BE010E6}" destId="{2B2DC339-8302-4DB8-9C2D-002210CFEEB1}" srcOrd="0" destOrd="0" presId="urn:microsoft.com/office/officeart/2005/8/layout/orgChart1"/>
    <dgm:cxn modelId="{3969C665-FD65-4077-9931-4695034E20A9}" type="presParOf" srcId="{08102E98-8624-4BAB-AEF2-34AA5BE010E6}" destId="{BDC04493-F286-4A8A-AF3B-4C53453E3AE2}" srcOrd="1" destOrd="0" presId="urn:microsoft.com/office/officeart/2005/8/layout/orgChart1"/>
    <dgm:cxn modelId="{B625CAC1-DAD1-4D04-85EE-F938699CD9A2}" type="presParOf" srcId="{BB1EB2FC-43A7-4093-94F4-CC60AE2A8EC6}" destId="{B0ECA543-5D80-4E0D-B7F8-61A4ED8864F5}" srcOrd="1" destOrd="0" presId="urn:microsoft.com/office/officeart/2005/8/layout/orgChart1"/>
    <dgm:cxn modelId="{8EB224A1-4BE6-4547-B656-72DEC530650D}" type="presParOf" srcId="{B0ECA543-5D80-4E0D-B7F8-61A4ED8864F5}" destId="{2120434D-F077-41A6-B522-204910272A23}" srcOrd="0" destOrd="0" presId="urn:microsoft.com/office/officeart/2005/8/layout/orgChart1"/>
    <dgm:cxn modelId="{745A5A87-F6E7-445D-A120-C28A824AF6B0}" type="presParOf" srcId="{B0ECA543-5D80-4E0D-B7F8-61A4ED8864F5}" destId="{46FBF06D-9D39-4458-9745-45CFF1AA3AEC}" srcOrd="1" destOrd="0" presId="urn:microsoft.com/office/officeart/2005/8/layout/orgChart1"/>
    <dgm:cxn modelId="{7DDDF50C-D97D-47F3-9770-2149F77DA4DD}" type="presParOf" srcId="{46FBF06D-9D39-4458-9745-45CFF1AA3AEC}" destId="{99BF44FC-47E1-4E4C-A320-75A37D3DDA51}" srcOrd="0" destOrd="0" presId="urn:microsoft.com/office/officeart/2005/8/layout/orgChart1"/>
    <dgm:cxn modelId="{D923EA59-824B-4D92-9FD4-9687104D25CF}" type="presParOf" srcId="{99BF44FC-47E1-4E4C-A320-75A37D3DDA51}" destId="{7544AF01-F744-468D-A000-2E46FC4F429F}" srcOrd="0" destOrd="0" presId="urn:microsoft.com/office/officeart/2005/8/layout/orgChart1"/>
    <dgm:cxn modelId="{19DCD333-01A1-4187-888F-802E9393B372}" type="presParOf" srcId="{99BF44FC-47E1-4E4C-A320-75A37D3DDA51}" destId="{21442103-577E-490B-B0D1-CBED0BE68355}" srcOrd="1" destOrd="0" presId="urn:microsoft.com/office/officeart/2005/8/layout/orgChart1"/>
    <dgm:cxn modelId="{4F682E0F-179C-4596-A88E-8C0BE6079100}" type="presParOf" srcId="{46FBF06D-9D39-4458-9745-45CFF1AA3AEC}" destId="{94A10EED-343E-4AE6-B8B7-E5FBB4B0E23D}" srcOrd="1" destOrd="0" presId="urn:microsoft.com/office/officeart/2005/8/layout/orgChart1"/>
    <dgm:cxn modelId="{35840729-C2DC-4969-B3C1-10AEE460E6A8}" type="presParOf" srcId="{46FBF06D-9D39-4458-9745-45CFF1AA3AEC}" destId="{7626C786-851A-450E-9AF3-27F2DB2BD9CD}" srcOrd="2" destOrd="0" presId="urn:microsoft.com/office/officeart/2005/8/layout/orgChart1"/>
    <dgm:cxn modelId="{1632A5E0-AF1D-4B6E-AC89-C3B02ECB27E5}" type="presParOf" srcId="{B0ECA543-5D80-4E0D-B7F8-61A4ED8864F5}" destId="{4D4FB264-4EB1-45CA-B972-75C01B1CC06B}" srcOrd="2" destOrd="0" presId="urn:microsoft.com/office/officeart/2005/8/layout/orgChart1"/>
    <dgm:cxn modelId="{B80CD89A-29EA-4E2C-BC4F-9E8261D27C36}" type="presParOf" srcId="{B0ECA543-5D80-4E0D-B7F8-61A4ED8864F5}" destId="{84E49A30-18D0-44BB-AE9D-6E3C1626FF76}" srcOrd="3" destOrd="0" presId="urn:microsoft.com/office/officeart/2005/8/layout/orgChart1"/>
    <dgm:cxn modelId="{A4DB226B-4327-4C47-B748-0A7F640075A6}" type="presParOf" srcId="{84E49A30-18D0-44BB-AE9D-6E3C1626FF76}" destId="{77FA1EB7-9134-46F4-BD0E-B9DEA4335DBE}" srcOrd="0" destOrd="0" presId="urn:microsoft.com/office/officeart/2005/8/layout/orgChart1"/>
    <dgm:cxn modelId="{9220E17A-03CE-451C-B527-A916DB72073F}" type="presParOf" srcId="{77FA1EB7-9134-46F4-BD0E-B9DEA4335DBE}" destId="{E144DCDD-38E9-4CD8-84A6-E19DE44364C4}" srcOrd="0" destOrd="0" presId="urn:microsoft.com/office/officeart/2005/8/layout/orgChart1"/>
    <dgm:cxn modelId="{F1492244-F2C0-47A4-9253-9A303B7DE0E4}" type="presParOf" srcId="{77FA1EB7-9134-46F4-BD0E-B9DEA4335DBE}" destId="{CAF5614C-9279-4C38-9C88-7AC46B60C1CA}" srcOrd="1" destOrd="0" presId="urn:microsoft.com/office/officeart/2005/8/layout/orgChart1"/>
    <dgm:cxn modelId="{52B1AA46-D0A1-43F7-A4E1-F47C3DFB6963}" type="presParOf" srcId="{84E49A30-18D0-44BB-AE9D-6E3C1626FF76}" destId="{56292A4B-D63C-4058-BD5F-4B664A27B154}" srcOrd="1" destOrd="0" presId="urn:microsoft.com/office/officeart/2005/8/layout/orgChart1"/>
    <dgm:cxn modelId="{BB1B3EE9-B199-40AF-BE5D-DFF6EC13D75E}" type="presParOf" srcId="{84E49A30-18D0-44BB-AE9D-6E3C1626FF76}" destId="{2EC22476-59A3-4D58-A860-F2974C88E9E7}" srcOrd="2" destOrd="0" presId="urn:microsoft.com/office/officeart/2005/8/layout/orgChart1"/>
    <dgm:cxn modelId="{C42428AC-2D7C-42E5-9552-55B51BE0AC8B}" type="presParOf" srcId="{B0ECA543-5D80-4E0D-B7F8-61A4ED8864F5}" destId="{D5D7C892-5E7E-42F0-9EC3-B2ECD4F82B72}" srcOrd="4" destOrd="0" presId="urn:microsoft.com/office/officeart/2005/8/layout/orgChart1"/>
    <dgm:cxn modelId="{93E34C87-8CDA-4E42-9DA2-AF0EF359C9FA}" type="presParOf" srcId="{B0ECA543-5D80-4E0D-B7F8-61A4ED8864F5}" destId="{CE471AA7-A783-479C-8D5C-894E5B40E924}" srcOrd="5" destOrd="0" presId="urn:microsoft.com/office/officeart/2005/8/layout/orgChart1"/>
    <dgm:cxn modelId="{761323C3-2C11-4437-B225-D71B88B75F6A}" type="presParOf" srcId="{CE471AA7-A783-479C-8D5C-894E5B40E924}" destId="{527F4CC8-3ED2-4D89-8B29-2670293EB153}" srcOrd="0" destOrd="0" presId="urn:microsoft.com/office/officeart/2005/8/layout/orgChart1"/>
    <dgm:cxn modelId="{8B1493F7-6B82-49A0-9C05-BD33A0BB3994}" type="presParOf" srcId="{527F4CC8-3ED2-4D89-8B29-2670293EB153}" destId="{354932D8-CAB1-4D2C-8C51-5ACA0DD0C3D8}" srcOrd="0" destOrd="0" presId="urn:microsoft.com/office/officeart/2005/8/layout/orgChart1"/>
    <dgm:cxn modelId="{C1D9C7E0-7EC5-4665-B2A5-CFC1A18789C0}" type="presParOf" srcId="{527F4CC8-3ED2-4D89-8B29-2670293EB153}" destId="{7F701D79-65F8-4A87-B4AB-4833953ED9AE}" srcOrd="1" destOrd="0" presId="urn:microsoft.com/office/officeart/2005/8/layout/orgChart1"/>
    <dgm:cxn modelId="{72EF57DE-0C4D-4F2D-A404-BBBCD136EF2A}" type="presParOf" srcId="{CE471AA7-A783-479C-8D5C-894E5B40E924}" destId="{AAC84681-419B-4F18-A053-EDE45D8E9702}" srcOrd="1" destOrd="0" presId="urn:microsoft.com/office/officeart/2005/8/layout/orgChart1"/>
    <dgm:cxn modelId="{C57FEF11-9955-4B6E-8155-F5B9F38ACDB8}" type="presParOf" srcId="{CE471AA7-A783-479C-8D5C-894E5B40E924}" destId="{5928E0EF-1BEF-4C2E-B746-2141233B500D}" srcOrd="2" destOrd="0" presId="urn:microsoft.com/office/officeart/2005/8/layout/orgChart1"/>
    <dgm:cxn modelId="{613B706A-2F52-440A-90C9-84A986072071}" type="presParOf" srcId="{BB1EB2FC-43A7-4093-94F4-CC60AE2A8EC6}" destId="{C1256D38-DE0F-4F7E-A380-08CDAB865B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7C892-5E7E-42F0-9EC3-B2ECD4F82B72}">
      <dsp:nvSpPr>
        <dsp:cNvPr id="0" name=""/>
        <dsp:cNvSpPr/>
      </dsp:nvSpPr>
      <dsp:spPr>
        <a:xfrm>
          <a:off x="4470400" y="1716514"/>
          <a:ext cx="3162841" cy="54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461"/>
              </a:lnTo>
              <a:lnTo>
                <a:pt x="3162841" y="274461"/>
              </a:lnTo>
              <a:lnTo>
                <a:pt x="3162841" y="54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FB264-4EB1-45CA-B972-75C01B1CC06B}">
      <dsp:nvSpPr>
        <dsp:cNvPr id="0" name=""/>
        <dsp:cNvSpPr/>
      </dsp:nvSpPr>
      <dsp:spPr>
        <a:xfrm>
          <a:off x="4424680" y="1716514"/>
          <a:ext cx="91440" cy="54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0434D-F077-41A6-B522-204910272A23}">
      <dsp:nvSpPr>
        <dsp:cNvPr id="0" name=""/>
        <dsp:cNvSpPr/>
      </dsp:nvSpPr>
      <dsp:spPr>
        <a:xfrm>
          <a:off x="1307559" y="1716514"/>
          <a:ext cx="3162841" cy="548922"/>
        </a:xfrm>
        <a:custGeom>
          <a:avLst/>
          <a:gdLst/>
          <a:ahLst/>
          <a:cxnLst/>
          <a:rect l="0" t="0" r="0" b="0"/>
          <a:pathLst>
            <a:path>
              <a:moveTo>
                <a:pt x="3162841" y="0"/>
              </a:moveTo>
              <a:lnTo>
                <a:pt x="3162841" y="274461"/>
              </a:lnTo>
              <a:lnTo>
                <a:pt x="0" y="274461"/>
              </a:lnTo>
              <a:lnTo>
                <a:pt x="0" y="54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DC339-8302-4DB8-9C2D-002210CFEEB1}">
      <dsp:nvSpPr>
        <dsp:cNvPr id="0" name=""/>
        <dsp:cNvSpPr/>
      </dsp:nvSpPr>
      <dsp:spPr>
        <a:xfrm>
          <a:off x="3163441" y="409554"/>
          <a:ext cx="2613918" cy="13069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Dimensionality Reduction</a:t>
          </a:r>
          <a:endParaRPr lang="en-US" sz="2000" b="1" kern="1200" dirty="0"/>
        </a:p>
      </dsp:txBody>
      <dsp:txXfrm>
        <a:off x="3163441" y="409554"/>
        <a:ext cx="2613918" cy="1306959"/>
      </dsp:txXfrm>
    </dsp:sp>
    <dsp:sp modelId="{7544AF01-F744-468D-A000-2E46FC4F429F}">
      <dsp:nvSpPr>
        <dsp:cNvPr id="0" name=""/>
        <dsp:cNvSpPr/>
      </dsp:nvSpPr>
      <dsp:spPr>
        <a:xfrm>
          <a:off x="600" y="2265436"/>
          <a:ext cx="2613918" cy="13069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Principal Component Analysis (PCA)</a:t>
          </a:r>
          <a:endParaRPr lang="en-US" sz="2000" b="1" kern="1200" dirty="0"/>
        </a:p>
      </dsp:txBody>
      <dsp:txXfrm>
        <a:off x="600" y="2265436"/>
        <a:ext cx="2613918" cy="1306959"/>
      </dsp:txXfrm>
    </dsp:sp>
    <dsp:sp modelId="{E144DCDD-38E9-4CD8-84A6-E19DE44364C4}">
      <dsp:nvSpPr>
        <dsp:cNvPr id="0" name=""/>
        <dsp:cNvSpPr/>
      </dsp:nvSpPr>
      <dsp:spPr>
        <a:xfrm>
          <a:off x="3163441" y="2265436"/>
          <a:ext cx="2613918" cy="13069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Linear Discriminant Analysis (LDA)</a:t>
          </a:r>
          <a:endParaRPr lang="en-US" sz="2000" b="1" kern="1200" dirty="0"/>
        </a:p>
      </dsp:txBody>
      <dsp:txXfrm>
        <a:off x="3163441" y="2265436"/>
        <a:ext cx="2613918" cy="1306959"/>
      </dsp:txXfrm>
    </dsp:sp>
    <dsp:sp modelId="{354932D8-CAB1-4D2C-8C51-5ACA0DD0C3D8}">
      <dsp:nvSpPr>
        <dsp:cNvPr id="0" name=""/>
        <dsp:cNvSpPr/>
      </dsp:nvSpPr>
      <dsp:spPr>
        <a:xfrm>
          <a:off x="6326282" y="2265436"/>
          <a:ext cx="2613918" cy="13069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t-Distributed Stochastic Neighbor Embedding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6326282" y="2265436"/>
        <a:ext cx="2613918" cy="1306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13B3-EE97-4DE5-88E4-46769808739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74A-17BF-4673-A7F2-2FBCCBBC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9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13B3-EE97-4DE5-88E4-46769808739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74A-17BF-4673-A7F2-2FBCCBBC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13B3-EE97-4DE5-88E4-46769808739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74A-17BF-4673-A7F2-2FBCCBBC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3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13B3-EE97-4DE5-88E4-46769808739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74A-17BF-4673-A7F2-2FBCCBBC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0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13B3-EE97-4DE5-88E4-46769808739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74A-17BF-4673-A7F2-2FBCCBBC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2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13B3-EE97-4DE5-88E4-46769808739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74A-17BF-4673-A7F2-2FBCCBBC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1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13B3-EE97-4DE5-88E4-46769808739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74A-17BF-4673-A7F2-2FBCCBBC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2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13B3-EE97-4DE5-88E4-46769808739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74A-17BF-4673-A7F2-2FBCCBBC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8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13B3-EE97-4DE5-88E4-46769808739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74A-17BF-4673-A7F2-2FBCCBBC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2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13B3-EE97-4DE5-88E4-46769808739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74A-17BF-4673-A7F2-2FBCCBBC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3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13B3-EE97-4DE5-88E4-46769808739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74A-17BF-4673-A7F2-2FBCCBBC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6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513B3-EE97-4DE5-88E4-46769808739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0274A-17BF-4673-A7F2-2FBCCBBC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Dimensionality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3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2011" y="17092"/>
                <a:ext cx="5503492" cy="70830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u="sng" dirty="0" smtClean="0"/>
                  <a:t>Step-5</a:t>
                </a:r>
                <a:r>
                  <a:rPr lang="en-US" sz="1600" b="1" dirty="0" smtClean="0"/>
                  <a:t>:- </a:t>
                </a:r>
                <a:r>
                  <a:rPr lang="en-US" sz="1600" b="1" dirty="0"/>
                  <a:t>Find the Eigen </a:t>
                </a:r>
                <a:r>
                  <a:rPr lang="en-US" sz="1600" b="1" dirty="0" smtClean="0"/>
                  <a:t>vector of Covariance matrix.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𝒇𝒐𝒓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6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𝟑𝟑𝟑𝟑</m:t>
                      </m:r>
                    </m:oMath>
                  </m:oMathPara>
                </a14:m>
                <a:endParaRPr lang="en-US" sz="1600" b="1" dirty="0" smtClean="0"/>
              </a:p>
              <a:p>
                <a:r>
                  <a:rPr lang="en-US" sz="1600" dirty="0" smtClean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 smtClean="0"/>
              </a:p>
              <a:p>
                <a:r>
                  <a:rPr lang="en-US" sz="1600" dirty="0" smtClean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.6667−</m:t>
                              </m:r>
                              <m:r>
                                <a:rPr lang="en-US" sz="1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0.4714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−0.4714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0.4714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0.3333−</m:t>
                              </m:r>
                              <m:r>
                                <a:rPr lang="en-US" sz="1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−0.3333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−0.4714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−0.3333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0.3333−</m:t>
                              </m:r>
                              <m:r>
                                <a:rPr lang="en-US" sz="1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sz="1600" dirty="0" smtClean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=1.4143,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.4143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𝒇𝒐𝒓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6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16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dirty="0"/>
              </a:p>
              <a:p>
                <a:r>
                  <a:rPr lang="en-US" sz="1600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.6667</m:t>
                              </m:r>
                            </m:e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0.4714</m:t>
                              </m:r>
                            </m:e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−0.4714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0.4714</m:t>
                              </m:r>
                            </m:e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0.3333</m:t>
                              </m:r>
                            </m:e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−0.3333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−0.4714</m:t>
                              </m:r>
                            </m:e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−0.3333</m:t>
                              </m:r>
                            </m:e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0.3333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16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.4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71</m:t>
                    </m:r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−0.6667</m:t>
                    </m:r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</m:oMath>
                  </m:oMathPara>
                </a14:m>
                <a:endParaRPr lang="en-US" sz="1600" dirty="0" smtClean="0"/>
              </a:p>
              <a:p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.4714,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.6667</m:t>
                    </m:r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4714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−0.6667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.4714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.6667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𝑭𝒊𝒏𝒂𝒍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𝑬𝒊𝒈𝒆𝒏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𝒗𝒆𝒄𝒕𝒐𝒓</m:t>
                      </m:r>
                    </m:oMath>
                  </m:oMathPara>
                </a14:m>
                <a:endParaRPr lang="en-US" sz="1600" b="1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4143</m:t>
                                </m:r>
                              </m:e>
                              <m:e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0.4714</m:t>
                                </m:r>
                              </m:e>
                              <m:e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0.4714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6667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6667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  <a:p>
                <a:endParaRPr lang="en-US" b="1" dirty="0" smtClean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11" y="17092"/>
                <a:ext cx="5503492" cy="7083093"/>
              </a:xfrm>
              <a:prstGeom prst="rect">
                <a:avLst/>
              </a:prstGeom>
              <a:blipFill>
                <a:blip r:embed="rId2"/>
                <a:stretch>
                  <a:fillRect l="-554" t="-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204247" y="0"/>
                <a:ext cx="5878377" cy="43291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u="sng" dirty="0" smtClean="0"/>
                  <a:t>Step-6</a:t>
                </a:r>
                <a:r>
                  <a:rPr lang="en-US" sz="1600" b="1" dirty="0" smtClean="0"/>
                  <a:t>:-</a:t>
                </a:r>
              </a:p>
              <a:p>
                <a:r>
                  <a:rPr lang="en-US" sz="1600" dirty="0" smtClean="0"/>
                  <a:t>At step-4 already we have done analysis that only first vector are enough to capture maximum variance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b="0" i="0">
                                    <a:latin typeface="Cambria Math" panose="02040503050406030204" pitchFamily="18" charset="0"/>
                                  </a:rPr>
                                  <m:t>.4143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600" b="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endParaRPr lang="en-US" b="1" dirty="0" smtClean="0"/>
              </a:p>
              <a:p>
                <a:r>
                  <a:rPr lang="en-US" sz="1600" b="1" u="sng" dirty="0" smtClean="0"/>
                  <a:t>Step-7</a:t>
                </a:r>
                <a:r>
                  <a:rPr lang="en-US" sz="1600" b="1" dirty="0" smtClean="0"/>
                  <a:t>:- Find the reduced Features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𝑅𝑒𝑑𝑢𝑐𝑒𝑑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𝐹𝑒𝑎𝑡𝑢𝑟𝑒𝑠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𝐹𝑒𝑎𝑡𝑢𝑟𝑒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 smtClean="0"/>
              </a:p>
              <a:p>
                <a:r>
                  <a:rPr lang="en-US" sz="1600" b="0" dirty="0" smtClean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0.4714</m:t>
                              </m:r>
                            </m:e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−0.3333</m:t>
                              </m:r>
                            </m:e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0.3333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0.9428</m:t>
                              </m:r>
                            </m:e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0.6667</m:t>
                              </m:r>
                            </m:e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−0.6667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−0.4714</m:t>
                              </m:r>
                            </m:e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−0.3333</m:t>
                              </m:r>
                            </m:e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0.3333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.4143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sz="1600" dirty="0" smtClean="0"/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𝑞𝑢𝑖𝑟𝑒𝑑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𝐹𝑒𝑎𝑡𝑢𝑟𝑒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1.333</m:t>
                                </m:r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2.6668</m:t>
                                    </m:r>
                                  </m:e>
                                  <m:e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.3333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endParaRPr lang="en-US" sz="16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247" y="0"/>
                <a:ext cx="5878377" cy="4329134"/>
              </a:xfrm>
              <a:prstGeom prst="rect">
                <a:avLst/>
              </a:prstGeom>
              <a:blipFill>
                <a:blip r:embed="rId3"/>
                <a:stretch>
                  <a:fillRect l="-622" t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38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508" y="85040"/>
            <a:ext cx="10515600" cy="969404"/>
          </a:xfrm>
        </p:spPr>
        <p:txBody>
          <a:bodyPr/>
          <a:lstStyle/>
          <a:p>
            <a:pPr algn="ctr"/>
            <a:r>
              <a:rPr lang="en-US" b="1" dirty="0" smtClean="0"/>
              <a:t>2. Linear Discriminant Analysis (LDA):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785" y="1178011"/>
            <a:ext cx="10575324" cy="499895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Purpose</a:t>
            </a:r>
            <a:r>
              <a:rPr lang="en-US" dirty="0" smtClean="0"/>
              <a:t>: Reduces dimensions while maximizing the separation between classes.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How it Works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Finds a new feature space that maximizes the distance between class means and minimizes variance within each class.</a:t>
            </a:r>
          </a:p>
          <a:p>
            <a:pPr lvl="1"/>
            <a:r>
              <a:rPr lang="en-US" dirty="0" smtClean="0"/>
              <a:t>Works in a supervised setting (requires labeled data).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Best For</a:t>
            </a:r>
            <a:r>
              <a:rPr lang="en-US" dirty="0" smtClean="0"/>
              <a:t>: Classification problems where dimensionality reduction improves class </a:t>
            </a:r>
            <a:r>
              <a:rPr lang="en-US" dirty="0" err="1" smtClean="0"/>
              <a:t>separability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Example Use</a:t>
            </a:r>
            <a:r>
              <a:rPr lang="en-US" dirty="0" smtClean="0"/>
              <a:t>: Facial recognition, text classification.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842" y="911954"/>
            <a:ext cx="42862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654" y="365125"/>
            <a:ext cx="11673016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3. t-Distributed Stochastic Neighbor Embedding (t-SNE):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Purpose</a:t>
            </a:r>
            <a:r>
              <a:rPr lang="en-US" dirty="0" smtClean="0"/>
              <a:t>: Projects high-dimensional data into a lower-dimensional space (often 2D or 3D) while preserving the local structure of data.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How it Works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Maps similar data points close to each other and dissimilar points far apart.</a:t>
            </a:r>
          </a:p>
          <a:p>
            <a:pPr lvl="1"/>
            <a:r>
              <a:rPr lang="en-US" dirty="0" smtClean="0"/>
              <a:t>Uses probabilistic methods to model relationships between points in high and low dimensions.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Best For</a:t>
            </a:r>
            <a:r>
              <a:rPr lang="en-US" dirty="0" smtClean="0"/>
              <a:t>: Visualization of high-dimensional data.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Example Use</a:t>
            </a:r>
            <a:r>
              <a:rPr lang="en-US" dirty="0" smtClean="0"/>
              <a:t>: Exploring clusters in datasets like gene expression or customer segmentation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0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54" y="422790"/>
            <a:ext cx="10515600" cy="771697"/>
          </a:xfrm>
        </p:spPr>
        <p:txBody>
          <a:bodyPr/>
          <a:lstStyle/>
          <a:p>
            <a:pPr algn="ctr"/>
            <a:r>
              <a:rPr lang="en-US" b="1" dirty="0" smtClean="0"/>
              <a:t>MNIST 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054" y="1598142"/>
            <a:ext cx="10515600" cy="2529016"/>
          </a:xfrm>
        </p:spPr>
        <p:txBody>
          <a:bodyPr/>
          <a:lstStyle/>
          <a:p>
            <a:r>
              <a:rPr lang="en-US" dirty="0" smtClean="0"/>
              <a:t>It consists of 70,000 grayscale images of handwritten digits (0-9).</a:t>
            </a:r>
          </a:p>
          <a:p>
            <a:r>
              <a:rPr lang="en-US" dirty="0" smtClean="0"/>
              <a:t>Image Size: Each image is a 28x28 pixel grid.</a:t>
            </a:r>
          </a:p>
          <a:p>
            <a:r>
              <a:rPr lang="en-US" dirty="0" smtClean="0"/>
              <a:t>Labels: Each image corresponds to a digit (0 to 9).</a:t>
            </a:r>
          </a:p>
          <a:p>
            <a:r>
              <a:rPr lang="en-US" dirty="0" smtClean="0"/>
              <a:t>Pixel values range from 0 (black) to 255 (white).</a:t>
            </a:r>
          </a:p>
          <a:p>
            <a:r>
              <a:rPr lang="en-US" dirty="0" smtClean="0"/>
              <a:t>Flattened for models into vectors of 784 (28x28)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7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888" y="448188"/>
            <a:ext cx="8431380" cy="46098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7222" y="5692346"/>
            <a:ext cx="1118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[0, 0, 0, ..., 0, 38, 137, 146, 1325, 234, ..., 0, 0, 0, 143, 253, 253,154,76,24 ..., 0, 0, 0, ...]</a:t>
            </a:r>
            <a:endParaRPr lang="en-US" sz="24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743568" y="4959178"/>
            <a:ext cx="0" cy="733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6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Dimensionality Reduction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Dimensionality reduction is the process of reducing the number of features (or variables) in a dataset while retaining as much important information as possible.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helps simplify data, speed up processing, and make patterns easier to understand.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950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554178"/>
              </p:ext>
            </p:extLst>
          </p:nvPr>
        </p:nvGraphicFramePr>
        <p:xfrm>
          <a:off x="949367" y="630183"/>
          <a:ext cx="102788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4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98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16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Hours of Training/Week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Daily Calorie Intake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Sports Grade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567802"/>
              </p:ext>
            </p:extLst>
          </p:nvPr>
        </p:nvGraphicFramePr>
        <p:xfrm>
          <a:off x="2049909" y="4009409"/>
          <a:ext cx="718470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6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Fitness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Sports Grade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61945" y="2856610"/>
            <a:ext cx="3429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BMI = Weight (kg) / (Height (m)^2)</a:t>
            </a:r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746459" y="2905509"/>
            <a:ext cx="65540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Fitness Index = (Hours of Training × 2) + (Daily Calorie Intake ÷ 1000)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296482" y="2388972"/>
            <a:ext cx="544712" cy="1509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39568" y="67112"/>
            <a:ext cx="128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1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227"/>
            <a:ext cx="10515600" cy="75522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Advantages of Dimensionality Reduction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038" y="1103870"/>
            <a:ext cx="11673016" cy="55852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1. Improved Performance of Machine Learning Models:</a:t>
            </a:r>
          </a:p>
          <a:p>
            <a:r>
              <a:rPr lang="en-US" sz="2200" dirty="0" smtClean="0"/>
              <a:t>Reducing irrelevant or redundant features can lead to faster training and inference times.</a:t>
            </a:r>
          </a:p>
          <a:p>
            <a:r>
              <a:rPr lang="en-US" sz="2200" dirty="0" smtClean="0"/>
              <a:t>Prevents the "curse of dimensionality," where too many features cause models to </a:t>
            </a:r>
            <a:r>
              <a:rPr lang="en-US" sz="2200" dirty="0" err="1" smtClean="0"/>
              <a:t>overfit</a:t>
            </a:r>
            <a:r>
              <a:rPr lang="en-US" sz="2200" dirty="0" smtClean="0"/>
              <a:t> or perform poorly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2. Simplified Visualization:</a:t>
            </a:r>
          </a:p>
          <a:p>
            <a:r>
              <a:rPr lang="en-US" sz="2200" dirty="0" smtClean="0"/>
              <a:t>High-dimensional data (e.g., 100+ features) is hard to visualize.</a:t>
            </a:r>
          </a:p>
          <a:p>
            <a:r>
              <a:rPr lang="en-US" sz="2200" dirty="0" smtClean="0"/>
              <a:t>Dimensionality reduction (e.g., PCA, t-SNE) helps project data into 2D or 3D, making patterns and clusters easier to understand.</a:t>
            </a:r>
          </a:p>
          <a:p>
            <a:pPr marL="0" indent="0">
              <a:buNone/>
            </a:pPr>
            <a:r>
              <a:rPr lang="en-US" b="1" dirty="0" smtClean="0"/>
              <a:t>3. Noise Reduction:</a:t>
            </a:r>
          </a:p>
          <a:p>
            <a:r>
              <a:rPr lang="en-US" sz="2200" dirty="0" smtClean="0"/>
              <a:t>It helps remove irrelevant or noisy features, improving data quality and model accuracy.</a:t>
            </a:r>
          </a:p>
          <a:p>
            <a:pPr marL="0" indent="0">
              <a:buNone/>
            </a:pPr>
            <a:r>
              <a:rPr lang="en-US" b="1" dirty="0" smtClean="0"/>
              <a:t>4. Reduced Storage and Computation Costs:</a:t>
            </a:r>
          </a:p>
          <a:p>
            <a:r>
              <a:rPr lang="en-US" sz="2200" dirty="0" smtClean="0"/>
              <a:t>By lowering the number of features, datasets become smaller, requiring less memory and computational resources.</a:t>
            </a:r>
          </a:p>
          <a:p>
            <a:pPr marL="0" indent="0">
              <a:buNone/>
            </a:pPr>
            <a:r>
              <a:rPr lang="en-US" b="1" dirty="0" smtClean="0"/>
              <a:t>5. Avoid </a:t>
            </a:r>
            <a:r>
              <a:rPr lang="en-US" b="1" dirty="0" err="1" smtClean="0"/>
              <a:t>Overfitting</a:t>
            </a:r>
            <a:r>
              <a:rPr lang="en-US" b="1" dirty="0" smtClean="0"/>
              <a:t>:</a:t>
            </a:r>
          </a:p>
          <a:p>
            <a:r>
              <a:rPr lang="en-US" sz="2000" dirty="0" smtClean="0"/>
              <a:t>Fewer features reduce the risk of </a:t>
            </a:r>
            <a:r>
              <a:rPr lang="en-US" sz="2000" dirty="0" err="1" smtClean="0"/>
              <a:t>overfitting</a:t>
            </a:r>
            <a:r>
              <a:rPr lang="en-US" sz="2000" dirty="0" smtClean="0"/>
              <a:t>, as the model focuses on the most meaningful variables.</a:t>
            </a:r>
          </a:p>
          <a:p>
            <a:pPr marL="0" indent="0">
              <a:buNone/>
            </a:pPr>
            <a:r>
              <a:rPr lang="en-US" b="1" dirty="0" smtClean="0"/>
              <a:t>6. Feature Engineering:</a:t>
            </a:r>
          </a:p>
          <a:p>
            <a:r>
              <a:rPr lang="en-US" sz="2000" dirty="0" smtClean="0"/>
              <a:t>Creates new, meaningful features (e.g., principal components in PCA) that capture the essence of the original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1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865" y="47221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Dimensionality Reduction methods</a:t>
            </a:r>
            <a:endParaRPr lang="en-US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07730180"/>
              </p:ext>
            </p:extLst>
          </p:nvPr>
        </p:nvGraphicFramePr>
        <p:xfrm>
          <a:off x="1686009" y="2183026"/>
          <a:ext cx="8940801" cy="3981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37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1. Principal Component Analysis (PCA):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Purpose</a:t>
            </a:r>
            <a:r>
              <a:rPr lang="en-US" dirty="0" smtClean="0"/>
              <a:t>: Reduces dimensions by transforming the original features into new, uncorrelated features called principal components.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How it Works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Identifies the directions (principal components) that capture the most variance in the data.</a:t>
            </a:r>
          </a:p>
          <a:p>
            <a:pPr lvl="1"/>
            <a:r>
              <a:rPr lang="en-US" dirty="0" smtClean="0"/>
              <a:t>Projects the data onto these components, keeping only the top ones to reduce dimensions.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Best For</a:t>
            </a:r>
            <a:r>
              <a:rPr lang="en-US" dirty="0" smtClean="0"/>
              <a:t>: Numerical data with high correlations between features.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Example Use</a:t>
            </a:r>
            <a:r>
              <a:rPr lang="en-US" dirty="0" smtClean="0"/>
              <a:t>: Image compression, feature selection in machine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12" y="1020848"/>
            <a:ext cx="4771896" cy="46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7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498" y="48932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Example: </a:t>
            </a:r>
            <a:r>
              <a:rPr lang="en-US" sz="3200" dirty="0" smtClean="0"/>
              <a:t>For the Given Data Matrix find PCA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5806" y="521294"/>
                <a:ext cx="1684500" cy="761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806" y="521294"/>
                <a:ext cx="1684500" cy="761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7498" y="1487745"/>
                <a:ext cx="11459911" cy="5300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smtClean="0"/>
                  <a:t>Solution</a:t>
                </a:r>
                <a:r>
                  <a:rPr lang="en-US" b="1" dirty="0" smtClean="0"/>
                  <a:t>:-</a:t>
                </a:r>
              </a:p>
              <a:p>
                <a:r>
                  <a:rPr lang="en-US" sz="1600" b="1" u="sng" dirty="0" smtClean="0"/>
                  <a:t>Step-1</a:t>
                </a:r>
                <a:r>
                  <a:rPr lang="en-US" sz="1600" b="1" dirty="0" smtClean="0"/>
                  <a:t>:- Standardize the dataset by from mean value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=0.4714</m:t>
                      </m:r>
                    </m:oMath>
                  </m:oMathPara>
                </a14:m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𝑆𝑒𝑐𝑜𝑛𝑑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𝑐𝑜𝑙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=1.3333</m:t>
                      </m:r>
                    </m:oMath>
                  </m:oMathPara>
                </a14:m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𝑡h𝑖𝑟𝑑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𝑐𝑜𝑙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=0.6667</m:t>
                      </m:r>
                    </m:oMath>
                  </m:oMathPara>
                </a14:m>
                <a:endParaRPr lang="en-US" sz="1600" b="0" dirty="0" smtClean="0"/>
              </a:p>
              <a:p>
                <a:r>
                  <a:rPr lang="en-US" sz="1600" dirty="0" smtClean="0"/>
                  <a:t>After subtracting each column from mean,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 smtClean="0"/>
              </a:p>
              <a:p>
                <a:endParaRPr lang="en-US" b="1" u="sng" dirty="0" smtClean="0"/>
              </a:p>
              <a:p>
                <a:r>
                  <a:rPr lang="en-US" sz="1600" b="1" u="sng" dirty="0" smtClean="0"/>
                  <a:t>Step-2</a:t>
                </a:r>
                <a:r>
                  <a:rPr lang="en-US" sz="1600" b="1" dirty="0" smtClean="0"/>
                  <a:t>:- Calculate Covariance matrix ‘</a:t>
                </a:r>
                <a:r>
                  <a:rPr lang="en-US" sz="1600" b="1" dirty="0" smtClean="0">
                    <a:latin typeface="Cambria Math" panose="02040503050406030204" pitchFamily="18" charset="0"/>
                  </a:rPr>
                  <a:t>𝚺’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=0.4714</m:t>
                    </m:r>
                  </m:oMath>
                </a14:m>
                <a:endParaRPr lang="en-US" sz="160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sz="1600" b="0" i="1">
                        <a:latin typeface="Cambria Math" panose="02040503050406030204" pitchFamily="18" charset="0"/>
                      </a:rPr>
                      <m:t>.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nary>
                    <m:r>
                      <a:rPr lang="en-US" sz="1600" b="0" i="1">
                        <a:latin typeface="Cambria Math" panose="02040503050406030204" pitchFamily="18" charset="0"/>
                      </a:rPr>
                      <m:t>=0.4714</m:t>
                    </m:r>
                  </m:oMath>
                </a14:m>
                <a:endParaRPr lang="en-US" sz="160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sz="1600" b="0" i="1">
                        <a:latin typeface="Cambria Math" panose="02040503050406030204" pitchFamily="18" charset="0"/>
                      </a:rPr>
                      <m:t>.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nary>
                    <m:r>
                      <a:rPr lang="en-US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3333</m:t>
                    </m:r>
                  </m:oMath>
                </a14:m>
                <a:endParaRPr lang="en-US" sz="160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sz="1600" b="0" i="1">
                        <a:latin typeface="Cambria Math" panose="02040503050406030204" pitchFamily="18" charset="0"/>
                      </a:rPr>
                      <m:t>.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=0.6667</m:t>
                    </m:r>
                  </m:oMath>
                </a14:m>
                <a:endParaRPr lang="en-US" sz="160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sz="1600" b="0" i="1">
                        <a:latin typeface="Cambria Math" panose="02040503050406030204" pitchFamily="18" charset="0"/>
                      </a:rPr>
                      <m:t>.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3333</m:t>
                    </m:r>
                  </m:oMath>
                </a14:m>
                <a:endParaRPr lang="en-US" sz="160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sz="1600" b="0" i="1">
                        <a:latin typeface="Cambria Math" panose="02040503050406030204" pitchFamily="18" charset="0"/>
                      </a:rPr>
                      <m:t>.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0" i="1">
                        <a:latin typeface="Cambria Math" panose="02040503050406030204" pitchFamily="18" charset="0"/>
                      </a:rPr>
                      <m:t>=0.3333</m:t>
                    </m:r>
                  </m:oMath>
                </a14:m>
                <a:endParaRPr 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98" y="1487745"/>
                <a:ext cx="11459911" cy="5300682"/>
              </a:xfrm>
              <a:prstGeom prst="rect">
                <a:avLst/>
              </a:prstGeom>
              <a:blipFill>
                <a:blip r:embed="rId3"/>
                <a:stretch>
                  <a:fillRect l="-479" t="-575" b="-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8628" y="3203248"/>
                <a:ext cx="3314241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0.4714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−0.3333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0.3333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0.9428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0.6667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−0.6667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−0.4714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−0.3333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0.3333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28" y="3203248"/>
                <a:ext cx="3314241" cy="651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87453" y="4937625"/>
                <a:ext cx="3718774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 smtClean="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.6667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0.4714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0.4714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0.4714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0.3333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0.3333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−0.4714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−0.3333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0.3333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453" y="4937625"/>
                <a:ext cx="3718774" cy="7564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2825336"/>
                  </p:ext>
                </p:extLst>
              </p:nvPr>
            </p:nvGraphicFramePr>
            <p:xfrm>
              <a:off x="7255378" y="1813892"/>
              <a:ext cx="1624212" cy="149536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1404">
                      <a:extLst>
                        <a:ext uri="{9D8B030D-6E8A-4147-A177-3AD203B41FA5}">
                          <a16:colId xmlns:a16="http://schemas.microsoft.com/office/drawing/2014/main" val="756877096"/>
                        </a:ext>
                      </a:extLst>
                    </a:gridCol>
                    <a:gridCol w="541404">
                      <a:extLst>
                        <a:ext uri="{9D8B030D-6E8A-4147-A177-3AD203B41FA5}">
                          <a16:colId xmlns:a16="http://schemas.microsoft.com/office/drawing/2014/main" val="173557340"/>
                        </a:ext>
                      </a:extLst>
                    </a:gridCol>
                    <a:gridCol w="541404">
                      <a:extLst>
                        <a:ext uri="{9D8B030D-6E8A-4147-A177-3AD203B41FA5}">
                          <a16:colId xmlns:a16="http://schemas.microsoft.com/office/drawing/2014/main" val="3540772359"/>
                        </a:ext>
                      </a:extLst>
                    </a:gridCol>
                  </a:tblGrid>
                  <a:tr h="308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x1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x2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x3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15784973"/>
                      </a:ext>
                    </a:extLst>
                  </a:tr>
                  <a:tr h="308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5434719"/>
                      </a:ext>
                    </a:extLst>
                  </a:tr>
                  <a:tr h="3361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9325213"/>
                      </a:ext>
                    </a:extLst>
                  </a:tr>
                  <a:tr h="308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8417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2825336"/>
                  </p:ext>
                </p:extLst>
              </p:nvPr>
            </p:nvGraphicFramePr>
            <p:xfrm>
              <a:off x="7255378" y="1813892"/>
              <a:ext cx="1624212" cy="149536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1404">
                      <a:extLst>
                        <a:ext uri="{9D8B030D-6E8A-4147-A177-3AD203B41FA5}">
                          <a16:colId xmlns:a16="http://schemas.microsoft.com/office/drawing/2014/main" val="756877096"/>
                        </a:ext>
                      </a:extLst>
                    </a:gridCol>
                    <a:gridCol w="541404">
                      <a:extLst>
                        <a:ext uri="{9D8B030D-6E8A-4147-A177-3AD203B41FA5}">
                          <a16:colId xmlns:a16="http://schemas.microsoft.com/office/drawing/2014/main" val="173557340"/>
                        </a:ext>
                      </a:extLst>
                    </a:gridCol>
                    <a:gridCol w="541404">
                      <a:extLst>
                        <a:ext uri="{9D8B030D-6E8A-4147-A177-3AD203B41FA5}">
                          <a16:colId xmlns:a16="http://schemas.microsoft.com/office/drawing/2014/main" val="35407723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x1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x2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x3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157849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5434719"/>
                      </a:ext>
                    </a:extLst>
                  </a:tr>
                  <a:tr h="3980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24" t="-189394" r="-202247" b="-1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93252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84171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123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2663" y="372947"/>
                <a:ext cx="10595593" cy="6007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u="sng" dirty="0" smtClean="0"/>
                  <a:t>Step-3</a:t>
                </a:r>
                <a:r>
                  <a:rPr lang="en-US" sz="1600" b="1" dirty="0" smtClean="0"/>
                  <a:t>:- Find the Eigen values of Covariance matrix.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1600" i="0" dirty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600" b="0" i="0">
                                    <a:latin typeface="Cambria Math" panose="02040503050406030204" pitchFamily="18" charset="0"/>
                                  </a:rPr>
                                  <m:t>.6667−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e>
                                <m:r>
                                  <a:rPr lang="en-US" sz="1600" b="0" i="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0.4714</m:t>
                                </m:r>
                              </m:e>
                              <m:e>
                                <m:r>
                                  <a:rPr lang="en-US" sz="1600" b="0" i="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0">
                                    <a:latin typeface="Cambria Math" panose="02040503050406030204" pitchFamily="18" charset="0"/>
                                  </a:rPr>
                                  <m:t>0.4714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0.4714</m:t>
                                </m:r>
                              </m:e>
                              <m:e>
                                <m:r>
                                  <a:rPr lang="en-US" sz="1600" b="0" i="0">
                                    <a:latin typeface="Cambria Math" panose="02040503050406030204" pitchFamily="18" charset="0"/>
                                  </a:rPr>
                                  <m:t>0.3333−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e>
                                <m:r>
                                  <a:rPr lang="en-US" sz="1600" b="0" i="0">
                                    <a:latin typeface="Cambria Math" panose="02040503050406030204" pitchFamily="18" charset="0"/>
                                  </a:rPr>
                                  <m:t>−0.3333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−0.4714</m:t>
                                </m:r>
                              </m:e>
                              <m:e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−0.3333</m:t>
                                </m:r>
                              </m:e>
                              <m:e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0.3333−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="1" dirty="0" smtClean="0"/>
              </a:p>
              <a:p>
                <a:r>
                  <a:rPr lang="en-US" sz="16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=1.333,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6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dirty="0" smtClean="0"/>
              </a:p>
              <a:p>
                <a:endParaRPr lang="en-US" b="1" dirty="0" smtClean="0"/>
              </a:p>
              <a:p>
                <a:r>
                  <a:rPr lang="en-US" sz="1600" b="1" u="sng" dirty="0" smtClean="0"/>
                  <a:t>Step-4</a:t>
                </a:r>
                <a:r>
                  <a:rPr lang="en-US" sz="1600" b="1" dirty="0" smtClean="0"/>
                  <a:t>:- </a:t>
                </a:r>
                <a:r>
                  <a:rPr lang="en-US" sz="1600" b="1" dirty="0"/>
                  <a:t>Find the </a:t>
                </a:r>
                <a:r>
                  <a:rPr lang="en-US" sz="1600" b="1" dirty="0" smtClean="0"/>
                  <a:t>variance capture by each component.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=1.333</m:t>
                          </m:r>
                        </m:e>
                      </m:nary>
                    </m:oMath>
                  </m:oMathPara>
                </a14:m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𝑐𝑎𝑝𝑡𝑢𝑟𝑒𝑑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𝑐𝑜𝑚𝑝𝑜𝑛𝑒𝑛𝑡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1.3333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1.3333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𝑐𝑎𝑝𝑡𝑢𝑟𝑒𝑑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𝑡𝑤𝑜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𝑐𝑜𝑚𝑝𝑜𝑛𝑒𝑛𝑡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</m:den>
                      </m:f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1.3333</m:t>
                          </m:r>
                        </m:num>
                        <m:den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1.3333</m:t>
                          </m:r>
                        </m:den>
                      </m:f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𝑐𝑎𝑝𝑡𝑢𝑟𝑒𝑑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𝑡h𝑟𝑒𝑒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𝑐𝑜𝑚𝑝𝑜𝑛𝑒𝑛𝑡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</m:den>
                      </m:f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1.3333</m:t>
                          </m:r>
                        </m:num>
                        <m:den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1.3333</m:t>
                          </m:r>
                        </m:den>
                      </m:f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b="1" dirty="0"/>
              </a:p>
              <a:p>
                <a:endParaRPr lang="en-US" sz="1600" b="1" dirty="0" smtClean="0"/>
              </a:p>
              <a:p>
                <a:endParaRPr lang="en-US" b="1" dirty="0"/>
              </a:p>
              <a:p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𝑓𝑖𝑟𝑠𝑡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𝑑𝑖𝑚𝑒𝑛𝑠𝑖𝑜𝑛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𝑒𝑛𝑜𝑢𝑔h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𝑐𝑎𝑝𝑡𝑢𝑟𝑒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𝑣𝑎𝑖𝑎𝑛𝑐𝑒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𝑐𝑎𝑝𝑡𝑢𝑟𝑒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100%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𝑣𝑎𝑟𝑖𝑎𝑛𝑐𝑒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63" y="372947"/>
                <a:ext cx="10595593" cy="6007991"/>
              </a:xfrm>
              <a:prstGeom prst="rect">
                <a:avLst/>
              </a:prstGeom>
              <a:blipFill>
                <a:blip r:embed="rId2"/>
                <a:stretch>
                  <a:fillRect l="-345" t="-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940125"/>
              </p:ext>
            </p:extLst>
          </p:nvPr>
        </p:nvGraphicFramePr>
        <p:xfrm>
          <a:off x="604854" y="5052383"/>
          <a:ext cx="199306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649">
                  <a:extLst>
                    <a:ext uri="{9D8B030D-6E8A-4147-A177-3AD203B41FA5}">
                      <a16:colId xmlns:a16="http://schemas.microsoft.com/office/drawing/2014/main" val="2702240175"/>
                    </a:ext>
                  </a:extLst>
                </a:gridCol>
                <a:gridCol w="401652">
                  <a:extLst>
                    <a:ext uri="{9D8B030D-6E8A-4147-A177-3AD203B41FA5}">
                      <a16:colId xmlns:a16="http://schemas.microsoft.com/office/drawing/2014/main" val="4127150447"/>
                    </a:ext>
                  </a:extLst>
                </a:gridCol>
                <a:gridCol w="478565">
                  <a:extLst>
                    <a:ext uri="{9D8B030D-6E8A-4147-A177-3AD203B41FA5}">
                      <a16:colId xmlns:a16="http://schemas.microsoft.com/office/drawing/2014/main" val="3945355782"/>
                    </a:ext>
                  </a:extLst>
                </a:gridCol>
                <a:gridCol w="504201">
                  <a:extLst>
                    <a:ext uri="{9D8B030D-6E8A-4147-A177-3AD203B41FA5}">
                      <a16:colId xmlns:a16="http://schemas.microsoft.com/office/drawing/2014/main" val="3084998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33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F(r)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831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05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784</Words>
  <Application>Microsoft Office PowerPoint</Application>
  <PresentationFormat>Widescreen</PresentationFormat>
  <Paragraphs>199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 Unicode MS</vt:lpstr>
      <vt:lpstr>Arial</vt:lpstr>
      <vt:lpstr>Calibri</vt:lpstr>
      <vt:lpstr>Calibri Light</vt:lpstr>
      <vt:lpstr>Cambria Math</vt:lpstr>
      <vt:lpstr>Office Theme</vt:lpstr>
      <vt:lpstr>Dimensionality Reduction</vt:lpstr>
      <vt:lpstr>Dimensionality Reduction</vt:lpstr>
      <vt:lpstr>PowerPoint Presentation</vt:lpstr>
      <vt:lpstr>Advantages of Dimensionality Reduction</vt:lpstr>
      <vt:lpstr>Dimensionality Reduction methods</vt:lpstr>
      <vt:lpstr>1. Principal Component Analysis (PCA): </vt:lpstr>
      <vt:lpstr>PowerPoint Presentation</vt:lpstr>
      <vt:lpstr>Example: For the Given Data Matrix find PCA</vt:lpstr>
      <vt:lpstr>PowerPoint Presentation</vt:lpstr>
      <vt:lpstr>PowerPoint Presentation</vt:lpstr>
      <vt:lpstr>2. Linear Discriminant Analysis (LDA):</vt:lpstr>
      <vt:lpstr>PowerPoint Presentation</vt:lpstr>
      <vt:lpstr>3. t-Distributed Stochastic Neighbor Embedding (t-SNE): </vt:lpstr>
      <vt:lpstr>MNIST dataset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abc</cp:lastModifiedBy>
  <cp:revision>24</cp:revision>
  <dcterms:created xsi:type="dcterms:W3CDTF">2024-11-19T05:58:48Z</dcterms:created>
  <dcterms:modified xsi:type="dcterms:W3CDTF">2024-11-20T10:49:04Z</dcterms:modified>
</cp:coreProperties>
</file>