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7F2-17C1-48C5-85B4-920AB9BF0E0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4BC0-388E-4722-9129-72DF51F8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35" y="76801"/>
            <a:ext cx="10515600" cy="944691"/>
          </a:xfrm>
        </p:spPr>
        <p:txBody>
          <a:bodyPr/>
          <a:lstStyle/>
          <a:p>
            <a:pPr algn="ctr"/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2075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Clustering is a unsupervised machine learning technique used to group similar data points together based on certain characteristics. </a:t>
            </a:r>
          </a:p>
          <a:p>
            <a:r>
              <a:rPr lang="en-US" sz="2400" dirty="0" smtClean="0"/>
              <a:t>It’s an unsupervised method, meaning it doesn’t rely on labeled data. Instead, it identifies patterns within the data to form clusters or groups.</a:t>
            </a:r>
          </a:p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36" y="2970641"/>
            <a:ext cx="4200525" cy="3552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3" y="4268423"/>
            <a:ext cx="11049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815" y="2970641"/>
            <a:ext cx="4438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Clustering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Medoid</a:t>
            </a:r>
            <a:endParaRPr lang="en-US" dirty="0" smtClean="0"/>
          </a:p>
          <a:p>
            <a:r>
              <a:rPr lang="en-US" dirty="0" smtClean="0"/>
              <a:t>EM-Clustering</a:t>
            </a:r>
          </a:p>
          <a:p>
            <a:r>
              <a:rPr lang="en-US" dirty="0" smtClean="0"/>
              <a:t>DBSCAN </a:t>
            </a:r>
          </a:p>
          <a:p>
            <a:r>
              <a:rPr lang="en-US" dirty="0" smtClean="0"/>
              <a:t>SLINK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Metric to Evaluate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Inertia (Within-Cluster Sum of Squares Error)</a:t>
            </a:r>
          </a:p>
          <a:p>
            <a:r>
              <a:rPr lang="en-US" dirty="0" smtClean="0"/>
              <a:t>Silhouette Score</a:t>
            </a:r>
          </a:p>
          <a:p>
            <a:r>
              <a:rPr lang="en-US" dirty="0" smtClean="0"/>
              <a:t>Dunn Index</a:t>
            </a:r>
          </a:p>
          <a:p>
            <a:r>
              <a:rPr lang="en-US" dirty="0" smtClean="0"/>
              <a:t>BETA CV</a:t>
            </a:r>
          </a:p>
          <a:p>
            <a:r>
              <a:rPr lang="en-US" dirty="0" smtClean="0"/>
              <a:t>Davies-</a:t>
            </a:r>
            <a:r>
              <a:rPr lang="en-US" dirty="0" err="1" smtClean="0"/>
              <a:t>Bouldin</a:t>
            </a:r>
            <a:r>
              <a:rPr lang="en-US" dirty="0" smtClean="0"/>
              <a:t>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K-Means Clustering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following items {2,4,10,12,3,20,30,11,25}. Find the number of clusters and its datasets for K = 2 &amp; K=3 by using metric SSE to check which one is good.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20" y="107091"/>
            <a:ext cx="5782886" cy="66726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Step-1: </a:t>
            </a:r>
            <a:r>
              <a:rPr lang="en-US" sz="1800" dirty="0" smtClean="0"/>
              <a:t>Find Initial Centroid</a:t>
            </a:r>
            <a:br>
              <a:rPr lang="en-US" sz="1800" dirty="0" smtClean="0"/>
            </a:br>
            <a:r>
              <a:rPr lang="en-US" sz="1800" dirty="0" smtClean="0"/>
              <a:t>m1 = 2</a:t>
            </a:r>
          </a:p>
          <a:p>
            <a:pPr marL="0" indent="0">
              <a:buNone/>
            </a:pPr>
            <a:r>
              <a:rPr lang="en-US" sz="1800" dirty="0" smtClean="0"/>
              <a:t>m2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 smtClean="0"/>
              <a:t>C1 = { 2,3}</a:t>
            </a:r>
          </a:p>
          <a:p>
            <a:pPr marL="0" indent="0">
              <a:buNone/>
            </a:pPr>
            <a:r>
              <a:rPr lang="en-US" sz="1700" dirty="0" smtClean="0"/>
              <a:t>C2 = {4,10,12,20,30,11,25}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Step-2: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1 = Avg (2,3) = 2.5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en-US" sz="1600" dirty="0" smtClean="0"/>
              <a:t>2 = Avg (4,10,12,20,30,11,25) = 16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C1 = { 2,4,3 }</a:t>
            </a:r>
          </a:p>
          <a:p>
            <a:pPr marL="0" indent="0">
              <a:buNone/>
            </a:pPr>
            <a:r>
              <a:rPr lang="en-US" sz="1600" dirty="0" smtClean="0"/>
              <a:t>C2 = {10,12,20,30,11,25}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56028"/>
              </p:ext>
            </p:extLst>
          </p:nvPr>
        </p:nvGraphicFramePr>
        <p:xfrm>
          <a:off x="156520" y="948360"/>
          <a:ext cx="5682217" cy="139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7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7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26814"/>
              </p:ext>
            </p:extLst>
          </p:nvPr>
        </p:nvGraphicFramePr>
        <p:xfrm>
          <a:off x="156519" y="4521428"/>
          <a:ext cx="5732554" cy="136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20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22.5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939406" y="107091"/>
            <a:ext cx="7352345" cy="6672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/>
              <a:t>Step-3: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m1 = Avg (2,4,3) = </a:t>
            </a:r>
            <a:r>
              <a:rPr lang="en-US" sz="1800" dirty="0"/>
              <a:t>3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m2 = Avg (12,20,30,11,25) = 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C1 = { 2,4,10,3}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C2 = {12,20,30,11,25}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smtClean="0"/>
              <a:t>Step-4: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m1 = Avg (2,4,10,3) = 4.75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m2 = Avg(12,20,30,11,25) = 19.6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C1 = { 2,4,10,12,3,11}</a:t>
            </a:r>
          </a:p>
          <a:p>
            <a:pPr marL="0" indent="0">
              <a:buNone/>
            </a:pPr>
            <a:r>
              <a:rPr lang="en-US" sz="1600" dirty="0" smtClean="0"/>
              <a:t>C2 = {20,30,25}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2208"/>
              </p:ext>
            </p:extLst>
          </p:nvPr>
        </p:nvGraphicFramePr>
        <p:xfrm>
          <a:off x="5992536" y="937780"/>
          <a:ext cx="61994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33088"/>
              </p:ext>
            </p:extLst>
          </p:nvPr>
        </p:nvGraphicFramePr>
        <p:xfrm>
          <a:off x="5939406" y="4286385"/>
          <a:ext cx="61659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9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20.25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308" y="3296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Step-4:</a:t>
            </a:r>
          </a:p>
          <a:p>
            <a:r>
              <a:rPr lang="en-US" dirty="0"/>
              <a:t>m1 = Avg </a:t>
            </a:r>
            <a:r>
              <a:rPr lang="en-US" dirty="0" smtClean="0"/>
              <a:t>(</a:t>
            </a:r>
            <a:r>
              <a:rPr lang="en-US" dirty="0"/>
              <a:t>2,4,10,12,3,11</a:t>
            </a:r>
            <a:r>
              <a:rPr lang="en-US" dirty="0" smtClean="0"/>
              <a:t>) </a:t>
            </a:r>
            <a:r>
              <a:rPr lang="en-US" dirty="0"/>
              <a:t>= 7</a:t>
            </a:r>
          </a:p>
          <a:p>
            <a:r>
              <a:rPr lang="en-US" dirty="0"/>
              <a:t>m2 = </a:t>
            </a:r>
            <a:r>
              <a:rPr lang="en-US" dirty="0" smtClean="0"/>
              <a:t>Avg(</a:t>
            </a:r>
            <a:r>
              <a:rPr lang="en-US" dirty="0"/>
              <a:t>20,30,25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25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31325"/>
              </p:ext>
            </p:extLst>
          </p:nvPr>
        </p:nvGraphicFramePr>
        <p:xfrm>
          <a:off x="505760" y="1340962"/>
          <a:ext cx="61659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9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d(x,m2)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05760" y="30091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C1 = { 2,4,10,12,3,11}</a:t>
            </a:r>
          </a:p>
          <a:p>
            <a:r>
              <a:rPr lang="en-US" dirty="0"/>
              <a:t>C2 = {20,30,25}</a:t>
            </a:r>
          </a:p>
        </p:txBody>
      </p:sp>
    </p:spTree>
    <p:extLst>
      <p:ext uri="{BB962C8B-B14F-4D97-AF65-F5344CB8AC3E}">
        <p14:creationId xmlns:p14="http://schemas.microsoft.com/office/powerpoint/2010/main" val="27708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655"/>
            <a:ext cx="10515600" cy="5327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Calculation of Performance metric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8454"/>
                <a:ext cx="10515600" cy="546850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Calculation of SSE:-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M1 </a:t>
                </a:r>
                <a:r>
                  <a:rPr lang="en-US" dirty="0"/>
                  <a:t>=7  &amp;, M2 =25</a:t>
                </a:r>
                <a:endParaRPr lang="en-US" b="0" dirty="0" smtClean="0">
                  <a:effectLst/>
                </a:endParaRPr>
              </a:p>
              <a:p>
                <a:r>
                  <a:rPr lang="en-US" dirty="0"/>
                  <a:t>C1 = { 2, 3, 4, 10, 12, 11 }</a:t>
                </a:r>
                <a:endParaRPr lang="en-US" b="0" dirty="0" smtClean="0">
                  <a:effectLst/>
                </a:endParaRPr>
              </a:p>
              <a:p>
                <a:r>
                  <a:rPr lang="en-US" dirty="0"/>
                  <a:t>C2 = {20, 30, 25 </a:t>
                </a: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M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1)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 smtClean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(3−7)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(4−7)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(10−7)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(12−7)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(11−7)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endParaRPr lang="en-US" b="0" dirty="0" smtClean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M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C</m:t>
                    </m:r>
                    <m:r>
                      <m:rPr>
                        <m:nor/>
                      </m:rPr>
                      <a:rPr lang="en-US" dirty="0" smtClean="0"/>
                      <m:t>1)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dirty="0" smtClean="0">
                    <a:effectLst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(20−25)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(30−25)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ffectLst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(25−25)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ffectLst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endParaRPr lang="en-US" b="0" dirty="0" smtClean="0">
                  <a:effectLst/>
                </a:endParaRPr>
              </a:p>
              <a:p>
                <a:r>
                  <a:rPr lang="en-US" dirty="0" smtClean="0"/>
                  <a:t>Total </a:t>
                </a:r>
                <a:r>
                  <a:rPr lang="en-US" dirty="0"/>
                  <a:t>SSE = </a:t>
                </a:r>
                <a:r>
                  <a:rPr lang="en-US" dirty="0" smtClean="0"/>
                  <a:t>100 + 50 </a:t>
                </a:r>
                <a:r>
                  <a:rPr lang="en-US" dirty="0"/>
                  <a:t>= 150</a:t>
                </a:r>
                <a:endParaRPr lang="en-US" b="0" dirty="0" smtClean="0">
                  <a:effectLst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8454"/>
                <a:ext cx="10515600" cy="5468509"/>
              </a:xfrm>
              <a:blipFill rotWithShape="0"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93"/>
            <a:ext cx="10515600" cy="6398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Silhouette Analysis</a:t>
            </a:r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838" y="1103870"/>
                <a:ext cx="10735962" cy="546992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Silhouette </a:t>
                </a:r>
                <a:r>
                  <a:rPr lang="en-US" dirty="0"/>
                  <a:t>analysis It is the most popular method which combines both cohesion and separation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Calculation </a:t>
                </a:r>
                <a:r>
                  <a:rPr lang="en-US" b="1" dirty="0"/>
                  <a:t>procedure:</a:t>
                </a:r>
                <a:endParaRPr lang="en-US" b="0" dirty="0" smtClean="0">
                  <a:effectLst/>
                </a:endParaRPr>
              </a:p>
              <a:p>
                <a:pPr fontAlgn="base"/>
                <a:r>
                  <a:rPr lang="en-US" dirty="0"/>
                  <a:t>Compute the average distance from all data points in the same cluster (</a:t>
                </a:r>
                <a:r>
                  <a:rPr lang="en-US" dirty="0" err="1"/>
                  <a:t>ai</a:t>
                </a:r>
                <a:r>
                  <a:rPr lang="en-US" dirty="0"/>
                  <a:t>).</a:t>
                </a:r>
              </a:p>
              <a:p>
                <a:pPr fontAlgn="base"/>
                <a:r>
                  <a:rPr lang="en-US" dirty="0"/>
                  <a:t>Compute the average distance from all data points in the closest cluster (bi).</a:t>
                </a:r>
              </a:p>
              <a:p>
                <a:pPr fontAlgn="base"/>
                <a:r>
                  <a:rPr lang="en-US" dirty="0"/>
                  <a:t>Compute the coefficient</a:t>
                </a:r>
                <a:r>
                  <a:rPr lang="en-US" dirty="0" smtClean="0"/>
                  <a:t>:</a:t>
                </a:r>
              </a:p>
              <a:p>
                <a:pPr marL="0" indent="0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/>
                        <m:t>Silhouette</m:t>
                      </m:r>
                      <m:r>
                        <m:rPr>
                          <m:nor/>
                        </m:rPr>
                        <a:rPr lang="en-US" b="1" dirty="0" smtClean="0"/>
                        <m:t> </m:t>
                      </m:r>
                      <m:r>
                        <m:rPr>
                          <m:nor/>
                        </m:rPr>
                        <a:rPr lang="en-US" b="1" dirty="0" smtClean="0"/>
                        <m:t>Coefficient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Interpretation: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coefficient can take values in the interval [-1, 1].</a:t>
                </a:r>
                <a:endParaRPr lang="en-US" b="0" dirty="0" smtClean="0">
                  <a:effectLst/>
                </a:endParaRPr>
              </a:p>
              <a:p>
                <a:pPr fontAlgn="base"/>
                <a:r>
                  <a:rPr lang="en-US" dirty="0"/>
                  <a:t>If it is 0 –&gt; The sample is very close to the neighboring clusters.</a:t>
                </a:r>
              </a:p>
              <a:p>
                <a:pPr fontAlgn="base"/>
                <a:r>
                  <a:rPr lang="en-US" dirty="0"/>
                  <a:t>If it is 1 –&gt; The sample is far away from the neighboring clusters.</a:t>
                </a:r>
              </a:p>
              <a:p>
                <a:pPr fontAlgn="base"/>
                <a:r>
                  <a:rPr lang="en-US" dirty="0"/>
                  <a:t>If  it is -1 –&gt; The sample is assigned to the wrong clusters</a:t>
                </a:r>
                <a:r>
                  <a:rPr lang="en-US" dirty="0" smtClean="0"/>
                  <a:t>.</a:t>
                </a:r>
              </a:p>
              <a:p>
                <a:pPr fontAlgn="base"/>
                <a:r>
                  <a:rPr lang="en-US" dirty="0" smtClean="0"/>
                  <a:t>Coefficients </a:t>
                </a:r>
                <a:r>
                  <a:rPr lang="en-US" dirty="0"/>
                  <a:t>to be as big as possible and close to 1 to have a good cluster.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38" y="1103870"/>
                <a:ext cx="10735962" cy="5469925"/>
              </a:xfrm>
              <a:blipFill rotWithShape="0">
                <a:blip r:embed="rId2"/>
                <a:stretch>
                  <a:fillRect l="-568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7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531</Words>
  <Application>Microsoft Office PowerPoint</Application>
  <PresentationFormat>Widescreen</PresentationFormat>
  <Paragraphs>293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Clustering</vt:lpstr>
      <vt:lpstr>Clustering</vt:lpstr>
      <vt:lpstr>Clustering Algorithm</vt:lpstr>
      <vt:lpstr>Metric to Evaluate clustering</vt:lpstr>
      <vt:lpstr>K-Means Clustering</vt:lpstr>
      <vt:lpstr>PowerPoint Presentation</vt:lpstr>
      <vt:lpstr>PowerPoint Presentation</vt:lpstr>
      <vt:lpstr>Calculation of Performance metric</vt:lpstr>
      <vt:lpstr> Silhouette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21</cp:revision>
  <dcterms:created xsi:type="dcterms:W3CDTF">2024-11-05T05:28:18Z</dcterms:created>
  <dcterms:modified xsi:type="dcterms:W3CDTF">2024-11-16T10:24:20Z</dcterms:modified>
</cp:coreProperties>
</file>