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6.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7.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 id="2147483900" r:id="rId2"/>
    <p:sldMasterId id="2147484008" r:id="rId3"/>
    <p:sldMasterId id="2147484026" r:id="rId4"/>
    <p:sldMasterId id="2147484062" r:id="rId5"/>
    <p:sldMasterId id="2147484080" r:id="rId6"/>
    <p:sldMasterId id="2147484134" r:id="rId7"/>
    <p:sldMasterId id="2147484152"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660"/>
  </p:normalViewPr>
  <p:slideViewPr>
    <p:cSldViewPr snapToGrid="0">
      <p:cViewPr varScale="1">
        <p:scale>
          <a:sx n="86" d="100"/>
          <a:sy n="86" d="100"/>
        </p:scale>
        <p:origin x="42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6E247E-0406-4CD6-8EF1-D7196761ADF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6E45D85A-A4BD-4E47-A352-827EE4CD8169}">
      <dgm:prSet/>
      <dgm:spPr/>
      <dgm:t>
        <a:bodyPr/>
        <a:lstStyle/>
        <a:p>
          <a:r>
            <a:rPr lang="en-US"/>
            <a:t>GRAPHIC ERA DEEMED UNIVERSITY DEHRADUN</a:t>
          </a:r>
        </a:p>
      </dgm:t>
    </dgm:pt>
    <dgm:pt modelId="{C38C5FD6-ABB6-42D1-AE7E-2F21934640A4}" type="parTrans" cxnId="{12409DD7-4E51-41CE-8430-3EE4EC78BD6F}">
      <dgm:prSet/>
      <dgm:spPr/>
      <dgm:t>
        <a:bodyPr/>
        <a:lstStyle/>
        <a:p>
          <a:endParaRPr lang="en-US"/>
        </a:p>
      </dgm:t>
    </dgm:pt>
    <dgm:pt modelId="{C115E770-87C5-48E2-83AD-03BA9F80324B}" type="sibTrans" cxnId="{12409DD7-4E51-41CE-8430-3EE4EC78BD6F}">
      <dgm:prSet/>
      <dgm:spPr/>
      <dgm:t>
        <a:bodyPr/>
        <a:lstStyle/>
        <a:p>
          <a:endParaRPr lang="en-US"/>
        </a:p>
      </dgm:t>
    </dgm:pt>
    <dgm:pt modelId="{CBFDCA76-5B6E-496A-8580-392F1018BFE9}">
      <dgm:prSet/>
      <dgm:spPr/>
      <dgm:t>
        <a:bodyPr/>
        <a:lstStyle/>
        <a:p>
          <a:r>
            <a:rPr lang="en-US" b="1"/>
            <a:t>About Project</a:t>
          </a:r>
          <a:endParaRPr lang="en-US"/>
        </a:p>
      </dgm:t>
    </dgm:pt>
    <dgm:pt modelId="{22E2B13D-9DE7-41D8-B9BD-4BE940E93BC0}" type="parTrans" cxnId="{263B2B82-CD25-4436-A9D7-10CCB633E62A}">
      <dgm:prSet/>
      <dgm:spPr/>
      <dgm:t>
        <a:bodyPr/>
        <a:lstStyle/>
        <a:p>
          <a:endParaRPr lang="en-US"/>
        </a:p>
      </dgm:t>
    </dgm:pt>
    <dgm:pt modelId="{C34D93A2-D293-4509-A1AF-F80DB78F2FCA}" type="sibTrans" cxnId="{263B2B82-CD25-4436-A9D7-10CCB633E62A}">
      <dgm:prSet/>
      <dgm:spPr/>
      <dgm:t>
        <a:bodyPr/>
        <a:lstStyle/>
        <a:p>
          <a:endParaRPr lang="en-US"/>
        </a:p>
      </dgm:t>
    </dgm:pt>
    <dgm:pt modelId="{87AA6198-17C5-4BD4-81BB-77BF1E7AB960}">
      <dgm:prSet/>
      <dgm:spPr/>
      <dgm:t>
        <a:bodyPr/>
        <a:lstStyle/>
        <a:p>
          <a:r>
            <a:rPr lang="en-US"/>
            <a:t>This project is based on the demonstration of performance of some web forensic tools as well as its implementation to analyze the activity logs of a Browser.</a:t>
          </a:r>
        </a:p>
      </dgm:t>
    </dgm:pt>
    <dgm:pt modelId="{8F2CC2C9-9616-4FEA-897D-29E5AC45BA92}" type="parTrans" cxnId="{0484629D-EAA3-4802-BFE6-A49C2CBE72ED}">
      <dgm:prSet/>
      <dgm:spPr/>
      <dgm:t>
        <a:bodyPr/>
        <a:lstStyle/>
        <a:p>
          <a:endParaRPr lang="en-US"/>
        </a:p>
      </dgm:t>
    </dgm:pt>
    <dgm:pt modelId="{4A0F5259-D59A-46BD-A7F0-318B3EB2FE34}" type="sibTrans" cxnId="{0484629D-EAA3-4802-BFE6-A49C2CBE72ED}">
      <dgm:prSet/>
      <dgm:spPr/>
      <dgm:t>
        <a:bodyPr/>
        <a:lstStyle/>
        <a:p>
          <a:endParaRPr lang="en-US"/>
        </a:p>
      </dgm:t>
    </dgm:pt>
    <dgm:pt modelId="{11C74E81-CEAC-4FC1-B0A4-761EA27EFAC3}">
      <dgm:prSet/>
      <dgm:spPr/>
      <dgm:t>
        <a:bodyPr/>
        <a:lstStyle/>
        <a:p>
          <a:r>
            <a:rPr lang="en-US" b="1"/>
            <a:t>What is a web browser forensic tool?</a:t>
          </a:r>
          <a:endParaRPr lang="en-US"/>
        </a:p>
      </dgm:t>
    </dgm:pt>
    <dgm:pt modelId="{69511568-7C43-47B7-B741-AC4A0BBA82BC}" type="parTrans" cxnId="{BA7A231F-7CE2-40EE-9DE5-554B4A6E2D0C}">
      <dgm:prSet/>
      <dgm:spPr/>
      <dgm:t>
        <a:bodyPr/>
        <a:lstStyle/>
        <a:p>
          <a:endParaRPr lang="en-US"/>
        </a:p>
      </dgm:t>
    </dgm:pt>
    <dgm:pt modelId="{2387EA48-870B-4A4C-81A0-FEE2C58CC57A}" type="sibTrans" cxnId="{BA7A231F-7CE2-40EE-9DE5-554B4A6E2D0C}">
      <dgm:prSet/>
      <dgm:spPr/>
      <dgm:t>
        <a:bodyPr/>
        <a:lstStyle/>
        <a:p>
          <a:endParaRPr lang="en-US"/>
        </a:p>
      </dgm:t>
    </dgm:pt>
    <dgm:pt modelId="{4FA30B4E-2A2A-48AC-A9A5-F4E3EBBA964D}">
      <dgm:prSet/>
      <dgm:spPr/>
      <dgm:t>
        <a:bodyPr/>
        <a:lstStyle/>
        <a:p>
          <a:r>
            <a:rPr lang="en-US" b="1"/>
            <a:t>Web Browser Forensic Tools</a:t>
          </a:r>
          <a:r>
            <a:rPr lang="en-US"/>
            <a:t> helps to analyze evidence like history, cache, cookies, downloads list, entering URL addresses, access time of visit, frequency of visits from the user's computer etc. It can be very useful for tracing a criminal in case any sort of crime occurs.</a:t>
          </a:r>
        </a:p>
      </dgm:t>
    </dgm:pt>
    <dgm:pt modelId="{C9BAC7E7-D76E-4D2B-98B5-568A05F80F8A}" type="parTrans" cxnId="{977688BE-9283-4B6C-BE69-BFBE5EF8337C}">
      <dgm:prSet/>
      <dgm:spPr/>
      <dgm:t>
        <a:bodyPr/>
        <a:lstStyle/>
        <a:p>
          <a:endParaRPr lang="en-US"/>
        </a:p>
      </dgm:t>
    </dgm:pt>
    <dgm:pt modelId="{4D009884-13C7-487E-BE34-7D97E651DE11}" type="sibTrans" cxnId="{977688BE-9283-4B6C-BE69-BFBE5EF8337C}">
      <dgm:prSet/>
      <dgm:spPr/>
      <dgm:t>
        <a:bodyPr/>
        <a:lstStyle/>
        <a:p>
          <a:endParaRPr lang="en-US"/>
        </a:p>
      </dgm:t>
    </dgm:pt>
    <dgm:pt modelId="{DA4C7E2A-CAF1-4F75-9383-8097E081AE50}" type="pres">
      <dgm:prSet presAssocID="{CC6E247E-0406-4CD6-8EF1-D7196761ADF9}" presName="vert0" presStyleCnt="0">
        <dgm:presLayoutVars>
          <dgm:dir/>
          <dgm:animOne val="branch"/>
          <dgm:animLvl val="lvl"/>
        </dgm:presLayoutVars>
      </dgm:prSet>
      <dgm:spPr/>
    </dgm:pt>
    <dgm:pt modelId="{94236228-1FF7-46FF-8722-363B5AC2A5D9}" type="pres">
      <dgm:prSet presAssocID="{6E45D85A-A4BD-4E47-A352-827EE4CD8169}" presName="thickLine" presStyleLbl="alignNode1" presStyleIdx="0" presStyleCnt="1"/>
      <dgm:spPr/>
    </dgm:pt>
    <dgm:pt modelId="{79D11CA0-9DFF-439B-848D-5A6AF6A3BDBF}" type="pres">
      <dgm:prSet presAssocID="{6E45D85A-A4BD-4E47-A352-827EE4CD8169}" presName="horz1" presStyleCnt="0"/>
      <dgm:spPr/>
    </dgm:pt>
    <dgm:pt modelId="{72B1070D-7B9F-44B6-9807-B057DA3B3EB4}" type="pres">
      <dgm:prSet presAssocID="{6E45D85A-A4BD-4E47-A352-827EE4CD8169}" presName="tx1" presStyleLbl="revTx" presStyleIdx="0" presStyleCnt="5"/>
      <dgm:spPr/>
    </dgm:pt>
    <dgm:pt modelId="{2061F635-FFA6-4578-A1FC-5DBABE2680F5}" type="pres">
      <dgm:prSet presAssocID="{6E45D85A-A4BD-4E47-A352-827EE4CD8169}" presName="vert1" presStyleCnt="0"/>
      <dgm:spPr/>
    </dgm:pt>
    <dgm:pt modelId="{55466451-7182-4FB5-B116-3C6409CB8597}" type="pres">
      <dgm:prSet presAssocID="{CBFDCA76-5B6E-496A-8580-392F1018BFE9}" presName="vertSpace2a" presStyleCnt="0"/>
      <dgm:spPr/>
    </dgm:pt>
    <dgm:pt modelId="{8C1EAB87-91AE-4603-9A80-0368D8A84B4A}" type="pres">
      <dgm:prSet presAssocID="{CBFDCA76-5B6E-496A-8580-392F1018BFE9}" presName="horz2" presStyleCnt="0"/>
      <dgm:spPr/>
    </dgm:pt>
    <dgm:pt modelId="{1E3BA211-9C9E-4427-B246-8303B252C952}" type="pres">
      <dgm:prSet presAssocID="{CBFDCA76-5B6E-496A-8580-392F1018BFE9}" presName="horzSpace2" presStyleCnt="0"/>
      <dgm:spPr/>
    </dgm:pt>
    <dgm:pt modelId="{381E9F34-EFA4-4A85-9B91-4B9E120F3FF1}" type="pres">
      <dgm:prSet presAssocID="{CBFDCA76-5B6E-496A-8580-392F1018BFE9}" presName="tx2" presStyleLbl="revTx" presStyleIdx="1" presStyleCnt="5"/>
      <dgm:spPr/>
    </dgm:pt>
    <dgm:pt modelId="{6B1AC249-2CC0-4A05-9F14-575A8D271F16}" type="pres">
      <dgm:prSet presAssocID="{CBFDCA76-5B6E-496A-8580-392F1018BFE9}" presName="vert2" presStyleCnt="0"/>
      <dgm:spPr/>
    </dgm:pt>
    <dgm:pt modelId="{234B136A-02B2-4175-95E3-6293EB2F967E}" type="pres">
      <dgm:prSet presAssocID="{CBFDCA76-5B6E-496A-8580-392F1018BFE9}" presName="thinLine2b" presStyleLbl="callout" presStyleIdx="0" presStyleCnt="4"/>
      <dgm:spPr/>
    </dgm:pt>
    <dgm:pt modelId="{52838CB4-33A5-4443-9985-40453BF3FE1A}" type="pres">
      <dgm:prSet presAssocID="{CBFDCA76-5B6E-496A-8580-392F1018BFE9}" presName="vertSpace2b" presStyleCnt="0"/>
      <dgm:spPr/>
    </dgm:pt>
    <dgm:pt modelId="{FA24EB39-077D-40CD-9912-FC43A4947EBE}" type="pres">
      <dgm:prSet presAssocID="{87AA6198-17C5-4BD4-81BB-77BF1E7AB960}" presName="horz2" presStyleCnt="0"/>
      <dgm:spPr/>
    </dgm:pt>
    <dgm:pt modelId="{59508900-56F4-407B-AEFE-455FE9B9A635}" type="pres">
      <dgm:prSet presAssocID="{87AA6198-17C5-4BD4-81BB-77BF1E7AB960}" presName="horzSpace2" presStyleCnt="0"/>
      <dgm:spPr/>
    </dgm:pt>
    <dgm:pt modelId="{72081C13-698A-4BF1-9F79-F8D51245880A}" type="pres">
      <dgm:prSet presAssocID="{87AA6198-17C5-4BD4-81BB-77BF1E7AB960}" presName="tx2" presStyleLbl="revTx" presStyleIdx="2" presStyleCnt="5"/>
      <dgm:spPr/>
    </dgm:pt>
    <dgm:pt modelId="{7C78F512-9F5F-4F38-8564-310D0AEF5148}" type="pres">
      <dgm:prSet presAssocID="{87AA6198-17C5-4BD4-81BB-77BF1E7AB960}" presName="vert2" presStyleCnt="0"/>
      <dgm:spPr/>
    </dgm:pt>
    <dgm:pt modelId="{14CA3EC0-436D-4CF8-809E-62FF7B865CAD}" type="pres">
      <dgm:prSet presAssocID="{87AA6198-17C5-4BD4-81BB-77BF1E7AB960}" presName="thinLine2b" presStyleLbl="callout" presStyleIdx="1" presStyleCnt="4"/>
      <dgm:spPr/>
    </dgm:pt>
    <dgm:pt modelId="{E301D4A1-E002-49DC-B609-9AD313C883F0}" type="pres">
      <dgm:prSet presAssocID="{87AA6198-17C5-4BD4-81BB-77BF1E7AB960}" presName="vertSpace2b" presStyleCnt="0"/>
      <dgm:spPr/>
    </dgm:pt>
    <dgm:pt modelId="{764972EC-2377-4682-B8A3-DA3031AF5680}" type="pres">
      <dgm:prSet presAssocID="{11C74E81-CEAC-4FC1-B0A4-761EA27EFAC3}" presName="horz2" presStyleCnt="0"/>
      <dgm:spPr/>
    </dgm:pt>
    <dgm:pt modelId="{8283AAF7-3546-4D98-8039-ECE5F7AF565C}" type="pres">
      <dgm:prSet presAssocID="{11C74E81-CEAC-4FC1-B0A4-761EA27EFAC3}" presName="horzSpace2" presStyleCnt="0"/>
      <dgm:spPr/>
    </dgm:pt>
    <dgm:pt modelId="{AA44AC64-C170-4536-9692-596BC5CD5F9A}" type="pres">
      <dgm:prSet presAssocID="{11C74E81-CEAC-4FC1-B0A4-761EA27EFAC3}" presName="tx2" presStyleLbl="revTx" presStyleIdx="3" presStyleCnt="5"/>
      <dgm:spPr/>
    </dgm:pt>
    <dgm:pt modelId="{6029E2EA-32F2-4B02-88C9-BC25A3D404AA}" type="pres">
      <dgm:prSet presAssocID="{11C74E81-CEAC-4FC1-B0A4-761EA27EFAC3}" presName="vert2" presStyleCnt="0"/>
      <dgm:spPr/>
    </dgm:pt>
    <dgm:pt modelId="{46DA2673-CE26-4077-A2D8-FE3EECA8E518}" type="pres">
      <dgm:prSet presAssocID="{11C74E81-CEAC-4FC1-B0A4-761EA27EFAC3}" presName="thinLine2b" presStyleLbl="callout" presStyleIdx="2" presStyleCnt="4"/>
      <dgm:spPr/>
    </dgm:pt>
    <dgm:pt modelId="{A67C4A16-2398-412F-9A02-BEE0968AD58F}" type="pres">
      <dgm:prSet presAssocID="{11C74E81-CEAC-4FC1-B0A4-761EA27EFAC3}" presName="vertSpace2b" presStyleCnt="0"/>
      <dgm:spPr/>
    </dgm:pt>
    <dgm:pt modelId="{F1B93715-5C52-4A54-8A03-10EBCB4AB038}" type="pres">
      <dgm:prSet presAssocID="{4FA30B4E-2A2A-48AC-A9A5-F4E3EBBA964D}" presName="horz2" presStyleCnt="0"/>
      <dgm:spPr/>
    </dgm:pt>
    <dgm:pt modelId="{B233642B-D9C7-44D6-A175-E346BCE8EDCB}" type="pres">
      <dgm:prSet presAssocID="{4FA30B4E-2A2A-48AC-A9A5-F4E3EBBA964D}" presName="horzSpace2" presStyleCnt="0"/>
      <dgm:spPr/>
    </dgm:pt>
    <dgm:pt modelId="{10A90807-A796-42D6-8625-AE3B49608465}" type="pres">
      <dgm:prSet presAssocID="{4FA30B4E-2A2A-48AC-A9A5-F4E3EBBA964D}" presName="tx2" presStyleLbl="revTx" presStyleIdx="4" presStyleCnt="5"/>
      <dgm:spPr/>
    </dgm:pt>
    <dgm:pt modelId="{D70DB642-4C5C-4EA2-815A-2D18CE59070C}" type="pres">
      <dgm:prSet presAssocID="{4FA30B4E-2A2A-48AC-A9A5-F4E3EBBA964D}" presName="vert2" presStyleCnt="0"/>
      <dgm:spPr/>
    </dgm:pt>
    <dgm:pt modelId="{F132815E-F0F9-4C34-A4EC-2F310B5B472B}" type="pres">
      <dgm:prSet presAssocID="{4FA30B4E-2A2A-48AC-A9A5-F4E3EBBA964D}" presName="thinLine2b" presStyleLbl="callout" presStyleIdx="3" presStyleCnt="4"/>
      <dgm:spPr/>
    </dgm:pt>
    <dgm:pt modelId="{F9D60F1D-0F0D-4F2B-9D86-06B21041E651}" type="pres">
      <dgm:prSet presAssocID="{4FA30B4E-2A2A-48AC-A9A5-F4E3EBBA964D}" presName="vertSpace2b" presStyleCnt="0"/>
      <dgm:spPr/>
    </dgm:pt>
  </dgm:ptLst>
  <dgm:cxnLst>
    <dgm:cxn modelId="{BA7A231F-7CE2-40EE-9DE5-554B4A6E2D0C}" srcId="{6E45D85A-A4BD-4E47-A352-827EE4CD8169}" destId="{11C74E81-CEAC-4FC1-B0A4-761EA27EFAC3}" srcOrd="2" destOrd="0" parTransId="{69511568-7C43-47B7-B741-AC4A0BBA82BC}" sibTransId="{2387EA48-870B-4A4C-81A0-FEE2C58CC57A}"/>
    <dgm:cxn modelId="{772F773D-8C51-42C9-A12E-E5502354DBBA}" type="presOf" srcId="{11C74E81-CEAC-4FC1-B0A4-761EA27EFAC3}" destId="{AA44AC64-C170-4536-9692-596BC5CD5F9A}" srcOrd="0" destOrd="0" presId="urn:microsoft.com/office/officeart/2008/layout/LinedList"/>
    <dgm:cxn modelId="{7B530E6D-0E88-4088-88B3-81C8061ED66D}" type="presOf" srcId="{87AA6198-17C5-4BD4-81BB-77BF1E7AB960}" destId="{72081C13-698A-4BF1-9F79-F8D51245880A}" srcOrd="0" destOrd="0" presId="urn:microsoft.com/office/officeart/2008/layout/LinedList"/>
    <dgm:cxn modelId="{A1458F77-C162-4A99-8EFA-D9FA0F351047}" type="presOf" srcId="{6E45D85A-A4BD-4E47-A352-827EE4CD8169}" destId="{72B1070D-7B9F-44B6-9807-B057DA3B3EB4}" srcOrd="0" destOrd="0" presId="urn:microsoft.com/office/officeart/2008/layout/LinedList"/>
    <dgm:cxn modelId="{263B2B82-CD25-4436-A9D7-10CCB633E62A}" srcId="{6E45D85A-A4BD-4E47-A352-827EE4CD8169}" destId="{CBFDCA76-5B6E-496A-8580-392F1018BFE9}" srcOrd="0" destOrd="0" parTransId="{22E2B13D-9DE7-41D8-B9BD-4BE940E93BC0}" sibTransId="{C34D93A2-D293-4509-A1AF-F80DB78F2FCA}"/>
    <dgm:cxn modelId="{D895BE95-3AAC-41D7-BEC2-B29536F8F557}" type="presOf" srcId="{CC6E247E-0406-4CD6-8EF1-D7196761ADF9}" destId="{DA4C7E2A-CAF1-4F75-9383-8097E081AE50}" srcOrd="0" destOrd="0" presId="urn:microsoft.com/office/officeart/2008/layout/LinedList"/>
    <dgm:cxn modelId="{0484629D-EAA3-4802-BFE6-A49C2CBE72ED}" srcId="{6E45D85A-A4BD-4E47-A352-827EE4CD8169}" destId="{87AA6198-17C5-4BD4-81BB-77BF1E7AB960}" srcOrd="1" destOrd="0" parTransId="{8F2CC2C9-9616-4FEA-897D-29E5AC45BA92}" sibTransId="{4A0F5259-D59A-46BD-A7F0-318B3EB2FE34}"/>
    <dgm:cxn modelId="{18E63CAF-554A-41F6-9522-329973972EFB}" type="presOf" srcId="{CBFDCA76-5B6E-496A-8580-392F1018BFE9}" destId="{381E9F34-EFA4-4A85-9B91-4B9E120F3FF1}" srcOrd="0" destOrd="0" presId="urn:microsoft.com/office/officeart/2008/layout/LinedList"/>
    <dgm:cxn modelId="{977688BE-9283-4B6C-BE69-BFBE5EF8337C}" srcId="{6E45D85A-A4BD-4E47-A352-827EE4CD8169}" destId="{4FA30B4E-2A2A-48AC-A9A5-F4E3EBBA964D}" srcOrd="3" destOrd="0" parTransId="{C9BAC7E7-D76E-4D2B-98B5-568A05F80F8A}" sibTransId="{4D009884-13C7-487E-BE34-7D97E651DE11}"/>
    <dgm:cxn modelId="{D05597CB-705F-45C6-B34C-A268A2B7B3D8}" type="presOf" srcId="{4FA30B4E-2A2A-48AC-A9A5-F4E3EBBA964D}" destId="{10A90807-A796-42D6-8625-AE3B49608465}" srcOrd="0" destOrd="0" presId="urn:microsoft.com/office/officeart/2008/layout/LinedList"/>
    <dgm:cxn modelId="{12409DD7-4E51-41CE-8430-3EE4EC78BD6F}" srcId="{CC6E247E-0406-4CD6-8EF1-D7196761ADF9}" destId="{6E45D85A-A4BD-4E47-A352-827EE4CD8169}" srcOrd="0" destOrd="0" parTransId="{C38C5FD6-ABB6-42D1-AE7E-2F21934640A4}" sibTransId="{C115E770-87C5-48E2-83AD-03BA9F80324B}"/>
    <dgm:cxn modelId="{73DAFE74-8AC9-4631-9B67-7403B37A7AA4}" type="presParOf" srcId="{DA4C7E2A-CAF1-4F75-9383-8097E081AE50}" destId="{94236228-1FF7-46FF-8722-363B5AC2A5D9}" srcOrd="0" destOrd="0" presId="urn:microsoft.com/office/officeart/2008/layout/LinedList"/>
    <dgm:cxn modelId="{011DA144-002A-4999-86E4-4054F9A1C6AE}" type="presParOf" srcId="{DA4C7E2A-CAF1-4F75-9383-8097E081AE50}" destId="{79D11CA0-9DFF-439B-848D-5A6AF6A3BDBF}" srcOrd="1" destOrd="0" presId="urn:microsoft.com/office/officeart/2008/layout/LinedList"/>
    <dgm:cxn modelId="{4519B1B2-DF10-44F7-BFF6-4FBABF27EFA9}" type="presParOf" srcId="{79D11CA0-9DFF-439B-848D-5A6AF6A3BDBF}" destId="{72B1070D-7B9F-44B6-9807-B057DA3B3EB4}" srcOrd="0" destOrd="0" presId="urn:microsoft.com/office/officeart/2008/layout/LinedList"/>
    <dgm:cxn modelId="{2443BF61-0977-4A36-9573-2DCC4010ECC4}" type="presParOf" srcId="{79D11CA0-9DFF-439B-848D-5A6AF6A3BDBF}" destId="{2061F635-FFA6-4578-A1FC-5DBABE2680F5}" srcOrd="1" destOrd="0" presId="urn:microsoft.com/office/officeart/2008/layout/LinedList"/>
    <dgm:cxn modelId="{897B8A5A-9639-45B8-A70B-5AEDBA2B2AAD}" type="presParOf" srcId="{2061F635-FFA6-4578-A1FC-5DBABE2680F5}" destId="{55466451-7182-4FB5-B116-3C6409CB8597}" srcOrd="0" destOrd="0" presId="urn:microsoft.com/office/officeart/2008/layout/LinedList"/>
    <dgm:cxn modelId="{82A46E16-7878-42BA-B729-E41C0EE97859}" type="presParOf" srcId="{2061F635-FFA6-4578-A1FC-5DBABE2680F5}" destId="{8C1EAB87-91AE-4603-9A80-0368D8A84B4A}" srcOrd="1" destOrd="0" presId="urn:microsoft.com/office/officeart/2008/layout/LinedList"/>
    <dgm:cxn modelId="{359359AD-FE41-4440-9731-212656159FF7}" type="presParOf" srcId="{8C1EAB87-91AE-4603-9A80-0368D8A84B4A}" destId="{1E3BA211-9C9E-4427-B246-8303B252C952}" srcOrd="0" destOrd="0" presId="urn:microsoft.com/office/officeart/2008/layout/LinedList"/>
    <dgm:cxn modelId="{308EF60A-7112-486F-9110-7E8ACB973F35}" type="presParOf" srcId="{8C1EAB87-91AE-4603-9A80-0368D8A84B4A}" destId="{381E9F34-EFA4-4A85-9B91-4B9E120F3FF1}" srcOrd="1" destOrd="0" presId="urn:microsoft.com/office/officeart/2008/layout/LinedList"/>
    <dgm:cxn modelId="{47A9DFEF-5427-4FBF-B43B-8146DD09E68E}" type="presParOf" srcId="{8C1EAB87-91AE-4603-9A80-0368D8A84B4A}" destId="{6B1AC249-2CC0-4A05-9F14-575A8D271F16}" srcOrd="2" destOrd="0" presId="urn:microsoft.com/office/officeart/2008/layout/LinedList"/>
    <dgm:cxn modelId="{B6147D2D-B3EC-46AD-9EF0-F14D25784CD3}" type="presParOf" srcId="{2061F635-FFA6-4578-A1FC-5DBABE2680F5}" destId="{234B136A-02B2-4175-95E3-6293EB2F967E}" srcOrd="2" destOrd="0" presId="urn:microsoft.com/office/officeart/2008/layout/LinedList"/>
    <dgm:cxn modelId="{2A901C18-4A0C-4743-BD9A-B7F882534B12}" type="presParOf" srcId="{2061F635-FFA6-4578-A1FC-5DBABE2680F5}" destId="{52838CB4-33A5-4443-9985-40453BF3FE1A}" srcOrd="3" destOrd="0" presId="urn:microsoft.com/office/officeart/2008/layout/LinedList"/>
    <dgm:cxn modelId="{A35B8FEC-1AC6-4DC1-8776-4CE4250A81B5}" type="presParOf" srcId="{2061F635-FFA6-4578-A1FC-5DBABE2680F5}" destId="{FA24EB39-077D-40CD-9912-FC43A4947EBE}" srcOrd="4" destOrd="0" presId="urn:microsoft.com/office/officeart/2008/layout/LinedList"/>
    <dgm:cxn modelId="{252A232D-BE59-4EEA-8F33-B8F69D363048}" type="presParOf" srcId="{FA24EB39-077D-40CD-9912-FC43A4947EBE}" destId="{59508900-56F4-407B-AEFE-455FE9B9A635}" srcOrd="0" destOrd="0" presId="urn:microsoft.com/office/officeart/2008/layout/LinedList"/>
    <dgm:cxn modelId="{413EC798-B654-4A92-B607-8E81F585865A}" type="presParOf" srcId="{FA24EB39-077D-40CD-9912-FC43A4947EBE}" destId="{72081C13-698A-4BF1-9F79-F8D51245880A}" srcOrd="1" destOrd="0" presId="urn:microsoft.com/office/officeart/2008/layout/LinedList"/>
    <dgm:cxn modelId="{AA617146-118A-4630-8295-0A65AF049325}" type="presParOf" srcId="{FA24EB39-077D-40CD-9912-FC43A4947EBE}" destId="{7C78F512-9F5F-4F38-8564-310D0AEF5148}" srcOrd="2" destOrd="0" presId="urn:microsoft.com/office/officeart/2008/layout/LinedList"/>
    <dgm:cxn modelId="{23FE99EF-9221-4F0B-A0DF-0E6483DD5B22}" type="presParOf" srcId="{2061F635-FFA6-4578-A1FC-5DBABE2680F5}" destId="{14CA3EC0-436D-4CF8-809E-62FF7B865CAD}" srcOrd="5" destOrd="0" presId="urn:microsoft.com/office/officeart/2008/layout/LinedList"/>
    <dgm:cxn modelId="{85F03814-F358-40CC-98C8-595BA5DB1639}" type="presParOf" srcId="{2061F635-FFA6-4578-A1FC-5DBABE2680F5}" destId="{E301D4A1-E002-49DC-B609-9AD313C883F0}" srcOrd="6" destOrd="0" presId="urn:microsoft.com/office/officeart/2008/layout/LinedList"/>
    <dgm:cxn modelId="{A1E0EEA7-5A5F-4B34-9AFC-616DE26555AD}" type="presParOf" srcId="{2061F635-FFA6-4578-A1FC-5DBABE2680F5}" destId="{764972EC-2377-4682-B8A3-DA3031AF5680}" srcOrd="7" destOrd="0" presId="urn:microsoft.com/office/officeart/2008/layout/LinedList"/>
    <dgm:cxn modelId="{59391DA7-0A5A-4B04-85CE-C45AA6DD3EE2}" type="presParOf" srcId="{764972EC-2377-4682-B8A3-DA3031AF5680}" destId="{8283AAF7-3546-4D98-8039-ECE5F7AF565C}" srcOrd="0" destOrd="0" presId="urn:microsoft.com/office/officeart/2008/layout/LinedList"/>
    <dgm:cxn modelId="{07E33132-5EF3-47C4-9525-3ADF9AF96BCE}" type="presParOf" srcId="{764972EC-2377-4682-B8A3-DA3031AF5680}" destId="{AA44AC64-C170-4536-9692-596BC5CD5F9A}" srcOrd="1" destOrd="0" presId="urn:microsoft.com/office/officeart/2008/layout/LinedList"/>
    <dgm:cxn modelId="{0DD443DD-F45D-4A9B-BB2D-C2AD76631D27}" type="presParOf" srcId="{764972EC-2377-4682-B8A3-DA3031AF5680}" destId="{6029E2EA-32F2-4B02-88C9-BC25A3D404AA}" srcOrd="2" destOrd="0" presId="urn:microsoft.com/office/officeart/2008/layout/LinedList"/>
    <dgm:cxn modelId="{B61F1A1C-1F2E-4E4D-A1E0-D14FA9C637E7}" type="presParOf" srcId="{2061F635-FFA6-4578-A1FC-5DBABE2680F5}" destId="{46DA2673-CE26-4077-A2D8-FE3EECA8E518}" srcOrd="8" destOrd="0" presId="urn:microsoft.com/office/officeart/2008/layout/LinedList"/>
    <dgm:cxn modelId="{727BD2E1-EF8D-4E0D-91DB-9D8BCBFC176E}" type="presParOf" srcId="{2061F635-FFA6-4578-A1FC-5DBABE2680F5}" destId="{A67C4A16-2398-412F-9A02-BEE0968AD58F}" srcOrd="9" destOrd="0" presId="urn:microsoft.com/office/officeart/2008/layout/LinedList"/>
    <dgm:cxn modelId="{2E9ADC1B-E6B8-41ED-BD5D-31393764A47B}" type="presParOf" srcId="{2061F635-FFA6-4578-A1FC-5DBABE2680F5}" destId="{F1B93715-5C52-4A54-8A03-10EBCB4AB038}" srcOrd="10" destOrd="0" presId="urn:microsoft.com/office/officeart/2008/layout/LinedList"/>
    <dgm:cxn modelId="{AE18B271-DA27-42BE-BCE2-80BDA19485F2}" type="presParOf" srcId="{F1B93715-5C52-4A54-8A03-10EBCB4AB038}" destId="{B233642B-D9C7-44D6-A175-E346BCE8EDCB}" srcOrd="0" destOrd="0" presId="urn:microsoft.com/office/officeart/2008/layout/LinedList"/>
    <dgm:cxn modelId="{2D2FAD5C-05FE-484C-9EDD-5F415FD766C7}" type="presParOf" srcId="{F1B93715-5C52-4A54-8A03-10EBCB4AB038}" destId="{10A90807-A796-42D6-8625-AE3B49608465}" srcOrd="1" destOrd="0" presId="urn:microsoft.com/office/officeart/2008/layout/LinedList"/>
    <dgm:cxn modelId="{D9C987CD-8377-404B-BC7C-EF89AE8D9FAF}" type="presParOf" srcId="{F1B93715-5C52-4A54-8A03-10EBCB4AB038}" destId="{D70DB642-4C5C-4EA2-815A-2D18CE59070C}" srcOrd="2" destOrd="0" presId="urn:microsoft.com/office/officeart/2008/layout/LinedList"/>
    <dgm:cxn modelId="{960F6020-EADB-4EFB-82D0-60E446EC0824}" type="presParOf" srcId="{2061F635-FFA6-4578-A1FC-5DBABE2680F5}" destId="{F132815E-F0F9-4C34-A4EC-2F310B5B472B}" srcOrd="11" destOrd="0" presId="urn:microsoft.com/office/officeart/2008/layout/LinedList"/>
    <dgm:cxn modelId="{9EB5AA1E-F644-4AAE-A4DB-BC778C8FA7E6}" type="presParOf" srcId="{2061F635-FFA6-4578-A1FC-5DBABE2680F5}" destId="{F9D60F1D-0F0D-4F2B-9D86-06B21041E651}"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36228-1FF7-46FF-8722-363B5AC2A5D9}">
      <dsp:nvSpPr>
        <dsp:cNvPr id="0" name=""/>
        <dsp:cNvSpPr/>
      </dsp:nvSpPr>
      <dsp:spPr>
        <a:xfrm>
          <a:off x="0" y="0"/>
          <a:ext cx="9618133"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B1070D-7B9F-44B6-9807-B057DA3B3EB4}">
      <dsp:nvSpPr>
        <dsp:cNvPr id="0" name=""/>
        <dsp:cNvSpPr/>
      </dsp:nvSpPr>
      <dsp:spPr>
        <a:xfrm>
          <a:off x="0" y="0"/>
          <a:ext cx="1923626" cy="5455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GRAPHIC ERA DEEMED UNIVERSITY DEHRADUN</a:t>
          </a:r>
        </a:p>
      </dsp:txBody>
      <dsp:txXfrm>
        <a:off x="0" y="0"/>
        <a:ext cx="1923626" cy="5455616"/>
      </dsp:txXfrm>
    </dsp:sp>
    <dsp:sp modelId="{381E9F34-EFA4-4A85-9B91-4B9E120F3FF1}">
      <dsp:nvSpPr>
        <dsp:cNvPr id="0" name=""/>
        <dsp:cNvSpPr/>
      </dsp:nvSpPr>
      <dsp:spPr>
        <a:xfrm>
          <a:off x="2067898" y="64132"/>
          <a:ext cx="7550234" cy="128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About Project</a:t>
          </a:r>
          <a:endParaRPr lang="en-US" sz="2100" kern="1200"/>
        </a:p>
      </dsp:txBody>
      <dsp:txXfrm>
        <a:off x="2067898" y="64132"/>
        <a:ext cx="7550234" cy="1282655"/>
      </dsp:txXfrm>
    </dsp:sp>
    <dsp:sp modelId="{234B136A-02B2-4175-95E3-6293EB2F967E}">
      <dsp:nvSpPr>
        <dsp:cNvPr id="0" name=""/>
        <dsp:cNvSpPr/>
      </dsp:nvSpPr>
      <dsp:spPr>
        <a:xfrm>
          <a:off x="1923626" y="1346788"/>
          <a:ext cx="7694506"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081C13-698A-4BF1-9F79-F8D51245880A}">
      <dsp:nvSpPr>
        <dsp:cNvPr id="0" name=""/>
        <dsp:cNvSpPr/>
      </dsp:nvSpPr>
      <dsp:spPr>
        <a:xfrm>
          <a:off x="2067898" y="1410921"/>
          <a:ext cx="7550234" cy="128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This project is based on the demonstration of performance of some web forensic tools as well as its implementation to analyze the activity logs of a Browser.</a:t>
          </a:r>
        </a:p>
      </dsp:txBody>
      <dsp:txXfrm>
        <a:off x="2067898" y="1410921"/>
        <a:ext cx="7550234" cy="1282655"/>
      </dsp:txXfrm>
    </dsp:sp>
    <dsp:sp modelId="{14CA3EC0-436D-4CF8-809E-62FF7B865CAD}">
      <dsp:nvSpPr>
        <dsp:cNvPr id="0" name=""/>
        <dsp:cNvSpPr/>
      </dsp:nvSpPr>
      <dsp:spPr>
        <a:xfrm>
          <a:off x="1923626" y="2693577"/>
          <a:ext cx="7694506"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44AC64-C170-4536-9692-596BC5CD5F9A}">
      <dsp:nvSpPr>
        <dsp:cNvPr id="0" name=""/>
        <dsp:cNvSpPr/>
      </dsp:nvSpPr>
      <dsp:spPr>
        <a:xfrm>
          <a:off x="2067898" y="2757709"/>
          <a:ext cx="7550234" cy="128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What is a web browser forensic tool?</a:t>
          </a:r>
          <a:endParaRPr lang="en-US" sz="2100" kern="1200"/>
        </a:p>
      </dsp:txBody>
      <dsp:txXfrm>
        <a:off x="2067898" y="2757709"/>
        <a:ext cx="7550234" cy="1282655"/>
      </dsp:txXfrm>
    </dsp:sp>
    <dsp:sp modelId="{46DA2673-CE26-4077-A2D8-FE3EECA8E518}">
      <dsp:nvSpPr>
        <dsp:cNvPr id="0" name=""/>
        <dsp:cNvSpPr/>
      </dsp:nvSpPr>
      <dsp:spPr>
        <a:xfrm>
          <a:off x="1923626" y="4040365"/>
          <a:ext cx="7694506"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A90807-A796-42D6-8625-AE3B49608465}">
      <dsp:nvSpPr>
        <dsp:cNvPr id="0" name=""/>
        <dsp:cNvSpPr/>
      </dsp:nvSpPr>
      <dsp:spPr>
        <a:xfrm>
          <a:off x="2067898" y="4104498"/>
          <a:ext cx="7550234" cy="128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Web Browser Forensic Tools</a:t>
          </a:r>
          <a:r>
            <a:rPr lang="en-US" sz="2100" kern="1200"/>
            <a:t> helps to analyze evidence like history, cache, cookies, downloads list, entering URL addresses, access time of visit, frequency of visits from the user's computer etc. It can be very useful for tracing a criminal in case any sort of crime occurs.</a:t>
          </a:r>
        </a:p>
      </dsp:txBody>
      <dsp:txXfrm>
        <a:off x="2067898" y="4104498"/>
        <a:ext cx="7550234" cy="1282655"/>
      </dsp:txXfrm>
    </dsp:sp>
    <dsp:sp modelId="{F132815E-F0F9-4C34-A4EC-2F310B5B472B}">
      <dsp:nvSpPr>
        <dsp:cNvPr id="0" name=""/>
        <dsp:cNvSpPr/>
      </dsp:nvSpPr>
      <dsp:spPr>
        <a:xfrm>
          <a:off x="1923626" y="5387154"/>
          <a:ext cx="7694506"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5/13/2021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712450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88536749"/>
      </p:ext>
    </p:extLst>
  </p:cSld>
  <p:clrMapOvr>
    <a:masterClrMapping/>
  </p:clrMapOvr>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58039634"/>
      </p:ext>
    </p:extLst>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63882349"/>
      </p:ext>
    </p:extLst>
  </p:cSld>
  <p:clrMapOvr>
    <a:masterClrMapping/>
  </p:clrMapOvr>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85092298"/>
      </p:ext>
    </p:extLst>
  </p:cSld>
  <p:clrMapOvr>
    <a:masterClrMapping/>
  </p:clrMapOvr>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5/13/2021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7252196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854340"/>
      </p:ext>
    </p:extLst>
  </p:cSld>
  <p:clrMapOvr>
    <a:masterClrMapping/>
  </p:clrMapOvr>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4480197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27710668"/>
      </p:ext>
    </p:extLst>
  </p:cSld>
  <p:clrMapOvr>
    <a:masterClrMapping/>
  </p:clrMapOvr>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08324-A84C-4A45-93B6-78D079CCE772}" type="datetime1">
              <a:rPr lang="en-US" smtClean="0"/>
              <a:t>5/13/2021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45420223"/>
      </p:ext>
    </p:extLst>
  </p:cSld>
  <p:clrMapOvr>
    <a:masterClrMapping/>
  </p:clrMapOvr>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841834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2712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46496975"/>
      </p:ext>
    </p:extLst>
  </p:cSld>
  <p:clrMapOvr>
    <a:masterClrMapping/>
  </p:clrMapOvr>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14110135"/>
      </p:ext>
    </p:extLst>
  </p:cSld>
  <p:clrMapOvr>
    <a:masterClrMapping/>
  </p:clrMapOvr>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315896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88437487"/>
      </p:ext>
    </p:extLst>
  </p:cSld>
  <p:clrMapOvr>
    <a:masterClrMapping/>
  </p:clrMapOvr>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60682492"/>
      </p:ext>
    </p:extLst>
  </p:cSld>
  <p:clrMapOvr>
    <a:masterClrMapping/>
  </p:clrMapOvr>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77939503"/>
      </p:ext>
    </p:extLst>
  </p:cSld>
  <p:clrMapOvr>
    <a:masterClrMapping/>
  </p:clrMapOvr>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91873673"/>
      </p:ext>
    </p:extLst>
  </p:cSld>
  <p:clrMapOvr>
    <a:masterClrMapping/>
  </p:clrMapOvr>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05907732"/>
      </p:ext>
    </p:extLst>
  </p:cSld>
  <p:clrMapOvr>
    <a:masterClrMapping/>
  </p:clrMapOvr>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51550451"/>
      </p:ext>
    </p:extLst>
  </p:cSld>
  <p:clrMapOvr>
    <a:masterClrMapping/>
  </p:clrMapOvr>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54831083"/>
      </p:ext>
    </p:extLst>
  </p:cSld>
  <p:clrMapOvr>
    <a:masterClrMapping/>
  </p:clrMapOvr>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05011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12312990"/>
      </p:ext>
    </p:extLst>
  </p:cSld>
  <p:clrMapOvr>
    <a:masterClrMapping/>
  </p:clrMapOvr>
  <p:hf sldNum="0"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2241623-A064-4BED-B073-BA4D61433402}" type="datetime1">
              <a:rPr lang="en-US" smtClean="0"/>
              <a:t>5/13/2021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0150728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25616444"/>
      </p:ext>
    </p:extLst>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7579632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58343107"/>
      </p:ext>
    </p:extLst>
  </p:cSld>
  <p:clrMapOvr>
    <a:masterClrMapping/>
  </p:clrMapOvr>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08324-A84C-4A45-93B6-78D079CCE772}" type="datetime1">
              <a:rPr lang="en-US" smtClean="0"/>
              <a:t>5/13/2021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66298332"/>
      </p:ext>
    </p:extLst>
  </p:cSld>
  <p:clrMapOvr>
    <a:masterClrMapping/>
  </p:clrMapOvr>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3370299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1391127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56665132"/>
      </p:ext>
    </p:extLst>
  </p:cSld>
  <p:clrMapOvr>
    <a:masterClrMapping/>
  </p:clrMapOvr>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9505534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114317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2074928"/>
      </p:ext>
    </p:extLst>
  </p:cSld>
  <p:clrMapOvr>
    <a:masterClrMapping/>
  </p:clrMapOvr>
  <p:hf sldNum="0"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12992562"/>
      </p:ext>
    </p:extLst>
  </p:cSld>
  <p:clrMapOvr>
    <a:masterClrMapping/>
  </p:clrMapOvr>
  <p:hf sldNum="0"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8017994"/>
      </p:ext>
    </p:extLst>
  </p:cSld>
  <p:clrMapOvr>
    <a:masterClrMapping/>
  </p:clrMapOvr>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08399460"/>
      </p:ext>
    </p:extLst>
  </p:cSld>
  <p:clrMapOvr>
    <a:masterClrMapping/>
  </p:clrMapOvr>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75521979"/>
      </p:ext>
    </p:extLst>
  </p:cSld>
  <p:clrMapOvr>
    <a:masterClrMapping/>
  </p:clrMapOvr>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04702974"/>
      </p:ext>
    </p:extLst>
  </p:cSld>
  <p:clrMapOvr>
    <a:masterClrMapping/>
  </p:clrMapOvr>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34606941"/>
      </p:ext>
    </p:extLst>
  </p:cSld>
  <p:clrMapOvr>
    <a:masterClrMapping/>
  </p:clrMapOvr>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655094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684788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654019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024862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0709392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2241623-A064-4BED-B073-BA4D61433402}" type="datetime1">
              <a:rPr lang="en-US" smtClean="0"/>
              <a:t>5/13/2021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FAEF9944-A4F6-4C59-AEBD-678D6480B8EA}"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319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759238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8049910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67072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1610707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08324-A84C-4A45-93B6-78D079CCE772}" type="datetime1">
              <a:rPr lang="en-US" smtClean="0"/>
              <a:t>5/13/2021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917256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0187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41980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49410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919517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42032182"/>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518661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9118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456694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7791358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50227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18162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204049"/>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388125"/>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2241623-A064-4BED-B073-BA4D61433402}" type="datetime1">
              <a:rPr lang="en-US" smtClean="0"/>
              <a:t>5/13/2021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436119158"/>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37079443"/>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95111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56800222"/>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08324-A84C-4A45-93B6-78D079CCE772}" type="datetime1">
              <a:rPr lang="en-US" smtClean="0"/>
              <a:t>5/13/2021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097584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4298152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738209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DBD1799-ACB5-4CB2-86A2-5C574F1C8706}" type="datetime1">
              <a:rPr lang="en-US" smtClean="0"/>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359416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79784481"/>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258001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35744006"/>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90819205"/>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41967349"/>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74197511"/>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37405335"/>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585128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08324-A84C-4A45-93B6-78D079CCE772}" type="datetime1">
              <a:rPr lang="en-US" smtClean="0"/>
              <a:t>5/13/2021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0367153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70905371"/>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26102763"/>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2241623-A064-4BED-B073-BA4D61433402}" type="datetime1">
              <a:rPr lang="en-US" smtClean="0"/>
              <a:t>5/13/2021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651241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20011885"/>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504686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55851847"/>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08324-A84C-4A45-93B6-78D079CCE772}" type="datetime1">
              <a:rPr lang="en-US" smtClean="0"/>
              <a:t>5/13/2021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20649273"/>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790372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679430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753690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96716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249027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56830068"/>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85221165"/>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3775103"/>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98894674"/>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92624744"/>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9607739"/>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03789384"/>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94117091"/>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2241623-A064-4BED-B073-BA4D61433402}" type="datetime1">
              <a:rPr lang="en-US" smtClean="0"/>
              <a:t>5/13/2021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3879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5530898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78982809"/>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089399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16155117"/>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08324-A84C-4A45-93B6-78D079CCE772}" type="datetime1">
              <a:rPr lang="en-US" smtClean="0"/>
              <a:t>5/13/2021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92639590"/>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6546481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803413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11848934"/>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388822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23803507"/>
      </p:ext>
    </p:extLst>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065407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36669395"/>
      </p:ext>
    </p:extLst>
  </p:cSld>
  <p:clrMapOvr>
    <a:masterClrMapping/>
  </p:clrMapOvr>
  <p:hf sldNum="0"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4255254"/>
      </p:ext>
    </p:extLst>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49747427"/>
      </p:ext>
    </p:extLst>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27721141"/>
      </p:ext>
    </p:extLst>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51332763"/>
      </p:ext>
    </p:extLst>
  </p:cSld>
  <p:clrMapOvr>
    <a:masterClrMapping/>
  </p:clrMapOvr>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04249581"/>
      </p:ext>
    </p:extLst>
  </p:cSld>
  <p:clrMapOvr>
    <a:masterClrMapping/>
  </p:clrMapOvr>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56857618"/>
      </p:ext>
    </p:extLst>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5/13/2021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94946673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09553590"/>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2619793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726789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270515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08324-A84C-4A45-93B6-78D079CCE772}" type="datetime1">
              <a:rPr lang="en-US" smtClean="0"/>
              <a:t>5/13/2021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79214061"/>
      </p:ext>
    </p:extLst>
  </p:cSld>
  <p:clrMapOvr>
    <a:masterClrMapping/>
  </p:clrMapOvr>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902837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4452014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6328356"/>
      </p:ext>
    </p:extLst>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9071116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36520632"/>
      </p:ext>
    </p:extLst>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0642153"/>
      </p:ext>
    </p:extLst>
  </p:cSld>
  <p:clrMapOvr>
    <a:masterClrMapping/>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5266585"/>
      </p:ext>
    </p:extLst>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38460437"/>
      </p:ext>
    </p:extLst>
  </p:cSld>
  <p:clrMapOvr>
    <a:masterClrMapping/>
  </p:clrMapOvr>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83436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4.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2.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theme" Target="../theme/theme5.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19" Type="http://schemas.openxmlformats.org/officeDocument/2006/relationships/image" Target="../media/image12.png"/><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theme" Target="../theme/theme6.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theme" Target="../theme/theme7.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slideLayout" Target="../slideLayouts/slideLayout132.xml"/><Relationship Id="rId18" Type="http://schemas.openxmlformats.org/officeDocument/2006/relationships/theme" Target="../theme/theme8.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17" Type="http://schemas.openxmlformats.org/officeDocument/2006/relationships/slideLayout" Target="../slideLayouts/slideLayout136.xml"/><Relationship Id="rId2" Type="http://schemas.openxmlformats.org/officeDocument/2006/relationships/slideLayout" Target="../slideLayouts/slideLayout121.xml"/><Relationship Id="rId16" Type="http://schemas.openxmlformats.org/officeDocument/2006/relationships/slideLayout" Target="../slideLayouts/slideLayout135.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5" Type="http://schemas.openxmlformats.org/officeDocument/2006/relationships/slideLayout" Target="../slideLayouts/slideLayout134.xml"/><Relationship Id="rId10" Type="http://schemas.openxmlformats.org/officeDocument/2006/relationships/slideLayout" Target="../slideLayouts/slideLayout129.xml"/><Relationship Id="rId19" Type="http://schemas.openxmlformats.org/officeDocument/2006/relationships/image" Target="../media/image12.png"/><Relationship Id="rId4" Type="http://schemas.openxmlformats.org/officeDocument/2006/relationships/slideLayout" Target="../slideLayouts/slideLayout123.xml"/><Relationship Id="rId9" Type="http://schemas.openxmlformats.org/officeDocument/2006/relationships/slideLayout" Target="../slideLayouts/slideLayout128.xml"/><Relationship Id="rId14" Type="http://schemas.openxmlformats.org/officeDocument/2006/relationships/slideLayout" Target="../slideLayouts/slideLayout1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408324-A84C-4A45-93B6-78D079CCE772}" type="datetime1">
              <a:rPr lang="en-US" smtClean="0"/>
              <a:t>5/13/2021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42245781"/>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408324-A84C-4A45-93B6-78D079CCE772}" type="datetime1">
              <a:rPr lang="en-US" smtClean="0"/>
              <a:t>5/13/2021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07531827"/>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408324-A84C-4A45-93B6-78D079CCE772}" type="datetime1">
              <a:rPr lang="en-US" smtClean="0"/>
              <a:t>5/13/2021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76023694"/>
      </p:ext>
    </p:extLst>
  </p:cSld>
  <p:clrMap bg1="dk1" tx1="lt1" bg2="dk2" tx2="lt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 id="2147484025"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408324-A84C-4A45-93B6-78D079CCE772}" type="datetime1">
              <a:rPr lang="en-US" smtClean="0"/>
              <a:t>5/13/2021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08384460"/>
      </p:ext>
    </p:extLst>
  </p:cSld>
  <p:clrMap bg1="dk1" tx1="lt1" bg2="dk2" tx2="lt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 id="214748404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408324-A84C-4A45-93B6-78D079CCE772}" type="datetime1">
              <a:rPr lang="en-US" smtClean="0"/>
              <a:t>5/13/2021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79579627"/>
      </p:ext>
    </p:extLst>
  </p:cSld>
  <p:clrMap bg1="dk1" tx1="lt1" bg2="dk2" tx2="lt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 id="2147484074" r:id="rId12"/>
    <p:sldLayoutId id="2147484075" r:id="rId13"/>
    <p:sldLayoutId id="2147484076" r:id="rId14"/>
    <p:sldLayoutId id="2147484077" r:id="rId15"/>
    <p:sldLayoutId id="2147484078" r:id="rId16"/>
    <p:sldLayoutId id="214748407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408324-A84C-4A45-93B6-78D079CCE772}" type="datetime1">
              <a:rPr lang="en-US" smtClean="0"/>
              <a:t>5/13/2021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67418708"/>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 id="214748409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408324-A84C-4A45-93B6-78D079CCE772}" type="datetime1">
              <a:rPr lang="en-US" smtClean="0"/>
              <a:t>5/13/2021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97398876"/>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 id="2147484147" r:id="rId13"/>
    <p:sldLayoutId id="2147484148" r:id="rId14"/>
    <p:sldLayoutId id="2147484149" r:id="rId15"/>
    <p:sldLayoutId id="2147484150" r:id="rId16"/>
    <p:sldLayoutId id="2147484151"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408324-A84C-4A45-93B6-78D079CCE772}" type="datetime1">
              <a:rPr lang="en-US" smtClean="0"/>
              <a:t>5/13/2021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65634082"/>
      </p:ext>
    </p:extLst>
  </p:cSld>
  <p:clrMap bg1="dk1" tx1="lt1" bg2="dk2" tx2="lt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 id="2147484166" r:id="rId14"/>
    <p:sldLayoutId id="2147484167" r:id="rId15"/>
    <p:sldLayoutId id="2147484168" r:id="rId16"/>
    <p:sldLayoutId id="214748416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Computer script on a screen">
            <a:extLst>
              <a:ext uri="{FF2B5EF4-FFF2-40B4-BE49-F238E27FC236}">
                <a16:creationId xmlns:a16="http://schemas.microsoft.com/office/drawing/2014/main" id="{8612225D-89DA-4AB7-BF26-191EDE44D6EE}"/>
              </a:ext>
            </a:extLst>
          </p:cNvPr>
          <p:cNvPicPr>
            <a:picLocks noChangeAspect="1"/>
          </p:cNvPicPr>
          <p:nvPr/>
        </p:nvPicPr>
        <p:blipFill rotWithShape="1">
          <a:blip r:embed="rId2"/>
          <a:srcRect r="26992" b="-2"/>
          <a:stretch/>
        </p:blipFill>
        <p:spPr>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p:spPr>
      </p:pic>
      <p:sp>
        <p:nvSpPr>
          <p:cNvPr id="2" name="Title 1">
            <a:extLst>
              <a:ext uri="{FF2B5EF4-FFF2-40B4-BE49-F238E27FC236}">
                <a16:creationId xmlns:a16="http://schemas.microsoft.com/office/drawing/2014/main" id="{0885EC80-9B24-4912-BCEF-6801AC97062E}"/>
              </a:ext>
            </a:extLst>
          </p:cNvPr>
          <p:cNvSpPr>
            <a:spLocks noGrp="1"/>
          </p:cNvSpPr>
          <p:nvPr>
            <p:ph type="ctrTitle"/>
          </p:nvPr>
        </p:nvSpPr>
        <p:spPr>
          <a:xfrm>
            <a:off x="1439778" y="1021475"/>
            <a:ext cx="6314731" cy="2264776"/>
          </a:xfrm>
        </p:spPr>
        <p:txBody>
          <a:bodyPr vert="horz" lIns="109728" tIns="109728" rIns="109728" bIns="91440" rtlCol="0" anchor="b">
            <a:normAutofit/>
          </a:bodyPr>
          <a:lstStyle/>
          <a:p>
            <a:r>
              <a:rPr lang="en-US" sz="2000" cap="all" dirty="0">
                <a:solidFill>
                  <a:schemeClr val="tx1">
                    <a:lumMod val="75000"/>
                    <a:lumOff val="25000"/>
                  </a:schemeClr>
                </a:solidFill>
                <a:latin typeface="Amasis MT Pro" panose="02040504050005020304" pitchFamily="18" charset="0"/>
              </a:rPr>
              <a:t>PERFORMANCE ANALYSIS OF WEB BROWSER FORENSIC TOOLS</a:t>
            </a:r>
            <a:br>
              <a:rPr lang="en-US" sz="2000" cap="all" dirty="0">
                <a:solidFill>
                  <a:schemeClr val="tx1">
                    <a:lumMod val="75000"/>
                    <a:lumOff val="25000"/>
                  </a:schemeClr>
                </a:solidFill>
                <a:latin typeface="Amasis MT Pro" panose="02040504050005020304" pitchFamily="18" charset="0"/>
              </a:rPr>
            </a:br>
            <a:br>
              <a:rPr lang="en-US" sz="2000" cap="all" dirty="0">
                <a:solidFill>
                  <a:schemeClr val="tx1">
                    <a:lumMod val="75000"/>
                    <a:lumOff val="25000"/>
                  </a:schemeClr>
                </a:solidFill>
                <a:latin typeface="Amasis MT Pro" panose="02040504050005020304" pitchFamily="18" charset="0"/>
              </a:rPr>
            </a:br>
            <a:r>
              <a:rPr lang="en-US" sz="2000" cap="all" dirty="0">
                <a:solidFill>
                  <a:schemeClr val="tx1">
                    <a:lumMod val="75000"/>
                    <a:lumOff val="25000"/>
                  </a:schemeClr>
                </a:solidFill>
                <a:latin typeface="Amasis MT Pro" panose="02040504050005020304" pitchFamily="18" charset="0"/>
              </a:rPr>
              <a:t>(CSE Semester IV mini project)</a:t>
            </a:r>
          </a:p>
        </p:txBody>
      </p:sp>
      <p:sp>
        <p:nvSpPr>
          <p:cNvPr id="3" name="Subtitle 2">
            <a:extLst>
              <a:ext uri="{FF2B5EF4-FFF2-40B4-BE49-F238E27FC236}">
                <a16:creationId xmlns:a16="http://schemas.microsoft.com/office/drawing/2014/main" id="{9D534A31-7523-4E12-B969-8F38673306BA}"/>
              </a:ext>
            </a:extLst>
          </p:cNvPr>
          <p:cNvSpPr>
            <a:spLocks noGrp="1"/>
          </p:cNvSpPr>
          <p:nvPr>
            <p:ph type="subTitle" idx="1"/>
          </p:nvPr>
        </p:nvSpPr>
        <p:spPr>
          <a:xfrm>
            <a:off x="1568988" y="3400161"/>
            <a:ext cx="5368525" cy="1815128"/>
          </a:xfrm>
        </p:spPr>
        <p:txBody>
          <a:bodyPr vert="horz" lIns="109728" tIns="109728" rIns="109728" bIns="91440" rtlCol="0">
            <a:normAutofit/>
          </a:bodyPr>
          <a:lstStyle/>
          <a:p>
            <a:pPr>
              <a:lnSpc>
                <a:spcPct val="140000"/>
              </a:lnSpc>
            </a:pPr>
            <a:r>
              <a:rPr lang="en-US" sz="1600" dirty="0">
                <a:solidFill>
                  <a:schemeClr val="tx1">
                    <a:lumMod val="75000"/>
                    <a:lumOff val="25000"/>
                  </a:schemeClr>
                </a:solidFill>
              </a:rPr>
              <a:t>Name: Yadeesh Bhagnal</a:t>
            </a:r>
          </a:p>
          <a:p>
            <a:pPr>
              <a:lnSpc>
                <a:spcPct val="140000"/>
              </a:lnSpc>
            </a:pPr>
            <a:r>
              <a:rPr lang="en-US" sz="1600" dirty="0">
                <a:solidFill>
                  <a:schemeClr val="tx1">
                    <a:lumMod val="75000"/>
                    <a:lumOff val="25000"/>
                  </a:schemeClr>
                </a:solidFill>
              </a:rPr>
              <a:t>B.Tech CSE - SE/74</a:t>
            </a:r>
          </a:p>
          <a:p>
            <a:pPr>
              <a:lnSpc>
                <a:spcPct val="140000"/>
              </a:lnSpc>
            </a:pPr>
            <a:r>
              <a:rPr lang="en-US" sz="1600" dirty="0">
                <a:solidFill>
                  <a:schemeClr val="tx1">
                    <a:lumMod val="75000"/>
                    <a:lumOff val="25000"/>
                  </a:schemeClr>
                </a:solidFill>
              </a:rPr>
              <a:t>Roll No. : 2015117</a:t>
            </a:r>
          </a:p>
          <a:p>
            <a:pPr>
              <a:lnSpc>
                <a:spcPct val="140000"/>
              </a:lnSpc>
              <a:buFont typeface="Corbel" panose="020B0503020204020204" pitchFamily="34" charset="0"/>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428045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72E2C8-412A-487F-AE83-6C48A35D2A43}"/>
              </a:ext>
            </a:extLst>
          </p:cNvPr>
          <p:cNvSpPr txBox="1"/>
          <p:nvPr/>
        </p:nvSpPr>
        <p:spPr>
          <a:xfrm>
            <a:off x="1540565" y="397565"/>
            <a:ext cx="7931426" cy="1134670"/>
          </a:xfrm>
          <a:prstGeom prst="rect">
            <a:avLst/>
          </a:prstGeom>
          <a:noFill/>
        </p:spPr>
        <p:txBody>
          <a:bodyPr wrap="square" rtlCol="0">
            <a:spAutoFit/>
          </a:bodyPr>
          <a:lstStyle/>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Browser history examiner will begin to capture data from the machine.</a:t>
            </a:r>
          </a:p>
          <a:p>
            <a:pPr marL="137160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31603FB3-BCF2-4A53-889F-EF7010131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305" y="1333318"/>
            <a:ext cx="6561389" cy="4191363"/>
          </a:xfrm>
          <a:prstGeom prst="rect">
            <a:avLst/>
          </a:prstGeom>
        </p:spPr>
      </p:pic>
    </p:spTree>
    <p:extLst>
      <p:ext uri="{BB962C8B-B14F-4D97-AF65-F5344CB8AC3E}">
        <p14:creationId xmlns:p14="http://schemas.microsoft.com/office/powerpoint/2010/main" val="162810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1D6F52-BC26-494A-804F-9EE1195F7FDF}"/>
              </a:ext>
            </a:extLst>
          </p:cNvPr>
          <p:cNvSpPr txBox="1"/>
          <p:nvPr/>
        </p:nvSpPr>
        <p:spPr>
          <a:xfrm>
            <a:off x="1421296" y="606287"/>
            <a:ext cx="9561443" cy="1453218"/>
          </a:xfrm>
          <a:prstGeom prst="rect">
            <a:avLst/>
          </a:prstGeom>
          <a:noFill/>
        </p:spPr>
        <p:txBody>
          <a:bodyPr wrap="square" rtlCol="0">
            <a:spAutoFit/>
          </a:bodyPr>
          <a:lstStyle/>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 pop up will appear saying that capture is complete and whether the user wants to load captured history now.</a:t>
            </a:r>
          </a:p>
          <a:p>
            <a:pPr marL="342900" marR="0" lvl="0" indent="-342900">
              <a:lnSpc>
                <a:spcPct val="115000"/>
              </a:lnSpc>
              <a:spcBef>
                <a:spcPts val="0"/>
              </a:spcBef>
              <a:spcAft>
                <a:spcPts val="10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yes to view the history.</a:t>
            </a:r>
          </a:p>
          <a:p>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C135B7BC-82D2-4C13-BDB6-9E4E40C0B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611" y="2527717"/>
            <a:ext cx="5129385" cy="2270779"/>
          </a:xfrm>
          <a:prstGeom prst="rect">
            <a:avLst/>
          </a:prstGeom>
        </p:spPr>
      </p:pic>
    </p:spTree>
    <p:extLst>
      <p:ext uri="{BB962C8B-B14F-4D97-AF65-F5344CB8AC3E}">
        <p14:creationId xmlns:p14="http://schemas.microsoft.com/office/powerpoint/2010/main" val="3517655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4919B-1B5D-4066-86E8-85546547462A}"/>
              </a:ext>
            </a:extLst>
          </p:cNvPr>
          <p:cNvSpPr txBox="1"/>
          <p:nvPr/>
        </p:nvSpPr>
        <p:spPr>
          <a:xfrm>
            <a:off x="2006228" y="134323"/>
            <a:ext cx="8398565" cy="1134670"/>
          </a:xfrm>
          <a:prstGeom prst="rect">
            <a:avLst/>
          </a:prstGeom>
          <a:noFill/>
        </p:spPr>
        <p:txBody>
          <a:bodyPr wrap="square" rtlCol="0">
            <a:spAutoFit/>
          </a:bodyPr>
          <a:lstStyle/>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extraction process will be started.</a:t>
            </a:r>
          </a:p>
          <a:p>
            <a:pPr marL="144018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pic>
        <p:nvPicPr>
          <p:cNvPr id="4" name="Picture 3" descr="Graphical user interface&#10;&#10;Description automatically generated">
            <a:extLst>
              <a:ext uri="{FF2B5EF4-FFF2-40B4-BE49-F238E27FC236}">
                <a16:creationId xmlns:a16="http://schemas.microsoft.com/office/drawing/2014/main" id="{6C5F5736-6F32-4C0F-BE04-323C2CACD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21" y="772679"/>
            <a:ext cx="11298357" cy="5867818"/>
          </a:xfrm>
          <a:prstGeom prst="rect">
            <a:avLst/>
          </a:prstGeom>
        </p:spPr>
      </p:pic>
    </p:spTree>
    <p:extLst>
      <p:ext uri="{BB962C8B-B14F-4D97-AF65-F5344CB8AC3E}">
        <p14:creationId xmlns:p14="http://schemas.microsoft.com/office/powerpoint/2010/main" val="3369204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94EA6-0577-49F3-B276-7A83C10F51DD}"/>
              </a:ext>
            </a:extLst>
          </p:cNvPr>
          <p:cNvSpPr txBox="1"/>
          <p:nvPr/>
        </p:nvSpPr>
        <p:spPr>
          <a:xfrm>
            <a:off x="972202" y="111260"/>
            <a:ext cx="10704443"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completion of the process the user can check information like visited websites, recent tabs, searches, logins, downloads etc.</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Viewing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websites visited.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Graphical user interface, application, table&#10;&#10;Description automatically generated">
            <a:extLst>
              <a:ext uri="{FF2B5EF4-FFF2-40B4-BE49-F238E27FC236}">
                <a16:creationId xmlns:a16="http://schemas.microsoft.com/office/drawing/2014/main" id="{1A6A9F25-7498-4392-A384-47BB2E46C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46" y="1237401"/>
            <a:ext cx="10704443" cy="5575696"/>
          </a:xfrm>
          <a:prstGeom prst="rect">
            <a:avLst/>
          </a:prstGeom>
        </p:spPr>
      </p:pic>
    </p:spTree>
    <p:extLst>
      <p:ext uri="{BB962C8B-B14F-4D97-AF65-F5344CB8AC3E}">
        <p14:creationId xmlns:p14="http://schemas.microsoft.com/office/powerpoint/2010/main" val="1419585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3E7461-3ED2-4633-88FB-4E664AD41427}"/>
              </a:ext>
            </a:extLst>
          </p:cNvPr>
          <p:cNvSpPr txBox="1"/>
          <p:nvPr/>
        </p:nvSpPr>
        <p:spPr>
          <a:xfrm>
            <a:off x="2281561" y="417250"/>
            <a:ext cx="8140823" cy="646331"/>
          </a:xfrm>
          <a:prstGeom prst="rect">
            <a:avLst/>
          </a:prstGeom>
          <a:noFill/>
        </p:spPr>
        <p:txBody>
          <a:bodyPr wrap="square" rtlCol="0">
            <a:spAutoFit/>
          </a:bodyPr>
          <a:lstStyle/>
          <a:p>
            <a:pPr marL="285750" indent="-285750">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Viewing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session tabs.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Table&#10;&#10;Description automatically generated">
            <a:extLst>
              <a:ext uri="{FF2B5EF4-FFF2-40B4-BE49-F238E27FC236}">
                <a16:creationId xmlns:a16="http://schemas.microsoft.com/office/drawing/2014/main" id="{8F5D8877-A333-4D63-96D3-7117BFF8C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47" y="903255"/>
            <a:ext cx="11267661" cy="5954745"/>
          </a:xfrm>
          <a:prstGeom prst="rect">
            <a:avLst/>
          </a:prstGeom>
        </p:spPr>
      </p:pic>
    </p:spTree>
    <p:extLst>
      <p:ext uri="{BB962C8B-B14F-4D97-AF65-F5344CB8AC3E}">
        <p14:creationId xmlns:p14="http://schemas.microsoft.com/office/powerpoint/2010/main" val="3271842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777240-D8E1-49A4-8D26-D67358B0D92B}"/>
              </a:ext>
            </a:extLst>
          </p:cNvPr>
          <p:cNvSpPr txBox="1"/>
          <p:nvPr/>
        </p:nvSpPr>
        <p:spPr>
          <a:xfrm>
            <a:off x="2491730" y="157891"/>
            <a:ext cx="6599582" cy="646331"/>
          </a:xfrm>
          <a:prstGeom prst="rect">
            <a:avLst/>
          </a:prstGeom>
          <a:noFill/>
        </p:spPr>
        <p:txBody>
          <a:bodyPr wrap="square" rtlCol="0">
            <a:spAutoFit/>
          </a:bodyPr>
          <a:lstStyle/>
          <a:p>
            <a:pPr marL="285750" indent="-285750">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Viewing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search history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pic>
        <p:nvPicPr>
          <p:cNvPr id="4" name="Picture 3" descr="Graphical user interface, table&#10;&#10;Description automatically generated">
            <a:extLst>
              <a:ext uri="{FF2B5EF4-FFF2-40B4-BE49-F238E27FC236}">
                <a16:creationId xmlns:a16="http://schemas.microsoft.com/office/drawing/2014/main" id="{6CA6EB79-5E2F-40A1-BA0E-CBDC19233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685" y="804222"/>
            <a:ext cx="9826907" cy="5954387"/>
          </a:xfrm>
          <a:prstGeom prst="rect">
            <a:avLst/>
          </a:prstGeom>
        </p:spPr>
      </p:pic>
    </p:spTree>
    <p:extLst>
      <p:ext uri="{BB962C8B-B14F-4D97-AF65-F5344CB8AC3E}">
        <p14:creationId xmlns:p14="http://schemas.microsoft.com/office/powerpoint/2010/main" val="54355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7DCCC7F7-93B9-4351-86DE-4F1EDE020571}"/>
              </a:ext>
            </a:extLst>
          </p:cNvPr>
          <p:cNvGraphicFramePr/>
          <p:nvPr>
            <p:extLst>
              <p:ext uri="{D42A27DB-BD31-4B8C-83A1-F6EECF244321}">
                <p14:modId xmlns:p14="http://schemas.microsoft.com/office/powerpoint/2010/main" val="2937133763"/>
              </p:ext>
            </p:extLst>
          </p:nvPr>
        </p:nvGraphicFramePr>
        <p:xfrm>
          <a:off x="1286933" y="586410"/>
          <a:ext cx="9618133" cy="5455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168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87DCF-C621-48A0-B831-68CDD2F61698}"/>
              </a:ext>
            </a:extLst>
          </p:cNvPr>
          <p:cNvSpPr txBox="1"/>
          <p:nvPr/>
        </p:nvSpPr>
        <p:spPr>
          <a:xfrm>
            <a:off x="1091954" y="630315"/>
            <a:ext cx="10227076" cy="6029856"/>
          </a:xfrm>
          <a:prstGeom prst="rect">
            <a:avLst/>
          </a:prstGeom>
          <a:noFill/>
        </p:spPr>
        <p:txBody>
          <a:bodyPr wrap="square" rtlCol="0">
            <a:spAutoFit/>
          </a:bodyPr>
          <a:lstStyle/>
          <a:p>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PERFORAMNCE ANALYSIS OF WEB BROWSER FORENSIC TOOLS</a:t>
            </a:r>
          </a:p>
          <a:p>
            <a:endParaRPr lang="en-US" sz="2400" b="1" dirty="0">
              <a:latin typeface="Aparajita" panose="02020603050405020304" pitchFamily="18" charset="0"/>
              <a:ea typeface="Calibri" panose="020F0502020204030204" pitchFamily="34" charset="0"/>
              <a:cs typeface="Aparajita" panose="02020603050405020304" pitchFamily="18" charset="0"/>
            </a:endParaRPr>
          </a:p>
          <a:p>
            <a:r>
              <a:rPr lang="en-US" dirty="0">
                <a:effectLst/>
                <a:latin typeface="Aparajita" panose="02020603050405020304" pitchFamily="18" charset="0"/>
                <a:ea typeface="Calibri" panose="020F0502020204030204" pitchFamily="34" charset="0"/>
                <a:cs typeface="Aparajita" panose="02020603050405020304" pitchFamily="18" charset="0"/>
              </a:rPr>
              <a:t> </a:t>
            </a:r>
            <a:r>
              <a:rPr lang="en-US" dirty="0">
                <a:effectLst/>
                <a:latin typeface="Calibri" panose="020F0502020204030204" pitchFamily="34" charset="0"/>
                <a:ea typeface="Calibri" panose="020F0502020204030204" pitchFamily="34" charset="0"/>
                <a:cs typeface="Calibri" panose="020F0502020204030204" pitchFamily="34" charset="0"/>
              </a:rPr>
              <a:t>The Web Browser Forensic Tools which have been used are as follows:</a:t>
            </a:r>
          </a:p>
          <a:p>
            <a:pPr marL="342900" marR="0" lvl="0" indent="-342900">
              <a:lnSpc>
                <a:spcPct val="115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Calibri" panose="020F0502020204030204" pitchFamily="34" charset="0"/>
              </a:rPr>
              <a:t>EnCase Forensic</a:t>
            </a:r>
          </a:p>
          <a:p>
            <a:pPr marL="342900" marR="0" lvl="0" indent="-342900">
              <a:lnSpc>
                <a:spcPct val="115000"/>
              </a:lnSpc>
              <a:spcBef>
                <a:spcPts val="0"/>
              </a:spcBef>
              <a:spcAft>
                <a:spcPts val="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Calibri" panose="020F0502020204030204" pitchFamily="34" charset="0"/>
              </a:rPr>
              <a:t>Forensic Toolkit (FTK)</a:t>
            </a:r>
          </a:p>
          <a:p>
            <a:pPr marL="342900" marR="0" lvl="0" indent="-342900">
              <a:lnSpc>
                <a:spcPct val="115000"/>
              </a:lnSpc>
              <a:spcBef>
                <a:spcPts val="0"/>
              </a:spcBef>
              <a:spcAft>
                <a:spcPts val="10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Calibri" panose="020F0502020204030204" pitchFamily="34" charset="0"/>
              </a:rPr>
              <a:t>X-Ways Forensic (XWF)</a:t>
            </a:r>
          </a:p>
          <a:p>
            <a:pPr marL="342900" marR="0" lvl="0" indent="-342900">
              <a:lnSpc>
                <a:spcPct val="115000"/>
              </a:lnSpc>
              <a:spcBef>
                <a:spcPts val="0"/>
              </a:spcBef>
              <a:spcAft>
                <a:spcPts val="1000"/>
              </a:spcAft>
              <a:buFont typeface="Symbol" panose="05050102010706020507" pitchFamily="18" charset="2"/>
              <a:buChar char=""/>
            </a:pPr>
            <a:endParaRPr lang="en-US" sz="2000" b="1" dirty="0">
              <a:effectLst>
                <a:outerShdw blurRad="38100" dist="38100" dir="2700000" algn="tl">
                  <a:srgbClr val="000000">
                    <a:alpha val="43137"/>
                  </a:srgbClr>
                </a:outerShdw>
              </a:effectLst>
              <a:latin typeface="Aparajita" panose="02020603050405020304" pitchFamily="18" charset="0"/>
              <a:ea typeface="Calibri" panose="020F0502020204030204" pitchFamily="34" charset="0"/>
              <a:cs typeface="Aparajita" panose="02020603050405020304" pitchFamily="18" charset="0"/>
            </a:endParaRPr>
          </a:p>
          <a:p>
            <a:pPr marL="514350" marR="0" lvl="0" indent="-514350">
              <a:lnSpc>
                <a:spcPct val="115000"/>
              </a:lnSpc>
              <a:spcBef>
                <a:spcPts val="0"/>
              </a:spcBef>
              <a:spcAft>
                <a:spcPts val="1000"/>
              </a:spcAft>
              <a:buFont typeface="+mj-lt"/>
              <a:buAutoNum type="romanUcPeriod"/>
            </a:pPr>
            <a:r>
              <a:rPr lang="en-US" sz="2000" b="1" dirty="0">
                <a:latin typeface="Aparajita" panose="02020603050405020304" pitchFamily="18" charset="0"/>
                <a:ea typeface="Calibri" panose="020F0502020204030204" pitchFamily="34" charset="0"/>
                <a:cs typeface="Aparajita" panose="02020603050405020304" pitchFamily="18" charset="0"/>
              </a:rPr>
              <a:t>ENCASE FORENSICS :</a:t>
            </a:r>
          </a:p>
          <a:p>
            <a:pPr marL="514350" marR="0" lvl="0" indent="-5143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software comes in several product designed for forensic, cyber security, security analysis and e-discovery use.</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514350" marR="0" lvl="0" indent="-5143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EnCase is generally used to recover evidence from seized hard drives.</a:t>
            </a:r>
            <a:endParaRPr lang="en-US" sz="2000" dirty="0">
              <a:latin typeface="Aparajita" panose="02020603050405020304" pitchFamily="18" charset="0"/>
              <a:ea typeface="Calibri" panose="020F0502020204030204" pitchFamily="34" charset="0"/>
              <a:cs typeface="Aparajita" panose="02020603050405020304" pitchFamily="18" charset="0"/>
            </a:endParaRPr>
          </a:p>
          <a:p>
            <a:pPr marL="514350" indent="-514350">
              <a:lnSpc>
                <a:spcPct val="115000"/>
              </a:lnSpc>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Encase allows the investigator to conduct in depth analysis of user files to collect evidence such as documents, pictures, internet history and Windows Registry information.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marR="0" lvl="0" indent="-514350">
              <a:lnSpc>
                <a:spcPct val="115000"/>
              </a:lnSpc>
              <a:spcBef>
                <a:spcPts val="0"/>
              </a:spcBef>
              <a:spcAft>
                <a:spcPts val="1000"/>
              </a:spcAft>
              <a:buFont typeface="Arial" panose="020B0604020202020204" pitchFamily="34" charset="0"/>
              <a:buChar char="•"/>
            </a:pP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93179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B28AA3-CFBE-4F55-BA17-06A576156987}"/>
              </a:ext>
            </a:extLst>
          </p:cNvPr>
          <p:cNvSpPr txBox="1"/>
          <p:nvPr/>
        </p:nvSpPr>
        <p:spPr>
          <a:xfrm>
            <a:off x="1772575" y="443883"/>
            <a:ext cx="8978284" cy="706552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PROS</a:t>
            </a:r>
            <a:r>
              <a:rPr lang="en-US" dirty="0"/>
              <a:t>:</a:t>
            </a:r>
          </a:p>
          <a:p>
            <a:endParaRPr lang="en-US" dirty="0"/>
          </a:p>
          <a:p>
            <a:pPr marL="342900" marR="0" lvl="0" indent="-342900">
              <a:lnSpc>
                <a:spcPct val="115000"/>
              </a:lnSpc>
              <a:spcBef>
                <a:spcPts val="0"/>
              </a:spcBef>
              <a:spcAft>
                <a:spcPts val="0"/>
              </a:spcAft>
              <a:buFont typeface="Wingdings" panose="05000000000000000000" pitchFamily="2" charset="2"/>
              <a:buChar char="v"/>
            </a:pPr>
            <a:r>
              <a:rPr lang="en-US" sz="2000" dirty="0">
                <a:solidFill>
                  <a:srgbClr val="202122"/>
                </a:solidFill>
                <a:effectLst/>
                <a:latin typeface="Aparajita" panose="02020603050405020304" pitchFamily="18" charset="0"/>
                <a:ea typeface="Calibri" panose="020F0502020204030204" pitchFamily="34" charset="0"/>
                <a:cs typeface="Aparajita" panose="02020603050405020304" pitchFamily="18" charset="0"/>
              </a:rPr>
              <a:t>EnCase is a very user-friendly forensic tool. It provides the analyst to work with a user-friendly interface.</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v"/>
            </a:pPr>
            <a:r>
              <a:rPr lang="en-US" sz="2000" dirty="0">
                <a:solidFill>
                  <a:srgbClr val="202122"/>
                </a:solidFill>
                <a:effectLst/>
                <a:latin typeface="Aparajita" panose="02020603050405020304" pitchFamily="18" charset="0"/>
                <a:ea typeface="Calibri" panose="020F0502020204030204" pitchFamily="34" charset="0"/>
                <a:cs typeface="Aparajita" panose="02020603050405020304" pitchFamily="18" charset="0"/>
              </a:rPr>
              <a:t>This tool also has good reporting functionalities built into it, in terms of processing and analysis feature.</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v"/>
            </a:pPr>
            <a:r>
              <a:rPr lang="en-US" sz="2000" dirty="0">
                <a:solidFill>
                  <a:srgbClr val="202122"/>
                </a:solidFill>
                <a:effectLst/>
                <a:latin typeface="Aparajita" panose="02020603050405020304" pitchFamily="18" charset="0"/>
                <a:ea typeface="Calibri" panose="020F0502020204030204" pitchFamily="34" charset="0"/>
                <a:cs typeface="Aparajita" panose="02020603050405020304" pitchFamily="18" charset="0"/>
              </a:rPr>
              <a:t>It also has a free version that can be used for evidence acquisition and is easy to use.</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v"/>
            </a:pPr>
            <a:r>
              <a:rPr lang="en-US" sz="2000" dirty="0">
                <a:solidFill>
                  <a:srgbClr val="202122"/>
                </a:solidFill>
                <a:effectLst/>
                <a:latin typeface="Aparajita" panose="02020603050405020304" pitchFamily="18" charset="0"/>
                <a:ea typeface="Calibri" panose="020F0502020204030204" pitchFamily="34" charset="0"/>
                <a:cs typeface="Aparajita" panose="02020603050405020304" pitchFamily="18" charset="0"/>
              </a:rPr>
              <a:t>EnCase has built in support for almost all types of encryption including Bitlocker, MacAfee, Symantec etc.</a:t>
            </a:r>
            <a:endParaRPr lang="en-US" sz="2000" dirty="0">
              <a:latin typeface="Aparajita" panose="02020603050405020304" pitchFamily="18" charset="0"/>
              <a:ea typeface="Calibri" panose="020F0502020204030204" pitchFamily="34" charset="0"/>
              <a:cs typeface="Aparajita"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Good keyword searching capabilities and scripting features are available.</a:t>
            </a:r>
          </a:p>
          <a:p>
            <a:pPr marL="342900" marR="0" lvl="0" indent="-342900">
              <a:lnSpc>
                <a:spcPct val="115000"/>
              </a:lnSpc>
              <a:spcBef>
                <a:spcPts val="0"/>
              </a:spcBef>
              <a:spcAft>
                <a:spcPts val="750"/>
              </a:spcAft>
              <a:buFont typeface="Wingdings" panose="05000000000000000000" pitchFamily="2" charset="2"/>
              <a:buChar char="v"/>
            </a:pPr>
            <a:endParaRPr lang="en-US" spc="15" dirty="0">
              <a:solidFill>
                <a:srgbClr val="212529"/>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nSpc>
                <a:spcPct val="115000"/>
              </a:lnSpc>
              <a:spcBef>
                <a:spcPts val="0"/>
              </a:spcBef>
              <a:spcAft>
                <a:spcPts val="750"/>
              </a:spcAft>
              <a:buFont typeface="Wingdings" panose="05000000000000000000" pitchFamily="2" charset="2"/>
              <a:buChar char="Ø"/>
            </a:pPr>
            <a:r>
              <a:rPr lang="en-US" sz="1800" spc="15" dirty="0">
                <a:solidFill>
                  <a:srgbClr val="212529"/>
                </a:solidFill>
                <a:effectLst/>
                <a:latin typeface="Calibri" panose="020F0502020204030204" pitchFamily="34" charset="0"/>
                <a:ea typeface="Calibri" panose="020F0502020204030204" pitchFamily="34" charset="0"/>
                <a:cs typeface="Calibri" panose="020F0502020204030204" pitchFamily="34" charset="0"/>
              </a:rPr>
              <a:t>CONS:</a:t>
            </a:r>
          </a:p>
          <a:p>
            <a:pPr marL="342900" marR="0" lvl="0" indent="-342900">
              <a:lnSpc>
                <a:spcPct val="115000"/>
              </a:lnSpc>
              <a:spcBef>
                <a:spcPts val="0"/>
              </a:spcBef>
              <a:spcAft>
                <a:spcPts val="750"/>
              </a:spcAft>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This is a very expensive tool ( approx. 3600 $).</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342900" marR="0" lvl="0" indent="-342900">
              <a:lnSpc>
                <a:spcPct val="115000"/>
              </a:lnSpc>
              <a:spcBef>
                <a:spcPts val="0"/>
              </a:spcBef>
              <a:spcAft>
                <a:spcPts val="750"/>
              </a:spcAft>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Encase processing can take a lot of time in case of very large compound files and mails.</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342900" marR="0" lvl="0" indent="-342900">
              <a:lnSpc>
                <a:spcPct val="115000"/>
              </a:lnSpc>
              <a:spcBef>
                <a:spcPts val="0"/>
              </a:spcBef>
              <a:spcAft>
                <a:spcPts val="750"/>
              </a:spcAft>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The latest versions of Encase sometimes are not compatible with other forensic based tools.</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0" marR="0">
              <a:lnSpc>
                <a:spcPct val="115000"/>
              </a:lnSpc>
              <a:spcBef>
                <a:spcPts val="0"/>
              </a:spcBef>
              <a:spcAft>
                <a:spcPts val="750"/>
              </a:spcAft>
            </a:pPr>
            <a:r>
              <a:rPr lang="en-US" sz="1800" spc="15"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75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2304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EFA190-6337-4381-B55A-EA1BF2275028}"/>
              </a:ext>
            </a:extLst>
          </p:cNvPr>
          <p:cNvSpPr txBox="1"/>
          <p:nvPr/>
        </p:nvSpPr>
        <p:spPr>
          <a:xfrm>
            <a:off x="1908698" y="124287"/>
            <a:ext cx="9907479" cy="8669553"/>
          </a:xfrm>
          <a:prstGeom prst="rect">
            <a:avLst/>
          </a:prstGeom>
          <a:noFill/>
        </p:spPr>
        <p:txBody>
          <a:bodyPr wrap="square" rtlCol="0">
            <a:spAutoFit/>
          </a:bodyPr>
          <a:lstStyle/>
          <a:p>
            <a:pPr marL="514350" indent="-514350">
              <a:buAutoNum type="romanUcPeriod" startAt="2"/>
            </a:pPr>
            <a:r>
              <a:rPr lang="en-US" sz="2000" b="1" dirty="0">
                <a:latin typeface="Aparajita" panose="02020603050405020304" pitchFamily="18" charset="0"/>
                <a:cs typeface="Aparajita" panose="02020603050405020304" pitchFamily="18" charset="0"/>
              </a:rPr>
              <a:t>FORENSIC TOOLKIT (FTK)</a:t>
            </a:r>
          </a:p>
          <a:p>
            <a:pPr marL="514350" indent="-514350">
              <a:buAutoNum type="romanUcPeriod" startAt="2"/>
            </a:pPr>
            <a:endParaRPr lang="en-US" sz="2000" b="1" dirty="0">
              <a:latin typeface="Aparajita" panose="02020603050405020304" pitchFamily="18" charset="0"/>
              <a:cs typeface="Aparajita" panose="02020603050405020304" pitchFamily="18" charset="0"/>
            </a:endParaRPr>
          </a:p>
          <a:p>
            <a:pPr marL="342900" indent="-342900">
              <a:buFont typeface="Arial" panose="020B0604020202020204" pitchFamily="34" charset="0"/>
              <a:buChar char="•"/>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Forensic </a:t>
            </a:r>
            <a:r>
              <a:rPr lang="en-US" sz="2000" spc="15">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Toolkit or </a:t>
            </a: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FTK is a computer forensics software made by AccessData.</a:t>
            </a:r>
            <a:endParaRPr lang="en-US" sz="2000" b="1"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endParaRPr>
          </a:p>
          <a:p>
            <a:pPr marL="342900" indent="-342900">
              <a:buFont typeface="Arial" panose="020B0604020202020204" pitchFamily="34" charset="0"/>
              <a:buChar char="•"/>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It scans a hard drive looking for various information.</a:t>
            </a:r>
            <a:endParaRPr lang="en-US" sz="2000" b="1" spc="15" dirty="0">
              <a:solidFill>
                <a:srgbClr val="212529"/>
              </a:solidFill>
              <a:latin typeface="Aparajita" panose="02020603050405020304" pitchFamily="18" charset="0"/>
              <a:ea typeface="Times New Roman" panose="02020603050405020304" pitchFamily="18" charset="0"/>
              <a:cs typeface="Aparajita" panose="02020603050405020304" pitchFamily="18" charset="0"/>
            </a:endParaRPr>
          </a:p>
          <a:p>
            <a:pPr marL="342900" indent="-342900">
              <a:buFont typeface="Arial" panose="020B0604020202020204" pitchFamily="34" charset="0"/>
              <a:buChar char="•"/>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It can potentially locate deleted emails and scan a disk for text strings to use them as password dictionary to crack encryption.</a:t>
            </a:r>
          </a:p>
          <a:p>
            <a:pPr marL="342900" indent="-342900">
              <a:buFont typeface="Arial" panose="020B0604020202020204" pitchFamily="34" charset="0"/>
              <a:buChar char="•"/>
            </a:pPr>
            <a:endParaRPr lang="en-US" spc="15" dirty="0">
              <a:solidFill>
                <a:srgbClr val="212529"/>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pc="15" dirty="0">
              <a:solidFill>
                <a:srgbClr val="212529"/>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000" spc="15" dirty="0">
                <a:solidFill>
                  <a:srgbClr val="212529"/>
                </a:solidFill>
                <a:effectLst/>
                <a:latin typeface="Calibri" panose="020F0502020204030204" pitchFamily="34" charset="0"/>
                <a:ea typeface="Calibri" panose="020F0502020204030204" pitchFamily="34" charset="0"/>
                <a:cs typeface="Calibri" panose="020F0502020204030204" pitchFamily="34" charset="0"/>
              </a:rPr>
              <a:t>PROS:</a:t>
            </a:r>
          </a:p>
          <a:p>
            <a:pPr marL="285750" indent="-285750">
              <a:buFont typeface="Wingdings" panose="05000000000000000000" pitchFamily="2" charset="2"/>
              <a:buChar char="Ø"/>
            </a:pPr>
            <a:endParaRPr lang="en-US" sz="2000" spc="15" dirty="0">
              <a:solidFill>
                <a:srgbClr val="212529"/>
              </a:solidFill>
              <a:effectLst/>
              <a:latin typeface="Aparajita" panose="02020603050405020304" pitchFamily="18" charset="0"/>
              <a:ea typeface="Calibri" panose="020F0502020204030204" pitchFamily="34" charset="0"/>
              <a:cs typeface="Aparajita" panose="02020603050405020304" pitchFamily="18" charset="0"/>
            </a:endParaRPr>
          </a:p>
          <a:p>
            <a:pPr marL="285750" indent="-285750">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 It has a simpler user interface and advanced search capabilities.</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285750" indent="-285750">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 FTK supports Encrypting File System (EFS) decryption.</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285750" indent="-285750">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 It produces a case log file.</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285750" indent="-285750">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 It has significant bookmarking and salient reporting features.</a:t>
            </a:r>
          </a:p>
          <a:p>
            <a:pPr marL="285750" indent="-285750">
              <a:buFont typeface="Wingdings" panose="05000000000000000000" pitchFamily="2" charset="2"/>
              <a:buChar char="v"/>
            </a:pPr>
            <a:endParaRPr lang="en-US" sz="2000" spc="15" dirty="0">
              <a:solidFill>
                <a:srgbClr val="212529"/>
              </a:solidFill>
              <a:latin typeface="Aparajita" panose="02020603050405020304" pitchFamily="18" charset="0"/>
              <a:ea typeface="Calibri" panose="020F0502020204030204" pitchFamily="34" charset="0"/>
              <a:cs typeface="Aparajita" panose="02020603050405020304" pitchFamily="18" charset="0"/>
            </a:endParaRPr>
          </a:p>
          <a:p>
            <a:pPr marL="285750" indent="-285750">
              <a:buFont typeface="Wingdings" panose="05000000000000000000" pitchFamily="2" charset="2"/>
              <a:buChar char="Ø"/>
            </a:pPr>
            <a:r>
              <a:rPr lang="en-US" sz="2000" spc="15" dirty="0">
                <a:solidFill>
                  <a:srgbClr val="212529"/>
                </a:solidFill>
                <a:effectLst/>
                <a:latin typeface="Calibri" panose="020F0502020204030204" pitchFamily="34" charset="0"/>
                <a:ea typeface="Calibri" panose="020F0502020204030204" pitchFamily="34" charset="0"/>
                <a:cs typeface="Calibri" panose="020F0502020204030204" pitchFamily="34" charset="0"/>
              </a:rPr>
              <a:t>CONS:</a:t>
            </a:r>
          </a:p>
          <a:p>
            <a:pPr marL="285750" indent="-285750">
              <a:buFont typeface="Wingdings" panose="05000000000000000000" pitchFamily="2" charset="2"/>
              <a:buChar char="Ø"/>
            </a:pPr>
            <a:endParaRPr lang="en-US" sz="2000" spc="15" dirty="0">
              <a:solidFill>
                <a:srgbClr val="212529"/>
              </a:solidFill>
              <a:latin typeface="Aparajita" panose="02020603050405020304" pitchFamily="18" charset="0"/>
              <a:ea typeface="Calibri" panose="020F0502020204030204" pitchFamily="34" charset="0"/>
              <a:cs typeface="Aparajita" panose="02020603050405020304" pitchFamily="18" charset="0"/>
            </a:endParaRPr>
          </a:p>
          <a:p>
            <a:pPr marL="285750" indent="-285750">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 FTK does not support scripting features.</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285750" indent="-285750">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 It also does not have a timeline view.</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285750" indent="-285750">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 It does not have multi-tasking capabilities.</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285750" indent="-285750">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 There is no progress bar to estimate the time remaining.</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285750" indent="-285750">
              <a:buFont typeface="Wingdings" panose="05000000000000000000" pitchFamily="2" charset="2"/>
              <a:buChar char="v"/>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US" sz="1800" b="1" spc="15" dirty="0">
              <a:solidFill>
                <a:srgbClr val="212529"/>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0" marR="0">
              <a:lnSpc>
                <a:spcPct val="115000"/>
              </a:lnSpc>
              <a:spcBef>
                <a:spcPts val="0"/>
              </a:spcBef>
              <a:spcAft>
                <a:spcPts val="750"/>
              </a:spcAft>
            </a:pPr>
            <a:r>
              <a:rPr lang="en-US" sz="1800" spc="15"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b="1" dirty="0">
              <a:latin typeface="Aparajita" panose="02020603050405020304" pitchFamily="18" charset="0"/>
              <a:cs typeface="Aparajita" panose="02020603050405020304" pitchFamily="18" charset="0"/>
            </a:endParaRPr>
          </a:p>
          <a:p>
            <a:pPr marL="514350" indent="-514350">
              <a:buAutoNum type="romanUcPeriod" startAt="2"/>
            </a:pPr>
            <a:endParaRPr lang="en-US" sz="2000" b="1" dirty="0">
              <a:latin typeface="Aparajita" panose="02020603050405020304" pitchFamily="18" charset="0"/>
              <a:cs typeface="Aparajita" panose="02020603050405020304" pitchFamily="18" charset="0"/>
            </a:endParaRPr>
          </a:p>
          <a:p>
            <a:r>
              <a:rPr lang="en-US" sz="2000" b="1" dirty="0">
                <a:latin typeface="Aparajita" panose="02020603050405020304" pitchFamily="18" charset="0"/>
                <a:cs typeface="Aparajita" panose="02020603050405020304" pitchFamily="18" charset="0"/>
              </a:rPr>
              <a:t> </a:t>
            </a:r>
          </a:p>
        </p:txBody>
      </p:sp>
    </p:spTree>
    <p:extLst>
      <p:ext uri="{BB962C8B-B14F-4D97-AF65-F5344CB8AC3E}">
        <p14:creationId xmlns:p14="http://schemas.microsoft.com/office/powerpoint/2010/main" val="197922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CE4879-B2A4-4F2C-AB81-35AA9B5EFA08}"/>
              </a:ext>
            </a:extLst>
          </p:cNvPr>
          <p:cNvSpPr txBox="1"/>
          <p:nvPr/>
        </p:nvSpPr>
        <p:spPr>
          <a:xfrm>
            <a:off x="1927933" y="550417"/>
            <a:ext cx="8975325" cy="8054000"/>
          </a:xfrm>
          <a:prstGeom prst="rect">
            <a:avLst/>
          </a:prstGeom>
          <a:noFill/>
        </p:spPr>
        <p:txBody>
          <a:bodyPr wrap="square" rtlCol="0">
            <a:spAutoFit/>
          </a:bodyPr>
          <a:lstStyle/>
          <a:p>
            <a:pPr marL="514350" indent="-514350">
              <a:buAutoNum type="romanUcPeriod" startAt="3"/>
            </a:pPr>
            <a:r>
              <a:rPr lang="en-US" sz="2000" b="1" dirty="0">
                <a:latin typeface="Aparajita" panose="02020603050405020304" pitchFamily="18" charset="0"/>
                <a:cs typeface="Aparajita" panose="02020603050405020304" pitchFamily="18" charset="0"/>
              </a:rPr>
              <a:t>X-WAYS FORENSIC (XWF)</a:t>
            </a:r>
          </a:p>
          <a:p>
            <a:endParaRPr lang="en-US" sz="2000" b="1" dirty="0">
              <a:latin typeface="Aparajita" panose="02020603050405020304" pitchFamily="18" charset="0"/>
              <a:cs typeface="Aparajita" panose="02020603050405020304" pitchFamily="18" charset="0"/>
            </a:endParaRPr>
          </a:p>
          <a:p>
            <a:pPr marL="342900" indent="-342900">
              <a:buFont typeface="Arial" panose="020B0604020202020204" pitchFamily="34" charset="0"/>
              <a:buChar char="•"/>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X-ways Forensic is a powerful, commercial computer forensic tool. </a:t>
            </a:r>
            <a:endParaRPr lang="en-US" sz="2000" b="1" spc="15" dirty="0">
              <a:solidFill>
                <a:srgbClr val="212529"/>
              </a:solidFill>
              <a:latin typeface="Aparajita" panose="02020603050405020304" pitchFamily="18" charset="0"/>
              <a:ea typeface="Times New Roman" panose="02020603050405020304" pitchFamily="18" charset="0"/>
              <a:cs typeface="Aparajita" panose="02020603050405020304" pitchFamily="18" charset="0"/>
            </a:endParaRPr>
          </a:p>
          <a:p>
            <a:pPr marL="342900" indent="-342900">
              <a:buFont typeface="Arial" panose="020B0604020202020204" pitchFamily="34" charset="0"/>
              <a:buChar char="•"/>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It is windows based licensed software which offers many functionalities pertaining to computer forensics.</a:t>
            </a:r>
          </a:p>
          <a:p>
            <a:pPr marL="342900" indent="-342900">
              <a:buFont typeface="Arial" panose="020B0604020202020204" pitchFamily="34" charset="0"/>
              <a:buChar char="•"/>
            </a:pPr>
            <a:endParaRPr lang="en-US" sz="2000" spc="15" dirty="0">
              <a:solidFill>
                <a:srgbClr val="212529"/>
              </a:solidFill>
              <a:latin typeface="Aparajita" panose="02020603050405020304" pitchFamily="18" charset="0"/>
              <a:ea typeface="Times New Roman" panose="02020603050405020304" pitchFamily="18" charset="0"/>
              <a:cs typeface="Aparajita" panose="02020603050405020304" pitchFamily="18" charset="0"/>
            </a:endParaRPr>
          </a:p>
          <a:p>
            <a:r>
              <a:rPr lang="en-US" sz="2000" spc="15"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PROS:</a:t>
            </a:r>
          </a:p>
          <a:p>
            <a:endPar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endParaRPr>
          </a:p>
          <a:p>
            <a:pPr marL="342900" marR="0" lvl="0" indent="-342900">
              <a:lnSpc>
                <a:spcPct val="115000"/>
              </a:lnSpc>
              <a:spcBef>
                <a:spcPts val="0"/>
              </a:spcBef>
              <a:spcAft>
                <a:spcPts val="750"/>
              </a:spcAft>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Evidence processing options can be customized as per the requirement of the case .</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342900" marR="0" lvl="0" indent="-342900">
              <a:lnSpc>
                <a:spcPct val="115000"/>
              </a:lnSpc>
              <a:spcBef>
                <a:spcPts val="0"/>
              </a:spcBef>
              <a:spcAft>
                <a:spcPts val="750"/>
              </a:spcAft>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It has a very flexible filtering options as well as highly customized search functions.</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342900" marR="0" lvl="0" indent="-342900">
              <a:lnSpc>
                <a:spcPct val="115000"/>
              </a:lnSpc>
              <a:spcBef>
                <a:spcPts val="0"/>
              </a:spcBef>
              <a:spcAft>
                <a:spcPts val="750"/>
              </a:spcAft>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It is portable in nature and it checks for new feature on a regular basis.</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285750" indent="-285750">
              <a:buFont typeface="Wingdings" panose="05000000000000000000" pitchFamily="2" charset="2"/>
              <a:buChar char="v"/>
            </a:pPr>
            <a:endParaRPr lang="en-US" sz="2000" spc="15" dirty="0">
              <a:solidFill>
                <a:srgbClr val="212529"/>
              </a:solidFill>
              <a:latin typeface="Aparajita" panose="02020603050405020304" pitchFamily="18" charset="0"/>
              <a:ea typeface="Times New Roman" panose="02020603050405020304" pitchFamily="18" charset="0"/>
              <a:cs typeface="Aparajita" panose="02020603050405020304" pitchFamily="18" charset="0"/>
            </a:endParaRPr>
          </a:p>
          <a:p>
            <a:r>
              <a:rPr lang="en-US" sz="2000" spc="15"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CONS:</a:t>
            </a:r>
          </a:p>
          <a:p>
            <a:endParaRPr lang="en-US" sz="2000" spc="15" dirty="0">
              <a:solidFill>
                <a:srgbClr val="212529"/>
              </a:solidFill>
              <a:latin typeface="Aparajita" panose="02020603050405020304" pitchFamily="18" charset="0"/>
              <a:ea typeface="Times New Roman" panose="02020603050405020304" pitchFamily="18" charset="0"/>
              <a:cs typeface="Aparajita" panose="02020603050405020304" pitchFamily="18" charset="0"/>
            </a:endParaRPr>
          </a:p>
          <a:p>
            <a:pPr marL="342900" marR="0" lvl="0" indent="-342900">
              <a:lnSpc>
                <a:spcPct val="115000"/>
              </a:lnSpc>
              <a:spcBef>
                <a:spcPts val="0"/>
              </a:spcBef>
              <a:spcAft>
                <a:spcPts val="750"/>
              </a:spcAft>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The user interface is complex.</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342900" marR="0" lvl="0" indent="-342900">
              <a:lnSpc>
                <a:spcPct val="115000"/>
              </a:lnSpc>
              <a:spcBef>
                <a:spcPts val="0"/>
              </a:spcBef>
              <a:spcAft>
                <a:spcPts val="750"/>
              </a:spcAft>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It is a dongle-based software and does not work without it.</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pPr marL="342900" marR="0" lvl="0" indent="-342900">
              <a:lnSpc>
                <a:spcPct val="115000"/>
              </a:lnSpc>
              <a:spcBef>
                <a:spcPts val="0"/>
              </a:spcBef>
              <a:spcAft>
                <a:spcPts val="750"/>
              </a:spcAft>
              <a:buFont typeface="Wingdings" panose="05000000000000000000" pitchFamily="2" charset="2"/>
              <a:buChar char="v"/>
            </a:pPr>
            <a:r>
              <a:rPr lang="en-US" sz="2000" spc="15" dirty="0">
                <a:solidFill>
                  <a:srgbClr val="212529"/>
                </a:solidFill>
                <a:effectLst/>
                <a:latin typeface="Aparajita" panose="02020603050405020304" pitchFamily="18" charset="0"/>
                <a:ea typeface="Times New Roman" panose="02020603050405020304" pitchFamily="18" charset="0"/>
                <a:cs typeface="Aparajita" panose="02020603050405020304" pitchFamily="18" charset="0"/>
              </a:rPr>
              <a:t>There is no support for Bitlocker</a:t>
            </a:r>
            <a:endParaRPr lang="en-US" sz="2000" dirty="0">
              <a:effectLst/>
              <a:latin typeface="Aparajita" panose="02020603050405020304" pitchFamily="18" charset="0"/>
              <a:ea typeface="Calibri" panose="020F0502020204030204" pitchFamily="34" charset="0"/>
              <a:cs typeface="Aparajita" panose="02020603050405020304" pitchFamily="18" charset="0"/>
            </a:endParaRPr>
          </a:p>
          <a:p>
            <a:endParaRPr lang="en-US" sz="1800" spc="15"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US" sz="1800" spc="15"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endParaRPr>
          </a:p>
          <a:p>
            <a:pPr marL="914400" marR="0">
              <a:lnSpc>
                <a:spcPct val="115000"/>
              </a:lnSpc>
              <a:spcBef>
                <a:spcPts val="0"/>
              </a:spcBef>
              <a:spcAft>
                <a:spcPts val="75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b="1" dirty="0">
              <a:latin typeface="Aparajita" panose="02020603050405020304" pitchFamily="18" charset="0"/>
              <a:cs typeface="Aparajita" panose="02020603050405020304" pitchFamily="18" charset="0"/>
            </a:endParaRPr>
          </a:p>
          <a:p>
            <a:endParaRPr lang="en-US" dirty="0"/>
          </a:p>
          <a:p>
            <a:endParaRPr lang="en-US" dirty="0"/>
          </a:p>
        </p:txBody>
      </p:sp>
    </p:spTree>
    <p:extLst>
      <p:ext uri="{BB962C8B-B14F-4D97-AF65-F5344CB8AC3E}">
        <p14:creationId xmlns:p14="http://schemas.microsoft.com/office/powerpoint/2010/main" val="236158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6AC3B-CD2C-47F2-A24A-E76AAB63A2FB}"/>
              </a:ext>
            </a:extLst>
          </p:cNvPr>
          <p:cNvSpPr txBox="1"/>
          <p:nvPr/>
        </p:nvSpPr>
        <p:spPr>
          <a:xfrm>
            <a:off x="1376038" y="958789"/>
            <a:ext cx="10164933" cy="4647426"/>
          </a:xfrm>
          <a:prstGeom prst="rect">
            <a:avLst/>
          </a:prstGeom>
          <a:noFill/>
        </p:spPr>
        <p:txBody>
          <a:bodyPr wrap="square" rtlCol="0">
            <a:spAutoFit/>
          </a:bodyPr>
          <a:lstStyle/>
          <a:p>
            <a:r>
              <a:rPr lang="en-US" sz="2400" b="1" dirty="0">
                <a:latin typeface="Aparajita" panose="02020603050405020304" pitchFamily="18" charset="0"/>
                <a:cs typeface="Aparajita" panose="02020603050405020304" pitchFamily="18" charset="0"/>
              </a:rPr>
              <a:t>ACTIVITY LOGS ANALYSIS OF WEB BROWSER USING WEB FORENSIC TOOL</a:t>
            </a:r>
          </a:p>
          <a:p>
            <a:endParaRPr lang="en-US" dirty="0"/>
          </a:p>
          <a:p>
            <a:pPr marL="285750" indent="-285750">
              <a:buFont typeface="Arial" panose="020B0604020202020204" pitchFamily="34" charset="0"/>
              <a:buChar char="•"/>
            </a:pPr>
            <a:r>
              <a:rPr lang="en-US" sz="2000" dirty="0">
                <a:latin typeface="Aparajita" panose="02020603050405020304" pitchFamily="18" charset="0"/>
                <a:cs typeface="Aparajita" panose="02020603050405020304" pitchFamily="18" charset="0"/>
              </a:rPr>
              <a:t>We have analyzed the activity logs of one of the most famous browser i.e. Google Chrome.</a:t>
            </a:r>
          </a:p>
          <a:p>
            <a:pPr marL="285750" indent="-285750">
              <a:buFont typeface="Arial" panose="020B0604020202020204" pitchFamily="34" charset="0"/>
              <a:buChar char="•"/>
            </a:pPr>
            <a:r>
              <a:rPr lang="en-US" sz="2000" dirty="0">
                <a:latin typeface="Aparajita" panose="02020603050405020304" pitchFamily="18" charset="0"/>
                <a:cs typeface="Aparajita" panose="02020603050405020304" pitchFamily="18" charset="0"/>
              </a:rPr>
              <a:t>Forensic tool used in this analysis was Browser History Examiner.</a:t>
            </a:r>
          </a:p>
          <a:p>
            <a:endParaRPr lang="en-US" sz="2000" dirty="0">
              <a:latin typeface="Aparajita" panose="02020603050405020304" pitchFamily="18" charset="0"/>
              <a:cs typeface="Aparajita" panose="02020603050405020304" pitchFamily="18" charset="0"/>
            </a:endParaRP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About Browser History Examiner</a:t>
            </a:r>
          </a:p>
          <a:p>
            <a:pPr marL="285750" indent="-285750">
              <a:buFont typeface="Wingdings" panose="05000000000000000000" pitchFamily="2" charset="2"/>
              <a:buChar char="Ø"/>
            </a:pPr>
            <a:endParaRPr lang="en-US" sz="2000" dirty="0">
              <a:latin typeface="Aparajita" panose="02020603050405020304" pitchFamily="18" charset="0"/>
              <a:cs typeface="Aparajita" panose="02020603050405020304" pitchFamily="18" charset="0"/>
            </a:endParaRPr>
          </a:p>
          <a:p>
            <a:pPr marL="285750" indent="-285750">
              <a:buFont typeface="Arial" panose="020B0604020202020204" pitchFamily="34" charset="0"/>
              <a:buChar char="•"/>
            </a:pPr>
            <a:r>
              <a:rPr lang="en-US" sz="2000" b="0" i="0" dirty="0">
                <a:solidFill>
                  <a:srgbClr val="1C223A"/>
                </a:solidFill>
                <a:effectLst/>
                <a:latin typeface="Aparajita" panose="02020603050405020304" pitchFamily="18" charset="0"/>
                <a:cs typeface="Aparajita" panose="02020603050405020304" pitchFamily="18" charset="0"/>
              </a:rPr>
              <a:t>Browser History Examiner (BHE) is a forensic software tool for capturing, analyzing and reporting internet history from the main desktop web browsers such as Google </a:t>
            </a:r>
            <a:r>
              <a:rPr lang="en-US" sz="2000" dirty="0">
                <a:solidFill>
                  <a:srgbClr val="1C223A"/>
                </a:solidFill>
                <a:latin typeface="Aparajita" panose="02020603050405020304" pitchFamily="18" charset="0"/>
                <a:cs typeface="Aparajita" panose="02020603050405020304" pitchFamily="18" charset="0"/>
              </a:rPr>
              <a:t>C</a:t>
            </a:r>
            <a:r>
              <a:rPr lang="en-US" sz="2000" b="0" i="0" dirty="0">
                <a:solidFill>
                  <a:srgbClr val="1C223A"/>
                </a:solidFill>
                <a:effectLst/>
                <a:latin typeface="Aparajita" panose="02020603050405020304" pitchFamily="18" charset="0"/>
                <a:cs typeface="Aparajita" panose="02020603050405020304" pitchFamily="18" charset="0"/>
              </a:rPr>
              <a:t>hrome, Microsoft edge, Mozilla Firefox and Internet Explorer</a:t>
            </a:r>
          </a:p>
          <a:p>
            <a:pPr marL="285750" indent="-285750">
              <a:buFont typeface="Arial" panose="020B0604020202020204" pitchFamily="34" charset="0"/>
              <a:buChar char="•"/>
            </a:pPr>
            <a:r>
              <a:rPr lang="en-US" sz="2000" dirty="0">
                <a:solidFill>
                  <a:srgbClr val="1C223A"/>
                </a:solidFill>
                <a:latin typeface="Aparajita" panose="02020603050405020304" pitchFamily="18" charset="0"/>
                <a:cs typeface="Aparajita" panose="02020603050405020304" pitchFamily="18" charset="0"/>
              </a:rPr>
              <a:t>It is developed by Foxton Forensics.</a:t>
            </a:r>
          </a:p>
          <a:p>
            <a:pPr marL="285750" indent="-285750">
              <a:buFont typeface="Arial" panose="020B0604020202020204" pitchFamily="34" charset="0"/>
              <a:buChar char="•"/>
            </a:pPr>
            <a:endParaRPr lang="en-US" sz="2000" b="0" i="0" dirty="0">
              <a:solidFill>
                <a:srgbClr val="1C223A"/>
              </a:solidFill>
              <a:effectLst/>
              <a:latin typeface="Aparajita" panose="02020603050405020304" pitchFamily="18" charset="0"/>
              <a:cs typeface="Aparajita" panose="02020603050405020304" pitchFamily="18" charset="0"/>
            </a:endParaRPr>
          </a:p>
          <a:p>
            <a:pPr marL="285750" indent="-285750">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Steps for using BHE Forensic Tool.</a:t>
            </a:r>
          </a:p>
          <a:p>
            <a:pPr marL="285750" indent="-285750">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b="0" i="0" dirty="0">
              <a:solidFill>
                <a:srgbClr val="1C223A"/>
              </a:solidFill>
              <a:effectLst/>
              <a:latin typeface="Aparajita" panose="02020603050405020304" pitchFamily="18" charset="0"/>
              <a:cs typeface="Aparajita" panose="02020603050405020304" pitchFamily="18" charset="0"/>
            </a:endParaRPr>
          </a:p>
          <a:p>
            <a:endParaRPr lang="en-US" dirty="0"/>
          </a:p>
        </p:txBody>
      </p:sp>
    </p:spTree>
    <p:extLst>
      <p:ext uri="{BB962C8B-B14F-4D97-AF65-F5344CB8AC3E}">
        <p14:creationId xmlns:p14="http://schemas.microsoft.com/office/powerpoint/2010/main" val="262490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828133FA-6D22-40CD-97A3-0360CB49E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53" y="1051188"/>
            <a:ext cx="10197022" cy="5538455"/>
          </a:xfrm>
          <a:prstGeom prst="rect">
            <a:avLst/>
          </a:prstGeom>
        </p:spPr>
      </p:pic>
      <p:sp>
        <p:nvSpPr>
          <p:cNvPr id="5" name="TextBox 4">
            <a:extLst>
              <a:ext uri="{FF2B5EF4-FFF2-40B4-BE49-F238E27FC236}">
                <a16:creationId xmlns:a16="http://schemas.microsoft.com/office/drawing/2014/main" id="{65AF9D4F-16B7-468D-B5E2-EEBDD3C20352}"/>
              </a:ext>
            </a:extLst>
          </p:cNvPr>
          <p:cNvSpPr txBox="1"/>
          <p:nvPr/>
        </p:nvSpPr>
        <p:spPr>
          <a:xfrm>
            <a:off x="1073953" y="488272"/>
            <a:ext cx="12082754" cy="646331"/>
          </a:xfrm>
          <a:prstGeom prst="rect">
            <a:avLst/>
          </a:prstGeom>
          <a:noFill/>
        </p:spPr>
        <p:txBody>
          <a:bodyPr wrap="square" rtlCol="0">
            <a:spAutoFit/>
          </a:bodyPr>
          <a:lstStyle/>
          <a:p>
            <a:pPr marL="285750" indent="-285750">
              <a:buFont typeface="Arial" panose="020B0604020202020204" pitchFamily="34" charset="0"/>
              <a:buChar char="•"/>
            </a:pPr>
            <a:r>
              <a:rPr lang="en-US">
                <a:effectLst/>
                <a:latin typeface="Calibri" panose="020F0502020204030204" pitchFamily="34" charset="0"/>
                <a:ea typeface="Calibri" panose="020F0502020204030204" pitchFamily="34" charset="0"/>
                <a:cs typeface="Calibri" panose="020F0502020204030204" pitchFamily="34" charset="0"/>
              </a:rPr>
              <a:t>To check the activity logs, first we need to capture history from the computer.</a:t>
            </a:r>
          </a:p>
          <a:p>
            <a:endParaRPr lang="en-US" dirty="0"/>
          </a:p>
        </p:txBody>
      </p:sp>
    </p:spTree>
    <p:extLst>
      <p:ext uri="{BB962C8B-B14F-4D97-AF65-F5344CB8AC3E}">
        <p14:creationId xmlns:p14="http://schemas.microsoft.com/office/powerpoint/2010/main" val="3026115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57E000-D969-4FC1-8F34-654DF42D5784}"/>
              </a:ext>
            </a:extLst>
          </p:cNvPr>
          <p:cNvSpPr txBox="1"/>
          <p:nvPr/>
        </p:nvSpPr>
        <p:spPr>
          <a:xfrm>
            <a:off x="1198485" y="204186"/>
            <a:ext cx="9960746" cy="1453218"/>
          </a:xfrm>
          <a:prstGeom prst="rect">
            <a:avLst/>
          </a:prstGeom>
          <a:noFill/>
        </p:spPr>
        <p:txBody>
          <a:bodyPr wrap="square" rtlCol="0">
            <a:spAutoFit/>
          </a:bodyPr>
          <a:lstStyle/>
          <a:p>
            <a:pPr marL="342900" marR="0" lvl="0" indent="-342900">
              <a:lnSpc>
                <a:spcPct val="115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Select browser and the type of data that you want to analyze.</a:t>
            </a:r>
          </a:p>
          <a:p>
            <a:pPr marL="342900" marR="0" lvl="0" indent="-342900">
              <a:lnSpc>
                <a:spcPct val="115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Select the destination folder where you want information to be stored.</a:t>
            </a:r>
          </a:p>
          <a:p>
            <a:pPr marL="342900" marR="0" lvl="0" indent="-342900">
              <a:lnSpc>
                <a:spcPct val="115000"/>
              </a:lnSpc>
              <a:spcBef>
                <a:spcPts val="0"/>
              </a:spcBef>
              <a:spcAft>
                <a:spcPts val="10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Click on</a:t>
            </a:r>
            <a:r>
              <a:rPr lang="en-US" b="1" dirty="0">
                <a:effectLst/>
                <a:latin typeface="Calibri" panose="020F0502020204030204" pitchFamily="34" charset="0"/>
                <a:ea typeface="Calibri" panose="020F0502020204030204" pitchFamily="34" charset="0"/>
                <a:cs typeface="Times New Roman" panose="02020603050405020304" pitchFamily="18" charset="0"/>
              </a:rPr>
              <a:t> Capture</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61B50F51-F320-4742-AEE8-843038B86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480" y="1457106"/>
            <a:ext cx="6343040" cy="5196708"/>
          </a:xfrm>
          <a:prstGeom prst="rect">
            <a:avLst/>
          </a:prstGeom>
        </p:spPr>
      </p:pic>
    </p:spTree>
    <p:extLst>
      <p:ext uri="{BB962C8B-B14F-4D97-AF65-F5344CB8AC3E}">
        <p14:creationId xmlns:p14="http://schemas.microsoft.com/office/powerpoint/2010/main" val="81004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8.jpeg"/></Relationships>
</file>

<file path=ppt/theme/_rels/theme4.xml.rels><?xml version="1.0" encoding="UTF-8" standalone="yes"?>
<Relationships xmlns="http://schemas.openxmlformats.org/package/2006/relationships"><Relationship Id="rId1" Type="http://schemas.openxmlformats.org/officeDocument/2006/relationships/image" Target="../media/image11.jpeg"/></Relationships>
</file>

<file path=ppt/theme/_rels/theme5.xml.rels><?xml version="1.0" encoding="UTF-8" standalone="yes"?>
<Relationships xmlns="http://schemas.openxmlformats.org/package/2006/relationships"><Relationship Id="rId1" Type="http://schemas.openxmlformats.org/officeDocument/2006/relationships/image" Target="../media/image1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4.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5.xml><?xml version="1.0" encoding="utf-8"?>
<a:theme xmlns:a="http://schemas.openxmlformats.org/drawingml/2006/main" name="2_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6.xml><?xml version="1.0" encoding="utf-8"?>
<a:theme xmlns:a="http://schemas.openxmlformats.org/drawingml/2006/main" name="1_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7.xml><?xml version="1.0" encoding="utf-8"?>
<a:theme xmlns:a="http://schemas.openxmlformats.org/drawingml/2006/main" name="2_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8.xml><?xml version="1.0" encoding="utf-8"?>
<a:theme xmlns:a="http://schemas.openxmlformats.org/drawingml/2006/main" name="1_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145</TotalTime>
  <Words>830</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12</vt:i4>
      </vt:variant>
      <vt:variant>
        <vt:lpstr>Theme</vt:lpstr>
      </vt:variant>
      <vt:variant>
        <vt:i4>8</vt:i4>
      </vt:variant>
      <vt:variant>
        <vt:lpstr>Slide Titles</vt:lpstr>
      </vt:variant>
      <vt:variant>
        <vt:i4>15</vt:i4>
      </vt:variant>
    </vt:vector>
  </HeadingPairs>
  <TitlesOfParts>
    <vt:vector size="35" baseType="lpstr">
      <vt:lpstr>Arial Unicode MS</vt:lpstr>
      <vt:lpstr>Aharoni</vt:lpstr>
      <vt:lpstr>Amasis MT Pro</vt:lpstr>
      <vt:lpstr>Aparajita</vt:lpstr>
      <vt:lpstr>Arial</vt:lpstr>
      <vt:lpstr>Calibri</vt:lpstr>
      <vt:lpstr>Calibri Light</vt:lpstr>
      <vt:lpstr>Corbel</vt:lpstr>
      <vt:lpstr>Garamond</vt:lpstr>
      <vt:lpstr>Symbol</vt:lpstr>
      <vt:lpstr>Tw Cen MT</vt:lpstr>
      <vt:lpstr>Wingdings</vt:lpstr>
      <vt:lpstr>Parallax</vt:lpstr>
      <vt:lpstr>Organic</vt:lpstr>
      <vt:lpstr>Celestial</vt:lpstr>
      <vt:lpstr>Circuit</vt:lpstr>
      <vt:lpstr>2_Circuit</vt:lpstr>
      <vt:lpstr>1_Parallax</vt:lpstr>
      <vt:lpstr>2_Parallax</vt:lpstr>
      <vt:lpstr>1_Circuit</vt:lpstr>
      <vt:lpstr>PERFORMANCE ANALYSIS OF WEB BROWSER FORENSIC TOOLS  (CSE Semester IV mini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WEB BROWSER FORENSIC TOOLS  (CSE Semester IV mini project)</dc:title>
  <dc:creator>Yadeesh Bhagnal</dc:creator>
  <cp:lastModifiedBy>Yadeesh Bhagnal</cp:lastModifiedBy>
  <cp:revision>14</cp:revision>
  <dcterms:created xsi:type="dcterms:W3CDTF">2021-05-12T04:02:51Z</dcterms:created>
  <dcterms:modified xsi:type="dcterms:W3CDTF">2021-05-13T03:52:38Z</dcterms:modified>
</cp:coreProperties>
</file>