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1" r:id="rId8"/>
  </p:sldIdLst>
  <p:sldSz cx="18288000" cy="10287000"/>
  <p:notesSz cx="6858000" cy="9144000"/>
  <p:embeddedFontLst>
    <p:embeddedFont>
      <p:font typeface="Cooper Hewitt" panose="020B0604020202020204" charset="0"/>
      <p:regular r:id="rId9"/>
    </p:embeddedFont>
    <p:embeddedFont>
      <p:font typeface="Calibri" panose="020F0502020204030204" pitchFamily="34" charset="0"/>
      <p:regular r:id="rId10"/>
      <p:bold r:id="rId11"/>
      <p:italic r:id="rId12"/>
      <p:boldItalic r:id="rId13"/>
    </p:embeddedFont>
    <p:embeddedFont>
      <p:font typeface="Agrandir Medium" panose="020B0604020202020204" charset="0"/>
      <p:regular r:id="rId14"/>
    </p:embeddedFont>
    <p:embeddedFont>
      <p:font typeface="Agrandir Medium Bold" panose="020B0604020202020204" charset="0"/>
      <p:regular r:id="rId15"/>
    </p:embeddedFont>
    <p:embeddedFont>
      <p:font typeface="Cooper Hewitt Bold" panose="020B0604020202020204" charset="0"/>
      <p:regular r:id="rId16"/>
    </p:embeddedFont>
    <p:embeddedFont>
      <p:font typeface="Agrandir Wide Medium" panose="020B0604020202020204" charset="0"/>
      <p:regular r:id="rId17"/>
    </p:embeddedFont>
    <p:embeddedFont>
      <p:font typeface="Arimo"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8464" y="842934"/>
            <a:ext cx="3235045" cy="3303102"/>
            <a:chOff x="-19614" y="-57150"/>
            <a:chExt cx="852028" cy="869950"/>
          </a:xfrm>
        </p:grpSpPr>
        <p:sp>
          <p:nvSpPr>
            <p:cNvPr id="3" name="Freeform 3"/>
            <p:cNvSpPr/>
            <p:nvPr/>
          </p:nvSpPr>
          <p:spPr>
            <a:xfrm>
              <a:off x="-19614" y="7080"/>
              <a:ext cx="852028" cy="152999"/>
            </a:xfrm>
            <a:custGeom>
              <a:avLst/>
              <a:gdLst/>
              <a:ahLst/>
              <a:cxnLst/>
              <a:rect l="l" t="t" r="r" b="b"/>
              <a:pathLst>
                <a:path w="852028" h="152999">
                  <a:moveTo>
                    <a:pt x="76500" y="0"/>
                  </a:moveTo>
                  <a:lnTo>
                    <a:pt x="775529" y="0"/>
                  </a:lnTo>
                  <a:cubicBezTo>
                    <a:pt x="817778" y="0"/>
                    <a:pt x="852028" y="34250"/>
                    <a:pt x="852028" y="76500"/>
                  </a:cubicBezTo>
                  <a:lnTo>
                    <a:pt x="852028" y="76500"/>
                  </a:lnTo>
                  <a:cubicBezTo>
                    <a:pt x="852028" y="118749"/>
                    <a:pt x="817778" y="152999"/>
                    <a:pt x="775529" y="152999"/>
                  </a:cubicBezTo>
                  <a:lnTo>
                    <a:pt x="76500" y="152999"/>
                  </a:lnTo>
                  <a:cubicBezTo>
                    <a:pt x="34250" y="152999"/>
                    <a:pt x="0" y="118749"/>
                    <a:pt x="0" y="76500"/>
                  </a:cubicBezTo>
                  <a:lnTo>
                    <a:pt x="0" y="76500"/>
                  </a:lnTo>
                  <a:cubicBezTo>
                    <a:pt x="0" y="34250"/>
                    <a:pt x="34250" y="0"/>
                    <a:pt x="76500" y="0"/>
                  </a:cubicBezTo>
                  <a:close/>
                </a:path>
              </a:pathLst>
            </a:custGeom>
            <a:solidFill>
              <a:srgbClr val="F0B8E8"/>
            </a:solidFill>
          </p:spPr>
          <p:txBody>
            <a:bodyPr/>
            <a:lstStyle/>
            <a:p>
              <a:pPr algn="ctr"/>
              <a:r>
                <a:rPr lang="en-US" sz="1800" b="1" dirty="0">
                  <a:solidFill>
                    <a:srgbClr val="191919"/>
                  </a:solidFill>
                  <a:latin typeface="Arimo"/>
                </a:rPr>
                <a:t>  </a:t>
              </a:r>
              <a:r>
                <a:rPr lang="en-US" sz="1800" b="1" dirty="0" err="1">
                  <a:solidFill>
                    <a:srgbClr val="191919"/>
                  </a:solidFill>
                  <a:latin typeface="Arimo"/>
                </a:rPr>
                <a:t>Producción</a:t>
              </a:r>
              <a:r>
                <a:rPr lang="en-US" sz="1800" b="1" dirty="0">
                  <a:solidFill>
                    <a:srgbClr val="191919"/>
                  </a:solidFill>
                  <a:latin typeface="Arimo"/>
                </a:rPr>
                <a:t> I</a:t>
              </a:r>
            </a:p>
            <a:p>
              <a:endParaRPr lang="es-NI" dirty="0"/>
            </a:p>
          </p:txBody>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499"/>
                </a:lnSpc>
              </a:pPr>
              <a:endParaRPr lang="en-US" sz="2499" dirty="0">
                <a:solidFill>
                  <a:srgbClr val="191919"/>
                </a:solidFill>
                <a:latin typeface="Arimo"/>
              </a:endParaRPr>
            </a:p>
          </p:txBody>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72936" y="1086807"/>
            <a:ext cx="486672" cy="329167"/>
          </a:xfrm>
          <a:prstGeom prst="rect">
            <a:avLst/>
          </a:prstGeom>
        </p:spPr>
      </p:pic>
      <p:grpSp>
        <p:nvGrpSpPr>
          <p:cNvPr id="6" name="Group 6"/>
          <p:cNvGrpSpPr>
            <a:grpSpLocks noChangeAspect="1"/>
          </p:cNvGrpSpPr>
          <p:nvPr/>
        </p:nvGrpSpPr>
        <p:grpSpPr>
          <a:xfrm>
            <a:off x="13901097" y="2181331"/>
            <a:ext cx="3358203" cy="3470605"/>
            <a:chOff x="0" y="0"/>
            <a:chExt cx="6362700" cy="6575666"/>
          </a:xfrm>
        </p:grpSpPr>
        <p:sp>
          <p:nvSpPr>
            <p:cNvPr id="7" name="Freeform 7"/>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4"/>
              <a:stretch>
                <a:fillRect l="-53353" r="-53353"/>
              </a:stretch>
            </a:blipFill>
          </p:spPr>
        </p:sp>
      </p:grpSp>
      <p:grpSp>
        <p:nvGrpSpPr>
          <p:cNvPr id="8" name="Group 8"/>
          <p:cNvGrpSpPr>
            <a:grpSpLocks noChangeAspect="1"/>
          </p:cNvGrpSpPr>
          <p:nvPr/>
        </p:nvGrpSpPr>
        <p:grpSpPr>
          <a:xfrm>
            <a:off x="11140012" y="4315754"/>
            <a:ext cx="2402885" cy="2483312"/>
            <a:chOff x="0" y="0"/>
            <a:chExt cx="6362700" cy="6575666"/>
          </a:xfrm>
        </p:grpSpPr>
        <p:sp>
          <p:nvSpPr>
            <p:cNvPr id="9" name="Freeform 9"/>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5"/>
              <a:stretch>
                <a:fillRect l="-41870" r="-41870"/>
              </a:stretch>
            </a:blipFill>
          </p:spPr>
        </p:sp>
      </p:grpSp>
      <p:grpSp>
        <p:nvGrpSpPr>
          <p:cNvPr id="10" name="Group 10"/>
          <p:cNvGrpSpPr>
            <a:grpSpLocks noChangeAspect="1"/>
          </p:cNvGrpSpPr>
          <p:nvPr/>
        </p:nvGrpSpPr>
        <p:grpSpPr>
          <a:xfrm>
            <a:off x="13901097" y="5965917"/>
            <a:ext cx="2469126" cy="2551771"/>
            <a:chOff x="0" y="0"/>
            <a:chExt cx="6362700" cy="6575666"/>
          </a:xfrm>
        </p:grpSpPr>
        <p:sp>
          <p:nvSpPr>
            <p:cNvPr id="11" name="Freeform 11"/>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6"/>
              <a:stretch>
                <a:fillRect l="-26558" r="-26558"/>
              </a:stretch>
            </a:blipFill>
          </p:spPr>
        </p:sp>
      </p:grpSp>
      <p:grpSp>
        <p:nvGrpSpPr>
          <p:cNvPr id="12" name="Group 12"/>
          <p:cNvGrpSpPr/>
          <p:nvPr/>
        </p:nvGrpSpPr>
        <p:grpSpPr>
          <a:xfrm>
            <a:off x="11681969" y="2181331"/>
            <a:ext cx="1860928" cy="1877248"/>
            <a:chOff x="0" y="0"/>
            <a:chExt cx="734070" cy="740507"/>
          </a:xfrm>
        </p:grpSpPr>
        <p:sp>
          <p:nvSpPr>
            <p:cNvPr id="13" name="Freeform 13"/>
            <p:cNvSpPr/>
            <p:nvPr/>
          </p:nvSpPr>
          <p:spPr>
            <a:xfrm>
              <a:off x="0" y="0"/>
              <a:ext cx="734070" cy="740507"/>
            </a:xfrm>
            <a:custGeom>
              <a:avLst/>
              <a:gdLst/>
              <a:ahLst/>
              <a:cxnLst/>
              <a:rect l="l" t="t" r="r" b="b"/>
              <a:pathLst>
                <a:path w="734070" h="740507">
                  <a:moveTo>
                    <a:pt x="212173" y="0"/>
                  </a:moveTo>
                  <a:lnTo>
                    <a:pt x="521897" y="0"/>
                  </a:lnTo>
                  <a:cubicBezTo>
                    <a:pt x="639077" y="0"/>
                    <a:pt x="734070" y="94993"/>
                    <a:pt x="734070" y="212173"/>
                  </a:cubicBezTo>
                  <a:lnTo>
                    <a:pt x="734070" y="528335"/>
                  </a:lnTo>
                  <a:cubicBezTo>
                    <a:pt x="734070" y="645514"/>
                    <a:pt x="639077" y="740507"/>
                    <a:pt x="521897" y="740507"/>
                  </a:cubicBezTo>
                  <a:lnTo>
                    <a:pt x="212173" y="740507"/>
                  </a:lnTo>
                  <a:cubicBezTo>
                    <a:pt x="94993" y="740507"/>
                    <a:pt x="0" y="645514"/>
                    <a:pt x="0" y="528335"/>
                  </a:cubicBezTo>
                  <a:lnTo>
                    <a:pt x="0" y="212173"/>
                  </a:lnTo>
                  <a:cubicBezTo>
                    <a:pt x="0" y="94993"/>
                    <a:pt x="94993" y="0"/>
                    <a:pt x="212173" y="0"/>
                  </a:cubicBezTo>
                  <a:close/>
                </a:path>
              </a:pathLst>
            </a:custGeom>
            <a:solidFill>
              <a:srgbClr val="F0B8E8"/>
            </a:solidFill>
          </p:spPr>
        </p:sp>
        <p:sp>
          <p:nvSpPr>
            <p:cNvPr id="14" name="TextBox 14"/>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15" name="Group 15"/>
          <p:cNvGrpSpPr/>
          <p:nvPr/>
        </p:nvGrpSpPr>
        <p:grpSpPr>
          <a:xfrm>
            <a:off x="12101295" y="7056864"/>
            <a:ext cx="1441602" cy="1460824"/>
            <a:chOff x="0" y="0"/>
            <a:chExt cx="568660" cy="576243"/>
          </a:xfrm>
        </p:grpSpPr>
        <p:sp>
          <p:nvSpPr>
            <p:cNvPr id="16" name="Freeform 16"/>
            <p:cNvSpPr/>
            <p:nvPr/>
          </p:nvSpPr>
          <p:spPr>
            <a:xfrm>
              <a:off x="0" y="0"/>
              <a:ext cx="568660" cy="576243"/>
            </a:xfrm>
            <a:custGeom>
              <a:avLst/>
              <a:gdLst/>
              <a:ahLst/>
              <a:cxnLst/>
              <a:rect l="l" t="t" r="r" b="b"/>
              <a:pathLst>
                <a:path w="568660" h="576243">
                  <a:moveTo>
                    <a:pt x="273888" y="0"/>
                  </a:moveTo>
                  <a:lnTo>
                    <a:pt x="294772" y="0"/>
                  </a:lnTo>
                  <a:cubicBezTo>
                    <a:pt x="446037" y="0"/>
                    <a:pt x="568660" y="122624"/>
                    <a:pt x="568660" y="273888"/>
                  </a:cubicBezTo>
                  <a:lnTo>
                    <a:pt x="568660" y="302354"/>
                  </a:lnTo>
                  <a:cubicBezTo>
                    <a:pt x="568660" y="453619"/>
                    <a:pt x="446037" y="576243"/>
                    <a:pt x="294772" y="576243"/>
                  </a:cubicBezTo>
                  <a:lnTo>
                    <a:pt x="273888" y="576243"/>
                  </a:lnTo>
                  <a:cubicBezTo>
                    <a:pt x="122624" y="576243"/>
                    <a:pt x="0" y="453619"/>
                    <a:pt x="0" y="302354"/>
                  </a:cubicBezTo>
                  <a:lnTo>
                    <a:pt x="0" y="273888"/>
                  </a:lnTo>
                  <a:cubicBezTo>
                    <a:pt x="0" y="122624"/>
                    <a:pt x="122624" y="0"/>
                    <a:pt x="273888" y="0"/>
                  </a:cubicBezTo>
                  <a:close/>
                </a:path>
              </a:pathLst>
            </a:custGeom>
            <a:solidFill>
              <a:srgbClr val="F6D746"/>
            </a:solidFill>
          </p:spPr>
        </p:sp>
        <p:sp>
          <p:nvSpPr>
            <p:cNvPr id="17" name="TextBox 17"/>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sp>
        <p:nvSpPr>
          <p:cNvPr id="18" name="TextBox 18"/>
          <p:cNvSpPr txBox="1"/>
          <p:nvPr/>
        </p:nvSpPr>
        <p:spPr>
          <a:xfrm>
            <a:off x="11691587" y="8813800"/>
            <a:ext cx="5413741" cy="406400"/>
          </a:xfrm>
          <a:prstGeom prst="rect">
            <a:avLst/>
          </a:prstGeom>
        </p:spPr>
        <p:txBody>
          <a:bodyPr lIns="0" tIns="0" rIns="0" bIns="0" rtlCol="0" anchor="t">
            <a:spAutoFit/>
          </a:bodyPr>
          <a:lstStyle/>
          <a:p>
            <a:pPr algn="r">
              <a:lnSpc>
                <a:spcPts val="2800"/>
              </a:lnSpc>
            </a:pPr>
            <a:r>
              <a:rPr lang="en-US" sz="2000">
                <a:solidFill>
                  <a:srgbClr val="191919"/>
                </a:solidFill>
                <a:latin typeface="Agrandir Medium"/>
              </a:rPr>
              <a:t>30/03/2023</a:t>
            </a:r>
          </a:p>
        </p:txBody>
      </p:sp>
      <p:sp>
        <p:nvSpPr>
          <p:cNvPr id="19" name="TextBox 19"/>
          <p:cNvSpPr txBox="1"/>
          <p:nvPr/>
        </p:nvSpPr>
        <p:spPr>
          <a:xfrm>
            <a:off x="1759608" y="7117977"/>
            <a:ext cx="8619906" cy="514985"/>
          </a:xfrm>
          <a:prstGeom prst="rect">
            <a:avLst/>
          </a:prstGeom>
        </p:spPr>
        <p:txBody>
          <a:bodyPr lIns="0" tIns="0" rIns="0" bIns="0" rtlCol="0" anchor="t">
            <a:spAutoFit/>
          </a:bodyPr>
          <a:lstStyle/>
          <a:p>
            <a:pPr>
              <a:lnSpc>
                <a:spcPts val="3640"/>
              </a:lnSpc>
            </a:pPr>
            <a:r>
              <a:rPr lang="en-US" sz="2600">
                <a:solidFill>
                  <a:srgbClr val="191919"/>
                </a:solidFill>
                <a:latin typeface="Agrandir Medium"/>
              </a:rPr>
              <a:t>Técnicas de Mejoramiento de la Productividad</a:t>
            </a:r>
          </a:p>
        </p:txBody>
      </p:sp>
      <p:sp>
        <p:nvSpPr>
          <p:cNvPr id="20" name="TextBox 20"/>
          <p:cNvSpPr txBox="1"/>
          <p:nvPr/>
        </p:nvSpPr>
        <p:spPr>
          <a:xfrm>
            <a:off x="1311115" y="2768006"/>
            <a:ext cx="8619906" cy="3743325"/>
          </a:xfrm>
          <a:prstGeom prst="rect">
            <a:avLst/>
          </a:prstGeom>
        </p:spPr>
        <p:txBody>
          <a:bodyPr lIns="0" tIns="0" rIns="0" bIns="0" rtlCol="0" anchor="t">
            <a:spAutoFit/>
          </a:bodyPr>
          <a:lstStyle/>
          <a:p>
            <a:pPr>
              <a:lnSpc>
                <a:spcPts val="7080"/>
              </a:lnSpc>
            </a:pPr>
            <a:r>
              <a:rPr lang="en-US" sz="5900" dirty="0" err="1">
                <a:solidFill>
                  <a:srgbClr val="191919"/>
                </a:solidFill>
                <a:latin typeface="Agrandir Wide Medium"/>
              </a:rPr>
              <a:t>Reconocimiento</a:t>
            </a:r>
            <a:r>
              <a:rPr lang="en-US" sz="5900" dirty="0">
                <a:solidFill>
                  <a:srgbClr val="191919"/>
                </a:solidFill>
                <a:latin typeface="Agrandir Wide Medium"/>
              </a:rPr>
              <a:t>, Ceros </a:t>
            </a:r>
            <a:r>
              <a:rPr lang="en-US" sz="5900" dirty="0" err="1">
                <a:solidFill>
                  <a:srgbClr val="191919"/>
                </a:solidFill>
                <a:latin typeface="Agrandir Wide Medium"/>
              </a:rPr>
              <a:t>Defectos</a:t>
            </a:r>
            <a:r>
              <a:rPr lang="en-US" sz="5900" dirty="0">
                <a:solidFill>
                  <a:srgbClr val="191919"/>
                </a:solidFill>
                <a:latin typeface="Agrandir Wide Medium"/>
              </a:rPr>
              <a:t> y </a:t>
            </a:r>
            <a:r>
              <a:rPr lang="en-US" sz="5900" dirty="0" err="1">
                <a:solidFill>
                  <a:srgbClr val="191919"/>
                </a:solidFill>
                <a:latin typeface="Agrandir Wide Medium"/>
              </a:rPr>
              <a:t>equipos</a:t>
            </a:r>
            <a:r>
              <a:rPr lang="en-US" sz="5900" dirty="0">
                <a:solidFill>
                  <a:srgbClr val="191919"/>
                </a:solidFill>
                <a:latin typeface="Agrandir Wide Medium"/>
              </a:rPr>
              <a:t> de </a:t>
            </a:r>
            <a:r>
              <a:rPr lang="en-US" sz="5900" dirty="0" err="1">
                <a:solidFill>
                  <a:srgbClr val="191919"/>
                </a:solidFill>
                <a:latin typeface="Agrandir Wide Medium"/>
              </a:rPr>
              <a:t>productividad</a:t>
            </a:r>
            <a:r>
              <a:rPr lang="en-US" sz="5900" dirty="0">
                <a:solidFill>
                  <a:srgbClr val="191919"/>
                </a:solidFill>
                <a:latin typeface="Agrandir Wide Medium"/>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4350" y="-283386"/>
            <a:ext cx="7835685" cy="11262162"/>
            <a:chOff x="0" y="0"/>
            <a:chExt cx="2063720" cy="2966166"/>
          </a:xfrm>
        </p:grpSpPr>
        <p:sp>
          <p:nvSpPr>
            <p:cNvPr id="3" name="Freeform 3"/>
            <p:cNvSpPr/>
            <p:nvPr/>
          </p:nvSpPr>
          <p:spPr>
            <a:xfrm>
              <a:off x="0" y="0"/>
              <a:ext cx="2063720" cy="2966166"/>
            </a:xfrm>
            <a:custGeom>
              <a:avLst/>
              <a:gdLst/>
              <a:ahLst/>
              <a:cxnLst/>
              <a:rect l="l" t="t" r="r" b="b"/>
              <a:pathLst>
                <a:path w="2063720" h="2966166">
                  <a:moveTo>
                    <a:pt x="0" y="0"/>
                  </a:moveTo>
                  <a:lnTo>
                    <a:pt x="2063720" y="0"/>
                  </a:lnTo>
                  <a:lnTo>
                    <a:pt x="2063720" y="2966166"/>
                  </a:lnTo>
                  <a:lnTo>
                    <a:pt x="0" y="2966166"/>
                  </a:lnTo>
                  <a:close/>
                </a:path>
              </a:pathLst>
            </a:custGeom>
            <a:solidFill>
              <a:srgbClr val="E3F1F8"/>
            </a:solidFill>
          </p:spPr>
        </p:sp>
        <p:sp>
          <p:nvSpPr>
            <p:cNvPr id="4" name="TextBox 4"/>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710949" y="3814763"/>
            <a:ext cx="5385087" cy="2514600"/>
          </a:xfrm>
          <a:prstGeom prst="rect">
            <a:avLst/>
          </a:prstGeom>
        </p:spPr>
        <p:txBody>
          <a:bodyPr lIns="0" tIns="0" rIns="0" bIns="0" rtlCol="0" anchor="t">
            <a:spAutoFit/>
          </a:bodyPr>
          <a:lstStyle/>
          <a:p>
            <a:pPr>
              <a:lnSpc>
                <a:spcPts val="6240"/>
              </a:lnSpc>
            </a:pPr>
            <a:r>
              <a:rPr lang="en-US" sz="5200">
                <a:solidFill>
                  <a:srgbClr val="191919"/>
                </a:solidFill>
                <a:latin typeface="Agrandir Medium"/>
              </a:rPr>
              <a:t>Reconocimiento de la Productividad </a:t>
            </a:r>
          </a:p>
        </p:txBody>
      </p:sp>
      <p:graphicFrame>
        <p:nvGraphicFramePr>
          <p:cNvPr id="6" name="Table 6"/>
          <p:cNvGraphicFramePr>
            <a:graphicFrameLocks noGrp="1"/>
          </p:cNvGraphicFramePr>
          <p:nvPr/>
        </p:nvGraphicFramePr>
        <p:xfrm>
          <a:off x="8396280" y="1138228"/>
          <a:ext cx="8220394" cy="8112467"/>
        </p:xfrm>
        <a:graphic>
          <a:graphicData uri="http://schemas.openxmlformats.org/drawingml/2006/table">
            <a:tbl>
              <a:tblPr/>
              <a:tblGrid>
                <a:gridCol w="8220394">
                  <a:extLst>
                    <a:ext uri="{9D8B030D-6E8A-4147-A177-3AD203B41FA5}">
                      <a16:colId xmlns:a16="http://schemas.microsoft.com/office/drawing/2014/main" val="20000"/>
                    </a:ext>
                  </a:extLst>
                </a:gridCol>
              </a:tblGrid>
              <a:tr h="2802731">
                <a:tc>
                  <a:txBody>
                    <a:bodyPr/>
                    <a:lstStyle/>
                    <a:p>
                      <a:pPr marL="518160" lvl="1" indent="-259080" algn="ctr">
                        <a:lnSpc>
                          <a:spcPts val="3359"/>
                        </a:lnSpc>
                        <a:buFont typeface="Arial"/>
                        <a:buChar char="•"/>
                        <a:defRPr/>
                      </a:pPr>
                      <a:r>
                        <a:rPr lang="en-US" sz="2400">
                          <a:solidFill>
                            <a:srgbClr val="191919"/>
                          </a:solidFill>
                          <a:latin typeface="Agrandir Medium"/>
                        </a:rPr>
                        <a:t>Ser reconocido en el trabajo es fundamental para la motivación y la productividad. Los modelos de reconocimiento son sencillos y están llenos de detalles que los gerentes pasan por alto.</a:t>
                      </a:r>
                      <a:endParaRPr lang="en-US" sz="1100"/>
                    </a:p>
                    <a:p>
                      <a:pPr algn="ctr">
                        <a:lnSpc>
                          <a:spcPts val="2127"/>
                        </a:lnSpc>
                      </a:pPr>
                      <a:endParaRPr lang="en-US" sz="1100"/>
                    </a:p>
                    <a:p>
                      <a:pPr algn="ctr">
                        <a:lnSpc>
                          <a:spcPts val="2127"/>
                        </a:lnSpc>
                      </a:pPr>
                      <a:endParaRPr lang="en-US" sz="1100"/>
                    </a:p>
                    <a:p>
                      <a:pPr algn="ctr">
                        <a:lnSpc>
                          <a:spcPts val="2127"/>
                        </a:lnSpc>
                      </a:pPr>
                      <a:endParaRPr lang="en-US" sz="1100"/>
                    </a:p>
                  </a:txBody>
                  <a:tcPr marL="137821" marR="137821" marT="137821" marB="137821" anchor="ctr">
                    <a:lnL w="6891" cap="flat" cmpd="sng" algn="ctr">
                      <a:solidFill>
                        <a:srgbClr val="000000"/>
                      </a:solidFill>
                      <a:prstDash val="solid"/>
                      <a:round/>
                      <a:headEnd type="none" w="med" len="med"/>
                      <a:tailEnd type="none" w="med" len="med"/>
                    </a:lnL>
                    <a:lnR w="6891" cap="flat" cmpd="sng" algn="ctr">
                      <a:solidFill>
                        <a:srgbClr val="000000"/>
                      </a:solidFill>
                      <a:prstDash val="solid"/>
                      <a:round/>
                      <a:headEnd type="none" w="med" len="med"/>
                      <a:tailEnd type="none" w="med" len="med"/>
                    </a:lnR>
                    <a:lnT w="6891" cap="flat" cmpd="sng" algn="ctr">
                      <a:solidFill>
                        <a:srgbClr val="000000"/>
                      </a:solidFill>
                      <a:prstDash val="solid"/>
                      <a:round/>
                      <a:headEnd type="none" w="med" len="med"/>
                      <a:tailEnd type="none" w="med" len="med"/>
                    </a:lnT>
                    <a:lnB w="689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06218">
                <a:tc>
                  <a:txBody>
                    <a:bodyPr/>
                    <a:lstStyle/>
                    <a:p>
                      <a:pPr marL="518160" lvl="1" indent="-259080" algn="ctr">
                        <a:lnSpc>
                          <a:spcPts val="3359"/>
                        </a:lnSpc>
                        <a:buFont typeface="Arial"/>
                        <a:buChar char="•"/>
                        <a:defRPr/>
                      </a:pPr>
                      <a:r>
                        <a:rPr lang="en-US" sz="2400">
                          <a:solidFill>
                            <a:srgbClr val="191919"/>
                          </a:solidFill>
                          <a:latin typeface="Agrandir Medium"/>
                        </a:rPr>
                        <a:t>Asegurar la permanencia de los empleados es uno de los retos a los que se enfrentan la mayoría de las empresas en la actualidad. La rotación de personal representa pérdidas para la empresa: reemplazar a un empleado implica gastar entre el 100 % y el 300 % de su salario anual.</a:t>
                      </a:r>
                      <a:endParaRPr lang="en-US" sz="1100"/>
                    </a:p>
                  </a:txBody>
                  <a:tcPr marL="137821" marR="137821" marT="137821" marB="137821" anchor="ctr">
                    <a:lnL w="6891" cap="flat" cmpd="sng" algn="ctr">
                      <a:solidFill>
                        <a:srgbClr val="000000"/>
                      </a:solidFill>
                      <a:prstDash val="solid"/>
                      <a:round/>
                      <a:headEnd type="none" w="med" len="med"/>
                      <a:tailEnd type="none" w="med" len="med"/>
                    </a:lnL>
                    <a:lnR w="6891" cap="flat" cmpd="sng" algn="ctr">
                      <a:solidFill>
                        <a:srgbClr val="000000"/>
                      </a:solidFill>
                      <a:prstDash val="solid"/>
                      <a:round/>
                      <a:headEnd type="none" w="med" len="med"/>
                      <a:tailEnd type="none" w="med" len="med"/>
                    </a:lnR>
                    <a:lnT w="6891" cap="flat" cmpd="sng" algn="ctr">
                      <a:solidFill>
                        <a:srgbClr val="000000"/>
                      </a:solidFill>
                      <a:prstDash val="solid"/>
                      <a:round/>
                      <a:headEnd type="none" w="med" len="med"/>
                      <a:tailEnd type="none" w="med" len="med"/>
                    </a:lnT>
                    <a:lnB w="689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3307">
                <a:tc>
                  <a:txBody>
                    <a:bodyPr/>
                    <a:lstStyle/>
                    <a:p>
                      <a:pPr marL="518160" lvl="1" indent="-259080" algn="ctr">
                        <a:lnSpc>
                          <a:spcPts val="3359"/>
                        </a:lnSpc>
                        <a:buFont typeface="Arial"/>
                        <a:buChar char="•"/>
                        <a:defRPr/>
                      </a:pPr>
                      <a:r>
                        <a:rPr lang="en-US" sz="2400">
                          <a:solidFill>
                            <a:srgbClr val="191919"/>
                          </a:solidFill>
                          <a:latin typeface="Agrandir Medium"/>
                        </a:rPr>
                        <a:t>Los reconocimientos son herramientas básicas para manejar el personal. Sin esto, tendremos un clima laboral que no propiciara el logro de objetivos y se perderá talento valioso.</a:t>
                      </a:r>
                      <a:endParaRPr lang="en-US" sz="1100"/>
                    </a:p>
                  </a:txBody>
                  <a:tcPr marL="137821" marR="137821" marT="137821" marB="137821" anchor="ctr">
                    <a:lnL w="6891" cap="flat" cmpd="sng" algn="ctr">
                      <a:solidFill>
                        <a:srgbClr val="000000"/>
                      </a:solidFill>
                      <a:prstDash val="solid"/>
                      <a:round/>
                      <a:headEnd type="none" w="med" len="med"/>
                      <a:tailEnd type="none" w="med" len="med"/>
                    </a:lnL>
                    <a:lnR w="6891" cap="flat" cmpd="sng" algn="ctr">
                      <a:solidFill>
                        <a:srgbClr val="000000"/>
                      </a:solidFill>
                      <a:prstDash val="solid"/>
                      <a:round/>
                      <a:headEnd type="none" w="med" len="med"/>
                      <a:tailEnd type="none" w="med" len="med"/>
                    </a:lnR>
                    <a:lnT w="6891" cap="flat" cmpd="sng" algn="ctr">
                      <a:solidFill>
                        <a:srgbClr val="000000"/>
                      </a:solidFill>
                      <a:prstDash val="solid"/>
                      <a:round/>
                      <a:headEnd type="none" w="med" len="med"/>
                      <a:tailEnd type="none" w="med" len="med"/>
                    </a:lnT>
                    <a:lnB w="689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498580" y="1028700"/>
            <a:ext cx="5760720" cy="8229600"/>
            <a:chOff x="0" y="0"/>
            <a:chExt cx="4445000" cy="6350000"/>
          </a:xfrm>
        </p:grpSpPr>
        <p:sp>
          <p:nvSpPr>
            <p:cNvPr id="3" name="Freeform 3"/>
            <p:cNvSpPr/>
            <p:nvPr/>
          </p:nvSpPr>
          <p:spPr>
            <a:xfrm>
              <a:off x="0" y="0"/>
              <a:ext cx="4445000" cy="6350000"/>
            </a:xfrm>
            <a:custGeom>
              <a:avLst/>
              <a:gdLst/>
              <a:ahLst/>
              <a:cxnLst/>
              <a:rect l="l" t="t" r="r" b="b"/>
              <a:pathLst>
                <a:path w="4445000" h="6350000">
                  <a:moveTo>
                    <a:pt x="3429000" y="6350000"/>
                  </a:moveTo>
                  <a:lnTo>
                    <a:pt x="1016000" y="6350000"/>
                  </a:lnTo>
                  <a:cubicBezTo>
                    <a:pt x="454660" y="6350000"/>
                    <a:pt x="0" y="5895340"/>
                    <a:pt x="0" y="5334000"/>
                  </a:cubicBezTo>
                  <a:lnTo>
                    <a:pt x="0" y="1016000"/>
                  </a:lnTo>
                  <a:cubicBezTo>
                    <a:pt x="0" y="454660"/>
                    <a:pt x="454660" y="0"/>
                    <a:pt x="1016000" y="0"/>
                  </a:cubicBezTo>
                  <a:lnTo>
                    <a:pt x="3429000" y="0"/>
                  </a:lnTo>
                  <a:cubicBezTo>
                    <a:pt x="3990340" y="0"/>
                    <a:pt x="4445000" y="454660"/>
                    <a:pt x="4445000" y="1016000"/>
                  </a:cubicBezTo>
                  <a:lnTo>
                    <a:pt x="4445000" y="5334000"/>
                  </a:lnTo>
                  <a:cubicBezTo>
                    <a:pt x="4445000" y="5895340"/>
                    <a:pt x="3990340" y="6350000"/>
                    <a:pt x="3429000" y="6350000"/>
                  </a:cubicBezTo>
                  <a:close/>
                </a:path>
              </a:pathLst>
            </a:custGeom>
            <a:blipFill>
              <a:blip r:embed="rId2"/>
              <a:stretch>
                <a:fillRect l="-76984" r="-76984"/>
              </a:stretch>
            </a:blipFill>
          </p:spPr>
        </p:sp>
      </p:grpSp>
      <p:sp>
        <p:nvSpPr>
          <p:cNvPr id="4" name="AutoShape 4"/>
          <p:cNvSpPr/>
          <p:nvPr/>
        </p:nvSpPr>
        <p:spPr>
          <a:xfrm>
            <a:off x="1019175" y="4359959"/>
            <a:ext cx="732166" cy="0"/>
          </a:xfrm>
          <a:prstGeom prst="line">
            <a:avLst/>
          </a:prstGeom>
          <a:ln w="38100" cap="flat">
            <a:solidFill>
              <a:srgbClr val="494F56"/>
            </a:solidFill>
            <a:prstDash val="solid"/>
            <a:headEnd type="none" w="sm" len="sm"/>
            <a:tailEnd type="none" w="sm" len="sm"/>
          </a:ln>
        </p:spPr>
      </p:sp>
      <p:sp>
        <p:nvSpPr>
          <p:cNvPr id="5" name="AutoShape 5"/>
          <p:cNvSpPr/>
          <p:nvPr/>
        </p:nvSpPr>
        <p:spPr>
          <a:xfrm>
            <a:off x="1019175" y="1028700"/>
            <a:ext cx="732166" cy="0"/>
          </a:xfrm>
          <a:prstGeom prst="line">
            <a:avLst/>
          </a:prstGeom>
          <a:ln w="38100" cap="flat">
            <a:solidFill>
              <a:srgbClr val="494F56"/>
            </a:solidFill>
            <a:prstDash val="solid"/>
            <a:headEnd type="none" w="sm" len="sm"/>
            <a:tailEnd type="none" w="sm" len="sm"/>
          </a:ln>
        </p:spPr>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94297" y="8864549"/>
            <a:ext cx="486672" cy="329167"/>
          </a:xfrm>
          <a:prstGeom prst="rect">
            <a:avLst/>
          </a:prstGeom>
        </p:spPr>
      </p:pic>
      <p:grpSp>
        <p:nvGrpSpPr>
          <p:cNvPr id="7" name="Group 7"/>
          <p:cNvGrpSpPr/>
          <p:nvPr/>
        </p:nvGrpSpPr>
        <p:grpSpPr>
          <a:xfrm>
            <a:off x="-880552" y="9829800"/>
            <a:ext cx="19816047" cy="950575"/>
            <a:chOff x="0" y="0"/>
            <a:chExt cx="5219041" cy="250357"/>
          </a:xfrm>
        </p:grpSpPr>
        <p:sp>
          <p:nvSpPr>
            <p:cNvPr id="8" name="Freeform 8"/>
            <p:cNvSpPr/>
            <p:nvPr/>
          </p:nvSpPr>
          <p:spPr>
            <a:xfrm>
              <a:off x="0" y="0"/>
              <a:ext cx="5219041" cy="250357"/>
            </a:xfrm>
            <a:custGeom>
              <a:avLst/>
              <a:gdLst/>
              <a:ahLst/>
              <a:cxnLst/>
              <a:rect l="l" t="t" r="r" b="b"/>
              <a:pathLst>
                <a:path w="5219041" h="250357">
                  <a:moveTo>
                    <a:pt x="0" y="0"/>
                  </a:moveTo>
                  <a:lnTo>
                    <a:pt x="5219041" y="0"/>
                  </a:lnTo>
                  <a:lnTo>
                    <a:pt x="5219041" y="250357"/>
                  </a:lnTo>
                  <a:lnTo>
                    <a:pt x="0" y="250357"/>
                  </a:lnTo>
                  <a:close/>
                </a:path>
              </a:pathLst>
            </a:custGeom>
            <a:solidFill>
              <a:srgbClr val="BCACF6"/>
            </a:solidFill>
          </p:spPr>
        </p:sp>
        <p:sp>
          <p:nvSpPr>
            <p:cNvPr id="9" name="TextBox 9"/>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sp>
        <p:nvSpPr>
          <p:cNvPr id="10" name="TextBox 10"/>
          <p:cNvSpPr txBox="1"/>
          <p:nvPr/>
        </p:nvSpPr>
        <p:spPr>
          <a:xfrm>
            <a:off x="1337633" y="1362075"/>
            <a:ext cx="7180488" cy="2505075"/>
          </a:xfrm>
          <a:prstGeom prst="rect">
            <a:avLst/>
          </a:prstGeom>
        </p:spPr>
        <p:txBody>
          <a:bodyPr lIns="0" tIns="0" rIns="0" bIns="0" rtlCol="0" anchor="t">
            <a:spAutoFit/>
          </a:bodyPr>
          <a:lstStyle/>
          <a:p>
            <a:pPr>
              <a:lnSpc>
                <a:spcPts val="9000"/>
              </a:lnSpc>
            </a:pPr>
            <a:r>
              <a:rPr lang="en-US" sz="7500" dirty="0">
                <a:solidFill>
                  <a:srgbClr val="191919"/>
                </a:solidFill>
                <a:latin typeface="Agrandir Wide Medium"/>
              </a:rPr>
              <a:t>Cero </a:t>
            </a:r>
            <a:r>
              <a:rPr lang="en-US" sz="7500" dirty="0" err="1">
                <a:solidFill>
                  <a:srgbClr val="191919"/>
                </a:solidFill>
                <a:latin typeface="Agrandir Wide Medium"/>
              </a:rPr>
              <a:t>defectos</a:t>
            </a:r>
            <a:endParaRPr lang="en-US" sz="7500" dirty="0">
              <a:solidFill>
                <a:srgbClr val="191919"/>
              </a:solidFill>
              <a:latin typeface="Agrandir Wide Medium"/>
            </a:endParaRPr>
          </a:p>
        </p:txBody>
      </p:sp>
      <p:sp>
        <p:nvSpPr>
          <p:cNvPr id="11" name="TextBox 11"/>
          <p:cNvSpPr txBox="1"/>
          <p:nvPr/>
        </p:nvSpPr>
        <p:spPr>
          <a:xfrm>
            <a:off x="1337633" y="4981575"/>
            <a:ext cx="8570898" cy="2295526"/>
          </a:xfrm>
          <a:prstGeom prst="rect">
            <a:avLst/>
          </a:prstGeom>
        </p:spPr>
        <p:txBody>
          <a:bodyPr lIns="0" tIns="0" rIns="0" bIns="0" rtlCol="0" anchor="t">
            <a:spAutoFit/>
          </a:bodyPr>
          <a:lstStyle/>
          <a:p>
            <a:pPr>
              <a:lnSpc>
                <a:spcPts val="4499"/>
              </a:lnSpc>
            </a:pPr>
            <a:r>
              <a:rPr lang="en-US" sz="2999" dirty="0">
                <a:solidFill>
                  <a:srgbClr val="191919"/>
                </a:solidFill>
                <a:latin typeface="Agrandir Medium"/>
              </a:rPr>
              <a:t>Cero </a:t>
            </a:r>
            <a:r>
              <a:rPr lang="en-US" sz="2999" dirty="0" err="1">
                <a:solidFill>
                  <a:srgbClr val="191919"/>
                </a:solidFill>
                <a:latin typeface="Agrandir Medium"/>
              </a:rPr>
              <a:t>Defectos</a:t>
            </a:r>
            <a:r>
              <a:rPr lang="en-US" sz="2999" dirty="0">
                <a:solidFill>
                  <a:srgbClr val="191919"/>
                </a:solidFill>
                <a:latin typeface="Agrandir Medium"/>
              </a:rPr>
              <a:t> </a:t>
            </a:r>
            <a:r>
              <a:rPr lang="en-US" sz="2999" dirty="0" err="1">
                <a:solidFill>
                  <a:srgbClr val="191919"/>
                </a:solidFill>
                <a:latin typeface="Agrandir Medium"/>
              </a:rPr>
              <a:t>es</a:t>
            </a:r>
            <a:r>
              <a:rPr lang="en-US" sz="2999" dirty="0">
                <a:solidFill>
                  <a:srgbClr val="191919"/>
                </a:solidFill>
                <a:latin typeface="Agrandir Medium"/>
              </a:rPr>
              <a:t> </a:t>
            </a:r>
            <a:r>
              <a:rPr lang="en-US" sz="2999" dirty="0" err="1">
                <a:solidFill>
                  <a:srgbClr val="191919"/>
                </a:solidFill>
                <a:latin typeface="Agrandir Medium"/>
              </a:rPr>
              <a:t>una</a:t>
            </a:r>
            <a:r>
              <a:rPr lang="en-US" sz="2999" dirty="0">
                <a:solidFill>
                  <a:srgbClr val="191919"/>
                </a:solidFill>
                <a:latin typeface="Agrandir Medium"/>
              </a:rPr>
              <a:t> </a:t>
            </a:r>
            <a:r>
              <a:rPr lang="en-US" sz="2999" dirty="0" err="1">
                <a:solidFill>
                  <a:srgbClr val="191919"/>
                </a:solidFill>
                <a:latin typeface="Agrandir Medium"/>
              </a:rPr>
              <a:t>filosofía</a:t>
            </a:r>
            <a:r>
              <a:rPr lang="en-US" sz="2999" dirty="0">
                <a:solidFill>
                  <a:srgbClr val="191919"/>
                </a:solidFill>
                <a:latin typeface="Agrandir Medium"/>
              </a:rPr>
              <a:t> de </a:t>
            </a:r>
            <a:r>
              <a:rPr lang="en-US" sz="2999" dirty="0" err="1">
                <a:solidFill>
                  <a:srgbClr val="191919"/>
                </a:solidFill>
                <a:latin typeface="Agrandir Medium"/>
              </a:rPr>
              <a:t>calidad</a:t>
            </a:r>
            <a:r>
              <a:rPr lang="en-US" sz="2999" dirty="0">
                <a:solidFill>
                  <a:srgbClr val="191919"/>
                </a:solidFill>
                <a:latin typeface="Agrandir Medium"/>
              </a:rPr>
              <a:t> que </a:t>
            </a:r>
            <a:r>
              <a:rPr lang="en-US" sz="2999" dirty="0" err="1">
                <a:solidFill>
                  <a:srgbClr val="191919"/>
                </a:solidFill>
                <a:latin typeface="Agrandir Medium"/>
              </a:rPr>
              <a:t>busca</a:t>
            </a:r>
            <a:r>
              <a:rPr lang="en-US" sz="2999" dirty="0">
                <a:solidFill>
                  <a:srgbClr val="191919"/>
                </a:solidFill>
                <a:latin typeface="Agrandir Medium"/>
              </a:rPr>
              <a:t> </a:t>
            </a:r>
            <a:r>
              <a:rPr lang="en-US" sz="2999" dirty="0" err="1">
                <a:solidFill>
                  <a:srgbClr val="191919"/>
                </a:solidFill>
                <a:latin typeface="Agrandir Medium"/>
              </a:rPr>
              <a:t>eliminar</a:t>
            </a:r>
            <a:r>
              <a:rPr lang="en-US" sz="2999" dirty="0">
                <a:solidFill>
                  <a:srgbClr val="191919"/>
                </a:solidFill>
                <a:latin typeface="Agrandir Medium"/>
              </a:rPr>
              <a:t> </a:t>
            </a:r>
            <a:r>
              <a:rPr lang="en-US" sz="2999" dirty="0" err="1">
                <a:solidFill>
                  <a:srgbClr val="191919"/>
                </a:solidFill>
                <a:latin typeface="Agrandir Medium"/>
              </a:rPr>
              <a:t>completamente</a:t>
            </a:r>
            <a:r>
              <a:rPr lang="en-US" sz="2999" dirty="0">
                <a:solidFill>
                  <a:srgbClr val="191919"/>
                </a:solidFill>
                <a:latin typeface="Agrandir Medium"/>
              </a:rPr>
              <a:t> </a:t>
            </a:r>
            <a:r>
              <a:rPr lang="en-US" sz="2999" dirty="0" err="1">
                <a:solidFill>
                  <a:srgbClr val="191919"/>
                </a:solidFill>
                <a:latin typeface="Agrandir Medium"/>
              </a:rPr>
              <a:t>los</a:t>
            </a:r>
            <a:r>
              <a:rPr lang="en-US" sz="2999" dirty="0">
                <a:solidFill>
                  <a:srgbClr val="191919"/>
                </a:solidFill>
                <a:latin typeface="Agrandir Medium"/>
              </a:rPr>
              <a:t> </a:t>
            </a:r>
            <a:r>
              <a:rPr lang="en-US" sz="2999" dirty="0" err="1">
                <a:solidFill>
                  <a:srgbClr val="191919"/>
                </a:solidFill>
                <a:latin typeface="Agrandir Medium"/>
              </a:rPr>
              <a:t>errores</a:t>
            </a:r>
            <a:r>
              <a:rPr lang="en-US" sz="2999" dirty="0">
                <a:solidFill>
                  <a:srgbClr val="191919"/>
                </a:solidFill>
                <a:latin typeface="Agrandir Medium"/>
              </a:rPr>
              <a:t> o </a:t>
            </a:r>
            <a:r>
              <a:rPr lang="en-US" sz="2999" dirty="0" err="1">
                <a:solidFill>
                  <a:srgbClr val="191919"/>
                </a:solidFill>
                <a:latin typeface="Agrandir Medium"/>
              </a:rPr>
              <a:t>defectos</a:t>
            </a:r>
            <a:r>
              <a:rPr lang="en-US" sz="2999" dirty="0">
                <a:solidFill>
                  <a:srgbClr val="191919"/>
                </a:solidFill>
                <a:latin typeface="Agrandir Medium"/>
              </a:rPr>
              <a:t> </a:t>
            </a:r>
            <a:r>
              <a:rPr lang="en-US" sz="2999" dirty="0" err="1">
                <a:solidFill>
                  <a:srgbClr val="191919"/>
                </a:solidFill>
                <a:latin typeface="Agrandir Medium"/>
              </a:rPr>
              <a:t>en</a:t>
            </a:r>
            <a:r>
              <a:rPr lang="en-US" sz="2999" dirty="0">
                <a:solidFill>
                  <a:srgbClr val="191919"/>
                </a:solidFill>
                <a:latin typeface="Agrandir Medium"/>
              </a:rPr>
              <a:t> </a:t>
            </a:r>
            <a:r>
              <a:rPr lang="en-US" sz="2999" dirty="0" err="1">
                <a:solidFill>
                  <a:srgbClr val="191919"/>
                </a:solidFill>
                <a:latin typeface="Agrandir Medium"/>
              </a:rPr>
              <a:t>los</a:t>
            </a:r>
            <a:r>
              <a:rPr lang="en-US" sz="2999" dirty="0">
                <a:solidFill>
                  <a:srgbClr val="191919"/>
                </a:solidFill>
                <a:latin typeface="Agrandir Medium"/>
              </a:rPr>
              <a:t> </a:t>
            </a:r>
            <a:r>
              <a:rPr lang="en-US" sz="2999" dirty="0" err="1">
                <a:solidFill>
                  <a:srgbClr val="191919"/>
                </a:solidFill>
                <a:latin typeface="Agrandir Medium"/>
              </a:rPr>
              <a:t>procesos</a:t>
            </a:r>
            <a:r>
              <a:rPr lang="en-US" sz="2999" dirty="0">
                <a:solidFill>
                  <a:srgbClr val="191919"/>
                </a:solidFill>
                <a:latin typeface="Agrandir Medium"/>
              </a:rPr>
              <a:t> de </a:t>
            </a:r>
            <a:r>
              <a:rPr lang="en-US" sz="2999" dirty="0" err="1">
                <a:solidFill>
                  <a:srgbClr val="191919"/>
                </a:solidFill>
                <a:latin typeface="Agrandir Medium"/>
              </a:rPr>
              <a:t>producción</a:t>
            </a:r>
            <a:r>
              <a:rPr lang="en-US" sz="2999" dirty="0">
                <a:solidFill>
                  <a:srgbClr val="191919"/>
                </a:solidFill>
                <a:latin typeface="Agrandir Medium"/>
              </a:rPr>
              <a:t> y </a:t>
            </a:r>
            <a:r>
              <a:rPr lang="en-US" sz="2999" dirty="0" err="1">
                <a:solidFill>
                  <a:srgbClr val="191919"/>
                </a:solidFill>
                <a:latin typeface="Agrandir Medium"/>
              </a:rPr>
              <a:t>servicios</a:t>
            </a:r>
            <a:r>
              <a:rPr lang="en-US" sz="2999" dirty="0">
                <a:solidFill>
                  <a:srgbClr val="191919"/>
                </a:solidFill>
                <a:latin typeface="Agrandir Medium"/>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2121383" y="2975608"/>
            <a:ext cx="14045233" cy="4030983"/>
          </a:xfrm>
          <a:prstGeom prst="rect">
            <a:avLst/>
          </a:prstGeom>
        </p:spPr>
        <p:txBody>
          <a:bodyPr lIns="0" tIns="0" rIns="0" bIns="0" rtlCol="0" anchor="t">
            <a:spAutoFit/>
          </a:bodyPr>
          <a:lstStyle/>
          <a:p>
            <a:pPr marL="0" lvl="0" indent="0" algn="ctr">
              <a:lnSpc>
                <a:spcPts val="7799"/>
              </a:lnSpc>
              <a:spcBef>
                <a:spcPct val="0"/>
              </a:spcBef>
            </a:pPr>
            <a:r>
              <a:rPr lang="en-US" sz="5199">
                <a:solidFill>
                  <a:srgbClr val="F6D746"/>
                </a:solidFill>
                <a:latin typeface="Cooper Hewitt Bold"/>
              </a:rPr>
              <a:t>EL CONCEPTO DE CERO DEFECTOS FUE DESARROLLADO POR EL EXPERTO EN CALIDAD ESTADOUNIDENSE </a:t>
            </a:r>
            <a:r>
              <a:rPr lang="en-US" sz="5199">
                <a:solidFill>
                  <a:srgbClr val="FFF4FF"/>
                </a:solidFill>
                <a:latin typeface="Cooper Hewitt Bold"/>
              </a:rPr>
              <a:t>PHILIP CROSBY</a:t>
            </a:r>
            <a:r>
              <a:rPr lang="en-US" sz="5199">
                <a:solidFill>
                  <a:srgbClr val="F6D746"/>
                </a:solidFill>
                <a:latin typeface="Cooper Hewitt Bold"/>
              </a:rPr>
              <a:t> EN LA DÉCADA DE 1960</a:t>
            </a:r>
          </a:p>
        </p:txBody>
      </p:sp>
      <p:sp>
        <p:nvSpPr>
          <p:cNvPr id="3" name="AutoShape 3"/>
          <p:cNvSpPr/>
          <p:nvPr/>
        </p:nvSpPr>
        <p:spPr>
          <a:xfrm>
            <a:off x="3449806" y="7582715"/>
            <a:ext cx="11388388" cy="0"/>
          </a:xfrm>
          <a:prstGeom prst="line">
            <a:avLst/>
          </a:prstGeom>
          <a:ln w="95250" cap="flat">
            <a:solidFill>
              <a:srgbClr val="F6D746"/>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F390"/>
        </a:solidFill>
        <a:effectLst/>
      </p:bgPr>
    </p:bg>
    <p:spTree>
      <p:nvGrpSpPr>
        <p:cNvPr id="1" name=""/>
        <p:cNvGrpSpPr/>
        <p:nvPr/>
      </p:nvGrpSpPr>
      <p:grpSpPr>
        <a:xfrm>
          <a:off x="0" y="0"/>
          <a:ext cx="0" cy="0"/>
          <a:chOff x="0" y="0"/>
          <a:chExt cx="0" cy="0"/>
        </a:xfrm>
      </p:grpSpPr>
      <p:sp>
        <p:nvSpPr>
          <p:cNvPr id="2" name="TextBox 2"/>
          <p:cNvSpPr txBox="1"/>
          <p:nvPr/>
        </p:nvSpPr>
        <p:spPr>
          <a:xfrm>
            <a:off x="2121383" y="4327206"/>
            <a:ext cx="14045233" cy="1367795"/>
          </a:xfrm>
          <a:prstGeom prst="rect">
            <a:avLst/>
          </a:prstGeom>
        </p:spPr>
        <p:txBody>
          <a:bodyPr lIns="0" tIns="0" rIns="0" bIns="0" rtlCol="0" anchor="t">
            <a:spAutoFit/>
          </a:bodyPr>
          <a:lstStyle/>
          <a:p>
            <a:pPr marL="0" lvl="0" indent="0" algn="ctr">
              <a:lnSpc>
                <a:spcPts val="9899"/>
              </a:lnSpc>
              <a:spcBef>
                <a:spcPct val="0"/>
              </a:spcBef>
            </a:pPr>
            <a:r>
              <a:rPr lang="en-US" sz="6599">
                <a:solidFill>
                  <a:srgbClr val="000000"/>
                </a:solidFill>
                <a:latin typeface="Cooper Hewitt"/>
              </a:rPr>
              <a:t>"LA CALIDAD ES </a:t>
            </a:r>
            <a:r>
              <a:rPr lang="en-US" sz="6599">
                <a:solidFill>
                  <a:srgbClr val="000000"/>
                </a:solidFill>
                <a:latin typeface="Cooper Hewitt Bold"/>
              </a:rPr>
              <a:t>GRATIS"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09600" y="412432"/>
            <a:ext cx="7239000" cy="3323987"/>
          </a:xfrm>
          <a:prstGeom prst="rect">
            <a:avLst/>
          </a:prstGeom>
          <a:noFill/>
        </p:spPr>
        <p:txBody>
          <a:bodyPr wrap="square" rtlCol="0">
            <a:spAutoFit/>
          </a:bodyPr>
          <a:lstStyle/>
          <a:p>
            <a:r>
              <a:rPr lang="es-MX" sz="2400" b="1" dirty="0">
                <a:latin typeface="Arial" panose="020B0604020202020204" pitchFamily="34" charset="0"/>
                <a:cs typeface="Arial" panose="020B0604020202020204" pitchFamily="34" charset="0"/>
              </a:rPr>
              <a:t>Definición de productividad por </a:t>
            </a:r>
            <a:r>
              <a:rPr lang="es-MX" sz="2400" b="1" dirty="0" smtClean="0">
                <a:latin typeface="Arial" panose="020B0604020202020204" pitchFamily="34" charset="0"/>
                <a:cs typeface="Arial" panose="020B0604020202020204" pitchFamily="34" charset="0"/>
              </a:rPr>
              <a:t>equipos</a:t>
            </a:r>
          </a:p>
          <a:p>
            <a:endParaRPr lang="es-MX" sz="2400" b="1"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Productividad por equipos es un indicador empresarial que pone de manifiesto el tiempo productivo de los equipos de trabajo respecto de su actividad. Representa la suma del tiempo que el grupo de trabajo ha dedicado a actividades consideradas como productivas por la organización.</a:t>
            </a:r>
          </a:p>
          <a:p>
            <a:endParaRPr lang="en-US" dirty="0"/>
          </a:p>
        </p:txBody>
      </p:sp>
      <p:sp>
        <p:nvSpPr>
          <p:cNvPr id="6" name="CuadroTexto 5"/>
          <p:cNvSpPr txBox="1"/>
          <p:nvPr/>
        </p:nvSpPr>
        <p:spPr>
          <a:xfrm>
            <a:off x="609600" y="7083266"/>
            <a:ext cx="14325600" cy="3231654"/>
          </a:xfrm>
          <a:prstGeom prst="rect">
            <a:avLst/>
          </a:prstGeom>
          <a:noFill/>
        </p:spPr>
        <p:txBody>
          <a:bodyPr wrap="square" rtlCol="0">
            <a:spAutoFit/>
          </a:bodyPr>
          <a:lstStyle/>
          <a:p>
            <a:r>
              <a:rPr lang="es-MX" sz="2400" dirty="0">
                <a:latin typeface="Arial" panose="020B0604020202020204" pitchFamily="34" charset="0"/>
                <a:cs typeface="Arial" panose="020B0604020202020204" pitchFamily="34" charset="0"/>
              </a:rPr>
              <a:t> </a:t>
            </a:r>
            <a:r>
              <a:rPr lang="es-MX" sz="2400" b="1" dirty="0">
                <a:latin typeface="Arial" panose="020B0604020202020204" pitchFamily="34" charset="0"/>
                <a:cs typeface="Arial" panose="020B0604020202020204" pitchFamily="34" charset="0"/>
              </a:rPr>
              <a:t>L</a:t>
            </a:r>
            <a:r>
              <a:rPr lang="es-MX" sz="2400" b="1" dirty="0" smtClean="0">
                <a:latin typeface="Arial" panose="020B0604020202020204" pitchFamily="34" charset="0"/>
                <a:cs typeface="Arial" panose="020B0604020202020204" pitchFamily="34" charset="0"/>
              </a:rPr>
              <a:t>as</a:t>
            </a:r>
            <a:r>
              <a:rPr lang="es-MX" sz="2400" b="1" dirty="0">
                <a:latin typeface="Arial" panose="020B0604020202020204" pitchFamily="34" charset="0"/>
                <a:cs typeface="Arial" panose="020B0604020202020204" pitchFamily="34" charset="0"/>
              </a:rPr>
              <a:t> mayores ventajas de contar con información de este tipo serían</a:t>
            </a:r>
            <a:r>
              <a:rPr lang="es-MX" sz="2400" b="1" dirty="0" smtClean="0">
                <a:latin typeface="Arial" panose="020B0604020202020204" pitchFamily="34" charset="0"/>
                <a:cs typeface="Arial" panose="020B0604020202020204" pitchFamily="34" charset="0"/>
              </a:rPr>
              <a:t>:</a:t>
            </a:r>
          </a:p>
          <a:p>
            <a:endParaRPr lang="es-MX" sz="2400" b="1"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 La posibilidad de tomar decisiones que permitan actuar sobre las tendencias.</a:t>
            </a:r>
          </a:p>
          <a:p>
            <a:r>
              <a:rPr lang="es-MX" sz="2400" dirty="0">
                <a:latin typeface="Arial" panose="020B0604020202020204" pitchFamily="34" charset="0"/>
                <a:cs typeface="Arial" panose="020B0604020202020204" pitchFamily="34" charset="0"/>
              </a:rPr>
              <a:t>- Que los datos que este indicador pone de manifiesto facilita la comprensión de las circunstancias que motivan los hechos.</a:t>
            </a:r>
          </a:p>
          <a:p>
            <a:r>
              <a:rPr lang="es-MX" sz="2400" dirty="0">
                <a:latin typeface="Arial" panose="020B0604020202020204" pitchFamily="34" charset="0"/>
                <a:cs typeface="Arial" panose="020B0604020202020204" pitchFamily="34" charset="0"/>
              </a:rPr>
              <a:t>- Esta información ayuda a la hora de emprender acciones tanto a nivel del equipo o como a nivel individual sobre algún o algunos de los miembros del mismo.</a:t>
            </a:r>
          </a:p>
          <a:p>
            <a:r>
              <a:rPr lang="es-MX" dirty="0"/>
              <a:t/>
            </a:r>
            <a:br>
              <a:rPr lang="es-MX" dirty="0"/>
            </a:br>
            <a:endParaRPr lang="en-US"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71500"/>
            <a:ext cx="8839200" cy="5029200"/>
          </a:xfrm>
          <a:prstGeom prst="rect">
            <a:avLst/>
          </a:prstGeom>
        </p:spPr>
      </p:pic>
      <p:sp>
        <p:nvSpPr>
          <p:cNvPr id="8" name="CuadroTexto 7"/>
          <p:cNvSpPr txBox="1"/>
          <p:nvPr/>
        </p:nvSpPr>
        <p:spPr>
          <a:xfrm>
            <a:off x="609600" y="3736419"/>
            <a:ext cx="8153400" cy="3323987"/>
          </a:xfrm>
          <a:prstGeom prst="rect">
            <a:avLst/>
          </a:prstGeom>
          <a:noFill/>
        </p:spPr>
        <p:txBody>
          <a:bodyPr wrap="square" rtlCol="0">
            <a:spAutoFit/>
          </a:bodyPr>
          <a:lstStyle/>
          <a:p>
            <a:r>
              <a:rPr lang="es-MX" sz="2400" b="1" dirty="0">
                <a:latin typeface="Arial" panose="020B0604020202020204" pitchFamily="34" charset="0"/>
                <a:cs typeface="Arial" panose="020B0604020202020204" pitchFamily="34" charset="0"/>
              </a:rPr>
              <a:t>La importancia del trabajo en equipo para el incremento de la </a:t>
            </a:r>
            <a:r>
              <a:rPr lang="es-MX" sz="2400" b="1" dirty="0" smtClean="0">
                <a:latin typeface="Arial" panose="020B0604020202020204" pitchFamily="34" charset="0"/>
                <a:cs typeface="Arial" panose="020B0604020202020204" pitchFamily="34" charset="0"/>
              </a:rPr>
              <a:t>productividad</a:t>
            </a:r>
          </a:p>
          <a:p>
            <a:endParaRPr lang="es-MX" sz="2400" b="1"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El trabajo en equipo en el lugar de trabajo nos beneficia en el grupo, en la organización, en la empresa, mediante el aumento de la productividad individual, que es importante con el fin de alcanzar los objetivos, para poder cumplir los compromisos.</a:t>
            </a:r>
          </a:p>
          <a:p>
            <a:endParaRPr lang="en-US" dirty="0"/>
          </a:p>
        </p:txBody>
      </p:sp>
    </p:spTree>
    <p:extLst>
      <p:ext uri="{BB962C8B-B14F-4D97-AF65-F5344CB8AC3E}">
        <p14:creationId xmlns:p14="http://schemas.microsoft.com/office/powerpoint/2010/main" val="3950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2121383" y="2537279"/>
            <a:ext cx="14045233" cy="3343290"/>
          </a:xfrm>
          <a:prstGeom prst="rect">
            <a:avLst/>
          </a:prstGeom>
        </p:spPr>
        <p:txBody>
          <a:bodyPr lIns="0" tIns="0" rIns="0" bIns="0" rtlCol="0" anchor="t">
            <a:spAutoFit/>
          </a:bodyPr>
          <a:lstStyle/>
          <a:p>
            <a:pPr marL="0" lvl="0" indent="0" algn="ctr">
              <a:lnSpc>
                <a:spcPts val="23999"/>
              </a:lnSpc>
              <a:spcBef>
                <a:spcPct val="0"/>
              </a:spcBef>
            </a:pPr>
            <a:r>
              <a:rPr lang="en-US" sz="15999">
                <a:solidFill>
                  <a:srgbClr val="F6D746"/>
                </a:solidFill>
                <a:latin typeface="Agrandir Medium Bold"/>
              </a:rPr>
              <a:t>GRACIAS</a:t>
            </a:r>
          </a:p>
        </p:txBody>
      </p:sp>
      <p:sp>
        <p:nvSpPr>
          <p:cNvPr id="3" name="TextBox 3"/>
          <p:cNvSpPr txBox="1"/>
          <p:nvPr/>
        </p:nvSpPr>
        <p:spPr>
          <a:xfrm>
            <a:off x="3449806" y="7344642"/>
            <a:ext cx="11388388" cy="483235"/>
          </a:xfrm>
          <a:prstGeom prst="rect">
            <a:avLst/>
          </a:prstGeom>
        </p:spPr>
        <p:txBody>
          <a:bodyPr lIns="0" tIns="0" rIns="0" bIns="0" rtlCol="0" anchor="t">
            <a:spAutoFit/>
          </a:bodyPr>
          <a:lstStyle/>
          <a:p>
            <a:pPr marL="0" lvl="0" indent="0" algn="ctr">
              <a:lnSpc>
                <a:spcPts val="3079"/>
              </a:lnSpc>
              <a:spcBef>
                <a:spcPct val="0"/>
              </a:spcBef>
            </a:pPr>
            <a:r>
              <a:rPr lang="en-US" sz="2799" spc="83">
                <a:solidFill>
                  <a:srgbClr val="FFFFFF"/>
                </a:solidFill>
                <a:latin typeface="Agrandir Medium"/>
              </a:rPr>
              <a:t>3M2-IS</a:t>
            </a:r>
          </a:p>
        </p:txBody>
      </p:sp>
      <p:sp>
        <p:nvSpPr>
          <p:cNvPr id="4" name="TextBox 4"/>
          <p:cNvSpPr txBox="1"/>
          <p:nvPr/>
        </p:nvSpPr>
        <p:spPr>
          <a:xfrm>
            <a:off x="3449806" y="1960242"/>
            <a:ext cx="11388388" cy="421005"/>
          </a:xfrm>
          <a:prstGeom prst="rect">
            <a:avLst/>
          </a:prstGeom>
        </p:spPr>
        <p:txBody>
          <a:bodyPr lIns="0" tIns="0" rIns="0" bIns="0" rtlCol="0" anchor="t">
            <a:spAutoFit/>
          </a:bodyPr>
          <a:lstStyle/>
          <a:p>
            <a:pPr algn="ctr">
              <a:lnSpc>
                <a:spcPts val="2640"/>
              </a:lnSpc>
            </a:pPr>
            <a:r>
              <a:rPr lang="en-US" sz="2400" spc="72">
                <a:solidFill>
                  <a:srgbClr val="FFFFFF"/>
                </a:solidFill>
                <a:latin typeface="Agrandir Medium"/>
              </a:rPr>
              <a:t>--</a:t>
            </a:r>
          </a:p>
        </p:txBody>
      </p:sp>
      <p:sp>
        <p:nvSpPr>
          <p:cNvPr id="5" name="AutoShape 5"/>
          <p:cNvSpPr/>
          <p:nvPr/>
        </p:nvSpPr>
        <p:spPr>
          <a:xfrm>
            <a:off x="3449806" y="5880569"/>
            <a:ext cx="11388388" cy="0"/>
          </a:xfrm>
          <a:prstGeom prst="line">
            <a:avLst/>
          </a:prstGeom>
          <a:ln w="95250" cap="flat">
            <a:solidFill>
              <a:srgbClr val="F6D746"/>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255</Words>
  <Application>Microsoft Office PowerPoint</Application>
  <PresentationFormat>Personalizado</PresentationFormat>
  <Paragraphs>28</Paragraphs>
  <Slides>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vt:i4>
      </vt:variant>
    </vt:vector>
  </HeadingPairs>
  <TitlesOfParts>
    <vt:vector size="16" baseType="lpstr">
      <vt:lpstr>Cooper Hewitt</vt:lpstr>
      <vt:lpstr>Calibri</vt:lpstr>
      <vt:lpstr>Agrandir Medium</vt:lpstr>
      <vt:lpstr>Agrandir Medium Bold</vt:lpstr>
      <vt:lpstr>Cooper Hewitt Bold</vt:lpstr>
      <vt:lpstr>Agrandir Wide Medium</vt:lpstr>
      <vt:lpstr>Arimo</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Plan de Marketing Redondeado Amistoso Blanco Azul</dc:title>
  <cp:lastModifiedBy>Hp6570b</cp:lastModifiedBy>
  <cp:revision>5</cp:revision>
  <dcterms:created xsi:type="dcterms:W3CDTF">2006-08-16T00:00:00Z</dcterms:created>
  <dcterms:modified xsi:type="dcterms:W3CDTF">2023-03-31T06:34:29Z</dcterms:modified>
  <dc:identifier>DAFeu6mkvX4</dc:identifier>
</cp:coreProperties>
</file>