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7"/>
  </p:normalViewPr>
  <p:slideViewPr>
    <p:cSldViewPr snapToGrid="0">
      <p:cViewPr>
        <p:scale>
          <a:sx n="80" d="100"/>
          <a:sy n="80" d="100"/>
        </p:scale>
        <p:origin x="12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EF474-094E-47E8-ABB3-AE14B229D10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36579F-9404-4B53-AA30-0E2B7F097B33}">
      <dgm:prSet/>
      <dgm:spPr/>
      <dgm:t>
        <a:bodyPr/>
        <a:lstStyle/>
        <a:p>
          <a:r>
            <a:rPr lang="en-US"/>
            <a:t>The spread of malaria was documented in colonial reports which were lengthy and contained sometimes no visualizations at all.</a:t>
          </a:r>
        </a:p>
      </dgm:t>
    </dgm:pt>
    <dgm:pt modelId="{8E2C87E4-1994-4626-9329-361897D31E7A}" type="parTrans" cxnId="{39184DEF-A028-4736-98F7-C21167B9A331}">
      <dgm:prSet/>
      <dgm:spPr/>
      <dgm:t>
        <a:bodyPr/>
        <a:lstStyle/>
        <a:p>
          <a:endParaRPr lang="en-US"/>
        </a:p>
      </dgm:t>
    </dgm:pt>
    <dgm:pt modelId="{2CED98B3-AEB6-4C2E-AA1D-C8052E0FE11E}" type="sibTrans" cxnId="{39184DEF-A028-4736-98F7-C21167B9A331}">
      <dgm:prSet/>
      <dgm:spPr/>
      <dgm:t>
        <a:bodyPr/>
        <a:lstStyle/>
        <a:p>
          <a:endParaRPr lang="en-US"/>
        </a:p>
      </dgm:t>
    </dgm:pt>
    <dgm:pt modelId="{F4C5CA4C-F99D-4B0B-BD6B-7C2C79B5B46A}">
      <dgm:prSet/>
      <dgm:spPr/>
      <dgm:t>
        <a:bodyPr/>
        <a:lstStyle/>
        <a:p>
          <a:r>
            <a:rPr lang="en-US"/>
            <a:t>These reports were also flawed at times while correct at other times.</a:t>
          </a:r>
        </a:p>
      </dgm:t>
    </dgm:pt>
    <dgm:pt modelId="{13F5D0CD-EDB2-4A5C-9BB6-B4F68DEC9572}" type="parTrans" cxnId="{B33ADC22-D31D-4EF7-875D-F51668567BF2}">
      <dgm:prSet/>
      <dgm:spPr/>
      <dgm:t>
        <a:bodyPr/>
        <a:lstStyle/>
        <a:p>
          <a:endParaRPr lang="en-US"/>
        </a:p>
      </dgm:t>
    </dgm:pt>
    <dgm:pt modelId="{0C04D807-BE5A-474C-9BE0-3CD907417A8D}" type="sibTrans" cxnId="{B33ADC22-D31D-4EF7-875D-F51668567BF2}">
      <dgm:prSet/>
      <dgm:spPr/>
      <dgm:t>
        <a:bodyPr/>
        <a:lstStyle/>
        <a:p>
          <a:endParaRPr lang="en-US"/>
        </a:p>
      </dgm:t>
    </dgm:pt>
    <dgm:pt modelId="{76463D32-8EB0-4BED-97AA-2B0361EF38AA}">
      <dgm:prSet/>
      <dgm:spPr/>
      <dgm:t>
        <a:bodyPr/>
        <a:lstStyle/>
        <a:p>
          <a:r>
            <a:rPr lang="en-US"/>
            <a:t>How can the colonial reports be visualized and analyzed?</a:t>
          </a:r>
        </a:p>
      </dgm:t>
    </dgm:pt>
    <dgm:pt modelId="{3901B502-2D7B-4783-86EF-A9F1E4D2C5BD}" type="parTrans" cxnId="{D4C24735-4D29-4CE1-8A02-405B4626FB7D}">
      <dgm:prSet/>
      <dgm:spPr/>
      <dgm:t>
        <a:bodyPr/>
        <a:lstStyle/>
        <a:p>
          <a:endParaRPr lang="en-US"/>
        </a:p>
      </dgm:t>
    </dgm:pt>
    <dgm:pt modelId="{422B4973-D04D-4415-A6D7-7E8AF1112B42}" type="sibTrans" cxnId="{D4C24735-4D29-4CE1-8A02-405B4626FB7D}">
      <dgm:prSet/>
      <dgm:spPr/>
      <dgm:t>
        <a:bodyPr/>
        <a:lstStyle/>
        <a:p>
          <a:endParaRPr lang="en-US"/>
        </a:p>
      </dgm:t>
    </dgm:pt>
    <dgm:pt modelId="{4EC3D96B-241F-2847-B2FC-1344E232489A}" type="pres">
      <dgm:prSet presAssocID="{686EF474-094E-47E8-ABB3-AE14B229D100}" presName="linear" presStyleCnt="0">
        <dgm:presLayoutVars>
          <dgm:animLvl val="lvl"/>
          <dgm:resizeHandles val="exact"/>
        </dgm:presLayoutVars>
      </dgm:prSet>
      <dgm:spPr/>
    </dgm:pt>
    <dgm:pt modelId="{8449888D-A1D6-AA4A-8D1B-B137835013C0}" type="pres">
      <dgm:prSet presAssocID="{9336579F-9404-4B53-AA30-0E2B7F097B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227C37-39ED-4246-99BE-41A4CADAFDB1}" type="pres">
      <dgm:prSet presAssocID="{2CED98B3-AEB6-4C2E-AA1D-C8052E0FE11E}" presName="spacer" presStyleCnt="0"/>
      <dgm:spPr/>
    </dgm:pt>
    <dgm:pt modelId="{11651C7B-76D3-3B4D-A2E9-7B33741F012E}" type="pres">
      <dgm:prSet presAssocID="{F4C5CA4C-F99D-4B0B-BD6B-7C2C79B5B4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88C0C6-5A21-A54E-A927-3EB10FBE8852}" type="pres">
      <dgm:prSet presAssocID="{0C04D807-BE5A-474C-9BE0-3CD907417A8D}" presName="spacer" presStyleCnt="0"/>
      <dgm:spPr/>
    </dgm:pt>
    <dgm:pt modelId="{8C012060-2F5A-584E-8C61-88690BBEF8DA}" type="pres">
      <dgm:prSet presAssocID="{76463D32-8EB0-4BED-97AA-2B0361EF38A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C41512-0E18-CF4E-8A5A-37728EF88523}" type="presOf" srcId="{686EF474-094E-47E8-ABB3-AE14B229D100}" destId="{4EC3D96B-241F-2847-B2FC-1344E232489A}" srcOrd="0" destOrd="0" presId="urn:microsoft.com/office/officeart/2005/8/layout/vList2"/>
    <dgm:cxn modelId="{77925B1F-1975-BB49-B6D8-24EB1C0528F4}" type="presOf" srcId="{9336579F-9404-4B53-AA30-0E2B7F097B33}" destId="{8449888D-A1D6-AA4A-8D1B-B137835013C0}" srcOrd="0" destOrd="0" presId="urn:microsoft.com/office/officeart/2005/8/layout/vList2"/>
    <dgm:cxn modelId="{B33ADC22-D31D-4EF7-875D-F51668567BF2}" srcId="{686EF474-094E-47E8-ABB3-AE14B229D100}" destId="{F4C5CA4C-F99D-4B0B-BD6B-7C2C79B5B46A}" srcOrd="1" destOrd="0" parTransId="{13F5D0CD-EDB2-4A5C-9BB6-B4F68DEC9572}" sibTransId="{0C04D807-BE5A-474C-9BE0-3CD907417A8D}"/>
    <dgm:cxn modelId="{D4C24735-4D29-4CE1-8A02-405B4626FB7D}" srcId="{686EF474-094E-47E8-ABB3-AE14B229D100}" destId="{76463D32-8EB0-4BED-97AA-2B0361EF38AA}" srcOrd="2" destOrd="0" parTransId="{3901B502-2D7B-4783-86EF-A9F1E4D2C5BD}" sibTransId="{422B4973-D04D-4415-A6D7-7E8AF1112B42}"/>
    <dgm:cxn modelId="{096C0F9B-1402-1F42-B1F2-4DEC4F77AE7A}" type="presOf" srcId="{76463D32-8EB0-4BED-97AA-2B0361EF38AA}" destId="{8C012060-2F5A-584E-8C61-88690BBEF8DA}" srcOrd="0" destOrd="0" presId="urn:microsoft.com/office/officeart/2005/8/layout/vList2"/>
    <dgm:cxn modelId="{DBE040D1-9786-DA47-8E2C-C6DE04AF4A47}" type="presOf" srcId="{F4C5CA4C-F99D-4B0B-BD6B-7C2C79B5B46A}" destId="{11651C7B-76D3-3B4D-A2E9-7B33741F012E}" srcOrd="0" destOrd="0" presId="urn:microsoft.com/office/officeart/2005/8/layout/vList2"/>
    <dgm:cxn modelId="{39184DEF-A028-4736-98F7-C21167B9A331}" srcId="{686EF474-094E-47E8-ABB3-AE14B229D100}" destId="{9336579F-9404-4B53-AA30-0E2B7F097B33}" srcOrd="0" destOrd="0" parTransId="{8E2C87E4-1994-4626-9329-361897D31E7A}" sibTransId="{2CED98B3-AEB6-4C2E-AA1D-C8052E0FE11E}"/>
    <dgm:cxn modelId="{125BAC61-3A47-374C-8EA4-6F28E71C2F12}" type="presParOf" srcId="{4EC3D96B-241F-2847-B2FC-1344E232489A}" destId="{8449888D-A1D6-AA4A-8D1B-B137835013C0}" srcOrd="0" destOrd="0" presId="urn:microsoft.com/office/officeart/2005/8/layout/vList2"/>
    <dgm:cxn modelId="{EC112043-8DC7-8548-825B-A14BB0C84562}" type="presParOf" srcId="{4EC3D96B-241F-2847-B2FC-1344E232489A}" destId="{FB227C37-39ED-4246-99BE-41A4CADAFDB1}" srcOrd="1" destOrd="0" presId="urn:microsoft.com/office/officeart/2005/8/layout/vList2"/>
    <dgm:cxn modelId="{90E430FF-FAEE-F548-90A5-FF96B6F9F989}" type="presParOf" srcId="{4EC3D96B-241F-2847-B2FC-1344E232489A}" destId="{11651C7B-76D3-3B4D-A2E9-7B33741F012E}" srcOrd="2" destOrd="0" presId="urn:microsoft.com/office/officeart/2005/8/layout/vList2"/>
    <dgm:cxn modelId="{D135DA70-41EE-BF45-B6FB-24129A3E6387}" type="presParOf" srcId="{4EC3D96B-241F-2847-B2FC-1344E232489A}" destId="{F988C0C6-5A21-A54E-A927-3EB10FBE8852}" srcOrd="3" destOrd="0" presId="urn:microsoft.com/office/officeart/2005/8/layout/vList2"/>
    <dgm:cxn modelId="{D011E4B0-B8D6-324E-A909-BDC3CA62DC0D}" type="presParOf" srcId="{4EC3D96B-241F-2847-B2FC-1344E232489A}" destId="{8C012060-2F5A-584E-8C61-88690BBEF8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7C94C-1286-4BAA-A9B9-EEBC8C71815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BDC3CC-B82A-4E69-96B6-AE8A1F0D5D36}">
      <dgm:prSet/>
      <dgm:spPr/>
      <dgm:t>
        <a:bodyPr/>
        <a:lstStyle/>
        <a:p>
          <a:r>
            <a:rPr lang="en-US"/>
            <a:t>There are two types of data.</a:t>
          </a:r>
        </a:p>
      </dgm:t>
    </dgm:pt>
    <dgm:pt modelId="{A3C06983-E927-47EE-AECF-0C289C052EB1}" type="parTrans" cxnId="{CF58FEC7-D2F4-485B-981E-BA9D88174A07}">
      <dgm:prSet/>
      <dgm:spPr/>
      <dgm:t>
        <a:bodyPr/>
        <a:lstStyle/>
        <a:p>
          <a:endParaRPr lang="en-US"/>
        </a:p>
      </dgm:t>
    </dgm:pt>
    <dgm:pt modelId="{CE4703D5-9057-48D9-9CE6-EC527706435A}" type="sibTrans" cxnId="{CF58FEC7-D2F4-485B-981E-BA9D88174A07}">
      <dgm:prSet/>
      <dgm:spPr/>
      <dgm:t>
        <a:bodyPr/>
        <a:lstStyle/>
        <a:p>
          <a:endParaRPr lang="en-US"/>
        </a:p>
      </dgm:t>
    </dgm:pt>
    <dgm:pt modelId="{D1EF5445-8BF5-4063-8D51-C90609977D8D}">
      <dgm:prSet/>
      <dgm:spPr/>
      <dgm:t>
        <a:bodyPr/>
        <a:lstStyle/>
        <a:p>
          <a:r>
            <a:rPr lang="en-US"/>
            <a:t>Those of a description nature such as a description of how the disease malaria spread.</a:t>
          </a:r>
        </a:p>
      </dgm:t>
    </dgm:pt>
    <dgm:pt modelId="{AB6215A7-949C-4552-9E6D-223FF2AD6ADB}" type="parTrans" cxnId="{DA356B50-718A-490D-A616-1C6D71A3540C}">
      <dgm:prSet/>
      <dgm:spPr/>
      <dgm:t>
        <a:bodyPr/>
        <a:lstStyle/>
        <a:p>
          <a:endParaRPr lang="en-US"/>
        </a:p>
      </dgm:t>
    </dgm:pt>
    <dgm:pt modelId="{318729C4-14B7-4F9A-B582-D5C4D673A7FD}" type="sibTrans" cxnId="{DA356B50-718A-490D-A616-1C6D71A3540C}">
      <dgm:prSet/>
      <dgm:spPr/>
      <dgm:t>
        <a:bodyPr/>
        <a:lstStyle/>
        <a:p>
          <a:endParaRPr lang="en-US"/>
        </a:p>
      </dgm:t>
    </dgm:pt>
    <dgm:pt modelId="{876946B4-321B-41CD-8564-C7221CA5E0D1}">
      <dgm:prSet/>
      <dgm:spPr/>
      <dgm:t>
        <a:bodyPr/>
        <a:lstStyle/>
        <a:p>
          <a:r>
            <a:rPr lang="en-US" dirty="0"/>
            <a:t>Then, there are the statistical data which need to be georeferenced (used </a:t>
          </a:r>
          <a:r>
            <a:rPr lang="en-US" i="1" dirty="0"/>
            <a:t>ArcGIS Pro</a:t>
          </a:r>
          <a:r>
            <a:rPr lang="en-US" dirty="0"/>
            <a:t>).</a:t>
          </a:r>
        </a:p>
      </dgm:t>
    </dgm:pt>
    <dgm:pt modelId="{A5D5C4B6-8023-4670-8A3D-FB8966D06DCD}" type="parTrans" cxnId="{0893D970-B84E-4441-8448-3DFCC54AC6BE}">
      <dgm:prSet/>
      <dgm:spPr/>
      <dgm:t>
        <a:bodyPr/>
        <a:lstStyle/>
        <a:p>
          <a:endParaRPr lang="en-US"/>
        </a:p>
      </dgm:t>
    </dgm:pt>
    <dgm:pt modelId="{DBBF7838-29BF-436F-9A96-EC8F2392D3FD}" type="sibTrans" cxnId="{0893D970-B84E-4441-8448-3DFCC54AC6BE}">
      <dgm:prSet/>
      <dgm:spPr/>
      <dgm:t>
        <a:bodyPr/>
        <a:lstStyle/>
        <a:p>
          <a:endParaRPr lang="en-US"/>
        </a:p>
      </dgm:t>
    </dgm:pt>
    <dgm:pt modelId="{CB6C7823-122E-4077-8F54-E45A6818D6D9}">
      <dgm:prSet/>
      <dgm:spPr/>
      <dgm:t>
        <a:bodyPr/>
        <a:lstStyle/>
        <a:p>
          <a:r>
            <a:rPr lang="en-US" dirty="0"/>
            <a:t>All of them have to be transcribed and cleaned especially from wide to long format (used </a:t>
          </a:r>
          <a:r>
            <a:rPr lang="en-US" i="1" dirty="0" err="1"/>
            <a:t>OpenRefine</a:t>
          </a:r>
          <a:r>
            <a:rPr lang="en-US" dirty="0"/>
            <a:t>).</a:t>
          </a:r>
        </a:p>
      </dgm:t>
    </dgm:pt>
    <dgm:pt modelId="{F3638272-D868-4BDE-BB62-DCCC37F3959E}" type="parTrans" cxnId="{349B7464-0209-4548-9ECF-12A8B0E4F38A}">
      <dgm:prSet/>
      <dgm:spPr/>
      <dgm:t>
        <a:bodyPr/>
        <a:lstStyle/>
        <a:p>
          <a:endParaRPr lang="en-US"/>
        </a:p>
      </dgm:t>
    </dgm:pt>
    <dgm:pt modelId="{BB81AA9D-4E3A-4148-B730-73D83260BEEC}" type="sibTrans" cxnId="{349B7464-0209-4548-9ECF-12A8B0E4F38A}">
      <dgm:prSet/>
      <dgm:spPr/>
      <dgm:t>
        <a:bodyPr/>
        <a:lstStyle/>
        <a:p>
          <a:endParaRPr lang="en-US"/>
        </a:p>
      </dgm:t>
    </dgm:pt>
    <dgm:pt modelId="{41ACE4F8-2844-224E-BD12-71EFE11CF7A2}" type="pres">
      <dgm:prSet presAssocID="{DF57C94C-1286-4BAA-A9B9-EEBC8C71815A}" presName="Name0" presStyleCnt="0">
        <dgm:presLayoutVars>
          <dgm:dir/>
          <dgm:animLvl val="lvl"/>
          <dgm:resizeHandles val="exact"/>
        </dgm:presLayoutVars>
      </dgm:prSet>
      <dgm:spPr/>
    </dgm:pt>
    <dgm:pt modelId="{CAC884B2-B46C-9746-8DAD-3860E291A3B7}" type="pres">
      <dgm:prSet presAssocID="{CB6C7823-122E-4077-8F54-E45A6818D6D9}" presName="boxAndChildren" presStyleCnt="0"/>
      <dgm:spPr/>
    </dgm:pt>
    <dgm:pt modelId="{754FD4F0-0F76-CC47-A8E4-92D302689F58}" type="pres">
      <dgm:prSet presAssocID="{CB6C7823-122E-4077-8F54-E45A6818D6D9}" presName="parentTextBox" presStyleLbl="node1" presStyleIdx="0" presStyleCnt="4"/>
      <dgm:spPr/>
    </dgm:pt>
    <dgm:pt modelId="{F82C9F78-6E32-2740-A0E4-47534161550E}" type="pres">
      <dgm:prSet presAssocID="{DBBF7838-29BF-436F-9A96-EC8F2392D3FD}" presName="sp" presStyleCnt="0"/>
      <dgm:spPr/>
    </dgm:pt>
    <dgm:pt modelId="{69F6D2F8-B088-D343-BD31-C3DE9E3C9E65}" type="pres">
      <dgm:prSet presAssocID="{876946B4-321B-41CD-8564-C7221CA5E0D1}" presName="arrowAndChildren" presStyleCnt="0"/>
      <dgm:spPr/>
    </dgm:pt>
    <dgm:pt modelId="{6896F17C-1FF1-FE47-A55E-139332EF0C2C}" type="pres">
      <dgm:prSet presAssocID="{876946B4-321B-41CD-8564-C7221CA5E0D1}" presName="parentTextArrow" presStyleLbl="node1" presStyleIdx="1" presStyleCnt="4"/>
      <dgm:spPr/>
    </dgm:pt>
    <dgm:pt modelId="{60AB163A-8DD1-2E4F-88A4-F3B2FFCDCEC9}" type="pres">
      <dgm:prSet presAssocID="{318729C4-14B7-4F9A-B582-D5C4D673A7FD}" presName="sp" presStyleCnt="0"/>
      <dgm:spPr/>
    </dgm:pt>
    <dgm:pt modelId="{45FA5AF8-ED2D-034B-96DD-C2146EC2D0FB}" type="pres">
      <dgm:prSet presAssocID="{D1EF5445-8BF5-4063-8D51-C90609977D8D}" presName="arrowAndChildren" presStyleCnt="0"/>
      <dgm:spPr/>
    </dgm:pt>
    <dgm:pt modelId="{5B30CB42-1BF0-784B-AF7C-61DACA1A5327}" type="pres">
      <dgm:prSet presAssocID="{D1EF5445-8BF5-4063-8D51-C90609977D8D}" presName="parentTextArrow" presStyleLbl="node1" presStyleIdx="2" presStyleCnt="4"/>
      <dgm:spPr/>
    </dgm:pt>
    <dgm:pt modelId="{413E325C-B587-0944-917F-8256DE74FB56}" type="pres">
      <dgm:prSet presAssocID="{CE4703D5-9057-48D9-9CE6-EC527706435A}" presName="sp" presStyleCnt="0"/>
      <dgm:spPr/>
    </dgm:pt>
    <dgm:pt modelId="{A6B43323-11EF-9A47-A5E7-DE5194B4E441}" type="pres">
      <dgm:prSet presAssocID="{85BDC3CC-B82A-4E69-96B6-AE8A1F0D5D36}" presName="arrowAndChildren" presStyleCnt="0"/>
      <dgm:spPr/>
    </dgm:pt>
    <dgm:pt modelId="{075AAE8A-C2CF-2846-9D93-535A70475BA8}" type="pres">
      <dgm:prSet presAssocID="{85BDC3CC-B82A-4E69-96B6-AE8A1F0D5D36}" presName="parentTextArrow" presStyleLbl="node1" presStyleIdx="3" presStyleCnt="4"/>
      <dgm:spPr/>
    </dgm:pt>
  </dgm:ptLst>
  <dgm:cxnLst>
    <dgm:cxn modelId="{DA356B50-718A-490D-A616-1C6D71A3540C}" srcId="{DF57C94C-1286-4BAA-A9B9-EEBC8C71815A}" destId="{D1EF5445-8BF5-4063-8D51-C90609977D8D}" srcOrd="1" destOrd="0" parTransId="{AB6215A7-949C-4552-9E6D-223FF2AD6ADB}" sibTransId="{318729C4-14B7-4F9A-B582-D5C4D673A7FD}"/>
    <dgm:cxn modelId="{BAE78E52-2B98-C04D-BE5E-71BDC051340D}" type="presOf" srcId="{DF57C94C-1286-4BAA-A9B9-EEBC8C71815A}" destId="{41ACE4F8-2844-224E-BD12-71EFE11CF7A2}" srcOrd="0" destOrd="0" presId="urn:microsoft.com/office/officeart/2005/8/layout/process4"/>
    <dgm:cxn modelId="{898E3553-D9E2-714C-8F04-6BD9DB6E2181}" type="presOf" srcId="{CB6C7823-122E-4077-8F54-E45A6818D6D9}" destId="{754FD4F0-0F76-CC47-A8E4-92D302689F58}" srcOrd="0" destOrd="0" presId="urn:microsoft.com/office/officeart/2005/8/layout/process4"/>
    <dgm:cxn modelId="{349B7464-0209-4548-9ECF-12A8B0E4F38A}" srcId="{DF57C94C-1286-4BAA-A9B9-EEBC8C71815A}" destId="{CB6C7823-122E-4077-8F54-E45A6818D6D9}" srcOrd="3" destOrd="0" parTransId="{F3638272-D868-4BDE-BB62-DCCC37F3959E}" sibTransId="{BB81AA9D-4E3A-4148-B730-73D83260BEEC}"/>
    <dgm:cxn modelId="{0893D970-B84E-4441-8448-3DFCC54AC6BE}" srcId="{DF57C94C-1286-4BAA-A9B9-EEBC8C71815A}" destId="{876946B4-321B-41CD-8564-C7221CA5E0D1}" srcOrd="2" destOrd="0" parTransId="{A5D5C4B6-8023-4670-8A3D-FB8966D06DCD}" sibTransId="{DBBF7838-29BF-436F-9A96-EC8F2392D3FD}"/>
    <dgm:cxn modelId="{E2C40BA2-8AAB-6B46-87AD-83C73193E602}" type="presOf" srcId="{876946B4-321B-41CD-8564-C7221CA5E0D1}" destId="{6896F17C-1FF1-FE47-A55E-139332EF0C2C}" srcOrd="0" destOrd="0" presId="urn:microsoft.com/office/officeart/2005/8/layout/process4"/>
    <dgm:cxn modelId="{CF58FEC7-D2F4-485B-981E-BA9D88174A07}" srcId="{DF57C94C-1286-4BAA-A9B9-EEBC8C71815A}" destId="{85BDC3CC-B82A-4E69-96B6-AE8A1F0D5D36}" srcOrd="0" destOrd="0" parTransId="{A3C06983-E927-47EE-AECF-0C289C052EB1}" sibTransId="{CE4703D5-9057-48D9-9CE6-EC527706435A}"/>
    <dgm:cxn modelId="{64AC95D6-1030-1D41-AFFB-32E69C54E9D1}" type="presOf" srcId="{D1EF5445-8BF5-4063-8D51-C90609977D8D}" destId="{5B30CB42-1BF0-784B-AF7C-61DACA1A5327}" srcOrd="0" destOrd="0" presId="urn:microsoft.com/office/officeart/2005/8/layout/process4"/>
    <dgm:cxn modelId="{1AE1D0E3-B98B-3343-93AC-335BDBF3FBB7}" type="presOf" srcId="{85BDC3CC-B82A-4E69-96B6-AE8A1F0D5D36}" destId="{075AAE8A-C2CF-2846-9D93-535A70475BA8}" srcOrd="0" destOrd="0" presId="urn:microsoft.com/office/officeart/2005/8/layout/process4"/>
    <dgm:cxn modelId="{A047B7ED-19AA-4448-95FC-160E17FDE32C}" type="presParOf" srcId="{41ACE4F8-2844-224E-BD12-71EFE11CF7A2}" destId="{CAC884B2-B46C-9746-8DAD-3860E291A3B7}" srcOrd="0" destOrd="0" presId="urn:microsoft.com/office/officeart/2005/8/layout/process4"/>
    <dgm:cxn modelId="{2D309B20-0C88-AD42-837B-B0FEB92C77B4}" type="presParOf" srcId="{CAC884B2-B46C-9746-8DAD-3860E291A3B7}" destId="{754FD4F0-0F76-CC47-A8E4-92D302689F58}" srcOrd="0" destOrd="0" presId="urn:microsoft.com/office/officeart/2005/8/layout/process4"/>
    <dgm:cxn modelId="{2D300564-FD47-2B47-8503-AE55B1E34237}" type="presParOf" srcId="{41ACE4F8-2844-224E-BD12-71EFE11CF7A2}" destId="{F82C9F78-6E32-2740-A0E4-47534161550E}" srcOrd="1" destOrd="0" presId="urn:microsoft.com/office/officeart/2005/8/layout/process4"/>
    <dgm:cxn modelId="{16938DBF-4089-E945-9F4A-6789DB9D030D}" type="presParOf" srcId="{41ACE4F8-2844-224E-BD12-71EFE11CF7A2}" destId="{69F6D2F8-B088-D343-BD31-C3DE9E3C9E65}" srcOrd="2" destOrd="0" presId="urn:microsoft.com/office/officeart/2005/8/layout/process4"/>
    <dgm:cxn modelId="{5E35B460-66EB-524E-B810-F23CF4A42907}" type="presParOf" srcId="{69F6D2F8-B088-D343-BD31-C3DE9E3C9E65}" destId="{6896F17C-1FF1-FE47-A55E-139332EF0C2C}" srcOrd="0" destOrd="0" presId="urn:microsoft.com/office/officeart/2005/8/layout/process4"/>
    <dgm:cxn modelId="{931C22DE-4800-2041-84A6-7304F47A2C66}" type="presParOf" srcId="{41ACE4F8-2844-224E-BD12-71EFE11CF7A2}" destId="{60AB163A-8DD1-2E4F-88A4-F3B2FFCDCEC9}" srcOrd="3" destOrd="0" presId="urn:microsoft.com/office/officeart/2005/8/layout/process4"/>
    <dgm:cxn modelId="{A00588C3-765A-E141-9FC0-1FF415EF2963}" type="presParOf" srcId="{41ACE4F8-2844-224E-BD12-71EFE11CF7A2}" destId="{45FA5AF8-ED2D-034B-96DD-C2146EC2D0FB}" srcOrd="4" destOrd="0" presId="urn:microsoft.com/office/officeart/2005/8/layout/process4"/>
    <dgm:cxn modelId="{312292B1-B3D9-4C44-BAA1-DD5060FA96CD}" type="presParOf" srcId="{45FA5AF8-ED2D-034B-96DD-C2146EC2D0FB}" destId="{5B30CB42-1BF0-784B-AF7C-61DACA1A5327}" srcOrd="0" destOrd="0" presId="urn:microsoft.com/office/officeart/2005/8/layout/process4"/>
    <dgm:cxn modelId="{29E609B5-2909-F348-81EC-054BE8FE66F2}" type="presParOf" srcId="{41ACE4F8-2844-224E-BD12-71EFE11CF7A2}" destId="{413E325C-B587-0944-917F-8256DE74FB56}" srcOrd="5" destOrd="0" presId="urn:microsoft.com/office/officeart/2005/8/layout/process4"/>
    <dgm:cxn modelId="{B0AE4672-5647-7044-9A27-ADBD5022486C}" type="presParOf" srcId="{41ACE4F8-2844-224E-BD12-71EFE11CF7A2}" destId="{A6B43323-11EF-9A47-A5E7-DE5194B4E441}" srcOrd="6" destOrd="0" presId="urn:microsoft.com/office/officeart/2005/8/layout/process4"/>
    <dgm:cxn modelId="{1D723BBA-CD95-924F-A35A-D9BD41C902D3}" type="presParOf" srcId="{A6B43323-11EF-9A47-A5E7-DE5194B4E441}" destId="{075AAE8A-C2CF-2846-9D93-535A70475B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9888D-A1D6-AA4A-8D1B-B137835013C0}">
      <dsp:nvSpPr>
        <dsp:cNvPr id="0" name=""/>
        <dsp:cNvSpPr/>
      </dsp:nvSpPr>
      <dsp:spPr>
        <a:xfrm>
          <a:off x="0" y="631242"/>
          <a:ext cx="6291714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spread of malaria was documented in colonial reports which were lengthy and contained sometimes no visualizations at all.</a:t>
          </a:r>
        </a:p>
      </dsp:txBody>
      <dsp:txXfrm>
        <a:off x="67110" y="698352"/>
        <a:ext cx="6157494" cy="1240530"/>
      </dsp:txXfrm>
    </dsp:sp>
    <dsp:sp modelId="{11651C7B-76D3-3B4D-A2E9-7B33741F012E}">
      <dsp:nvSpPr>
        <dsp:cNvPr id="0" name=""/>
        <dsp:cNvSpPr/>
      </dsp:nvSpPr>
      <dsp:spPr>
        <a:xfrm>
          <a:off x="0" y="2077992"/>
          <a:ext cx="6291714" cy="13747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These reports were also flawed at times while correct at other times.</a:t>
          </a:r>
        </a:p>
      </dsp:txBody>
      <dsp:txXfrm>
        <a:off x="67110" y="2145102"/>
        <a:ext cx="6157494" cy="1240530"/>
      </dsp:txXfrm>
    </dsp:sp>
    <dsp:sp modelId="{8C012060-2F5A-584E-8C61-88690BBEF8DA}">
      <dsp:nvSpPr>
        <dsp:cNvPr id="0" name=""/>
        <dsp:cNvSpPr/>
      </dsp:nvSpPr>
      <dsp:spPr>
        <a:xfrm>
          <a:off x="0" y="3524742"/>
          <a:ext cx="6291714" cy="13747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can the colonial reports be visualized and analyzed?</a:t>
          </a:r>
        </a:p>
      </dsp:txBody>
      <dsp:txXfrm>
        <a:off x="67110" y="3591852"/>
        <a:ext cx="6157494" cy="1240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FD4F0-0F76-CC47-A8E4-92D302689F58}">
      <dsp:nvSpPr>
        <dsp:cNvPr id="0" name=""/>
        <dsp:cNvSpPr/>
      </dsp:nvSpPr>
      <dsp:spPr>
        <a:xfrm>
          <a:off x="0" y="4561092"/>
          <a:ext cx="6303729" cy="9978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 of them have to be transcribed and cleaned especially from wide to long format (used </a:t>
          </a:r>
          <a:r>
            <a:rPr lang="en-US" sz="2100" i="1" kern="1200" dirty="0" err="1"/>
            <a:t>OpenRefine</a:t>
          </a:r>
          <a:r>
            <a:rPr lang="en-US" sz="2100" kern="1200" dirty="0"/>
            <a:t>).</a:t>
          </a:r>
        </a:p>
      </dsp:txBody>
      <dsp:txXfrm>
        <a:off x="0" y="4561092"/>
        <a:ext cx="6303729" cy="997855"/>
      </dsp:txXfrm>
    </dsp:sp>
    <dsp:sp modelId="{6896F17C-1FF1-FE47-A55E-139332EF0C2C}">
      <dsp:nvSpPr>
        <dsp:cNvPr id="0" name=""/>
        <dsp:cNvSpPr/>
      </dsp:nvSpPr>
      <dsp:spPr>
        <a:xfrm rot="10800000">
          <a:off x="0" y="3041358"/>
          <a:ext cx="6303729" cy="153470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Then, there are the statistical data which need to be georeferenced (used </a:t>
          </a:r>
          <a:r>
            <a:rPr lang="en-US" sz="2100" i="1" kern="1200" dirty="0"/>
            <a:t>ArcGIS Pro</a:t>
          </a:r>
          <a:r>
            <a:rPr lang="en-US" sz="2100" kern="1200" dirty="0"/>
            <a:t>).</a:t>
          </a:r>
        </a:p>
      </dsp:txBody>
      <dsp:txXfrm rot="10800000">
        <a:off x="0" y="3041358"/>
        <a:ext cx="6303729" cy="997203"/>
      </dsp:txXfrm>
    </dsp:sp>
    <dsp:sp modelId="{5B30CB42-1BF0-784B-AF7C-61DACA1A5327}">
      <dsp:nvSpPr>
        <dsp:cNvPr id="0" name=""/>
        <dsp:cNvSpPr/>
      </dsp:nvSpPr>
      <dsp:spPr>
        <a:xfrm rot="10800000">
          <a:off x="0" y="1521624"/>
          <a:ext cx="6303729" cy="153470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Those of a description nature such as a description of how the disease malaria spread.</a:t>
          </a:r>
        </a:p>
      </dsp:txBody>
      <dsp:txXfrm rot="10800000">
        <a:off x="0" y="1521624"/>
        <a:ext cx="6303729" cy="997203"/>
      </dsp:txXfrm>
    </dsp:sp>
    <dsp:sp modelId="{075AAE8A-C2CF-2846-9D93-535A70475BA8}">
      <dsp:nvSpPr>
        <dsp:cNvPr id="0" name=""/>
        <dsp:cNvSpPr/>
      </dsp:nvSpPr>
      <dsp:spPr>
        <a:xfrm rot="10800000">
          <a:off x="0" y="1890"/>
          <a:ext cx="6303729" cy="1534701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two types of data.</a:t>
          </a:r>
        </a:p>
      </dsp:txBody>
      <dsp:txXfrm rot="10800000">
        <a:off x="0" y="1890"/>
        <a:ext cx="6303729" cy="997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42F1-6833-3008-A4B7-5EDFA1E30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ED928-13C4-A95A-10D0-BC60C3026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4BB88-B5B2-BF6F-B882-8DF2DAB6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2DDF-2F07-ADD1-2A6C-1B7BD1A9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5A18E-DF50-69DE-0D9F-E2C8DD2B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9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C4CB-EA98-10C4-A854-8CE550E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606C2-2B65-F0A6-6A70-CD123EEE1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ADA54-3BC7-9614-AB8E-882FF7BD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29B9-C51F-B076-9E96-720B31DC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22E2-1F88-E6C5-E5F0-1E787512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64314-4E0B-27A1-3075-20CE11A0A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D4A0C-F629-FB99-532A-D016596B1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A1A4-72E7-12E2-4FE4-3F999953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788A-9BB1-F9DB-4431-3C1174C3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5359-5668-A82C-5BC0-439F7B1A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8788-C739-6AFF-AF69-9A7DF1F3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B2FD-C5B7-EEDA-7B2D-7D2C76FA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8927F-7548-15E4-019E-0DF356FB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E061-673F-2971-E934-E646925E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CA954-B41F-ED68-F15D-77D3E581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A719-07CC-E145-FECD-8581245E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5D6ED-07DE-9BA6-E575-69F450BC7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3C4F-AE9C-B96E-5AB0-93A495E9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1352-D673-F148-7922-53F77595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FA07-322D-7C49-B53A-256C47B7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0815-9A93-7480-5B4F-C08050ED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796B-67ED-D715-B51F-28E7766F8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2D26B-9CA4-A52F-3C6A-2CDD8AD7F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312B6-8E44-A09C-D8E2-9FDA5B2F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46C86-D91F-198F-219C-4F640ED5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E7F20-2611-CAAD-56B2-7226F16B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DE40-A3F8-3541-481B-68DA1827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3556F-AB70-A416-44A3-FD27803D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65FA1-A727-7EB1-10F4-0A27B8A1D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D0E4D-A002-73D5-0FB7-7BAAF71EA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46E65-6596-F88B-333D-16927B2A0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35DC0-F063-0BCB-1066-A5039642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B92E1-D839-8F69-F6FC-2AADBFFA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1B97B-AB92-80F8-9D19-AC709BC5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7F9-DE9C-8465-51C7-623378E2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59DDF-4A29-EE37-67E4-DEB254A6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F922C-5C09-2AF4-32E1-F9279560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E221B-87EB-E3B2-54F0-C968F08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1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9B832-1757-E94B-80DD-EE2B07EC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F8F3A-45D4-EAC9-31B5-37FCD8F3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AA123-2E24-AA9D-661E-F1C783DC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5F8E-F873-41EB-1D91-20353D7B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2133-E55C-96AB-2FCB-8AC5D746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99425-8FFA-3346-F6E3-A26C14040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83E3-927E-C9CB-213F-C7C8BCDD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6F2DF-C33E-7E6A-CB30-2AFBB5B5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6AD19-125B-A417-07D4-EA15F5E9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3B50-2714-5457-7173-58C72D52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2D9FB-6BFF-C801-1BB6-34A710F1D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EAEB9-CAC1-A887-BCDF-733684D82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BB682-27BB-78AF-B900-10C7DB9A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934E7-2815-66CB-F5EA-5F205786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4E4D-FAFD-4D4E-72C1-4AEC1F13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3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6D02F-1EE4-FB44-99B8-BFA13350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3E1AD-0622-9C14-B63E-C7E231E2A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2701-DD1F-6581-ADA7-5004CECBD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C151-14D9-F44C-84A4-2FB3F62C24E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D153-D1E2-1F71-D1CA-0467B0B84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21FE-73EA-7D68-18C1-00F7094B9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F4DB-E792-2345-943D-44AAB0DC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7170828/overlay-image-on-r-leaflet-ma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cs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urfjs.org/" TargetMode="External"/><Relationship Id="rId2" Type="http://schemas.openxmlformats.org/officeDocument/2006/relationships/hyperlink" Target="https://openlayers.org/ol-cesiu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88A2-1E1A-6FE6-97FA-00E08BCD6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500" dirty="0"/>
              <a:t>Climate, Sunspots, and Forestry:</a:t>
            </a:r>
            <a:br>
              <a:rPr lang="en-US" sz="4500" dirty="0"/>
            </a:br>
            <a:r>
              <a:rPr lang="en-US" sz="4500" dirty="0"/>
              <a:t>Global Approaches to Understanding Malaria in British Mauritius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9F36F-8C5E-F0D8-DF3A-3BBE4DC30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Yadhav Deerpaul (Presentation File – May 2023)</a:t>
            </a:r>
          </a:p>
        </p:txBody>
      </p:sp>
    </p:spTree>
    <p:extLst>
      <p:ext uri="{BB962C8B-B14F-4D97-AF65-F5344CB8AC3E}">
        <p14:creationId xmlns:p14="http://schemas.microsoft.com/office/powerpoint/2010/main" val="347307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EFDD-A7D3-798C-AFE8-5CD7187F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23619E-20D8-D010-1C5F-5FDBB7CAB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79532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2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54342-196B-CA36-3B7D-49ECD7F7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F620A7-22AB-5EB1-6EED-43DA52A1C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827369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64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0E712-57FE-B7C0-8EA2-59A35AFB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/>
              <a:t>Leaflet Map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77A608B-74CF-1A00-E514-1933CA954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8" r="1922" b="3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631652-8A02-31DD-C77B-AC9653E57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lang="en-US" sz="1600" dirty="0"/>
              <a:t>One of the most challenging parts of the project.</a:t>
            </a:r>
          </a:p>
          <a:p>
            <a:r>
              <a:rPr lang="en-US" sz="1600" dirty="0"/>
              <a:t>Leaflet does not natively allow timelines and there are no tutorials online on how to do all of them together with popups and </a:t>
            </a:r>
            <a:r>
              <a:rPr lang="en-US" sz="1600" dirty="0" err="1"/>
              <a:t>rasters</a:t>
            </a:r>
            <a:r>
              <a:rPr lang="en-US" sz="1600" dirty="0"/>
              <a:t>.</a:t>
            </a:r>
          </a:p>
          <a:p>
            <a:r>
              <a:rPr lang="en-US" sz="1600" dirty="0"/>
              <a:t>The package </a:t>
            </a:r>
            <a:r>
              <a:rPr lang="en-US" sz="1600" i="1" dirty="0" err="1"/>
              <a:t>leaftime</a:t>
            </a:r>
            <a:r>
              <a:rPr lang="en-US" sz="1600" dirty="0"/>
              <a:t> which did allow timelines does not support popups.</a:t>
            </a:r>
          </a:p>
          <a:p>
            <a:r>
              <a:rPr lang="en-US" sz="1600" dirty="0"/>
              <a:t>The popups which are visible when clicking on the red markers from the sliders is actually generated from Leaflet’s </a:t>
            </a:r>
            <a:r>
              <a:rPr lang="en-US" sz="1600" i="1" dirty="0" err="1"/>
              <a:t>addCircleMarkers</a:t>
            </a:r>
            <a:r>
              <a:rPr lang="en-US" sz="1600" dirty="0"/>
              <a:t>.</a:t>
            </a:r>
          </a:p>
          <a:p>
            <a:r>
              <a:rPr lang="en-US" sz="1600" dirty="0"/>
              <a:t>The reason why you cannot see the original circle markers is because they are hidden using </a:t>
            </a:r>
            <a:r>
              <a:rPr lang="en-US" sz="1600" i="1" dirty="0" err="1"/>
              <a:t>Timeslider</a:t>
            </a:r>
            <a:r>
              <a:rPr lang="en-US" sz="1600" dirty="0"/>
              <a:t> from </a:t>
            </a:r>
            <a:r>
              <a:rPr lang="en-US" sz="1600" i="1" dirty="0"/>
              <a:t>leaflet.extras2</a:t>
            </a:r>
            <a:r>
              <a:rPr lang="en-US" sz="1600" dirty="0"/>
              <a:t>.</a:t>
            </a:r>
          </a:p>
          <a:p>
            <a:r>
              <a:rPr lang="en-US" sz="1600" dirty="0"/>
              <a:t>Adding a raster layer on top of them using </a:t>
            </a:r>
            <a:r>
              <a:rPr lang="en-US" sz="1600" i="1" dirty="0" err="1"/>
              <a:t>addRasterImage</a:t>
            </a:r>
            <a:r>
              <a:rPr lang="en-US" sz="1600" dirty="0"/>
              <a:t> is not possible as it breaks the timeline and popups mechanism.</a:t>
            </a:r>
          </a:p>
          <a:p>
            <a:r>
              <a:rPr lang="en-US" sz="1600" dirty="0"/>
              <a:t>The solution was a georeferenced TIFF converted to PNG: </a:t>
            </a:r>
            <a:r>
              <a:rPr lang="en-US" sz="1600" dirty="0">
                <a:hlinkClick r:id="rId3"/>
              </a:rPr>
              <a:t>https://stackoverflow.com/questions/47170828/overlay-image-on-r-leaflet-map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3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D627E-FB47-F8E5-4789-3FCBEC2B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/>
              <a:t>Tableau Chart</a:t>
            </a:r>
          </a:p>
        </p:txBody>
      </p:sp>
      <p:pic>
        <p:nvPicPr>
          <p:cNvPr id="5" name="Content Placeholder 4" descr="A picture containing website&#10;&#10;Description automatically generated">
            <a:extLst>
              <a:ext uri="{FF2B5EF4-FFF2-40B4-BE49-F238E27FC236}">
                <a16:creationId xmlns:a16="http://schemas.microsoft.com/office/drawing/2014/main" id="{E140F3CD-8137-C99A-F656-0BD37B154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0" r="23030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3262AA-56E7-EAFC-C91E-0E72614A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Tableau</a:t>
            </a:r>
            <a:r>
              <a:rPr lang="en-US" sz="2000" dirty="0"/>
              <a:t> charts use filters for the Districts.</a:t>
            </a:r>
          </a:p>
          <a:p>
            <a:r>
              <a:rPr lang="en-US" sz="2000" dirty="0"/>
              <a:t>The one difference was I used my own shapefiles (because Tableau is a bit tricky with non-US districts).</a:t>
            </a:r>
          </a:p>
          <a:p>
            <a:r>
              <a:rPr lang="en-US" sz="2000" dirty="0"/>
              <a:t>However, I kept the </a:t>
            </a:r>
            <a:r>
              <a:rPr lang="en-US" sz="2000"/>
              <a:t>basemap</a:t>
            </a:r>
            <a:r>
              <a:rPr lang="en-US" sz="2000" dirty="0"/>
              <a:t>. So, when the user deselects a district, a grey </a:t>
            </a:r>
            <a:r>
              <a:rPr lang="en-US" sz="2000"/>
              <a:t>basemap</a:t>
            </a:r>
            <a:r>
              <a:rPr lang="en-US" sz="2000" dirty="0"/>
              <a:t> is visible instead of an empty space.</a:t>
            </a:r>
          </a:p>
        </p:txBody>
      </p:sp>
    </p:spTree>
    <p:extLst>
      <p:ext uri="{BB962C8B-B14F-4D97-AF65-F5344CB8AC3E}">
        <p14:creationId xmlns:p14="http://schemas.microsoft.com/office/powerpoint/2010/main" val="147493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F310-22E7-64ED-95BD-9A1ED11D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/>
              <a:t>Website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9609B4-A7D6-9678-8F2F-79F0A8F73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9" r="2727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CA27-7A58-D941-EDBC-1FB523A6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US" sz="2000"/>
              <a:t>I used Simple.css (</a:t>
            </a:r>
            <a:r>
              <a:rPr lang="en-US" sz="2000">
                <a:hlinkClick r:id="rId3"/>
              </a:rPr>
              <a:t>https://simplecss.org/</a:t>
            </a:r>
            <a:r>
              <a:rPr lang="en-US" sz="2000"/>
              <a:t>) for the website design.</a:t>
            </a:r>
          </a:p>
          <a:p>
            <a:r>
              <a:rPr lang="en-US" sz="2000"/>
              <a:t>It also adapts to the dark mode.</a:t>
            </a:r>
          </a:p>
          <a:p>
            <a:r>
              <a:rPr lang="en-US" sz="2000"/>
              <a:t>I particularly also appreciated the </a:t>
            </a:r>
            <a:r>
              <a:rPr lang="en-US" sz="2000" i="1"/>
              <a:t>&lt;p class="notice"&gt;</a:t>
            </a:r>
            <a:r>
              <a:rPr lang="en-US" sz="2000"/>
              <a:t> paragraphs which make the image and even map stand out.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8311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00F30-89B6-64B1-EAA0-B0EED736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Plans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21E2-C4E8-0C57-C016-E549DAE5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As the research project is an ongoing one, I have not used all my datasets at the current stage.</a:t>
            </a:r>
          </a:p>
          <a:p>
            <a:r>
              <a:rPr lang="en-US"/>
              <a:t>Further adjustments are required especially for the historically coordinates.</a:t>
            </a:r>
          </a:p>
          <a:p>
            <a:r>
              <a:rPr lang="en-US"/>
              <a:t>Two things I plan to try for future iterations is how to integrate 3D DEMs using perhaps </a:t>
            </a:r>
            <a:r>
              <a:rPr lang="en-US" i="1"/>
              <a:t>OL-Celcium</a:t>
            </a:r>
            <a:r>
              <a:rPr lang="en-US"/>
              <a:t> (</a:t>
            </a:r>
            <a:r>
              <a:rPr lang="en-US">
                <a:hlinkClick r:id="rId2"/>
              </a:rPr>
              <a:t>https://openlayers.org/ol-cesium/</a:t>
            </a:r>
            <a:r>
              <a:rPr lang="en-US"/>
              <a:t>) instead of </a:t>
            </a:r>
            <a:r>
              <a:rPr lang="en-US" i="1"/>
              <a:t>ArcGIS StoryMaps</a:t>
            </a:r>
            <a:r>
              <a:rPr lang="en-US"/>
              <a:t> and then doing correlational analyses using web maps using Turf.js (</a:t>
            </a:r>
            <a:r>
              <a:rPr lang="en-US">
                <a:hlinkClick r:id="rId3"/>
              </a:rPr>
              <a:t>https://turfjs.org/</a:t>
            </a:r>
            <a:r>
              <a:rPr lang="en-US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8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696B-1B54-E52B-6C5B-1803A98C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379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456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Climate, Sunspots, and Forestry: Global Approaches to Understanding Malaria in British Mauritius</vt:lpstr>
      <vt:lpstr>Purpose</vt:lpstr>
      <vt:lpstr>Data</vt:lpstr>
      <vt:lpstr>Leaflet Map</vt:lpstr>
      <vt:lpstr>Tableau Chart</vt:lpstr>
      <vt:lpstr>Website</vt:lpstr>
      <vt:lpstr>Future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Climate, Sunspots, and Forestry: Global Approaches to Understanding Malaria in British Mauritius</dc:title>
  <dc:creator>Deerpaul, Yadhav [HIST]</dc:creator>
  <cp:lastModifiedBy>Deerpaul, Yadhav [HIST]</cp:lastModifiedBy>
  <cp:revision>1</cp:revision>
  <dcterms:created xsi:type="dcterms:W3CDTF">2023-05-08T13:49:17Z</dcterms:created>
  <dcterms:modified xsi:type="dcterms:W3CDTF">2023-05-08T14:17:38Z</dcterms:modified>
</cp:coreProperties>
</file>