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3" r:id="rId3"/>
    <p:sldId id="259" r:id="rId4"/>
    <p:sldId id="260" r:id="rId5"/>
    <p:sldId id="270" r:id="rId6"/>
    <p:sldId id="271" r:id="rId7"/>
    <p:sldId id="272" r:id="rId8"/>
    <p:sldId id="274" r:id="rId9"/>
    <p:sldId id="268" r:id="rId10"/>
    <p:sldId id="269" r:id="rId11"/>
    <p:sldId id="266" r:id="rId12"/>
    <p:sldId id="265" r:id="rId13"/>
    <p:sldId id="26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D"/>
    <a:srgbClr val="0273C1"/>
    <a:srgbClr val="003359"/>
    <a:srgbClr val="FFFFCC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3911" autoAdjust="0"/>
  </p:normalViewPr>
  <p:slideViewPr>
    <p:cSldViewPr snapToGrid="0">
      <p:cViewPr varScale="1">
        <p:scale>
          <a:sx n="68" d="100"/>
          <a:sy n="68" d="100"/>
        </p:scale>
        <p:origin x="12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dirty="0"/>
              <a:t>Motivation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dirty="0"/>
              <a:t>Background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dirty="0"/>
              <a:t>Problems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dirty="0"/>
              <a:t>Solutions and approaches</a:t>
            </a:r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0" y="314325"/>
            <a:ext cx="5071995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2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of </a:t>
            </a:r>
            <a:r>
              <a:rPr lang="de-DE" sz="1200" dirty="0" err="1">
                <a:solidFill>
                  <a:schemeClr val="tx2"/>
                </a:solidFill>
                <a:latin typeface="+mn-lt"/>
              </a:rPr>
              <a:t>Communication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Networks, Prof. Dr.-Ing. Wolfgang Kellerer</a:t>
            </a: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Department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Computer Engineering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Technical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University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sustech.com/rtls-solutions/asset-tracking-healthcare-hospit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ASTRA – Asset Tracking for hospitals</a:t>
            </a:r>
            <a:br>
              <a:rPr lang="de-DE" sz="1600" b="0" dirty="0"/>
            </a:br>
            <a:r>
              <a:rPr lang="de-DE" sz="1600" b="0" dirty="0"/>
              <a:t>Final Presentation</a:t>
            </a:r>
            <a:endParaRPr lang="en-US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b="1"/>
              <a:t>Abhishek Sunkum Rammurthy</a:t>
            </a:r>
            <a:endParaRPr lang="de-DE" altLang="de-DE" b="1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/>
              <a:t>Pramod Tikare Muralidhara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/>
              <a:t>Yadhunandana Rajatadripura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C62EC-73F7-482B-A087-69A8C028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884" y="1429176"/>
            <a:ext cx="296869" cy="4447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229D8-6480-4DB7-B1F5-851C56D13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CB14E8E-3F8C-4467-8C6F-31B143E7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63" y="2451844"/>
            <a:ext cx="296869" cy="44474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4C3AC4E-DFDE-472D-A42C-E1624397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06" y="4374934"/>
            <a:ext cx="296869" cy="44474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032F90-D357-4FEA-A5BE-5D7B1148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63" y="3747707"/>
            <a:ext cx="296869" cy="44474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66375BA-C815-49F1-8E4C-1F0F8B0CA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45" y="4243197"/>
            <a:ext cx="175871" cy="263474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0151105-E299-4DB5-A71C-D7CC7744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40" y="1909527"/>
            <a:ext cx="296869" cy="444743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A7FF76D-1665-4720-BCEF-C183982A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729" y="5143190"/>
            <a:ext cx="296869" cy="4447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5EAA9C-8FD9-4A0F-AA00-A615A619485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99798" y="1585326"/>
            <a:ext cx="764932" cy="86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375E67-1DFD-429D-BA9E-A0001611DB2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199798" y="2896587"/>
            <a:ext cx="0" cy="85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6F49E1-35EB-4E67-AFA6-448F9A08EBD9}"/>
              </a:ext>
            </a:extLst>
          </p:cNvPr>
          <p:cNvSpPr txBox="1"/>
          <p:nvPr/>
        </p:nvSpPr>
        <p:spPr>
          <a:xfrm>
            <a:off x="3747675" y="1196604"/>
            <a:ext cx="1181734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 node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72ED4-C3CD-443D-ABEF-248D66ED5887}"/>
              </a:ext>
            </a:extLst>
          </p:cNvPr>
          <p:cNvSpPr txBox="1"/>
          <p:nvPr/>
        </p:nvSpPr>
        <p:spPr>
          <a:xfrm>
            <a:off x="6288837" y="4243197"/>
            <a:ext cx="697627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Asset 1</a:t>
            </a:r>
          </a:p>
        </p:txBody>
      </p:sp>
      <p:pic>
        <p:nvPicPr>
          <p:cNvPr id="52" name="Content Placeholder 4">
            <a:extLst>
              <a:ext uri="{FF2B5EF4-FFF2-40B4-BE49-F238E27FC236}">
                <a16:creationId xmlns:a16="http://schemas.microsoft.com/office/drawing/2014/main" id="{6F28D25D-1681-4915-90A8-A84B49AE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52" y="3967995"/>
            <a:ext cx="175871" cy="2634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9AE4F4D-5069-4585-B24B-ABB9F817E98C}"/>
              </a:ext>
            </a:extLst>
          </p:cNvPr>
          <p:cNvSpPr txBox="1"/>
          <p:nvPr/>
        </p:nvSpPr>
        <p:spPr>
          <a:xfrm>
            <a:off x="2174484" y="3967995"/>
            <a:ext cx="697627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Asset 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47A6DD-33D5-407B-91E1-87E00BC6A67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199798" y="1795029"/>
            <a:ext cx="903337" cy="1952678"/>
          </a:xfrm>
          <a:prstGeom prst="straightConnector1">
            <a:avLst/>
          </a:prstGeom>
          <a:ln>
            <a:solidFill>
              <a:srgbClr val="0066B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D5C117-C9A2-44A3-BB8B-97ED2B6E0AB5}"/>
              </a:ext>
            </a:extLst>
          </p:cNvPr>
          <p:cNvSpPr txBox="1"/>
          <p:nvPr/>
        </p:nvSpPr>
        <p:spPr>
          <a:xfrm>
            <a:off x="5295709" y="1975595"/>
            <a:ext cx="398097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3E054-824C-4CCE-BB85-718CCA7C71E3}"/>
              </a:ext>
            </a:extLst>
          </p:cNvPr>
          <p:cNvSpPr txBox="1"/>
          <p:nvPr/>
        </p:nvSpPr>
        <p:spPr>
          <a:xfrm>
            <a:off x="3627968" y="5367324"/>
            <a:ext cx="398097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1" dirty="0">
                <a:latin typeface="+mn-lt"/>
                <a:cs typeface="+mn-cs"/>
              </a:rPr>
              <a:t>D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5713E2-8BC0-48F3-BACD-ED0C6F884879}"/>
              </a:ext>
            </a:extLst>
          </p:cNvPr>
          <p:cNvSpPr txBox="1"/>
          <p:nvPr/>
        </p:nvSpPr>
        <p:spPr>
          <a:xfrm>
            <a:off x="2727483" y="2373472"/>
            <a:ext cx="398097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287780-E852-4103-8371-D2498133A7D5}"/>
              </a:ext>
            </a:extLst>
          </p:cNvPr>
          <p:cNvSpPr txBox="1"/>
          <p:nvPr/>
        </p:nvSpPr>
        <p:spPr>
          <a:xfrm>
            <a:off x="3006503" y="4222411"/>
            <a:ext cx="398097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1" dirty="0">
                <a:latin typeface="+mn-lt"/>
                <a:cs typeface="+mn-cs"/>
              </a:rPr>
              <a:t>E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FA98ACF0-670E-4EEC-9178-64A9966866CE}"/>
              </a:ext>
            </a:extLst>
          </p:cNvPr>
          <p:cNvSpPr/>
          <p:nvPr/>
        </p:nvSpPr>
        <p:spPr>
          <a:xfrm>
            <a:off x="5468393" y="1843816"/>
            <a:ext cx="398097" cy="559241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29A807-DF46-4595-AE7A-345395FF8A52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flipH="1">
            <a:off x="4261598" y="4819677"/>
            <a:ext cx="1580643" cy="545885"/>
          </a:xfrm>
          <a:prstGeom prst="straightConnector1">
            <a:avLst/>
          </a:prstGeom>
          <a:ln>
            <a:solidFill>
              <a:srgbClr val="0066B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324ECD-FD73-45AC-AE64-AC664E8459DD}"/>
              </a:ext>
            </a:extLst>
          </p:cNvPr>
          <p:cNvCxnSpPr>
            <a:cxnSpLocks/>
            <a:stCxn id="11" idx="1"/>
            <a:endCxn id="8" idx="2"/>
          </p:cNvCxnSpPr>
          <p:nvPr/>
        </p:nvCxnSpPr>
        <p:spPr>
          <a:xfrm flipH="1" flipV="1">
            <a:off x="3199798" y="4192450"/>
            <a:ext cx="764931" cy="1173112"/>
          </a:xfrm>
          <a:prstGeom prst="straightConnector1">
            <a:avLst/>
          </a:prstGeom>
          <a:ln>
            <a:solidFill>
              <a:srgbClr val="0066B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538035-03FE-46DF-A05C-B2E40E15B390}"/>
              </a:ext>
            </a:extLst>
          </p:cNvPr>
          <p:cNvSpPr txBox="1"/>
          <p:nvPr/>
        </p:nvSpPr>
        <p:spPr>
          <a:xfrm>
            <a:off x="5990675" y="5677814"/>
            <a:ext cx="131445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 table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BA975AA-DB9D-413C-8D03-2EA01794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64" y="786075"/>
            <a:ext cx="7167440" cy="360000"/>
          </a:xfrm>
        </p:spPr>
        <p:txBody>
          <a:bodyPr/>
          <a:lstStyle/>
          <a:p>
            <a:r>
              <a:rPr lang="en-US" dirty="0"/>
              <a:t>Architecture/ Working – Table driven Energy aware Routing</a:t>
            </a:r>
            <a:br>
              <a:rPr lang="en-US" dirty="0"/>
            </a:br>
            <a:endParaRPr lang="en-US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4FF21EC-FE09-4848-90FF-DF20AC882517}"/>
              </a:ext>
            </a:extLst>
          </p:cNvPr>
          <p:cNvSpPr txBox="1">
            <a:spLocks/>
          </p:cNvSpPr>
          <p:nvPr/>
        </p:nvSpPr>
        <p:spPr>
          <a:xfrm>
            <a:off x="511176" y="5190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FC3A3-4F0E-4BDE-BB9B-74DCD65AD386}"/>
              </a:ext>
            </a:extLst>
          </p:cNvPr>
          <p:cNvSpPr txBox="1"/>
          <p:nvPr/>
        </p:nvSpPr>
        <p:spPr>
          <a:xfrm>
            <a:off x="5866490" y="1775877"/>
            <a:ext cx="205362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to reconnect after a timeout/ Neighbor list empty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B78B7FB-53F6-4515-BD90-F1946626B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15688"/>
              </p:ext>
            </p:extLst>
          </p:nvPr>
        </p:nvGraphicFramePr>
        <p:xfrm>
          <a:off x="6077774" y="4528753"/>
          <a:ext cx="1397000" cy="1059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782">
                  <a:extLst>
                    <a:ext uri="{9D8B030D-6E8A-4147-A177-3AD203B41FA5}">
                      <a16:colId xmlns:a16="http://schemas.microsoft.com/office/drawing/2014/main" val="2874874088"/>
                    </a:ext>
                  </a:extLst>
                </a:gridCol>
                <a:gridCol w="608218">
                  <a:extLst>
                    <a:ext uri="{9D8B030D-6E8A-4147-A177-3AD203B41FA5}">
                      <a16:colId xmlns:a16="http://schemas.microsoft.com/office/drawing/2014/main" val="22734788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 </a:t>
                      </a:r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3990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Neighbour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Hops to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507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6BD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6BD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4849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082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60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775" y="367145"/>
            <a:ext cx="7163375" cy="36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62875" y="6428716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12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3"/>
              </a:rPr>
              <a:t>http://www.versustech.com/rtls-solutions/asset-tracking-healthcare-hospital/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en-IN" dirty="0"/>
              <a:t>Asset Management - Manage and protect valuable mobile medical equipment with the ultimate location platform by </a:t>
            </a:r>
            <a:r>
              <a:rPr lang="en-IN" dirty="0" err="1"/>
              <a:t>Centrak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[3] </a:t>
            </a:r>
            <a:r>
              <a:rPr lang="en-US" dirty="0"/>
              <a:t>J.-E. Garcia et all - </a:t>
            </a:r>
            <a:r>
              <a:rPr lang="en-IN" dirty="0"/>
              <a:t>A Novel DSR-based Energy-efficient Routing Algorithm for Mobile Ad-hoc Networks.</a:t>
            </a:r>
          </a:p>
          <a:p>
            <a:pPr lvl="1"/>
            <a:r>
              <a:rPr lang="en-IN" dirty="0"/>
              <a:t>Gradually increase the forwarding time in relation to the lifetime.</a:t>
            </a:r>
          </a:p>
          <a:p>
            <a:pPr lvl="1"/>
            <a:r>
              <a:rPr lang="en-IN" dirty="0"/>
              <a:t>In our network, gradually increase the HOP information relative to the lifetime.</a:t>
            </a:r>
          </a:p>
        </p:txBody>
      </p:sp>
    </p:spTree>
    <p:extLst>
      <p:ext uri="{BB962C8B-B14F-4D97-AF65-F5344CB8AC3E}">
        <p14:creationId xmlns:p14="http://schemas.microsoft.com/office/powerpoint/2010/main" val="115733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62875" y="6428716"/>
            <a:ext cx="1017588" cy="365125"/>
          </a:xfrm>
        </p:spPr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13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39304" cy="3600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Timeplan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3119B1-FF26-401A-8B2A-9ADA7FDE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Motivation and Objective.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Overview of the architecture and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Routing protocol – How?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GUI and Targeted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improvements.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B3C0-9CAB-4D89-AE58-534E4D93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49985-5251-44AA-8B15-94FE7841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30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i="1" dirty="0">
                <a:solidFill>
                  <a:schemeClr val="accent3">
                    <a:lumMod val="75000"/>
                  </a:schemeClr>
                </a:solidFill>
              </a:rPr>
              <a:t>An average hospital can lose $4,000 per day in lost wages due to time spent searching for mobile medical equipment, not to mention the over-procurement of assets to ensure availability		- Versus [1]</a:t>
            </a:r>
            <a:endParaRPr lang="de-DE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/>
              <a:t>Motivation </a:t>
            </a:r>
          </a:p>
          <a:p>
            <a:pPr lvl="1"/>
            <a:r>
              <a:rPr lang="de-DE" dirty="0"/>
              <a:t>To track mobile medical equipments in the hospitals</a:t>
            </a:r>
          </a:p>
          <a:p>
            <a:pPr lvl="1"/>
            <a:r>
              <a:rPr lang="de-DE" dirty="0"/>
              <a:t>Increased patient volume, increased health care devices which are prone to misplacements by humans.</a:t>
            </a:r>
          </a:p>
          <a:p>
            <a:pPr lvl="1"/>
            <a:r>
              <a:rPr lang="de-DE" dirty="0"/>
              <a:t>Misplacements, time to track, central inventory management(out of date, over ordering, needs maintenance or disposal).</a:t>
            </a:r>
          </a:p>
          <a:p>
            <a:endParaRPr lang="de-DE" dirty="0"/>
          </a:p>
          <a:p>
            <a:r>
              <a:rPr lang="de-DE" dirty="0"/>
              <a:t>State of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  <a:p>
            <a:pPr lvl="1"/>
            <a:r>
              <a:rPr lang="de-DE" dirty="0"/>
              <a:t>WSN to track the assets/devices – Zigbee, BLE, RFID etc</a:t>
            </a:r>
          </a:p>
          <a:p>
            <a:pPr lvl="1"/>
            <a:r>
              <a:rPr lang="de-DE" dirty="0"/>
              <a:t>Lack of standardization, Expensive etc,.</a:t>
            </a:r>
          </a:p>
          <a:p>
            <a:pPr marL="179388" lvl="1" indent="0">
              <a:buNone/>
            </a:pPr>
            <a:endParaRPr lang="de-DE" dirty="0"/>
          </a:p>
          <a:p>
            <a:r>
              <a:rPr lang="de-DE" dirty="0" err="1"/>
              <a:t>Objective</a:t>
            </a:r>
            <a:endParaRPr lang="de-DE" dirty="0"/>
          </a:p>
          <a:p>
            <a:pPr lvl="1"/>
            <a:r>
              <a:rPr lang="de-DE" dirty="0"/>
              <a:t>To implement a homogenous, scalable real time asset tracking system for hospitals by constructing an efficient, minimum hop energy aware Routing algorithm.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Motivation, Objective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de-DE" dirty="0"/>
              <a:t>Approach</a:t>
            </a:r>
          </a:p>
          <a:p>
            <a:pPr lvl="1"/>
            <a:r>
              <a:rPr lang="de-DE" dirty="0"/>
              <a:t>2 beacon motes and 6 tracking motes with one being the center mote.</a:t>
            </a:r>
          </a:p>
          <a:p>
            <a:pPr lvl="1"/>
            <a:r>
              <a:rPr lang="de-DE" dirty="0"/>
              <a:t>Application has 2 modes of operation</a:t>
            </a:r>
          </a:p>
          <a:p>
            <a:pPr marL="606425" lvl="2" indent="-342900">
              <a:buFont typeface="+mj-lt"/>
              <a:buAutoNum type="arabicParenR"/>
            </a:pPr>
            <a:r>
              <a:rPr lang="de-DE" dirty="0"/>
              <a:t>Neighbour discovery and maintain routing table with number of hops to Gateway.</a:t>
            </a:r>
          </a:p>
          <a:p>
            <a:pPr marL="606425" lvl="2" indent="-342900">
              <a:buFont typeface="+mj-lt"/>
              <a:buAutoNum type="arabicParenR"/>
            </a:pPr>
            <a:r>
              <a:rPr lang="de-DE" dirty="0"/>
              <a:t>Asset tracking – Time driven beacon information to the center mote.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Routing protocol</a:t>
            </a:r>
          </a:p>
          <a:p>
            <a:pPr lvl="1"/>
            <a:r>
              <a:rPr lang="en-IN" dirty="0" err="1"/>
              <a:t>Adhoc</a:t>
            </a:r>
            <a:r>
              <a:rPr lang="en-IN" dirty="0"/>
              <a:t> distance vector Routing for minimum cost path.</a:t>
            </a:r>
          </a:p>
          <a:p>
            <a:pPr lvl="1"/>
            <a:r>
              <a:rPr lang="en-IN" dirty="0"/>
              <a:t>Cost is the combination of </a:t>
            </a:r>
            <a:r>
              <a:rPr lang="en-IN" dirty="0" err="1"/>
              <a:t>hopcount</a:t>
            </a:r>
            <a:r>
              <a:rPr lang="en-IN" dirty="0"/>
              <a:t> and available battery life.</a:t>
            </a:r>
          </a:p>
          <a:p>
            <a:pPr marL="179388" lvl="1" indent="0">
              <a:buNone/>
            </a:pPr>
            <a:endParaRPr lang="en-IN" dirty="0"/>
          </a:p>
          <a:p>
            <a:r>
              <a:rPr lang="de-DE" dirty="0"/>
              <a:t>Sensors and Actuators</a:t>
            </a:r>
          </a:p>
          <a:p>
            <a:pPr lvl="1"/>
            <a:r>
              <a:rPr lang="de-DE" dirty="0"/>
              <a:t>Battery level sensing – Periodic ADC read</a:t>
            </a:r>
          </a:p>
          <a:p>
            <a:pPr lvl="2"/>
            <a:r>
              <a:rPr lang="de-DE" dirty="0"/>
              <a:t>Button to emulate Battery drain.</a:t>
            </a:r>
          </a:p>
          <a:p>
            <a:pPr lvl="1"/>
            <a:r>
              <a:rPr lang="de-DE" dirty="0"/>
              <a:t>Sounder – Asset out of the network.</a:t>
            </a:r>
          </a:p>
          <a:p>
            <a:pPr lvl="1"/>
            <a:r>
              <a:rPr lang="de-DE" dirty="0"/>
              <a:t>LEDs – Routing path.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Topology Features</a:t>
            </a:r>
          </a:p>
          <a:p>
            <a:pPr lvl="1"/>
            <a:r>
              <a:rPr lang="de-DE" dirty="0"/>
              <a:t>Self organization – Adding new nodes to the network</a:t>
            </a:r>
          </a:p>
          <a:p>
            <a:pPr lvl="1"/>
            <a:r>
              <a:rPr lang="de-DE" dirty="0"/>
              <a:t>Failure Recovery - Node failure in the path - Inform the neighbour. Table updated at the neghnours.</a:t>
            </a:r>
          </a:p>
          <a:p>
            <a:pPr lvl="1"/>
            <a:r>
              <a:rPr lang="de-DE" dirty="0"/>
              <a:t>Dynamic topology – Update Routing tables with change in cost.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606425" lvl="2" indent="-342900">
              <a:buFont typeface="+mj-lt"/>
              <a:buAutoNum type="arabicParenR"/>
            </a:pPr>
            <a:endParaRPr lang="de-DE" dirty="0"/>
          </a:p>
          <a:p>
            <a:pPr marL="360363" lvl="3" indent="0">
              <a:buNone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24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FAF117-B5E8-4D3A-9D5D-3431E290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  <a:p>
            <a:r>
              <a:rPr lang="en-US" dirty="0"/>
              <a:t>Features - Technically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E8A59-1D09-4B92-AAA8-C54C4CF7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 –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E4E5A-F4CE-4A5E-BE3D-B5DDB242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60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4CDF8-7B63-42DA-B9D5-739116FB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of the asset</a:t>
            </a:r>
          </a:p>
          <a:p>
            <a:r>
              <a:rPr lang="en-US" dirty="0"/>
              <a:t>Dynamic Routing</a:t>
            </a:r>
          </a:p>
          <a:p>
            <a:pPr lvl="1"/>
            <a:r>
              <a:rPr lang="en-US" dirty="0"/>
              <a:t>Change is asset location</a:t>
            </a:r>
          </a:p>
          <a:p>
            <a:r>
              <a:rPr lang="en-US" dirty="0"/>
              <a:t>Impact of battery life - </a:t>
            </a:r>
          </a:p>
          <a:p>
            <a:endParaRPr lang="en-US" dirty="0"/>
          </a:p>
          <a:p>
            <a:endParaRPr lang="en-US" dirty="0"/>
          </a:p>
          <a:p>
            <a:pPr marL="179388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43437-D5D2-4BE6-988E-99380747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91D7-9380-4BC7-A91B-5522C90C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6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1035A-835F-474F-ABA6-8BCFD55C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nodes are positioned on the widget. Address of each node is displayed besides the node.</a:t>
            </a:r>
          </a:p>
          <a:p>
            <a:r>
              <a:rPr lang="en-US" i="1" dirty="0"/>
              <a:t>Routing Table </a:t>
            </a:r>
            <a:r>
              <a:rPr lang="en-US" dirty="0"/>
              <a:t>of one of the nodes in a message box.</a:t>
            </a:r>
          </a:p>
          <a:p>
            <a:r>
              <a:rPr lang="en-US" i="1" dirty="0"/>
              <a:t>Routing path - </a:t>
            </a:r>
            <a:r>
              <a:rPr lang="en-US" dirty="0"/>
              <a:t>Path of the asset location. Asset assigned to one of the nearest nodes.</a:t>
            </a:r>
          </a:p>
          <a:p>
            <a:r>
              <a:rPr lang="en-US" i="1" dirty="0"/>
              <a:t>Dynamic routing</a:t>
            </a:r>
            <a:r>
              <a:rPr lang="en-US" dirty="0"/>
              <a:t> - Change in path due to</a:t>
            </a:r>
          </a:p>
          <a:p>
            <a:pPr lvl="1"/>
            <a:r>
              <a:rPr lang="en-US" dirty="0"/>
              <a:t>Change in asset location.</a:t>
            </a:r>
          </a:p>
          <a:p>
            <a:pPr lvl="1"/>
            <a:r>
              <a:rPr lang="en-US" i="1" dirty="0"/>
              <a:t>Node failure</a:t>
            </a:r>
            <a:r>
              <a:rPr lang="en-US" dirty="0"/>
              <a:t> - Failure along the path.</a:t>
            </a:r>
          </a:p>
          <a:p>
            <a:r>
              <a:rPr lang="en-US" i="1" dirty="0"/>
              <a:t>Battery sensing</a:t>
            </a:r>
            <a:r>
              <a:rPr lang="en-US" dirty="0"/>
              <a:t> - Battery level of nodes</a:t>
            </a:r>
          </a:p>
          <a:p>
            <a:r>
              <a:rPr lang="en-US" i="1" dirty="0"/>
              <a:t>Actuation</a:t>
            </a:r>
            <a:r>
              <a:rPr lang="en-US" dirty="0"/>
              <a:t> - Asset out of the network</a:t>
            </a:r>
          </a:p>
          <a:p>
            <a:pPr marL="17938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9EA83F-79AD-4FFC-9ECA-335CDDE1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and targeted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C1B44-62FE-465F-8C71-37AB1AFD0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60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5B622-F558-40CC-8405-FDA6816B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available Battery life and dynamic cost assignment.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RSSI filtering.	</a:t>
            </a:r>
          </a:p>
          <a:p>
            <a:pPr lvl="1"/>
            <a:r>
              <a:rPr lang="en-US" dirty="0"/>
              <a:t>Example – Kalman Filter.</a:t>
            </a:r>
          </a:p>
          <a:p>
            <a:endParaRPr lang="en-US" dirty="0"/>
          </a:p>
          <a:p>
            <a:r>
              <a:rPr lang="en-US" dirty="0"/>
              <a:t>Localization and Indoor positioning.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761BF-4316-4BA9-AFF1-B88714CC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5A6FD-1630-498E-8702-C370A22C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5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C62EC-73F7-482B-A087-69A8C028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884" y="1429176"/>
            <a:ext cx="296869" cy="4447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C86BE4-9429-4B13-9363-BBA173FA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64" y="348100"/>
            <a:ext cx="7167440" cy="360000"/>
          </a:xfrm>
        </p:spPr>
        <p:txBody>
          <a:bodyPr/>
          <a:lstStyle/>
          <a:p>
            <a:r>
              <a:rPr lang="en-US" dirty="0"/>
              <a:t>Architecture/ Working – Table driven Energy aware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229D8-6480-4DB7-B1F5-851C56D13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CB14E8E-3F8C-4467-8C6F-31B143E7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63" y="2451844"/>
            <a:ext cx="296869" cy="44474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4C3AC4E-DFDE-472D-A42C-E1624397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06" y="4374934"/>
            <a:ext cx="296869" cy="44474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032F90-D357-4FEA-A5BE-5D7B1148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63" y="3747707"/>
            <a:ext cx="296869" cy="44474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66375BA-C815-49F1-8E4C-1F0F8B0CA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45" y="4243197"/>
            <a:ext cx="175871" cy="263474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0151105-E299-4DB5-A71C-D7CC7744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40" y="1909527"/>
            <a:ext cx="296869" cy="444743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A7FF76D-1665-4720-BCEF-C183982A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729" y="5143190"/>
            <a:ext cx="296869" cy="4447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5EAA9C-8FD9-4A0F-AA00-A615A619485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99798" y="1585326"/>
            <a:ext cx="764932" cy="86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CF2CB-AF2A-49D0-9A16-EBDDA4C32CDB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3348232" y="2131899"/>
            <a:ext cx="1650608" cy="54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7DE651-7396-4357-ACB3-0AF6450DE417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flipH="1">
            <a:off x="3348232" y="2354270"/>
            <a:ext cx="1799043" cy="161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523F9-7D02-4314-A6CF-E91E41AB6A6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3199798" y="4192450"/>
            <a:ext cx="913366" cy="95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456566-15B0-46BB-83B2-9A817B695C6D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113164" y="4819677"/>
            <a:ext cx="1729077" cy="32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375E67-1DFD-429D-BA9E-A0001611DB2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199798" y="2896587"/>
            <a:ext cx="0" cy="85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950A1F-461F-4509-A1A4-5A78754319DE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5147275" y="2354270"/>
            <a:ext cx="694966" cy="2020664"/>
          </a:xfrm>
          <a:prstGeom prst="straightConnector1">
            <a:avLst/>
          </a:prstGeom>
          <a:ln>
            <a:solidFill>
              <a:srgbClr val="0066B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D28FC5-04B4-4C42-B6EC-4C58697EB12F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4247753" y="1651548"/>
            <a:ext cx="899522" cy="257979"/>
          </a:xfrm>
          <a:prstGeom prst="straightConnector1">
            <a:avLst/>
          </a:prstGeom>
          <a:ln>
            <a:solidFill>
              <a:srgbClr val="0066B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6F49E1-35EB-4E67-AFA6-448F9A08EBD9}"/>
              </a:ext>
            </a:extLst>
          </p:cNvPr>
          <p:cNvSpPr txBox="1"/>
          <p:nvPr/>
        </p:nvSpPr>
        <p:spPr>
          <a:xfrm>
            <a:off x="3747675" y="1196604"/>
            <a:ext cx="1181734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 node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72ED4-C3CD-443D-ABEF-248D66ED5887}"/>
              </a:ext>
            </a:extLst>
          </p:cNvPr>
          <p:cNvSpPr txBox="1"/>
          <p:nvPr/>
        </p:nvSpPr>
        <p:spPr>
          <a:xfrm>
            <a:off x="6288837" y="4243197"/>
            <a:ext cx="697627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Asset 1</a:t>
            </a:r>
          </a:p>
        </p:txBody>
      </p:sp>
      <p:pic>
        <p:nvPicPr>
          <p:cNvPr id="52" name="Content Placeholder 4">
            <a:extLst>
              <a:ext uri="{FF2B5EF4-FFF2-40B4-BE49-F238E27FC236}">
                <a16:creationId xmlns:a16="http://schemas.microsoft.com/office/drawing/2014/main" id="{6F28D25D-1681-4915-90A8-A84B49AE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52" y="3967995"/>
            <a:ext cx="175871" cy="2634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9AE4F4D-5069-4585-B24B-ABB9F817E98C}"/>
              </a:ext>
            </a:extLst>
          </p:cNvPr>
          <p:cNvSpPr txBox="1"/>
          <p:nvPr/>
        </p:nvSpPr>
        <p:spPr>
          <a:xfrm>
            <a:off x="2174484" y="3967995"/>
            <a:ext cx="697627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Asset 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47A6DD-33D5-407B-91E1-87E00BC6A67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199798" y="1795029"/>
            <a:ext cx="903337" cy="1952678"/>
          </a:xfrm>
          <a:prstGeom prst="straightConnector1">
            <a:avLst/>
          </a:prstGeom>
          <a:ln>
            <a:solidFill>
              <a:srgbClr val="0066B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5E7E951-4BE8-4C85-AD62-FA3BF31F0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00241"/>
              </p:ext>
            </p:extLst>
          </p:nvPr>
        </p:nvGraphicFramePr>
        <p:xfrm>
          <a:off x="5989850" y="4666462"/>
          <a:ext cx="1397000" cy="1059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782">
                  <a:extLst>
                    <a:ext uri="{9D8B030D-6E8A-4147-A177-3AD203B41FA5}">
                      <a16:colId xmlns:a16="http://schemas.microsoft.com/office/drawing/2014/main" val="2874874088"/>
                    </a:ext>
                  </a:extLst>
                </a:gridCol>
                <a:gridCol w="608218">
                  <a:extLst>
                    <a:ext uri="{9D8B030D-6E8A-4147-A177-3AD203B41FA5}">
                      <a16:colId xmlns:a16="http://schemas.microsoft.com/office/drawing/2014/main" val="22734788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 </a:t>
                      </a:r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3990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Neighbour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Hops to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507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66BD"/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66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66BD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66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4849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08210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D5C117-C9A2-44A3-BB8B-97ED2B6E0AB5}"/>
              </a:ext>
            </a:extLst>
          </p:cNvPr>
          <p:cNvSpPr txBox="1"/>
          <p:nvPr/>
        </p:nvSpPr>
        <p:spPr>
          <a:xfrm>
            <a:off x="5295709" y="1975595"/>
            <a:ext cx="398097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3E054-824C-4CCE-BB85-718CCA7C71E3}"/>
              </a:ext>
            </a:extLst>
          </p:cNvPr>
          <p:cNvSpPr txBox="1"/>
          <p:nvPr/>
        </p:nvSpPr>
        <p:spPr>
          <a:xfrm>
            <a:off x="3627968" y="5367324"/>
            <a:ext cx="398097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1" dirty="0">
                <a:latin typeface="+mn-lt"/>
                <a:cs typeface="+mn-cs"/>
              </a:rPr>
              <a:t>D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5713E2-8BC0-48F3-BACD-ED0C6F884879}"/>
              </a:ext>
            </a:extLst>
          </p:cNvPr>
          <p:cNvSpPr txBox="1"/>
          <p:nvPr/>
        </p:nvSpPr>
        <p:spPr>
          <a:xfrm>
            <a:off x="2727483" y="2373472"/>
            <a:ext cx="398097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287780-E852-4103-8371-D2498133A7D5}"/>
              </a:ext>
            </a:extLst>
          </p:cNvPr>
          <p:cNvSpPr txBox="1"/>
          <p:nvPr/>
        </p:nvSpPr>
        <p:spPr>
          <a:xfrm>
            <a:off x="3006503" y="4222411"/>
            <a:ext cx="398097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1200" b="1" dirty="0">
                <a:latin typeface="+mn-lt"/>
                <a:cs typeface="+mn-cs"/>
              </a:rPr>
              <a:t>E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On-screen Show (4:3)</PresentationFormat>
  <Paragraphs>132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Wingdings</vt:lpstr>
      <vt:lpstr>Symbol</vt:lpstr>
      <vt:lpstr>Courier New</vt:lpstr>
      <vt:lpstr>Calibri</vt:lpstr>
      <vt:lpstr>LKN Layout</vt:lpstr>
      <vt:lpstr>Project ASTRA – Asset Tracking for hospitals Final Presentation</vt:lpstr>
      <vt:lpstr>Agenda</vt:lpstr>
      <vt:lpstr>Motivation, Objective</vt:lpstr>
      <vt:lpstr>Overview</vt:lpstr>
      <vt:lpstr>Routing Protocol – How?</vt:lpstr>
      <vt:lpstr>Application – How?</vt:lpstr>
      <vt:lpstr>GUI and targeted Demo</vt:lpstr>
      <vt:lpstr>Room for improvements</vt:lpstr>
      <vt:lpstr>Architecture/ Working – Table driven Energy aware Routing</vt:lpstr>
      <vt:lpstr>Architecture/ Working – Table driven Energy aware Routing </vt:lpstr>
      <vt:lpstr>PowerPoint Presentation</vt:lpstr>
      <vt:lpstr>References</vt:lpstr>
      <vt:lpstr>Timeplan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2017-06-20T09:39:31Z</dcterms:created>
  <dcterms:modified xsi:type="dcterms:W3CDTF">2017-07-20T09:31:59Z</dcterms:modified>
</cp:coreProperties>
</file>