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8"/>
  </p:notesMasterIdLst>
  <p:handoutMasterIdLst>
    <p:handoutMasterId r:id="rId39"/>
  </p:handoutMasterIdLst>
  <p:sldIdLst>
    <p:sldId id="396" r:id="rId7"/>
    <p:sldId id="397" r:id="rId8"/>
    <p:sldId id="398" r:id="rId9"/>
    <p:sldId id="369" r:id="rId10"/>
    <p:sldId id="399" r:id="rId11"/>
    <p:sldId id="415" r:id="rId12"/>
    <p:sldId id="431" r:id="rId13"/>
    <p:sldId id="417" r:id="rId14"/>
    <p:sldId id="416" r:id="rId15"/>
    <p:sldId id="418" r:id="rId16"/>
    <p:sldId id="400" r:id="rId17"/>
    <p:sldId id="370" r:id="rId18"/>
    <p:sldId id="404" r:id="rId19"/>
    <p:sldId id="402" r:id="rId20"/>
    <p:sldId id="405" r:id="rId21"/>
    <p:sldId id="407" r:id="rId22"/>
    <p:sldId id="432" r:id="rId23"/>
    <p:sldId id="413" r:id="rId24"/>
    <p:sldId id="414" r:id="rId25"/>
    <p:sldId id="419" r:id="rId26"/>
    <p:sldId id="421" r:id="rId27"/>
    <p:sldId id="422" r:id="rId28"/>
    <p:sldId id="423" r:id="rId29"/>
    <p:sldId id="424" r:id="rId30"/>
    <p:sldId id="429" r:id="rId31"/>
    <p:sldId id="427" r:id="rId32"/>
    <p:sldId id="428" r:id="rId33"/>
    <p:sldId id="409" r:id="rId34"/>
    <p:sldId id="426" r:id="rId35"/>
    <p:sldId id="411" r:id="rId36"/>
    <p:sldId id="412" r:id="rId37"/>
  </p:sldIdLst>
  <p:sldSz cx="9144000" cy="6858000" type="screen4x3"/>
  <p:notesSz cx="9925050" cy="6665913"/>
  <p:custDataLst>
    <p:tags r:id="rId4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86" d="100"/>
          <a:sy n="86" d="100"/>
        </p:scale>
        <p:origin x="15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15/11/2018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15/11/2018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4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1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searching, polar transform</a:t>
            </a:r>
          </a:p>
          <a:p>
            <a:r>
              <a:rPr lang="en-US" dirty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5" Type="http://schemas.openxmlformats.org/officeDocument/2006/relationships/image" Target="../media/image23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5" Type="http://schemas.openxmlformats.org/officeDocument/2006/relationships/hyperlink" Target="http://aff3ct.github.io/" TargetMode="Externa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12" y="2348256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Kumaraiah (Yadhu)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Steiner, Peihong Yuan (TUM)</a:t>
            </a:r>
          </a:p>
          <a:p>
            <a:r>
              <a:rPr lang="en-US" dirty="0"/>
              <a:t>Dr. Moritz Harteneck,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6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0" name="Footer Placeholder 3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Integrated Systems,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/>
              <a:t>Universitaet</a:t>
            </a:r>
            <a:r>
              <a:rPr lang="en-US" sz="800" dirty="0"/>
              <a:t> </a:t>
            </a:r>
            <a:r>
              <a:rPr lang="en-US" sz="800" dirty="0" err="1"/>
              <a:t>Muenchen</a:t>
            </a:r>
            <a:r>
              <a:rPr lang="en-US" sz="800" dirty="0"/>
              <a:t>,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611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Instruction pipelining</a:t>
            </a:r>
          </a:p>
        </p:txBody>
      </p:sp>
      <p:sp>
        <p:nvSpPr>
          <p:cNvPr id="385" name="Content Placeholder 384"/>
          <p:cNvSpPr>
            <a:spLocks noGrp="1"/>
          </p:cNvSpPr>
          <p:nvPr>
            <p:ph idx="1"/>
          </p:nvPr>
        </p:nvSpPr>
        <p:spPr>
          <a:xfrm>
            <a:off x="311162" y="1184350"/>
            <a:ext cx="8508999" cy="51289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come with advanced pipelining.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Pipelining increases IPC (Instructions Per Cycle).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Branching and  cache misses create stalls in pipelining which reduce IPC.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Branches and cache misses need to be reduced in code to achieve high performance.</a:t>
            </a:r>
          </a:p>
        </p:txBody>
      </p:sp>
      <p:pic>
        <p:nvPicPr>
          <p:cNvPr id="386" name="Content Placeholder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5" y="3114731"/>
            <a:ext cx="5984149" cy="301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16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multiple data elements (vectors) in a single instruction. Incorporated in modern processors.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data parallelism, popular among video/image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using SIMD (Single instruction multiple data)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 due to vector.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0456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processing units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17" y="3212377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CC BY-SA 4.0, https://commons.wikimedia.org/w/index.php?curid=39715273</a:t>
            </a:r>
          </a:p>
        </p:txBody>
      </p:sp>
      <p:sp>
        <p:nvSpPr>
          <p:cNvPr id="67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39754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Code rates (at encoder)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PBCH: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56/512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PDCCH: Code rate varies based DCI format. In one case.</a:t>
                </a: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80/512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blipFill>
                <a:blip r:embed="rId4"/>
                <a:stretch>
                  <a:fillRect l="-5526" t="-1505" r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1" name="Picture 1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63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2408"/>
                <a:ext cx="8508999" cy="4699572"/>
              </a:xfrm>
            </p:spPr>
            <p:txBody>
              <a:bodyPr/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to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Algorithm reformulated to use lookup table and mark the elements instead of removing.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Reformulated algorithm avoids redundant copying, search and remove operations. 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2408"/>
                <a:ext cx="8508999" cy="4699572"/>
              </a:xfrm>
              <a:blipFill>
                <a:blip r:embed="rId3"/>
                <a:stretch>
                  <a:fillRect l="-1361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378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code construction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3" y="5127281"/>
            <a:ext cx="6057900" cy="590550"/>
          </a:xfrm>
          <a:prstGeom prst="rect">
            <a:avLst/>
          </a:prstGeom>
        </p:spPr>
      </p:pic>
      <p:sp>
        <p:nvSpPr>
          <p:cNvPr id="70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15960"/>
                <a:ext cx="8508999" cy="520919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Avoid superfluous copying: 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3" indent="0"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Exploit data parallelism: </a:t>
                </a:r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Naive implementation in software considers each bit as one integer. Each bit is processed sequentially.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Information bits can be processed in parallel by packing multiple  bits to single integer.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example: 8 bit integer = 8 info bits, 32 bit integer = 32 info bits, 64 bits integer = 64 info bits.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Processors with SIMD have register size of 256 bits therefore 256 bits can be processed in a single instruction. Resulting 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15960"/>
                <a:ext cx="8508999" cy="5209198"/>
              </a:xfrm>
              <a:blipFill>
                <a:blip r:embed="rId3"/>
                <a:stretch>
                  <a:fillRect l="-1361" t="-1054" r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503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Encoder</a:t>
            </a:r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74" y="1225241"/>
            <a:ext cx="1240794" cy="1472976"/>
          </a:xfrm>
          <a:prstGeom prst="rect">
            <a:avLst/>
          </a:prstGeom>
        </p:spPr>
      </p:pic>
      <p:sp>
        <p:nvSpPr>
          <p:cNvPr id="66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774934" y="6333270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601" y="645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bits packing example</a:t>
            </a:r>
          </a:p>
        </p:txBody>
      </p:sp>
      <p:graphicFrame>
        <p:nvGraphicFramePr>
          <p:cNvPr id="1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769837"/>
              </p:ext>
            </p:extLst>
          </p:nvPr>
        </p:nvGraphicFramePr>
        <p:xfrm>
          <a:off x="1052361" y="2048451"/>
          <a:ext cx="223164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134589" y="1602325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92089" y="1345012"/>
            <a:ext cx="2284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Only last column contains info bits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520089" y="2728870"/>
            <a:ext cx="1828800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58750"/>
              </p:ext>
            </p:extLst>
          </p:nvPr>
        </p:nvGraphicFramePr>
        <p:xfrm>
          <a:off x="5659114" y="2920713"/>
          <a:ext cx="223164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59114" y="2257845"/>
            <a:ext cx="2101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 bits grouped as one integer.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224" y="1193183"/>
            <a:ext cx="2514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Each row represents 8 bit integer representing one info bit.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2361" y="5071038"/>
            <a:ext cx="739973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Same idea can be extended to 256 bits packing for SIMD.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08365" y="2182480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508365" y="5526298"/>
            <a:ext cx="8051370" cy="842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Packing/Unpacking need to be performed very efficiently.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SIMD extensions provide dedicated instructions to perform fast packing and unpacking.</a:t>
            </a:r>
          </a:p>
        </p:txBody>
      </p:sp>
      <p:sp>
        <p:nvSpPr>
          <p:cNvPr id="67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6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2406700" y="3606395"/>
            <a:ext cx="5325465" cy="3078742"/>
            <a:chOff x="4090941" y="3868039"/>
            <a:chExt cx="5053059" cy="2737587"/>
          </a:xfrm>
        </p:grpSpPr>
        <p:pic>
          <p:nvPicPr>
            <p:cNvPr id="653" name="Picture 6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941" y="3868039"/>
              <a:ext cx="5053059" cy="2737587"/>
            </a:xfrm>
            <a:prstGeom prst="rect">
              <a:avLst/>
            </a:prstGeom>
          </p:spPr>
        </p:pic>
        <p:sp>
          <p:nvSpPr>
            <p:cNvPr id="612" name="Freeform 611"/>
            <p:cNvSpPr/>
            <p:nvPr/>
          </p:nvSpPr>
          <p:spPr>
            <a:xfrm>
              <a:off x="4296902" y="3930483"/>
              <a:ext cx="4693145" cy="2542830"/>
            </a:xfrm>
            <a:custGeom>
              <a:avLst/>
              <a:gdLst>
                <a:gd name="connsiteX0" fmla="*/ 2575809 w 5209281"/>
                <a:gd name="connsiteY0" fmla="*/ 0 h 2777746"/>
                <a:gd name="connsiteX1" fmla="*/ 1289553 w 5209281"/>
                <a:gd name="connsiteY1" fmla="*/ 1036320 h 2777746"/>
                <a:gd name="connsiteX2" fmla="*/ 417825 w 5209281"/>
                <a:gd name="connsiteY2" fmla="*/ 1853184 h 2777746"/>
                <a:gd name="connsiteX3" fmla="*/ 9393 w 5209281"/>
                <a:gd name="connsiteY3" fmla="*/ 2627376 h 2777746"/>
                <a:gd name="connsiteX4" fmla="*/ 789681 w 5209281"/>
                <a:gd name="connsiteY4" fmla="*/ 2590800 h 2777746"/>
                <a:gd name="connsiteX5" fmla="*/ 1167633 w 5209281"/>
                <a:gd name="connsiteY5" fmla="*/ 2078736 h 2777746"/>
                <a:gd name="connsiteX6" fmla="*/ 1941825 w 5209281"/>
                <a:gd name="connsiteY6" fmla="*/ 1871472 h 2777746"/>
                <a:gd name="connsiteX7" fmla="*/ 1484625 w 5209281"/>
                <a:gd name="connsiteY7" fmla="*/ 2590800 h 2777746"/>
                <a:gd name="connsiteX8" fmla="*/ 2252721 w 5209281"/>
                <a:gd name="connsiteY8" fmla="*/ 2615184 h 2777746"/>
                <a:gd name="connsiteX9" fmla="*/ 2703825 w 5209281"/>
                <a:gd name="connsiteY9" fmla="*/ 1328928 h 2777746"/>
                <a:gd name="connsiteX10" fmla="*/ 4124193 w 5209281"/>
                <a:gd name="connsiteY10" fmla="*/ 1048512 h 2777746"/>
                <a:gd name="connsiteX11" fmla="*/ 3380481 w 5209281"/>
                <a:gd name="connsiteY11" fmla="*/ 1865376 h 2777746"/>
                <a:gd name="connsiteX12" fmla="*/ 2837937 w 5209281"/>
                <a:gd name="connsiteY12" fmla="*/ 2712720 h 2777746"/>
                <a:gd name="connsiteX13" fmla="*/ 3660897 w 5209281"/>
                <a:gd name="connsiteY13" fmla="*/ 2645664 h 2777746"/>
                <a:gd name="connsiteX14" fmla="*/ 4057137 w 5209281"/>
                <a:gd name="connsiteY14" fmla="*/ 2054352 h 2777746"/>
                <a:gd name="connsiteX15" fmla="*/ 4843521 w 5209281"/>
                <a:gd name="connsiteY15" fmla="*/ 1847088 h 2777746"/>
                <a:gd name="connsiteX16" fmla="*/ 4349745 w 5209281"/>
                <a:gd name="connsiteY16" fmla="*/ 2657856 h 2777746"/>
                <a:gd name="connsiteX17" fmla="*/ 5209281 w 5209281"/>
                <a:gd name="connsiteY17" fmla="*/ 2651760 h 2777746"/>
                <a:gd name="connsiteX18" fmla="*/ 5209281 w 5209281"/>
                <a:gd name="connsiteY18" fmla="*/ 2651760 h 2777746"/>
                <a:gd name="connsiteX19" fmla="*/ 5209281 w 5209281"/>
                <a:gd name="connsiteY19" fmla="*/ 2657856 h 277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09281" h="2777746">
                  <a:moveTo>
                    <a:pt x="2575809" y="0"/>
                  </a:moveTo>
                  <a:cubicBezTo>
                    <a:pt x="2112513" y="363728"/>
                    <a:pt x="1649217" y="727456"/>
                    <a:pt x="1289553" y="1036320"/>
                  </a:cubicBezTo>
                  <a:cubicBezTo>
                    <a:pt x="929889" y="1345184"/>
                    <a:pt x="631185" y="1588008"/>
                    <a:pt x="417825" y="1853184"/>
                  </a:cubicBezTo>
                  <a:cubicBezTo>
                    <a:pt x="204465" y="2118360"/>
                    <a:pt x="-52583" y="2504440"/>
                    <a:pt x="9393" y="2627376"/>
                  </a:cubicBezTo>
                  <a:cubicBezTo>
                    <a:pt x="71369" y="2750312"/>
                    <a:pt x="596641" y="2682240"/>
                    <a:pt x="789681" y="2590800"/>
                  </a:cubicBezTo>
                  <a:cubicBezTo>
                    <a:pt x="982721" y="2499360"/>
                    <a:pt x="975609" y="2198624"/>
                    <a:pt x="1167633" y="2078736"/>
                  </a:cubicBezTo>
                  <a:cubicBezTo>
                    <a:pt x="1359657" y="1958848"/>
                    <a:pt x="1888993" y="1786128"/>
                    <a:pt x="1941825" y="1871472"/>
                  </a:cubicBezTo>
                  <a:cubicBezTo>
                    <a:pt x="1994657" y="1956816"/>
                    <a:pt x="1432809" y="2466848"/>
                    <a:pt x="1484625" y="2590800"/>
                  </a:cubicBezTo>
                  <a:cubicBezTo>
                    <a:pt x="1536441" y="2714752"/>
                    <a:pt x="2049521" y="2825496"/>
                    <a:pt x="2252721" y="2615184"/>
                  </a:cubicBezTo>
                  <a:cubicBezTo>
                    <a:pt x="2455921" y="2404872"/>
                    <a:pt x="2391913" y="1590040"/>
                    <a:pt x="2703825" y="1328928"/>
                  </a:cubicBezTo>
                  <a:cubicBezTo>
                    <a:pt x="3015737" y="1067816"/>
                    <a:pt x="4011417" y="959104"/>
                    <a:pt x="4124193" y="1048512"/>
                  </a:cubicBezTo>
                  <a:cubicBezTo>
                    <a:pt x="4236969" y="1137920"/>
                    <a:pt x="3594857" y="1588008"/>
                    <a:pt x="3380481" y="1865376"/>
                  </a:cubicBezTo>
                  <a:cubicBezTo>
                    <a:pt x="3166105" y="2142744"/>
                    <a:pt x="2791201" y="2582672"/>
                    <a:pt x="2837937" y="2712720"/>
                  </a:cubicBezTo>
                  <a:cubicBezTo>
                    <a:pt x="2884673" y="2842768"/>
                    <a:pt x="3457697" y="2755392"/>
                    <a:pt x="3660897" y="2645664"/>
                  </a:cubicBezTo>
                  <a:cubicBezTo>
                    <a:pt x="3864097" y="2535936"/>
                    <a:pt x="3860033" y="2187448"/>
                    <a:pt x="4057137" y="2054352"/>
                  </a:cubicBezTo>
                  <a:cubicBezTo>
                    <a:pt x="4254241" y="1921256"/>
                    <a:pt x="4794753" y="1746504"/>
                    <a:pt x="4843521" y="1847088"/>
                  </a:cubicBezTo>
                  <a:cubicBezTo>
                    <a:pt x="4892289" y="1947672"/>
                    <a:pt x="4288785" y="2523744"/>
                    <a:pt x="4349745" y="2657856"/>
                  </a:cubicBezTo>
                  <a:cubicBezTo>
                    <a:pt x="4410705" y="2791968"/>
                    <a:pt x="5209281" y="2651760"/>
                    <a:pt x="5209281" y="2651760"/>
                  </a:cubicBezTo>
                  <a:lnTo>
                    <a:pt x="5209281" y="2651760"/>
                  </a:lnTo>
                  <a:lnTo>
                    <a:pt x="5209281" y="2657856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implementation of encoding traverses till the end of tree, In other words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 of a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of tree can be done by building a lookup table and stopping encoding when level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, i.e.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the number of nodes to be traversed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hence significantly reduces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can also be applied for hardware implementations.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Recursive function has overhead since every function call requires new stack allocation and branching. Both have huge overhead.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  <a:blipFill>
                <a:blip r:embed="rId4"/>
                <a:stretch>
                  <a:fillRect l="-1361" t="-1106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507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Tree pruning and Unrolling recursion</a:t>
            </a:r>
          </a:p>
        </p:txBody>
      </p:sp>
      <p:sp>
        <p:nvSpPr>
          <p:cNvPr id="67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07153"/>
              </p:ext>
            </p:extLst>
          </p:nvPr>
        </p:nvGraphicFramePr>
        <p:xfrm>
          <a:off x="316992" y="2608955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451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8008" y="6378854"/>
            <a:ext cx="8265818" cy="2770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 Fast Forward Error Correction Toolbox (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http://aff3ct.github.io/</a:t>
            </a:r>
            <a:r>
              <a:rPr lang="en-US" dirty="0">
                <a:solidFill>
                  <a:srgbClr val="000000"/>
                </a:solidFill>
              </a:rPr>
              <a:t>) (No SIMD optimization)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66162"/>
              </p:ext>
            </p:extLst>
          </p:nvPr>
        </p:nvGraphicFramePr>
        <p:xfrm>
          <a:off x="317169" y="4022066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aff3c</a:t>
                      </a: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baseline="30000" dirty="0"/>
                        <a:t>[1]</a:t>
                      </a:r>
                      <a:r>
                        <a:rPr lang="en-US" sz="1600" b="0" dirty="0"/>
                        <a:t> (No</a:t>
                      </a:r>
                      <a:r>
                        <a:rPr lang="en-US" sz="1600" b="0" baseline="0" dirty="0"/>
                        <a:t> SIMD)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5.6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02" name="TextBox 601"/>
          <p:cNvSpPr txBox="1"/>
          <p:nvPr/>
        </p:nvSpPr>
        <p:spPr>
          <a:xfrm>
            <a:off x="316992" y="2264148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encoding FEC chain: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16992" y="3677259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Encoder Latency:</a:t>
            </a:r>
          </a:p>
        </p:txBody>
      </p:sp>
      <p:sp>
        <p:nvSpPr>
          <p:cNvPr id="17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8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62251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chain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7" name="Content Placeholder 476"/>
          <p:cNvSpPr>
            <a:spLocks noGrp="1"/>
          </p:cNvSpPr>
          <p:nvPr>
            <p:ph idx="1"/>
          </p:nvPr>
        </p:nvSpPr>
        <p:spPr>
          <a:xfrm>
            <a:off x="319090" y="1148486"/>
            <a:ext cx="8508999" cy="531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FEC chain for Physical Uplink Control Channel (</a:t>
            </a:r>
            <a:r>
              <a:rPr lang="en-US" i="1" dirty="0"/>
              <a:t>PUCCH</a:t>
            </a:r>
            <a:r>
              <a:rPr lang="en-US" dirty="0"/>
              <a:t>) and Physical uplink shared Channel (</a:t>
            </a:r>
            <a:r>
              <a:rPr lang="en-US" i="1" dirty="0"/>
              <a:t>PUSCH</a:t>
            </a:r>
            <a:r>
              <a:rPr lang="en-US" dirty="0"/>
              <a:t>).</a:t>
            </a:r>
          </a:p>
        </p:txBody>
      </p:sp>
      <p:pic>
        <p:nvPicPr>
          <p:cNvPr id="478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06" y="1995161"/>
            <a:ext cx="4466962" cy="425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of </a:t>
                </a:r>
                <a:r>
                  <a:rPr lang="en-US" dirty="0" err="1"/>
                  <a:t>subblock</a:t>
                </a:r>
                <a:r>
                  <a:rPr lang="en-US" dirty="0"/>
                  <a:t> </a:t>
                </a:r>
                <a:r>
                  <a:rPr lang="en-US" dirty="0" err="1"/>
                  <a:t>interleaver</a:t>
                </a:r>
                <a:r>
                  <a:rPr lang="en-US" dirty="0"/>
                  <a:t> operation performed at the transmitter.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Deinterleaving</a:t>
                </a:r>
                <a:r>
                  <a:rPr lang="en-US" dirty="0"/>
                  <a:t> is performed as shown in the figure.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Expensive operation due to huge number of division, multiplication and modulus operations and it is also sequential.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operation is broken down into three parts, each of them are implemented using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permute</a:t>
                </a:r>
                <a:r>
                  <a:rPr lang="en-US" dirty="0"/>
                  <a:t> and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blend</a:t>
                </a:r>
                <a:r>
                  <a:rPr lang="en-US" dirty="0"/>
                  <a:t>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reduced from 19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to  0.47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  <a:blipFill>
                <a:blip r:embed="rId3"/>
                <a:stretch>
                  <a:fillRect l="-1361" t="-1038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Subblock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4620656"/>
            <a:ext cx="8509686" cy="1069523"/>
          </a:xfrm>
          <a:prstGeom prst="rect">
            <a:avLst/>
          </a:prstGeom>
        </p:spPr>
      </p:pic>
      <p:sp>
        <p:nvSpPr>
          <p:cNvPr id="6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Encoding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Decoding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and Outlook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66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allows efficient 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expensive branch instructions and exploits data parallelism.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frozen pattern at child node  = {1,1……..1,1} //256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256;i++)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decoding: Packing frozen pattern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15973" y="3874356"/>
            <a:ext cx="21265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Efficient SIMD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s[])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temp2 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)0xFF);</a:t>
            </a:r>
          </a:p>
          <a:p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    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63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30693" y="130140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CN, VN and bit combination operations are </a:t>
                </a:r>
                <a:r>
                  <a:rPr lang="en-US" dirty="0" err="1"/>
                  <a:t>vectorized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Sign multiplication in CN operation is reduced to bitwise negation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VN operation multiplication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reformulated using bit wise negation.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Bit combination is performed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>
                    <a:cs typeface="Simplified Arabic Fixed" panose="02070309020205020404" pitchFamily="49" charset="-78"/>
                  </a:rPr>
                  <a:t>instructions.</a:t>
                </a:r>
                <a:r>
                  <a:rPr lang="en-US" sz="1800" dirty="0">
                    <a:solidFill>
                      <a:schemeClr val="bg2"/>
                    </a:solidFill>
                  </a:rPr>
                  <a:t> </a:t>
                </a:r>
              </a:p>
              <a:p>
                <a:endParaRPr lang="en-US" sz="600" dirty="0">
                  <a:solidFill>
                    <a:schemeClr val="bg2"/>
                  </a:solidFill>
                </a:endParaRPr>
              </a:p>
              <a:p>
                <a:r>
                  <a:rPr lang="en-US" sz="1800" dirty="0">
                    <a:solidFill>
                      <a:schemeClr val="bg2"/>
                    </a:solidFill>
                  </a:rPr>
                  <a:t>Avoiding superfluous copying: </a:t>
                </a:r>
                <a:endParaRPr lang="en-US" dirty="0">
                  <a:solidFill>
                    <a:prstClr val="black"/>
                  </a:solidFill>
                  <a:cs typeface="Simplified Arabic Fixed" panose="02070309020205020404" pitchFamily="49" charset="-78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693" y="1301409"/>
                <a:ext cx="8508999" cy="4699572"/>
              </a:xfrm>
              <a:blipFill>
                <a:blip r:embed="rId3"/>
                <a:stretch>
                  <a:fillRect l="-1648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5487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Optimized CN, VN and bit combination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Content Placeholder 1"/>
              <p:cNvSpPr txBox="1">
                <a:spLocks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0" lvl="1" indent="0">
                  <a:buFont typeface="Arial" charset="0"/>
                  <a:buNone/>
                </a:pPr>
                <a:r>
                  <a:rPr lang="en-US" sz="12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blipFill>
                <a:blip r:embed="rId4"/>
                <a:stretch>
                  <a:fillRect l="-2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Content Placeholder 1"/>
              <p:cNvSpPr txBox="1">
                <a:spLocks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VN operation:</a:t>
                </a:r>
              </a:p>
              <a:p>
                <a:pPr marL="538162" lvl="4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2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blipFill>
                <a:blip r:embed="rId5"/>
                <a:stretch>
                  <a:fillRect l="-2532" b="-523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Decoded bits are set to zero. Further tree traversal isn’t necessary.</a:t>
                </a:r>
              </a:p>
              <a:p>
                <a:endParaRPr lang="en-US" dirty="0"/>
              </a:p>
              <a:p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Decoding performed by applying threshold detection and polar 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speedup R1 node decoding, threshold detection and polar transform is </a:t>
                </a:r>
                <a:r>
                  <a:rPr lang="en-US" dirty="0" err="1"/>
                  <a:t>vectorized</a:t>
                </a:r>
                <a:r>
                  <a:rPr lang="en-US" dirty="0"/>
                  <a:t> 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Processes vectors of size 16 using SIMD instructions. Namely with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648" t="-142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codes</a:t>
            </a:r>
          </a:p>
        </p:txBody>
      </p:sp>
      <p:sp>
        <p:nvSpPr>
          <p:cNvPr id="63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Summation is calculated block wise with AVX2 vector instructions.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Node</a:t>
            </a: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SPC node</a:t>
            </a: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wise 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Finally optimized polar transform function is called.</a:t>
            </a: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/>
              <a:t>SPC decoding</a:t>
            </a:r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Threshold detection</a:t>
            </a:r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Comparison</a:t>
            </a:r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63315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formulation is advantageous for hardware implementation. However in software recursive function calling causes a huge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overcome this overhead decoder implementation is unrolled using templates concept of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templates, compiler automatically generates the code for different vector sizes.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83" y="72963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decoder</a:t>
            </a: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5" y="2895277"/>
            <a:ext cx="6317170" cy="2876595"/>
          </a:xfrm>
          <a:prstGeom prst="rect">
            <a:avLst/>
          </a:prstGeom>
        </p:spPr>
      </p:pic>
      <p:sp>
        <p:nvSpPr>
          <p:cNvPr id="61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305753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latency can be further reduced by intelligently pruning the decoder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tree is pruned irrespective of frozen pattern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 reduction comes at the cost of increased BLER.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high SNR and low code rate scenarios this method can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Pruning increases the BLER. Level of pruning and BLER can be dealt as a trade-off.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4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Decoder tree pruning</a:t>
            </a:r>
          </a:p>
        </p:txBody>
      </p:sp>
      <p:pic>
        <p:nvPicPr>
          <p:cNvPr id="383" name="Picture 3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4" y="3008885"/>
            <a:ext cx="6418411" cy="2922696"/>
          </a:xfrm>
          <a:prstGeom prst="rect">
            <a:avLst/>
          </a:prstGeom>
        </p:spPr>
      </p:pic>
      <p:sp>
        <p:nvSpPr>
          <p:cNvPr id="6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851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channels 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channels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both encoding and decoding FEC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individual bits for CRC calculation is very inefficient.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the popular 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algorithm, 8 bits are processed in parallel rather than bit by bit,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calculation</a:t>
            </a: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1988.</a:t>
            </a:r>
          </a:p>
        </p:txBody>
      </p:sp>
      <p:sp>
        <p:nvSpPr>
          <p:cNvPr id="6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177322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Replaced multiplication/division and modulus operations with bitwise operations which achieve the same result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Implemented 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Reduced the usage of jump functions to avoid flushing of the instruction pipeline, instead latest instruction extension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CMOV </a:t>
                </a:r>
                <a:r>
                  <a:rPr lang="en-US" dirty="0">
                    <a:cs typeface="Simplified Arabic Fixed" panose="02070309020205020404" pitchFamily="49" charset="-78"/>
                  </a:rPr>
                  <a:t>is used.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Used the compiler optimization primitives for better instruction scheduling.</a:t>
                </a:r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C</a:t>
                </a: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ache prefetching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VN, CN and bit combination operations fetch a block of memory and access pattern is predictable.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Memory access latencies  reduced by fetching cache well in advance.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Cache line fetched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PREFETCH</a:t>
                </a:r>
                <a:r>
                  <a:rPr lang="en-US" dirty="0"/>
                  <a:t> instruction provided by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3dnow</a:t>
                </a:r>
                <a:r>
                  <a:rPr lang="en-US" dirty="0"/>
                  <a:t> extension of EPYC processor.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bg2"/>
                  </a:solidFill>
                  <a:latin typeface="+mj-lt"/>
                  <a:ea typeface="+mj-ea"/>
                  <a:cs typeface="+mj-cs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bg2"/>
                  </a:solidFill>
                  <a:latin typeface="+mj-lt"/>
                  <a:ea typeface="+mj-ea"/>
                  <a:cs typeface="+mj-c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177322"/>
                <a:ext cx="8508999" cy="4699572"/>
              </a:xfrm>
              <a:blipFill>
                <a:blip r:embed="rId3"/>
                <a:stretch>
                  <a:fillRect l="-1504" t="-1038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sp>
        <p:nvSpPr>
          <p:cNvPr id="66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A9611F-64D6-4B39-9588-2E4544667C29}"/>
              </a:ext>
            </a:extLst>
          </p:cNvPr>
          <p:cNvGrpSpPr/>
          <p:nvPr/>
        </p:nvGrpSpPr>
        <p:grpSpPr>
          <a:xfrm>
            <a:off x="1109708" y="5190063"/>
            <a:ext cx="7075503" cy="1373661"/>
            <a:chOff x="2084521" y="4138785"/>
            <a:chExt cx="6354306" cy="15803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16D0A5-F3F6-4F60-ABC4-0E965CACEC4F}"/>
                </a:ext>
              </a:extLst>
            </p:cNvPr>
            <p:cNvGrpSpPr/>
            <p:nvPr/>
          </p:nvGrpSpPr>
          <p:grpSpPr>
            <a:xfrm>
              <a:off x="2084521" y="4244039"/>
              <a:ext cx="4037817" cy="1475053"/>
              <a:chOff x="2084521" y="4244039"/>
              <a:chExt cx="4037817" cy="1475053"/>
            </a:xfrm>
          </p:grpSpPr>
          <p:sp>
            <p:nvSpPr>
              <p:cNvPr id="12" name="Rounded Rectangle 370">
                <a:extLst>
                  <a:ext uri="{FF2B5EF4-FFF2-40B4-BE49-F238E27FC236}">
                    <a16:creationId xmlns:a16="http://schemas.microsoft.com/office/drawing/2014/main" id="{DF8B6F39-79EF-4B47-974D-DC9B29B84053}"/>
                  </a:ext>
                </a:extLst>
              </p:cNvPr>
              <p:cNvSpPr/>
              <p:nvPr/>
            </p:nvSpPr>
            <p:spPr>
              <a:xfrm rot="5400000" flipH="1" flipV="1">
                <a:off x="1812164" y="4640602"/>
                <a:ext cx="1226640" cy="68192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sz="1200" dirty="0"/>
              </a:p>
              <a:p>
                <a:pPr algn="ctr">
                  <a:lnSpc>
                    <a:spcPct val="114000"/>
                  </a:lnSpc>
                </a:pPr>
                <a:r>
                  <a:rPr lang="en-US" sz="1200" dirty="0"/>
                  <a:t>Processor</a:t>
                </a:r>
              </a:p>
            </p:txBody>
          </p:sp>
          <p:sp>
            <p:nvSpPr>
              <p:cNvPr id="13" name="Rounded Rectangle 371">
                <a:extLst>
                  <a:ext uri="{FF2B5EF4-FFF2-40B4-BE49-F238E27FC236}">
                    <a16:creationId xmlns:a16="http://schemas.microsoft.com/office/drawing/2014/main" id="{2496DA8A-8A43-410E-A6DC-75D849CF16A2}"/>
                  </a:ext>
                </a:extLst>
              </p:cNvPr>
              <p:cNvSpPr/>
              <p:nvPr/>
            </p:nvSpPr>
            <p:spPr>
              <a:xfrm>
                <a:off x="3017558" y="4625104"/>
                <a:ext cx="402955" cy="71292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L1-Cache</a:t>
                </a:r>
              </a:p>
            </p:txBody>
          </p:sp>
          <p:sp>
            <p:nvSpPr>
              <p:cNvPr id="14" name="Rounded Rectangle 372">
                <a:extLst>
                  <a:ext uri="{FF2B5EF4-FFF2-40B4-BE49-F238E27FC236}">
                    <a16:creationId xmlns:a16="http://schemas.microsoft.com/office/drawing/2014/main" id="{FE0D09EE-CB1D-4B08-A01B-490540AF4A74}"/>
                  </a:ext>
                </a:extLst>
              </p:cNvPr>
              <p:cNvSpPr/>
              <p:nvPr/>
            </p:nvSpPr>
            <p:spPr>
              <a:xfrm>
                <a:off x="3596837" y="4558667"/>
                <a:ext cx="490779" cy="84579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L2-Cache</a:t>
                </a:r>
              </a:p>
            </p:txBody>
          </p:sp>
          <p:sp>
            <p:nvSpPr>
              <p:cNvPr id="15" name="Rounded Rectangle 373">
                <a:extLst>
                  <a:ext uri="{FF2B5EF4-FFF2-40B4-BE49-F238E27FC236}">
                    <a16:creationId xmlns:a16="http://schemas.microsoft.com/office/drawing/2014/main" id="{26C4FF17-6090-4D58-9DCA-D45688BB7DBB}"/>
                  </a:ext>
                </a:extLst>
              </p:cNvPr>
              <p:cNvSpPr/>
              <p:nvPr/>
            </p:nvSpPr>
            <p:spPr>
              <a:xfrm>
                <a:off x="4456167" y="4494452"/>
                <a:ext cx="537274" cy="97422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L3-Cache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B1929D-3FA6-4260-ACAF-21989C0CD65C}"/>
                  </a:ext>
                </a:extLst>
              </p:cNvPr>
              <p:cNvSpPr/>
              <p:nvPr/>
            </p:nvSpPr>
            <p:spPr>
              <a:xfrm>
                <a:off x="5607381" y="4244039"/>
                <a:ext cx="514957" cy="147505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Main memory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7C156D-F5AB-4E6D-8362-A580FFCCDDBC}"/>
                  </a:ext>
                </a:extLst>
              </p:cNvPr>
              <p:cNvCxnSpPr>
                <a:stCxn id="12" idx="2"/>
                <a:endCxn id="13" idx="1"/>
              </p:cNvCxnSpPr>
              <p:nvPr/>
            </p:nvCxnSpPr>
            <p:spPr>
              <a:xfrm>
                <a:off x="2766447" y="4981565"/>
                <a:ext cx="25111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81B413-B387-4BB1-AD40-96514F010550}"/>
                  </a:ext>
                </a:extLst>
              </p:cNvPr>
              <p:cNvCxnSpPr/>
              <p:nvPr/>
            </p:nvCxnSpPr>
            <p:spPr>
              <a:xfrm>
                <a:off x="3420513" y="4819973"/>
                <a:ext cx="176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950062B-7DD0-4943-AC81-FBA7FC3B63FD}"/>
                  </a:ext>
                </a:extLst>
              </p:cNvPr>
              <p:cNvCxnSpPr/>
              <p:nvPr/>
            </p:nvCxnSpPr>
            <p:spPr>
              <a:xfrm>
                <a:off x="4087616" y="4819973"/>
                <a:ext cx="368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CC1FC72-E70B-4DB8-B112-71FFEE17ED9C}"/>
                  </a:ext>
                </a:extLst>
              </p:cNvPr>
              <p:cNvCxnSpPr/>
              <p:nvPr/>
            </p:nvCxnSpPr>
            <p:spPr>
              <a:xfrm>
                <a:off x="4993441" y="4819973"/>
                <a:ext cx="613940" cy="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301ED6-1634-4C52-A4F1-C974024063EA}"/>
                  </a:ext>
                </a:extLst>
              </p:cNvPr>
              <p:cNvCxnSpPr/>
              <p:nvPr/>
            </p:nvCxnSpPr>
            <p:spPr>
              <a:xfrm flipH="1">
                <a:off x="4993441" y="5106692"/>
                <a:ext cx="613940" cy="2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B996745-0E22-4BB4-A84A-F17E29655C69}"/>
                  </a:ext>
                </a:extLst>
              </p:cNvPr>
              <p:cNvCxnSpPr/>
              <p:nvPr/>
            </p:nvCxnSpPr>
            <p:spPr>
              <a:xfrm flipH="1" flipV="1">
                <a:off x="4087406" y="5118315"/>
                <a:ext cx="3687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E368BAA-FF75-4402-80D3-45E962410598}"/>
                  </a:ext>
                </a:extLst>
              </p:cNvPr>
              <p:cNvCxnSpPr/>
              <p:nvPr/>
            </p:nvCxnSpPr>
            <p:spPr>
              <a:xfrm flipH="1">
                <a:off x="3411676" y="5118315"/>
                <a:ext cx="184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8A43E2-C317-4B1E-B686-90DA2A527D65}"/>
                </a:ext>
              </a:extLst>
            </p:cNvPr>
            <p:cNvCxnSpPr/>
            <p:nvPr/>
          </p:nvCxnSpPr>
          <p:spPr>
            <a:xfrm>
              <a:off x="6533089" y="4244039"/>
              <a:ext cx="472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D4A020-0BCC-486E-8314-4B3D0E0B411E}"/>
                </a:ext>
              </a:extLst>
            </p:cNvPr>
            <p:cNvCxnSpPr/>
            <p:nvPr/>
          </p:nvCxnSpPr>
          <p:spPr>
            <a:xfrm flipV="1">
              <a:off x="6533302" y="4917460"/>
              <a:ext cx="471933" cy="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145D48-0DA3-4F70-83C9-B718BBBA7182}"/>
                </a:ext>
              </a:extLst>
            </p:cNvPr>
            <p:cNvSpPr txBox="1"/>
            <p:nvPr/>
          </p:nvSpPr>
          <p:spPr>
            <a:xfrm>
              <a:off x="7067227" y="4138785"/>
              <a:ext cx="1371600" cy="210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Prefetching request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683E48-8542-4258-BBD5-FD5EB4784AC3}"/>
                </a:ext>
              </a:extLst>
            </p:cNvPr>
            <p:cNvSpPr txBox="1"/>
            <p:nvPr/>
          </p:nvSpPr>
          <p:spPr>
            <a:xfrm>
              <a:off x="7067228" y="4835606"/>
              <a:ext cx="1247614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Data transfer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386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4707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P. </a:t>
            </a:r>
            <a:r>
              <a:rPr lang="en-US" dirty="0" err="1">
                <a:solidFill>
                  <a:srgbClr val="000000"/>
                </a:solidFill>
              </a:rPr>
              <a:t>Giard</a:t>
            </a:r>
            <a:r>
              <a:rPr lang="en-US" dirty="0">
                <a:solidFill>
                  <a:srgbClr val="000000"/>
                </a:solidFill>
              </a:rPr>
              <a:t>, G. </a:t>
            </a:r>
            <a:r>
              <a:rPr lang="en-US" dirty="0" err="1">
                <a:solidFill>
                  <a:srgbClr val="000000"/>
                </a:solidFill>
              </a:rPr>
              <a:t>Sarkis</a:t>
            </a:r>
            <a:r>
              <a:rPr lang="en-US" dirty="0">
                <a:solidFill>
                  <a:srgbClr val="000000"/>
                </a:solidFill>
              </a:rPr>
              <a:t>, C. </a:t>
            </a:r>
            <a:r>
              <a:rPr lang="en-US" dirty="0" err="1">
                <a:solidFill>
                  <a:srgbClr val="000000"/>
                </a:solidFill>
              </a:rPr>
              <a:t>Leroux</a:t>
            </a:r>
            <a:r>
              <a:rPr lang="en-US" dirty="0">
                <a:solidFill>
                  <a:srgbClr val="000000"/>
                </a:solidFill>
              </a:rPr>
              <a:t>, C. </a:t>
            </a:r>
            <a:r>
              <a:rPr lang="en-US" dirty="0" err="1">
                <a:solidFill>
                  <a:srgbClr val="000000"/>
                </a:solidFill>
              </a:rPr>
              <a:t>Thibeault</a:t>
            </a:r>
            <a:r>
              <a:rPr lang="en-US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9524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latency decoding FEC chain: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frequency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96121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 compared to state of the art</a:t>
            </a:r>
          </a:p>
        </p:txBody>
      </p:sp>
      <p:sp>
        <p:nvSpPr>
          <p:cNvPr id="61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F6DE6-C38E-46F4-A460-0B06A18335D0}"/>
              </a:ext>
            </a:extLst>
          </p:cNvPr>
          <p:cNvSpPr txBox="1"/>
          <p:nvPr/>
        </p:nvSpPr>
        <p:spPr>
          <a:xfrm>
            <a:off x="5335480" y="2743200"/>
            <a:ext cx="311606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State of the art : 8-bit LLRs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This work: 16-bit LLRs</a:t>
            </a:r>
            <a:endParaRPr lang="en-US" sz="1600" dirty="0" err="1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2086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with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recent advances in General Purpose Processors, 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development/maintenance effort and provide flexibility/ease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89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pic>
        <p:nvPicPr>
          <p:cNvPr id="626" name="Picture 6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" y="3755692"/>
            <a:ext cx="6883604" cy="2844094"/>
          </a:xfrm>
          <a:prstGeom prst="rect">
            <a:avLst/>
          </a:prstGeom>
        </p:spPr>
      </p:pic>
      <p:sp>
        <p:nvSpPr>
          <p:cNvPr id="66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251359"/>
            <a:ext cx="8508999" cy="15064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encoding and decoding FEC chains are efficiently implemented, achieved latency requirements through 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modern features. Namely SIMD, Cache prefetching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latency reduction of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529" name="Title 3"/>
          <p:cNvSpPr txBox="1">
            <a:spLocks/>
          </p:cNvSpPr>
          <p:nvPr/>
        </p:nvSpPr>
        <p:spPr>
          <a:xfrm>
            <a:off x="391022" y="285559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Outlook</a:t>
            </a:r>
          </a:p>
        </p:txBody>
      </p:sp>
      <p:sp>
        <p:nvSpPr>
          <p:cNvPr id="530" name="Content Placeholder 1"/>
          <p:cNvSpPr txBox="1">
            <a:spLocks/>
          </p:cNvSpPr>
          <p:nvPr/>
        </p:nvSpPr>
        <p:spPr>
          <a:xfrm>
            <a:off x="318009" y="3649525"/>
            <a:ext cx="8508999" cy="150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31" name="Content Placeholder 1"/>
          <p:cNvSpPr txBox="1">
            <a:spLocks/>
          </p:cNvSpPr>
          <p:nvPr/>
        </p:nvSpPr>
        <p:spPr>
          <a:xfrm>
            <a:off x="318008" y="3363737"/>
            <a:ext cx="8508999" cy="253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aided Successive Cancellation List (</a:t>
            </a:r>
            <a:r>
              <a:rPr lang="en-US" i="1" dirty="0"/>
              <a:t>CA-SCL</a:t>
            </a:r>
            <a:r>
              <a:rPr lang="en-US" dirty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CA-SCL </a:t>
            </a:r>
            <a:r>
              <a:rPr lang="en-US" dirty="0"/>
              <a:t>algorithm has approximately 1.5dB gain over </a:t>
            </a:r>
            <a:r>
              <a:rPr lang="en-US" i="1" dirty="0"/>
              <a:t>fast-SSC </a:t>
            </a:r>
            <a:r>
              <a:rPr lang="en-US" dirty="0"/>
              <a:t>algorithm for N = 2048 and list size of 8</a:t>
            </a:r>
            <a:r>
              <a:rPr lang="en-US" baseline="30000" dirty="0"/>
              <a:t>[1]</a:t>
            </a:r>
            <a:r>
              <a:rPr lang="en-US" dirty="0"/>
              <a:t>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work:  Extend decoding FEC chain with optimized </a:t>
            </a:r>
            <a:r>
              <a:rPr lang="en-US" i="1" dirty="0"/>
              <a:t>CA-SCL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to see latency of </a:t>
            </a:r>
            <a:r>
              <a:rPr lang="en-US" i="1" dirty="0"/>
              <a:t>CA-SCL </a:t>
            </a:r>
            <a:r>
              <a:rPr lang="en-US" dirty="0"/>
              <a:t>which has expensive </a:t>
            </a:r>
            <a:r>
              <a:rPr lang="en-US" i="1" dirty="0"/>
              <a:t>sort</a:t>
            </a:r>
            <a:r>
              <a:rPr lang="en-US" dirty="0"/>
              <a:t> and </a:t>
            </a:r>
            <a:r>
              <a:rPr lang="en-US" i="1" dirty="0"/>
              <a:t>copying</a:t>
            </a:r>
            <a:r>
              <a:rPr lang="en-US" dirty="0"/>
              <a:t> operations.</a:t>
            </a:r>
          </a:p>
          <a:p>
            <a:endParaRPr lang="en-US" dirty="0"/>
          </a:p>
        </p:txBody>
      </p:sp>
      <p:sp>
        <p:nvSpPr>
          <p:cNvPr id="53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91022" y="6438900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I. Tal and A. Vardy, “List decoding of polar codes,” IEEE Transactions on Information Theory, vol. 61, pp. 2213–2226, May 2015</a:t>
            </a:r>
          </a:p>
        </p:txBody>
      </p:sp>
      <p:sp>
        <p:nvSpPr>
          <p:cNvPr id="67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7" y="2044292"/>
            <a:ext cx="3789432" cy="37894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47360" y="3070788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sp>
        <p:nvSpPr>
          <p:cNvPr id="66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339565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approach channel capacity for BMC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Basic idea is synthesizing either completely noiseless or fully noisy channels based on SNR.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Information bits transmitted in noiseless and zeros in noisy channels 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Synthesizing channels for every SNR is complex. 5G adopted heuristic low complexity approach independent of SNR</a:t>
            </a:r>
            <a:r>
              <a:rPr lang="en-IN" baseline="30000" dirty="0">
                <a:solidFill>
                  <a:srgbClr val="000000"/>
                </a:solidFill>
              </a:rPr>
              <a:t>[2]</a:t>
            </a:r>
            <a:r>
              <a:rPr lang="en-IN" dirty="0">
                <a:solidFill>
                  <a:srgbClr val="000000"/>
                </a:solidFill>
              </a:rPr>
              <a:t> 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9538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sz="3000" dirty="0" err="1">
                <a:solidFill>
                  <a:schemeClr val="bg2"/>
                </a:solidFill>
              </a:rPr>
              <a:t>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FA51C4-D92B-4C3B-A20C-4FE504B3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" y="4466188"/>
            <a:ext cx="3528020" cy="1425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Encoder circuit for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146434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  <a:p>
            <a:pPr marL="342900" indent="-342900" fontAlgn="auto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Codes. </a:t>
            </a:r>
            <a:r>
              <a:rPr lang="de-DE" sz="800" dirty="0" err="1"/>
              <a:t>Huawei</a:t>
            </a:r>
            <a:r>
              <a:rPr lang="de-DE" sz="800" dirty="0"/>
              <a:t> Technologies</a:t>
            </a:r>
            <a:endParaRPr lang="en-US" sz="800" dirty="0">
              <a:solidFill>
                <a:srgbClr val="000000"/>
              </a:solidFill>
            </a:endParaRP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>
                    <a:latin typeface="+mn-lt"/>
                  </a:rPr>
                  <a:t>,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200" dirty="0">
                    <a:latin typeface="+mn-lt"/>
                  </a:rPr>
                  <a:t>Fraction of good channels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blipFill>
                <a:blip r:embed="rId5"/>
                <a:stretch>
                  <a:fillRect l="-3440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TextBox 557">
            <a:extLst>
              <a:ext uri="{FF2B5EF4-FFF2-40B4-BE49-F238E27FC236}">
                <a16:creationId xmlns:a16="http://schemas.microsoft.com/office/drawing/2014/main" id="{0781CE99-2BD2-4014-A828-69AED7668B77}"/>
              </a:ext>
            </a:extLst>
          </p:cNvPr>
          <p:cNvSpPr txBox="1"/>
          <p:nvPr/>
        </p:nvSpPr>
        <p:spPr>
          <a:xfrm>
            <a:off x="887092" y="426674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Butterfly circuit</a:t>
            </a:r>
            <a:endParaRPr lang="en-US" sz="1200" dirty="0" err="1"/>
          </a:p>
        </p:txBody>
      </p:sp>
      <p:sp>
        <p:nvSpPr>
          <p:cNvPr id="64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" y="3976631"/>
            <a:ext cx="8967039" cy="2534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/>
                  <a:t>introduces correlation between code word bits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Bits shown in red are frozen bits (zeros).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28" y="1412095"/>
            <a:ext cx="1456841" cy="1729450"/>
          </a:xfrm>
          <a:prstGeom prst="rect">
            <a:avLst/>
          </a:prstGeom>
        </p:spPr>
      </p:pic>
      <p:grpSp>
        <p:nvGrpSpPr>
          <p:cNvPr id="648" name="Group 647"/>
          <p:cNvGrpSpPr/>
          <p:nvPr/>
        </p:nvGrpSpPr>
        <p:grpSpPr>
          <a:xfrm>
            <a:off x="436810" y="3486929"/>
            <a:ext cx="2910534" cy="307777"/>
            <a:chOff x="407549" y="3788263"/>
            <a:chExt cx="2910534" cy="307777"/>
          </a:xfrm>
        </p:grpSpPr>
        <p:grpSp>
          <p:nvGrpSpPr>
            <p:cNvPr id="130" name="Group 129"/>
            <p:cNvGrpSpPr/>
            <p:nvPr/>
          </p:nvGrpSpPr>
          <p:grpSpPr>
            <a:xfrm>
              <a:off x="407549" y="3799913"/>
              <a:ext cx="1545608" cy="271677"/>
              <a:chOff x="275670" y="5845544"/>
              <a:chExt cx="3396560" cy="271677"/>
            </a:xfrm>
          </p:grpSpPr>
          <p:sp>
            <p:nvSpPr>
              <p:cNvPr id="24" name="Flowchart: Or 23"/>
              <p:cNvSpPr/>
              <p:nvPr/>
            </p:nvSpPr>
            <p:spPr>
              <a:xfrm>
                <a:off x="275670" y="5876543"/>
                <a:ext cx="414582" cy="196497"/>
              </a:xfrm>
              <a:prstGeom prst="flowChar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1248" y="5845544"/>
                <a:ext cx="2830982" cy="271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</a:t>
                </a:r>
                <a:r>
                  <a:rPr lang="en-US" sz="1600" dirty="0">
                    <a:latin typeface="+mn-lt"/>
                  </a:rPr>
                  <a:t> operation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 8</m:t>
                      </m:r>
                    </m:oMath>
                  </a14:m>
                  <a:r>
                    <a:rPr lang="en-US" sz="1400" dirty="0"/>
                    <a:t>.</a:t>
                  </a: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r="-446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TextBox 643"/>
              <p:cNvSpPr txBox="1"/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44" name="TextBox 6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blipFill>
                <a:blip r:embed="rId8"/>
                <a:stretch>
                  <a:fillRect l="-4762" t="-14754" r="-38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" y="3440794"/>
            <a:ext cx="8958460" cy="25194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node in the decoder tree performs these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circuit can also be viewed as binary tree.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polar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TextBox 616"/>
              <p:cNvSpPr txBox="1"/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17" name="TextBox 6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blipFill>
                <a:blip r:embed="rId4"/>
                <a:stretch>
                  <a:fillRect l="-4451" t="-14754" r="-385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</p:spPr>
            <p:txBody>
              <a:bodyPr/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 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2449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bit combination operations</a:t>
            </a: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80" y="2688389"/>
            <a:ext cx="1537488" cy="178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89280" y="2231922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3788221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9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Fast-SSC algorithm</a:t>
                </a:r>
                <a:r>
                  <a:rPr lang="en-US" baseline="30000" dirty="0"/>
                  <a:t>[1] </a:t>
                </a:r>
                <a:r>
                  <a:rPr lang="en-US" dirty="0"/>
                  <a:t>identifies special component codes from polar code which allow immediate decoding avoiding full tree traversal.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4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5" name="Group 604"/>
          <p:cNvGrpSpPr/>
          <p:nvPr/>
        </p:nvGrpSpPr>
        <p:grpSpPr>
          <a:xfrm>
            <a:off x="-1" y="3089664"/>
            <a:ext cx="9144000" cy="3097949"/>
            <a:chOff x="-1" y="3375364"/>
            <a:chExt cx="9144000" cy="309794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694360"/>
              <a:ext cx="9144000" cy="2778953"/>
            </a:xfrm>
            <a:prstGeom prst="rect">
              <a:avLst/>
            </a:prstGeom>
          </p:spPr>
        </p:pic>
        <p:sp>
          <p:nvSpPr>
            <p:cNvPr id="160" name="TextBox 159"/>
            <p:cNvSpPr txBox="1"/>
            <p:nvPr/>
          </p:nvSpPr>
          <p:spPr>
            <a:xfrm>
              <a:off x="860156" y="3375364"/>
              <a:ext cx="31694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Original decoder tree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16586" y="3375364"/>
              <a:ext cx="204577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Reduced tree</a:t>
              </a:r>
            </a:p>
          </p:txBody>
        </p:sp>
      </p:grpSp>
      <p:sp>
        <p:nvSpPr>
          <p:cNvPr id="607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38900"/>
            <a:ext cx="8297379" cy="25717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Fast Polar Decoders: Algorithm and Implementation.</a:t>
            </a:r>
            <a:r>
              <a:rPr lang="en-US" dirty="0"/>
              <a:t> </a:t>
            </a:r>
            <a:r>
              <a:rPr lang="en-US" sz="800" dirty="0"/>
              <a:t>Gabi </a:t>
            </a:r>
            <a:r>
              <a:rPr lang="en-US" sz="800" dirty="0" err="1"/>
              <a:t>Sarkis</a:t>
            </a:r>
            <a:r>
              <a:rPr lang="en-US" sz="800" dirty="0"/>
              <a:t>, Pascal </a:t>
            </a:r>
            <a:r>
              <a:rPr lang="en-US" sz="800" dirty="0" err="1"/>
              <a:t>Giard</a:t>
            </a:r>
            <a:r>
              <a:rPr lang="en-US" sz="800" dirty="0"/>
              <a:t> , Alexander Vardy , Claude </a:t>
            </a:r>
            <a:r>
              <a:rPr lang="en-US" sz="800" dirty="0" err="1"/>
              <a:t>Thibeault</a:t>
            </a:r>
            <a:r>
              <a:rPr lang="en-US" sz="800" dirty="0"/>
              <a:t>, and Warren J. Gross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/>
          </a:p>
        </p:txBody>
      </p:sp>
      <p:sp>
        <p:nvSpPr>
          <p:cNvPr id="64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312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architecture: Cache memory</a:t>
            </a:r>
          </a:p>
        </p:txBody>
      </p:sp>
      <p:sp>
        <p:nvSpPr>
          <p:cNvPr id="397" name="Content Placeholder 396"/>
          <p:cNvSpPr>
            <a:spLocks noGrp="1"/>
          </p:cNvSpPr>
          <p:nvPr>
            <p:ph idx="1"/>
          </p:nvPr>
        </p:nvSpPr>
        <p:spPr>
          <a:xfrm>
            <a:off x="233849" y="136698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bottleneck in modern processors is accessing main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come with faster memory called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Caches reduce the average memory access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of frequently accessed data is stored in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access latency of cache is negligible comparatively.</a:t>
            </a:r>
          </a:p>
        </p:txBody>
      </p:sp>
      <p:pic>
        <p:nvPicPr>
          <p:cNvPr id="398" name="Content Placeholder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3932345"/>
            <a:ext cx="7169106" cy="135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8009" y="6438900"/>
            <a:ext cx="6464280" cy="365125"/>
          </a:xfrm>
        </p:spPr>
        <p:txBody>
          <a:bodyPr/>
          <a:lstStyle/>
          <a:p>
            <a:r>
              <a:rPr lang="en-US" sz="1000" dirty="0"/>
              <a:t>Reference: Ulrich </a:t>
            </a:r>
            <a:r>
              <a:rPr lang="en-US" sz="1000" dirty="0" err="1"/>
              <a:t>Drepper</a:t>
            </a:r>
            <a:r>
              <a:rPr lang="en-US" sz="1000" dirty="0"/>
              <a:t>, “What Every Programmer Should Know About Memory.” Red Hat, Inc.</a:t>
            </a:r>
          </a:p>
        </p:txBody>
      </p:sp>
      <p:sp>
        <p:nvSpPr>
          <p:cNvPr id="63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294</TotalTime>
  <Words>2791</Words>
  <Application>Microsoft Office PowerPoint</Application>
  <PresentationFormat>On-screen Show (4:3)</PresentationFormat>
  <Paragraphs>466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Decoding polar codes</vt:lpstr>
      <vt:lpstr>CN, VN and bit combination operations</vt:lpstr>
      <vt:lpstr>Fast-SSC algorithm</vt:lpstr>
      <vt:lpstr>Processor architecture: Cache memory</vt:lpstr>
      <vt:lpstr>Instruction pipelining</vt:lpstr>
      <vt:lpstr>Vector processing units</vt:lpstr>
      <vt:lpstr>Encoding FEC chain in 5G</vt:lpstr>
      <vt:lpstr>Polar code construction</vt:lpstr>
      <vt:lpstr>Optimization of Polar Encoder</vt:lpstr>
      <vt:lpstr>Information bits packing example</vt:lpstr>
      <vt:lpstr>Tree pruning and Unrolling recursion</vt:lpstr>
      <vt:lpstr>Encoding chain results</vt:lpstr>
      <vt:lpstr>Decoding FEC chain</vt:lpstr>
      <vt:lpstr>Subblock deinterleaver</vt:lpstr>
      <vt:lpstr>Polar decoding: Packing frozen pattern</vt:lpstr>
      <vt:lpstr>Optimized CN, VN and bit combination operations</vt:lpstr>
      <vt:lpstr>Decoding R0 and R1 codes</vt:lpstr>
      <vt:lpstr>Decoding RPC Node</vt:lpstr>
      <vt:lpstr>Decoding SPC node</vt:lpstr>
      <vt:lpstr>Unrolling the decoder</vt:lpstr>
      <vt:lpstr>Decoder tree pruning</vt:lpstr>
      <vt:lpstr>CRC calculation</vt:lpstr>
      <vt:lpstr>Miscellaneous Optimizations</vt:lpstr>
      <vt:lpstr>Decoding chain results</vt:lpstr>
      <vt:lpstr>Conclusion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Yadhunandana R K</cp:lastModifiedBy>
  <cp:revision>975</cp:revision>
  <cp:lastPrinted>2015-07-30T14:04:45Z</cp:lastPrinted>
  <dcterms:created xsi:type="dcterms:W3CDTF">2018-07-18T09:27:41Z</dcterms:created>
  <dcterms:modified xsi:type="dcterms:W3CDTF">2018-11-15T22:57:28Z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