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3"/>
  </p:notesMasterIdLst>
  <p:handoutMasterIdLst>
    <p:handoutMasterId r:id="rId44"/>
  </p:handoutMasterIdLst>
  <p:sldIdLst>
    <p:sldId id="396" r:id="rId7"/>
    <p:sldId id="397" r:id="rId8"/>
    <p:sldId id="398" r:id="rId9"/>
    <p:sldId id="369" r:id="rId10"/>
    <p:sldId id="399" r:id="rId11"/>
    <p:sldId id="401" r:id="rId12"/>
    <p:sldId id="415" r:id="rId13"/>
    <p:sldId id="417" r:id="rId14"/>
    <p:sldId id="416" r:id="rId15"/>
    <p:sldId id="418" r:id="rId16"/>
    <p:sldId id="400" r:id="rId17"/>
    <p:sldId id="370" r:id="rId18"/>
    <p:sldId id="404" r:id="rId19"/>
    <p:sldId id="402" r:id="rId20"/>
    <p:sldId id="405" r:id="rId21"/>
    <p:sldId id="408" r:id="rId22"/>
    <p:sldId id="407" r:id="rId23"/>
    <p:sldId id="406" r:id="rId24"/>
    <p:sldId id="410" r:id="rId25"/>
    <p:sldId id="413" r:id="rId26"/>
    <p:sldId id="414" r:id="rId27"/>
    <p:sldId id="419" r:id="rId28"/>
    <p:sldId id="420" r:id="rId29"/>
    <p:sldId id="421" r:id="rId30"/>
    <p:sldId id="422" r:id="rId31"/>
    <p:sldId id="423" r:id="rId32"/>
    <p:sldId id="424" r:id="rId33"/>
    <p:sldId id="429" r:id="rId34"/>
    <p:sldId id="425" r:id="rId35"/>
    <p:sldId id="427" r:id="rId36"/>
    <p:sldId id="428" r:id="rId37"/>
    <p:sldId id="409" r:id="rId38"/>
    <p:sldId id="426" r:id="rId39"/>
    <p:sldId id="411" r:id="rId40"/>
    <p:sldId id="430" r:id="rId41"/>
    <p:sldId id="412" r:id="rId42"/>
  </p:sldIdLst>
  <p:sldSz cx="9144000" cy="6858000" type="screen4x3"/>
  <p:notesSz cx="9925050" cy="6665913"/>
  <p:custDataLst>
    <p:tags r:id="rId4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86" d="100"/>
          <a:sy n="86" d="100"/>
        </p:scale>
        <p:origin x="15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15" y="233362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Rajathadripura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15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1735665"/>
            <a:ext cx="8509000" cy="428360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70766"/>
            <a:ext cx="8508999" cy="410369"/>
          </a:xfrm>
        </p:spPr>
        <p:txBody>
          <a:bodyPr/>
          <a:lstStyle/>
          <a:p>
            <a:r>
              <a:rPr lang="en-US" dirty="0"/>
              <a:t>Processor architecture: Instruction pipelining</a:t>
            </a:r>
          </a:p>
        </p:txBody>
      </p:sp>
      <p:sp>
        <p:nvSpPr>
          <p:cNvPr id="12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51508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instruction multiple data (SIMD) allows single instruction to operate on multiple data items (Vectors).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incorporate these vector processing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faster data processing, popular among video and 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in software in general purpose processors using SIMD instructions without specialized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latency, due to processing of vectors rather than element by element processing.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46053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47801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D831758-BD1B-4861-99B5-7FE704AC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31" y="2159857"/>
            <a:ext cx="5963441" cy="3886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selection is dependent on the rate matching.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Optimized the implementation with an algorithm which avoids search and remove operation.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  <a:blipFill>
                <a:blip r:embed="rId3"/>
                <a:stretch>
                  <a:fillRect l="-1361" r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 indices selection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18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implementation in software considers each bit as one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parallel processing, each bit processed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bits can be processed in parallel by packing multiple information bits to single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example: 8 bit integer = 8 info bits, 16 bits integer = 16 bit, 32 bit integer = 32 info bits, 64 bits integer = 64 info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processors have register size of 256 bits therefore 256 bits can be processed in a single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Encoding</a:t>
            </a: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7925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62231"/>
              </p:ext>
            </p:extLst>
          </p:nvPr>
        </p:nvGraphicFramePr>
        <p:xfrm>
          <a:off x="1124238" y="2497250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235329" y="2110156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6090" y="194325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76090" y="3496328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54973"/>
              </p:ext>
            </p:extLst>
          </p:nvPr>
        </p:nvGraphicFramePr>
        <p:xfrm>
          <a:off x="6145314" y="3612672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69698" y="2906339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30" y="1826832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6890" y="4449976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Same idea can be extended to creating integers of 64 bits, so 64 info bits can processed concurrently.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234" y="5931243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28650" y="2652584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representation of polar encoding,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  <a:blipFill>
                <a:blip r:embed="rId3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in Tree 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3" y="2223141"/>
            <a:ext cx="6723554" cy="3411540"/>
          </a:xfrm>
          <a:prstGeom prst="rect">
            <a:avLst/>
          </a:prstGeom>
        </p:spPr>
      </p:pic>
      <p:sp>
        <p:nvSpPr>
          <p:cNvPr id="15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82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in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can be significantly reduced by pruning the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reduces 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  <a:blipFill>
                <a:blip r:embed="rId3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1310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Encoder tree pruning </a:t>
            </a: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75496"/>
            <a:ext cx="8508999" cy="493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Recursive function has overhead since every function call requires new stack allocation and jumping to function target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Avoiding branching(Jump instructions) which has significant overhead.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9475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recursive implementation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8" y="2326610"/>
            <a:ext cx="7357150" cy="4213206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929555" y="2647335"/>
            <a:ext cx="6686397" cy="3571757"/>
          </a:xfrm>
          <a:custGeom>
            <a:avLst/>
            <a:gdLst>
              <a:gd name="connsiteX0" fmla="*/ 2575809 w 5209281"/>
              <a:gd name="connsiteY0" fmla="*/ 0 h 2777746"/>
              <a:gd name="connsiteX1" fmla="*/ 1289553 w 5209281"/>
              <a:gd name="connsiteY1" fmla="*/ 1036320 h 2777746"/>
              <a:gd name="connsiteX2" fmla="*/ 417825 w 5209281"/>
              <a:gd name="connsiteY2" fmla="*/ 1853184 h 2777746"/>
              <a:gd name="connsiteX3" fmla="*/ 9393 w 5209281"/>
              <a:gd name="connsiteY3" fmla="*/ 2627376 h 2777746"/>
              <a:gd name="connsiteX4" fmla="*/ 789681 w 5209281"/>
              <a:gd name="connsiteY4" fmla="*/ 2590800 h 2777746"/>
              <a:gd name="connsiteX5" fmla="*/ 1167633 w 5209281"/>
              <a:gd name="connsiteY5" fmla="*/ 2078736 h 2777746"/>
              <a:gd name="connsiteX6" fmla="*/ 1941825 w 5209281"/>
              <a:gd name="connsiteY6" fmla="*/ 1871472 h 2777746"/>
              <a:gd name="connsiteX7" fmla="*/ 1484625 w 5209281"/>
              <a:gd name="connsiteY7" fmla="*/ 2590800 h 2777746"/>
              <a:gd name="connsiteX8" fmla="*/ 2252721 w 5209281"/>
              <a:gd name="connsiteY8" fmla="*/ 2615184 h 2777746"/>
              <a:gd name="connsiteX9" fmla="*/ 2703825 w 5209281"/>
              <a:gd name="connsiteY9" fmla="*/ 1328928 h 2777746"/>
              <a:gd name="connsiteX10" fmla="*/ 4124193 w 5209281"/>
              <a:gd name="connsiteY10" fmla="*/ 1048512 h 2777746"/>
              <a:gd name="connsiteX11" fmla="*/ 3380481 w 5209281"/>
              <a:gd name="connsiteY11" fmla="*/ 1865376 h 2777746"/>
              <a:gd name="connsiteX12" fmla="*/ 2837937 w 5209281"/>
              <a:gd name="connsiteY12" fmla="*/ 2712720 h 2777746"/>
              <a:gd name="connsiteX13" fmla="*/ 3660897 w 5209281"/>
              <a:gd name="connsiteY13" fmla="*/ 2645664 h 2777746"/>
              <a:gd name="connsiteX14" fmla="*/ 4057137 w 5209281"/>
              <a:gd name="connsiteY14" fmla="*/ 2054352 h 2777746"/>
              <a:gd name="connsiteX15" fmla="*/ 4843521 w 5209281"/>
              <a:gd name="connsiteY15" fmla="*/ 1847088 h 2777746"/>
              <a:gd name="connsiteX16" fmla="*/ 4349745 w 5209281"/>
              <a:gd name="connsiteY16" fmla="*/ 2657856 h 2777746"/>
              <a:gd name="connsiteX17" fmla="*/ 5209281 w 5209281"/>
              <a:gd name="connsiteY17" fmla="*/ 2651760 h 2777746"/>
              <a:gd name="connsiteX18" fmla="*/ 5209281 w 5209281"/>
              <a:gd name="connsiteY18" fmla="*/ 2651760 h 2777746"/>
              <a:gd name="connsiteX19" fmla="*/ 5209281 w 5209281"/>
              <a:gd name="connsiteY19" fmla="*/ 2657856 h 277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9281" h="2777746">
                <a:moveTo>
                  <a:pt x="2575809" y="0"/>
                </a:moveTo>
                <a:cubicBezTo>
                  <a:pt x="2112513" y="363728"/>
                  <a:pt x="1649217" y="727456"/>
                  <a:pt x="1289553" y="1036320"/>
                </a:cubicBezTo>
                <a:cubicBezTo>
                  <a:pt x="929889" y="1345184"/>
                  <a:pt x="631185" y="1588008"/>
                  <a:pt x="417825" y="1853184"/>
                </a:cubicBezTo>
                <a:cubicBezTo>
                  <a:pt x="204465" y="2118360"/>
                  <a:pt x="-52583" y="2504440"/>
                  <a:pt x="9393" y="2627376"/>
                </a:cubicBezTo>
                <a:cubicBezTo>
                  <a:pt x="71369" y="2750312"/>
                  <a:pt x="596641" y="2682240"/>
                  <a:pt x="789681" y="2590800"/>
                </a:cubicBezTo>
                <a:cubicBezTo>
                  <a:pt x="982721" y="2499360"/>
                  <a:pt x="975609" y="2198624"/>
                  <a:pt x="1167633" y="2078736"/>
                </a:cubicBezTo>
                <a:cubicBezTo>
                  <a:pt x="1359657" y="1958848"/>
                  <a:pt x="1888993" y="1786128"/>
                  <a:pt x="1941825" y="1871472"/>
                </a:cubicBezTo>
                <a:cubicBezTo>
                  <a:pt x="1994657" y="1956816"/>
                  <a:pt x="1432809" y="2466848"/>
                  <a:pt x="1484625" y="2590800"/>
                </a:cubicBezTo>
                <a:cubicBezTo>
                  <a:pt x="1536441" y="2714752"/>
                  <a:pt x="2049521" y="2825496"/>
                  <a:pt x="2252721" y="2615184"/>
                </a:cubicBezTo>
                <a:cubicBezTo>
                  <a:pt x="2455921" y="2404872"/>
                  <a:pt x="2391913" y="1590040"/>
                  <a:pt x="2703825" y="1328928"/>
                </a:cubicBezTo>
                <a:cubicBezTo>
                  <a:pt x="3015737" y="1067816"/>
                  <a:pt x="4011417" y="959104"/>
                  <a:pt x="4124193" y="1048512"/>
                </a:cubicBezTo>
                <a:cubicBezTo>
                  <a:pt x="4236969" y="1137920"/>
                  <a:pt x="3594857" y="1588008"/>
                  <a:pt x="3380481" y="1865376"/>
                </a:cubicBezTo>
                <a:cubicBezTo>
                  <a:pt x="3166105" y="2142744"/>
                  <a:pt x="2791201" y="2582672"/>
                  <a:pt x="2837937" y="2712720"/>
                </a:cubicBezTo>
                <a:cubicBezTo>
                  <a:pt x="2884673" y="2842768"/>
                  <a:pt x="3457697" y="2755392"/>
                  <a:pt x="3660897" y="2645664"/>
                </a:cubicBezTo>
                <a:cubicBezTo>
                  <a:pt x="3864097" y="2535936"/>
                  <a:pt x="3860033" y="2187448"/>
                  <a:pt x="4057137" y="2054352"/>
                </a:cubicBezTo>
                <a:cubicBezTo>
                  <a:pt x="4254241" y="1921256"/>
                  <a:pt x="4794753" y="1746504"/>
                  <a:pt x="4843521" y="1847088"/>
                </a:cubicBezTo>
                <a:cubicBezTo>
                  <a:pt x="4892289" y="1947672"/>
                  <a:pt x="4288785" y="2523744"/>
                  <a:pt x="4349745" y="2657856"/>
                </a:cubicBezTo>
                <a:cubicBezTo>
                  <a:pt x="4410705" y="2791968"/>
                  <a:pt x="5209281" y="2651760"/>
                  <a:pt x="5209281" y="2651760"/>
                </a:cubicBezTo>
                <a:lnTo>
                  <a:pt x="5209281" y="2651760"/>
                </a:lnTo>
                <a:lnTo>
                  <a:pt x="5209281" y="2657856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01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FPGA</a:t>
                </a:r>
                <a:r>
                  <a:rPr lang="en-US" b="1" baseline="30000" dirty="0"/>
                  <a:t>[2]</a:t>
                </a:r>
                <a:r>
                  <a:rPr lang="en-US" b="1" dirty="0"/>
                  <a:t> v/s Software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Overall PDCCH FEC chain: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81390"/>
              </p:ext>
            </p:extLst>
          </p:nvPr>
        </p:nvGraphicFramePr>
        <p:xfrm>
          <a:off x="318009" y="5144376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411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21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5958954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Efficient Encoders and Decoders for Polar Codes: Algorithms and Implementations, Gabi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Department of Electrical and Computer Engineering McGill University. Montreal, Canada.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574994"/>
                  </p:ext>
                </p:extLst>
              </p:nvPr>
            </p:nvGraphicFramePr>
            <p:xfrm>
              <a:off x="318009" y="3482086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FPGA (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64</m:t>
                              </m:r>
                            </m:oMath>
                          </a14:m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574994"/>
                  </p:ext>
                </p:extLst>
              </p:nvPr>
            </p:nvGraphicFramePr>
            <p:xfrm>
              <a:off x="318009" y="3482086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5" t="-4286" r="-130284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0.137 </a:t>
                          </a:r>
                          <a:r>
                            <a:rPr lang="el-GR" sz="1600" dirty="0" smtClean="0"/>
                            <a:t>μ</a:t>
                          </a:r>
                          <a:r>
                            <a:rPr lang="en-US" sz="1600" dirty="0" smtClean="0"/>
                            <a:t>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0.24 </a:t>
                          </a:r>
                          <a:r>
                            <a:rPr lang="el-GR" sz="1600" dirty="0" smtClean="0"/>
                            <a:t>μ</a:t>
                          </a:r>
                          <a:r>
                            <a:rPr lang="en-US" sz="1600" dirty="0" smtClean="0"/>
                            <a:t>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87093"/>
              </p:ext>
            </p:extLst>
          </p:nvPr>
        </p:nvGraphicFramePr>
        <p:xfrm>
          <a:off x="318008" y="2016110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0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Introduction and 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Future work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230654"/>
            <a:ext cx="8508999" cy="410369"/>
          </a:xfrm>
        </p:spPr>
        <p:txBody>
          <a:bodyPr/>
          <a:lstStyle/>
          <a:p>
            <a:r>
              <a:rPr lang="en-IN" dirty="0"/>
              <a:t>Decoding FEC chain</a:t>
            </a:r>
            <a:endParaRPr lang="en-US" dirty="0"/>
          </a:p>
        </p:txBody>
      </p:sp>
      <p:sp>
        <p:nvSpPr>
          <p:cNvPr id="1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199" y="641023"/>
            <a:ext cx="6375087" cy="606961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E174C2-B006-4E63-A6CE-BFB57AD7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08" y="144094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of </a:t>
            </a:r>
            <a:r>
              <a:rPr lang="en-US" dirty="0" err="1"/>
              <a:t>subblock</a:t>
            </a:r>
            <a:r>
              <a:rPr lang="en-US" dirty="0"/>
              <a:t> </a:t>
            </a:r>
            <a:r>
              <a:rPr lang="en-US" dirty="0" err="1"/>
              <a:t>interleaver</a:t>
            </a:r>
            <a:r>
              <a:rPr lang="en-US" dirty="0"/>
              <a:t> operation performed at the transmitter.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Deinterleaving</a:t>
            </a:r>
            <a:r>
              <a:rPr lang="en-US" dirty="0"/>
              <a:t> is performed as shown in the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expensive operation due to huge number of division, multiplication and modulus operations and it is also sequential.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operation is broken down into three parts, each of them are implemented using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permute</a:t>
            </a:r>
            <a:r>
              <a:rPr lang="en-US" dirty="0"/>
              <a:t>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blend</a:t>
            </a:r>
            <a:r>
              <a:rPr lang="en-US" dirty="0"/>
              <a:t> SIMD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reduced from 19us to 0.47us.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/>
              <a:t>Subblock</a:t>
            </a:r>
            <a:r>
              <a:rPr lang="en-US" dirty="0"/>
              <a:t> </a:t>
            </a:r>
            <a:r>
              <a:rPr lang="en-US" dirty="0" err="1"/>
              <a:t>deinterleaver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6" y="5118090"/>
            <a:ext cx="8509686" cy="1069523"/>
          </a:xfrm>
          <a:prstGeom prst="rect">
            <a:avLst/>
          </a:prstGeom>
        </p:spPr>
      </p:pic>
      <p:sp>
        <p:nvSpPr>
          <p:cNvPr id="1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/>
              <a:t>Polar decoding: Packing frozen bits</a:t>
            </a:r>
          </a:p>
        </p:txBody>
      </p:sp>
      <p:sp>
        <p:nvSpPr>
          <p:cNvPr id="1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589222"/>
            <a:ext cx="8508999" cy="46995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7500" y="807903"/>
            <a:ext cx="8508999" cy="410369"/>
          </a:xfrm>
        </p:spPr>
        <p:txBody>
          <a:bodyPr/>
          <a:lstStyle/>
          <a:p>
            <a:r>
              <a:rPr lang="en-US" dirty="0"/>
              <a:t>Polar decoding: Avoiding superfluous copying</a:t>
            </a:r>
          </a:p>
        </p:txBody>
      </p:sp>
      <p:sp>
        <p:nvSpPr>
          <p:cNvPr id="12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81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 decoding: Optimized CN and VN operations</a:t>
            </a:r>
          </a:p>
        </p:txBody>
      </p:sp>
      <p:sp>
        <p:nvSpPr>
          <p:cNvPr id="12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threshold detection and polar transform for R1 nodes.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R0 and R1 codes</a:t>
            </a:r>
          </a:p>
        </p:txBody>
      </p:sp>
      <p:sp>
        <p:nvSpPr>
          <p:cNvPr id="11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Parity calculation, position searching, polar transform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RPC and SPC codes</a:t>
            </a:r>
          </a:p>
        </p:txBody>
      </p:sp>
      <p:sp>
        <p:nvSpPr>
          <p:cNvPr id="11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956"/>
            <a:ext cx="8509000" cy="405088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wise addition for RPC</a:t>
            </a:r>
          </a:p>
        </p:txBody>
      </p:sp>
      <p:sp>
        <p:nvSpPr>
          <p:cNvPr id="11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huge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 compiler automatically generates the code for different vector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can also explicitly specialize functions if different logic needs to be implemented for particular vector size.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 the decoder</a:t>
            </a:r>
          </a:p>
        </p:txBody>
      </p:sp>
      <p:sp>
        <p:nvSpPr>
          <p:cNvPr id="9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access in the decoder is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memory which is going to be accessed is known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access latency can be overcome by issuing non blocking cache line fetch instruction in advance.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prefetching</a:t>
            </a:r>
          </a:p>
        </p:txBody>
      </p:sp>
      <p:sp>
        <p:nvSpPr>
          <p:cNvPr id="11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1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Traditionally FEC chains are developed in hardware i.e.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recent advances in General Purpose Processors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Software implementations require less development and maintenance effort and provide flexibility and 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However algorithms need to adopted/optimized to efficiently implement in software.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tree pruning</a:t>
            </a:r>
          </a:p>
        </p:txBody>
      </p:sp>
      <p:sp>
        <p:nvSpPr>
          <p:cNvPr id="10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 need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in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 group of 8 bits are processed in parallel rather than bit by bit, 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1161" y="6252519"/>
            <a:ext cx="7555973" cy="58591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D.V. </a:t>
            </a:r>
            <a:r>
              <a:rPr lang="en-US" dirty="0" err="1"/>
              <a:t>Sarwate</a:t>
            </a:r>
            <a:r>
              <a:rPr lang="en-US" dirty="0"/>
              <a:t>, “Computation of Cyclic Redundancy Checks via Table Lookup,”</a:t>
            </a:r>
            <a:r>
              <a:rPr lang="en-US" dirty="0" err="1"/>
              <a:t>Comm</a:t>
            </a:r>
            <a:r>
              <a:rPr lang="en-US" dirty="0"/>
              <a:t>. ACM, vol.31, no. 8, pp. 1008-1013,Aug. 1988.</a:t>
            </a:r>
          </a:p>
          <a:p>
            <a:endParaRPr lang="en-US" dirty="0"/>
          </a:p>
        </p:txBody>
      </p:sp>
      <p:sp>
        <p:nvSpPr>
          <p:cNvPr id="10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Avoiding multiplication/division and modulus operations and achieving the same using bitwise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sz="1800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Avoided jump functions to avoid flushing of the instruction pipeline.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Using the compiler optimization primitives to reduce the branches in the program.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504" t="-1427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15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Overall PUCCH FEC chain: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Results: Decoding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58892"/>
              </p:ext>
            </p:extLst>
          </p:nvPr>
        </p:nvGraphicFramePr>
        <p:xfrm>
          <a:off x="318008" y="3708320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5958954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P. </a:t>
            </a:r>
            <a:r>
              <a:rPr lang="en-US" dirty="0" err="1">
                <a:solidFill>
                  <a:srgbClr val="000000"/>
                </a:solidFill>
              </a:rPr>
              <a:t>Giard</a:t>
            </a:r>
            <a:r>
              <a:rPr lang="en-US" dirty="0">
                <a:solidFill>
                  <a:srgbClr val="000000"/>
                </a:solidFill>
              </a:rPr>
              <a:t>, G.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Leroux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Thibeault</a:t>
            </a:r>
            <a:r>
              <a:rPr lang="en-US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76067"/>
              </p:ext>
            </p:extLst>
          </p:nvPr>
        </p:nvGraphicFramePr>
        <p:xfrm>
          <a:off x="318008" y="2016110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the features provided by modern processors such SIMD, Cache prefetching et cetera.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work achieved latency requirements encoding and decoding FEC chains of 5G through software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implementation and optimization reduced the latency by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part of this work another decoding algorithm, 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continuation of this work would be to extend decoding FEC chain by incorporating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would be interesting to see latency values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10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116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15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89222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Invented by </a:t>
            </a:r>
            <a:r>
              <a:rPr lang="en-IN" sz="1800" dirty="0" err="1">
                <a:solidFill>
                  <a:srgbClr val="000000"/>
                </a:solidFill>
              </a:rPr>
              <a:t>Erdal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Arıkan</a:t>
            </a:r>
            <a:r>
              <a:rPr lang="en-IN" sz="1800" baseline="30000" dirty="0">
                <a:solidFill>
                  <a:srgbClr val="000000"/>
                </a:solidFill>
              </a:rPr>
              <a:t>[1]</a:t>
            </a:r>
            <a:r>
              <a:rPr lang="en-IN" sz="1800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First codes to theoretically achieve channel capacity of binary memoryless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Encoding a involves polarizing channels to either completely noiseless or fully noisy channels.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As N becomes large, fraction of reliable bit indices approach the capacity of the channel.</a:t>
            </a:r>
          </a:p>
          <a:p>
            <a:pPr lvl="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</a:pPr>
            <a:endParaRPr lang="en-IN" sz="1800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sz="1800" dirty="0">
              <a:solidFill>
                <a:srgbClr val="000000"/>
              </a:solidFill>
            </a:endParaRPr>
          </a:p>
          <a:p>
            <a:endParaRPr sz="1800" dirty="0"/>
          </a:p>
          <a:p>
            <a:endParaRPr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5563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3939008"/>
            <a:ext cx="5257800" cy="2124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Encoder circuit for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blipFill>
                <a:blip r:embed="rId4"/>
                <a:stretch>
                  <a:fillRect l="-255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1161" y="6288795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E. </a:t>
            </a:r>
            <a:r>
              <a:rPr lang="en-US" dirty="0" err="1">
                <a:solidFill>
                  <a:srgbClr val="000000"/>
                </a:solidFill>
              </a:rPr>
              <a:t>Arıkan</a:t>
            </a:r>
            <a:r>
              <a:rPr lang="en-US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</p:txBody>
      </p:sp>
      <p:sp>
        <p:nvSpPr>
          <p:cNvPr id="1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Sample encoding in circuit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𝑖𝑛𝑓𝑜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 = 8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Each stage contains vector of size 2</a:t>
                </a:r>
                <a:r>
                  <a:rPr lang="en-IN" baseline="30000" dirty="0"/>
                  <a:t>(N-stage)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Encoding introduces correlation between code word bits through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>
                    <a:cs typeface="Simplified Arabic Fixed" panose="02070309020205020404" pitchFamily="49" charset="-78"/>
                  </a:rPr>
                  <a:t>operation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4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9" y="772877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3" y="3320249"/>
            <a:ext cx="8972970" cy="2650992"/>
          </a:xfrm>
          <a:prstGeom prst="rect">
            <a:avLst/>
          </a:prstGeom>
        </p:spPr>
      </p:pic>
      <p:sp>
        <p:nvSpPr>
          <p:cNvPr id="1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88041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Reliability indices selection is done based on the channel condition(SNR)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Many construction methods are proposed such as density evolution (DE), Gaussian Approximation DE etc.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Still very complex to construct code on the fly.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5G standard (Huawei contribution) proposes a heuristic low complexity polar code construction independent of channel condition.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sz="1800" baseline="30000" dirty="0">
                <a:solidFill>
                  <a:srgbClr val="000000"/>
                </a:solidFill>
              </a:rPr>
              <a:t>[1]</a:t>
            </a:r>
            <a:endParaRPr lang="en-US" sz="1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252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 in 5G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>
          <a:xfrm>
            <a:off x="318009" y="6319866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β-expansion: A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Fast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Polar Codes</a:t>
            </a:r>
            <a:endParaRPr lang="en-US" dirty="0"/>
          </a:p>
        </p:txBody>
      </p:sp>
      <p:sp>
        <p:nvSpPr>
          <p:cNvPr id="15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1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two slides explain polar decoding algorithms, Show decoder as tree diagram and explain fast SSC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polar codes</a:t>
            </a:r>
          </a:p>
        </p:txBody>
      </p:sp>
      <p:sp>
        <p:nvSpPr>
          <p:cNvPr id="13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82" y="2073499"/>
            <a:ext cx="4038541" cy="4699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/>
              <a:t>Decoding polar codes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31459" y="1482811"/>
            <a:ext cx="1721709" cy="561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Local decoder with messages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4" y="4259534"/>
            <a:ext cx="4038134" cy="1928079"/>
          </a:xfrm>
          <a:prstGeom prst="rect">
            <a:avLst/>
          </a:prstGeom>
        </p:spPr>
      </p:pic>
      <p:sp>
        <p:nvSpPr>
          <p:cNvPr id="13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36" y="5117407"/>
            <a:ext cx="7169106" cy="135590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70766"/>
            <a:ext cx="8508999" cy="410369"/>
          </a:xfrm>
        </p:spPr>
        <p:txBody>
          <a:bodyPr/>
          <a:lstStyle/>
          <a:p>
            <a:r>
              <a:rPr lang="en-US" dirty="0"/>
              <a:t>Processor architecture: Cache memory</a:t>
            </a:r>
          </a:p>
        </p:txBody>
      </p:sp>
      <p:sp>
        <p:nvSpPr>
          <p:cNvPr id="13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100</TotalTime>
  <Words>1927</Words>
  <Application>Microsoft Office PowerPoint</Application>
  <PresentationFormat>On-screen Show (4:3)</PresentationFormat>
  <Paragraphs>318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Arial Black</vt:lpstr>
      <vt:lpstr>Calibri</vt:lpstr>
      <vt:lpstr>Cambria Math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</vt:lpstr>
      <vt:lpstr>Polar code construction in 5G</vt:lpstr>
      <vt:lpstr>Decoding polar codes</vt:lpstr>
      <vt:lpstr>Decoding polar codes</vt:lpstr>
      <vt:lpstr>Processor architecture: Cache memory</vt:lpstr>
      <vt:lpstr>Processor architecture: Instruction pipelining</vt:lpstr>
      <vt:lpstr>Vector processing units</vt:lpstr>
      <vt:lpstr>Encoding FEC chain in 5G</vt:lpstr>
      <vt:lpstr>Information bit indices selection</vt:lpstr>
      <vt:lpstr>Optimization of Polar Encoding</vt:lpstr>
      <vt:lpstr>Information bits packing example</vt:lpstr>
      <vt:lpstr>Polar Encoding in Tree Structure</vt:lpstr>
      <vt:lpstr>Encoder tree pruning </vt:lpstr>
      <vt:lpstr>Unrolling the recursive implementation</vt:lpstr>
      <vt:lpstr>Results</vt:lpstr>
      <vt:lpstr>Decoding FEC chain</vt:lpstr>
      <vt:lpstr>Subblock deinterleaver</vt:lpstr>
      <vt:lpstr>Polar decoding: Packing frozen bits</vt:lpstr>
      <vt:lpstr>Polar decoding: Avoiding superfluous copying</vt:lpstr>
      <vt:lpstr>Polar decoding: Optimized CN and VN operations</vt:lpstr>
      <vt:lpstr>Decoding R0 and R1 codes</vt:lpstr>
      <vt:lpstr>Decoding RPC and SPC codes</vt:lpstr>
      <vt:lpstr>Block wise addition for RPC</vt:lpstr>
      <vt:lpstr>Unrolling the decoder</vt:lpstr>
      <vt:lpstr>Cache prefetching</vt:lpstr>
      <vt:lpstr>Decoder tree pruning</vt:lpstr>
      <vt:lpstr>CRC calculation</vt:lpstr>
      <vt:lpstr>Miscellaneous Optimizations</vt:lpstr>
      <vt:lpstr>Results: Decoding</vt:lpstr>
      <vt:lpstr>Conclusion</vt:lpstr>
      <vt:lpstr>Outlook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Yadhunandana R K</cp:lastModifiedBy>
  <cp:revision>398</cp:revision>
  <cp:lastPrinted>2015-07-30T14:04:45Z</cp:lastPrinted>
  <dcterms:created xsi:type="dcterms:W3CDTF">2018-07-18T09:27:41Z</dcterms:created>
  <dcterms:modified xsi:type="dcterms:W3CDTF">2018-11-13T22:11:00Z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