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00" r:id="rId13"/>
    <p:sldId id="370" r:id="rId14"/>
    <p:sldId id="404" r:id="rId15"/>
    <p:sldId id="402" r:id="rId16"/>
    <p:sldId id="405" r:id="rId17"/>
    <p:sldId id="408" r:id="rId18"/>
    <p:sldId id="407" r:id="rId19"/>
    <p:sldId id="406" r:id="rId20"/>
    <p:sldId id="409" r:id="rId21"/>
    <p:sldId id="410" r:id="rId22"/>
    <p:sldId id="411" r:id="rId23"/>
    <p:sldId id="413" r:id="rId24"/>
    <p:sldId id="412" r:id="rId25"/>
  </p:sldIdLst>
  <p:sldSz cx="9144000" cy="6858000" type="screen4x3"/>
  <p:notesSz cx="9925050" cy="6665913"/>
  <p:custDataLst>
    <p:tags r:id="rId2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76" d="100"/>
          <a:sy n="76" d="100"/>
        </p:scale>
        <p:origin x="18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119853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NR(5G)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Midterm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 and Peihong Yuan (TUM)</a:t>
            </a:r>
          </a:p>
          <a:p>
            <a:r>
              <a:rPr lang="en-US" dirty="0"/>
              <a:t>Dr. Moritz Harteneck and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implementation in software considers each bit as one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parallel processing, each bit processed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bits can be processed in parallel by packing multiple information bits to single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8 bit integer = 8 info bits, 16 bits integer = 16 bit, 32 bit integer = 32 info bits, 64 bits integer = 64 info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processors have register size of 256 bits therefore 256 bits can be processed in a single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304080"/>
              </p:ext>
            </p:extLst>
          </p:nvPr>
        </p:nvGraphicFramePr>
        <p:xfrm>
          <a:off x="871234" y="2478514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986090" y="2088451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5329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Last column only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090" y="1630576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sp>
        <p:nvSpPr>
          <p:cNvPr id="6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sz="1800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Avoided jump functions to avoid flushing of the instruction pipeline.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the compiler optimization primitives to reduce the branches in the program.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Extended popular CRC algorithm</a:t>
                </a:r>
                <a:r>
                  <a:rPr lang="en-US" sz="1800" baseline="30000" dirty="0"/>
                  <a:t>[1]</a:t>
                </a:r>
                <a:r>
                  <a:rPr lang="en-US" sz="1800" dirty="0"/>
                  <a:t> to calculate 24 bit CRC in parallel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sz="1800" dirty="0"/>
                  <a:t>) Group of 8 bits are processed in parallel rather than bit by bit, Reduced CRC calculation latency from 8 </a:t>
                </a:r>
                <a:r>
                  <a:rPr lang="el-GR" sz="1800" dirty="0"/>
                  <a:t>μ</a:t>
                </a:r>
                <a:r>
                  <a:rPr lang="en-US" sz="1800" dirty="0"/>
                  <a:t>s to 0.8 </a:t>
                </a:r>
                <a:r>
                  <a:rPr lang="el-GR" sz="1800" dirty="0"/>
                  <a:t>μ</a:t>
                </a:r>
                <a:r>
                  <a:rPr lang="en-US" sz="1800" dirty="0"/>
                  <a:t>s in FEC chain.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504" t="-1427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1161" y="6252519"/>
            <a:ext cx="7555973" cy="5859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D.V. </a:t>
            </a:r>
            <a:r>
              <a:rPr lang="en-US" dirty="0" err="1"/>
              <a:t>Sarwate</a:t>
            </a:r>
            <a:r>
              <a:rPr lang="en-US" dirty="0"/>
              <a:t>, “Computation of Cyclic Redundancy Checks via Table Lookup,”</a:t>
            </a:r>
            <a:r>
              <a:rPr lang="en-US" dirty="0" err="1"/>
              <a:t>Comm</a:t>
            </a:r>
            <a:r>
              <a:rPr lang="en-US" dirty="0"/>
              <a:t>. ACM, vol.31, no. 8, pp. 1008-1013,Aug. 1988.</a:t>
            </a:r>
          </a:p>
          <a:p>
            <a:endParaRPr lang="en-US" dirty="0"/>
          </a:p>
        </p:txBody>
      </p:sp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Whole PDCCH FEC chain: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81390"/>
              </p:ext>
            </p:extLst>
          </p:nvPr>
        </p:nvGraphicFramePr>
        <p:xfrm>
          <a:off x="318009" y="5144376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411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21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9" y="6058105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0.137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0.24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00782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aff3ct</a:t>
                      </a:r>
                      <a:r>
                        <a:rPr lang="en-US" sz="1600" b="1" baseline="30000" dirty="0"/>
                        <a:t>[1]</a:t>
                      </a:r>
                      <a:r>
                        <a:rPr lang="en-US" sz="1600" b="1" dirty="0"/>
                        <a:t> 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the encoder implementation to optimize the cache memory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implementation and Decoder implementation with SIMD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algorithm improvement for low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the decoder tree reduces the latency due to reduction in number of nodes. Analyze the BER versus latency tradeoff after pruning the tree.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Future work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E. </a:t>
            </a:r>
            <a:r>
              <a:rPr lang="en-US" sz="1500" dirty="0" err="1">
                <a:solidFill>
                  <a:srgbClr val="000000"/>
                </a:solidFill>
              </a:rPr>
              <a:t>Arıkan</a:t>
            </a:r>
            <a:r>
              <a:rPr lang="en-US" sz="15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Sarkis</a:t>
            </a:r>
            <a:r>
              <a:rPr lang="en-US" sz="1500" dirty="0">
                <a:solidFill>
                  <a:srgbClr val="000000"/>
                </a:solidFill>
              </a:rPr>
              <a:t>, G., &amp; Gross, W. J. (2013). Increasing the throughput of polar decoders. </a:t>
            </a:r>
            <a:r>
              <a:rPr lang="en-US" sz="1500" i="1" dirty="0">
                <a:solidFill>
                  <a:srgbClr val="000000"/>
                </a:solidFill>
              </a:rPr>
              <a:t>IEEE Communications Letters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i="1" dirty="0">
                <a:solidFill>
                  <a:srgbClr val="000000"/>
                </a:solidFill>
              </a:rPr>
              <a:t>17</a:t>
            </a:r>
            <a:r>
              <a:rPr lang="en-US" sz="1500" dirty="0">
                <a:solidFill>
                  <a:srgbClr val="000000"/>
                </a:solidFill>
              </a:rPr>
              <a:t>(4), 725–728.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 err="1">
                <a:solidFill>
                  <a:srgbClr val="000000"/>
                </a:solidFill>
              </a:rPr>
              <a:t>Alamdar-Yazdi</a:t>
            </a:r>
            <a:r>
              <a:rPr lang="en-US" sz="1500" dirty="0">
                <a:solidFill>
                  <a:srgbClr val="000000"/>
                </a:solidFill>
              </a:rPr>
              <a:t>, A., &amp; </a:t>
            </a:r>
            <a:r>
              <a:rPr lang="en-US" sz="1500" dirty="0" err="1">
                <a:solidFill>
                  <a:srgbClr val="000000"/>
                </a:solidFill>
              </a:rPr>
              <a:t>Kschischang</a:t>
            </a:r>
            <a:r>
              <a:rPr lang="en-US" sz="1500" dirty="0">
                <a:solidFill>
                  <a:srgbClr val="000000"/>
                </a:solidFill>
              </a:rPr>
              <a:t>, F. R. (2011). A simplified successive-cancellation decoder for polar codes. </a:t>
            </a:r>
            <a:r>
              <a:rPr lang="en-US" sz="1500" i="1" dirty="0">
                <a:solidFill>
                  <a:srgbClr val="000000"/>
                </a:solidFill>
              </a:rPr>
              <a:t>IEEE Communications Letters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i="1" dirty="0">
                <a:solidFill>
                  <a:srgbClr val="000000"/>
                </a:solidFill>
              </a:rPr>
              <a:t>15</a:t>
            </a:r>
            <a:r>
              <a:rPr lang="en-US" sz="1500" dirty="0">
                <a:solidFill>
                  <a:srgbClr val="000000"/>
                </a:solidFill>
              </a:rPr>
              <a:t>(12).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Low-Latency Software Polar Decoders, Pascal </a:t>
            </a:r>
            <a:r>
              <a:rPr lang="en-US" sz="1500" dirty="0" err="1">
                <a:solidFill>
                  <a:srgbClr val="000000"/>
                </a:solidFill>
              </a:rPr>
              <a:t>Giard</a:t>
            </a:r>
            <a:r>
              <a:rPr lang="en-US" sz="1500" dirty="0">
                <a:solidFill>
                  <a:srgbClr val="000000"/>
                </a:solidFill>
              </a:rPr>
              <a:t>, Claude </a:t>
            </a:r>
            <a:r>
              <a:rPr lang="en-US" sz="1500" dirty="0" err="1">
                <a:solidFill>
                  <a:srgbClr val="000000"/>
                </a:solidFill>
              </a:rPr>
              <a:t>Thibeault</a:t>
            </a:r>
            <a:r>
              <a:rPr lang="en-US" sz="1500" dirty="0">
                <a:solidFill>
                  <a:srgbClr val="000000"/>
                </a:solidFill>
              </a:rPr>
              <a:t>, Warren J. Gross.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A Practical Introduction to Polar Codes (A very simple tutorial for beginners) Harish </a:t>
            </a:r>
            <a:r>
              <a:rPr lang="en-US" sz="1500" dirty="0" err="1">
                <a:solidFill>
                  <a:srgbClr val="000000"/>
                </a:solidFill>
              </a:rPr>
              <a:t>Vangala</a:t>
            </a:r>
            <a:r>
              <a:rPr lang="en-US" sz="1500" dirty="0">
                <a:solidFill>
                  <a:srgbClr val="000000"/>
                </a:solidFill>
              </a:rPr>
              <a:t>, Yi Hong, and Emanuele </a:t>
            </a:r>
            <a:r>
              <a:rPr lang="en-US" sz="1500" dirty="0" err="1">
                <a:solidFill>
                  <a:srgbClr val="000000"/>
                </a:solidFill>
              </a:rPr>
              <a:t>Viterbo</a:t>
            </a:r>
            <a:r>
              <a:rPr lang="en-US" sz="1500" dirty="0">
                <a:solidFill>
                  <a:srgbClr val="000000"/>
                </a:solidFill>
              </a:rPr>
              <a:t>, Monash University, Australia.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3rd Generation Partnership Project; 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Technical Specification Group Radio Access Network; NR; Multiplexing and channel coding (Release 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Design of Polar codes in 5G New Radio,</a:t>
            </a:r>
            <a:r>
              <a:rPr lang="en-US" dirty="0"/>
              <a:t> Valerio </a:t>
            </a:r>
            <a:r>
              <a:rPr lang="en-US" dirty="0" err="1"/>
              <a:t>Bioglio</a:t>
            </a:r>
            <a:r>
              <a:rPr lang="en-US" dirty="0"/>
              <a:t>, Carlo Condo, Ingmar Land,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endParaRPr lang="en-US" dirty="0"/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14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Thanks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522791"/>
            <a:ext cx="8508999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codes background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SIMD technology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FEC 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Polar encoding implementation and optimizations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147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Traditionally FEC chains are developed in hardware </a:t>
            </a:r>
            <a:r>
              <a:rPr lang="en-US" sz="1800" dirty="0" err="1"/>
              <a:t>i.e</a:t>
            </a:r>
            <a:r>
              <a:rPr lang="en-US" sz="1800" dirty="0"/>
              <a:t>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Development in FPGA/hardware requires more time and costly.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implementations are flexible and easy to maintain compared hardware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Invented by </a:t>
            </a:r>
            <a:r>
              <a:rPr lang="en-IN" sz="1800" dirty="0" err="1">
                <a:solidFill>
                  <a:srgbClr val="000000"/>
                </a:solidFill>
              </a:rPr>
              <a:t>Erdal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Arıkan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r>
              <a:rPr lang="en-IN" sz="1800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sz="1800" dirty="0">
              <a:solidFill>
                <a:srgbClr val="000000"/>
              </a:solidFill>
            </a:endParaRPr>
          </a:p>
          <a:p>
            <a:endParaRPr sz="1800" dirty="0"/>
          </a:p>
          <a:p>
            <a:endParaRPr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0" y="3535619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15217" y="4260507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17" y="4260507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E. </a:t>
            </a:r>
            <a:r>
              <a:rPr lang="en-US" dirty="0" err="1">
                <a:solidFill>
                  <a:srgbClr val="000000"/>
                </a:solidFill>
              </a:rPr>
              <a:t>Arıkan</a:t>
            </a:r>
            <a:r>
              <a:rPr lang="en-US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= 8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3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9" y="772877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Codes </a:t>
            </a:r>
            <a:r>
              <a:rPr dirty="0" err="1">
                <a:solidFill>
                  <a:schemeClr val="bg2"/>
                </a:solidFill>
              </a:rPr>
              <a:t>c</a:t>
            </a:r>
            <a:r>
              <a:rPr sz="3000" dirty="0" err="1">
                <a:solidFill>
                  <a:schemeClr val="bg2"/>
                </a:solidFill>
              </a:rPr>
              <a:t>ontinued</a:t>
            </a:r>
            <a:r>
              <a:rPr sz="3000" dirty="0">
                <a:solidFill>
                  <a:schemeClr val="bg2"/>
                </a:solidFill>
              </a:rPr>
              <a:t>..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E2D87-78BD-4A1B-BF74-25D6475A9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3" y="2225292"/>
            <a:ext cx="7397572" cy="3962321"/>
          </a:xfrm>
          <a:prstGeom prst="rect">
            <a:avLst/>
          </a:prstGeom>
        </p:spPr>
      </p:pic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Many construction methods are proposed such as density evolution, Gaussian Approximation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Polar codes are accepted in 5G standard for control channels.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endParaRPr lang="en-US" sz="1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codes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β-expansion: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Polar Codes</a:t>
            </a:r>
            <a:endParaRPr lang="en-US" dirty="0"/>
          </a:p>
        </p:txBody>
      </p:sp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51508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4605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SIMD Technology Background</a:t>
            </a:r>
          </a:p>
        </p:txBody>
      </p:sp>
      <p:sp>
        <p:nvSpPr>
          <p:cNvPr id="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</a:t>
            </a:r>
            <a:r>
              <a:rPr lang="en-US" dirty="0"/>
              <a:t>o</a:t>
            </a:r>
            <a:r>
              <a:rPr dirty="0" err="1"/>
              <a:t>llowing</a:t>
            </a:r>
            <a:r>
              <a:rPr dirty="0"/>
              <a:t> </a:t>
            </a:r>
            <a:r>
              <a:rPr dirty="0" err="1"/>
              <a:t>diagram</a:t>
            </a:r>
            <a:r>
              <a:rPr dirty="0"/>
              <a:t> </a:t>
            </a:r>
            <a:r>
              <a:rPr dirty="0" err="1"/>
              <a:t>shows</a:t>
            </a:r>
            <a:r>
              <a:rPr dirty="0"/>
              <a:t> </a:t>
            </a:r>
            <a:r>
              <a:rPr dirty="0" err="1"/>
              <a:t>the</a:t>
            </a:r>
            <a:r>
              <a:rPr dirty="0"/>
              <a:t> 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Polar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831758-BD1B-4861-99B5-7FE704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1" y="2159857"/>
            <a:ext cx="5963441" cy="388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 and sub block interleaving.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making sure that information bits are not removed in the rate matching process.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(209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Optimized the implementation with an algorithm which avoids search and remove operation. Latency reduced to 3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in reliability indices selection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5" y="4875384"/>
            <a:ext cx="6067425" cy="600075"/>
          </a:xfrm>
          <a:prstGeom prst="rect">
            <a:avLst/>
          </a:prstGeom>
        </p:spPr>
      </p:pic>
      <p:sp>
        <p:nvSpPr>
          <p:cNvPr id="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692</TotalTime>
  <Words>1433</Words>
  <Application>Microsoft Office PowerPoint</Application>
  <PresentationFormat>On-screen Show (4:3)</PresentationFormat>
  <Paragraphs>240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NR(5G) Midterm presentation</vt:lpstr>
      <vt:lpstr>Agenda</vt:lpstr>
      <vt:lpstr>Motivation</vt:lpstr>
      <vt:lpstr>Polar Codes</vt:lpstr>
      <vt:lpstr>Polar Codes continued..</vt:lpstr>
      <vt:lpstr>Polar codes in 5G</vt:lpstr>
      <vt:lpstr>SIMD Technology Background</vt:lpstr>
      <vt:lpstr>Polar FEC chain in 5G</vt:lpstr>
      <vt:lpstr>Optimization in reliability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Miscellaneous Optimizations</vt:lpstr>
      <vt:lpstr>Results</vt:lpstr>
      <vt:lpstr>Future work</vt:lpstr>
      <vt:lpstr>References</vt:lpstr>
      <vt:lpstr>Thanks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221</cp:revision>
  <cp:lastPrinted>2015-07-30T14:04:45Z</cp:lastPrinted>
  <dcterms:created xsi:type="dcterms:W3CDTF">2018-07-18T09:27:41Z</dcterms:created>
  <dcterms:modified xsi:type="dcterms:W3CDTF">2018-07-26T07:12:57Z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