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5"/>
  </p:notesMasterIdLst>
  <p:handoutMasterIdLst>
    <p:handoutMasterId r:id="rId26"/>
  </p:handoutMasterIdLst>
  <p:sldIdLst>
    <p:sldId id="396" r:id="rId7"/>
    <p:sldId id="397" r:id="rId8"/>
    <p:sldId id="398" r:id="rId9"/>
    <p:sldId id="369" r:id="rId10"/>
    <p:sldId id="399" r:id="rId11"/>
    <p:sldId id="401" r:id="rId12"/>
    <p:sldId id="400" r:id="rId13"/>
    <p:sldId id="370" r:id="rId14"/>
    <p:sldId id="404" r:id="rId15"/>
    <p:sldId id="402" r:id="rId16"/>
    <p:sldId id="405" r:id="rId17"/>
    <p:sldId id="408" r:id="rId18"/>
    <p:sldId id="407" r:id="rId19"/>
    <p:sldId id="406" r:id="rId20"/>
    <p:sldId id="409" r:id="rId21"/>
    <p:sldId id="410" r:id="rId22"/>
    <p:sldId id="411" r:id="rId23"/>
    <p:sldId id="412" r:id="rId24"/>
  </p:sldIdLst>
  <p:sldSz cx="9144000" cy="6858000" type="screen4x3"/>
  <p:notesSz cx="9925050" cy="6665913"/>
  <p:custDataLst>
    <p:tags r:id="rId2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 autoAdjust="0"/>
    <p:restoredTop sz="88283" autoAdjust="0"/>
  </p:normalViewPr>
  <p:slideViewPr>
    <p:cSldViewPr snapToGrid="0">
      <p:cViewPr>
        <p:scale>
          <a:sx n="125" d="100"/>
          <a:sy n="125" d="100"/>
        </p:scale>
        <p:origin x="1410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26/07/2018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26/07/2018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4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6" Type="http://schemas.openxmlformats.org/officeDocument/2006/relationships/image" Target="../media/image19.png"/><Relationship Id="rId5" Type="http://schemas.openxmlformats.org/officeDocument/2006/relationships/hyperlink" Target="http://aff3ct.github.io/" TargetMode="Externa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215" y="233362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119853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NR(5G)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Midterm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Rajathadripura Kumaraiah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 and Peihong Yuan (TUM)</a:t>
            </a:r>
          </a:p>
          <a:p>
            <a:r>
              <a:rPr lang="en-US" dirty="0"/>
              <a:t>Dr. Moritz Harteneck and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Plain implementation in software considers each bit as one integer.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parallel processing, each bit processed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bits can be processed in parallel by packing multiple information bits to single integer.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example: 8 bit integer = 8 info bits, 16 bits integer = 16 bit, 32 bit integer = 32 info bits, 64 bits integer = 64 info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processors have register size of 256 bits therefore 256 bits can be processed in a single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Encoding</a:t>
            </a:r>
          </a:p>
        </p:txBody>
      </p:sp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774934" y="6333270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7925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bits packing example</a:t>
            </a:r>
          </a:p>
        </p:txBody>
      </p:sp>
      <p:graphicFrame>
        <p:nvGraphicFramePr>
          <p:cNvPr id="1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162231"/>
              </p:ext>
            </p:extLst>
          </p:nvPr>
        </p:nvGraphicFramePr>
        <p:xfrm>
          <a:off x="1124238" y="2497250"/>
          <a:ext cx="223164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235329" y="2110156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76090" y="1943252"/>
            <a:ext cx="2284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Only last </a:t>
            </a:r>
            <a:r>
              <a:rPr lang="en-US" sz="1500" dirty="0"/>
              <a:t>column </a:t>
            </a:r>
            <a:r>
              <a:rPr lang="en-US" sz="1500" dirty="0" smtClean="0"/>
              <a:t>contains </a:t>
            </a:r>
            <a:r>
              <a:rPr lang="en-US" sz="1500" dirty="0"/>
              <a:t>info bits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676090" y="3496328"/>
            <a:ext cx="1828800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54973"/>
              </p:ext>
            </p:extLst>
          </p:nvPr>
        </p:nvGraphicFramePr>
        <p:xfrm>
          <a:off x="6145314" y="3612672"/>
          <a:ext cx="223164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69698" y="2906339"/>
            <a:ext cx="2101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 bits grouped as one integer.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730" y="1826832"/>
            <a:ext cx="2514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Each row represents 8 bit integer representing one info bit.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6890" y="4449976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Same idea can be extended to creating integers of 64 bits, so 64 info bits can processed concurrently.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1234" y="5931243"/>
            <a:ext cx="739973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Same idea can be extended to 256 bits packing for SIMD.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28650" y="2652584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6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9724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Tree representation of polar encoding,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9724"/>
                <a:ext cx="8508999" cy="4699572"/>
              </a:xfrm>
              <a:blipFill>
                <a:blip r:embed="rId3"/>
                <a:stretch>
                  <a:fillRect l="-1361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in Tree Structure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3" y="2223141"/>
            <a:ext cx="6723554" cy="3411540"/>
          </a:xfrm>
          <a:prstGeom prst="rect">
            <a:avLst/>
          </a:prstGeom>
        </p:spPr>
      </p:pic>
      <p:sp>
        <p:nvSpPr>
          <p:cNvPr id="3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882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implementation of encoding traverses till the end of tree, In other words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 in a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nodes can be significantly reduced by pruning the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of tree can be done by building a lookup table and stopping encoding when level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reduces the number of nodes to be traversed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significantly reduces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can also be applied for hardware implementations.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  <a:blipFill>
                <a:blip r:embed="rId3"/>
                <a:stretch>
                  <a:fillRect l="-1361" t="-1106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1310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Encoder </a:t>
            </a:r>
            <a:r>
              <a:rPr lang="en-US" dirty="0" smtClean="0">
                <a:solidFill>
                  <a:schemeClr val="bg2"/>
                </a:solidFill>
              </a:rPr>
              <a:t>tree </a:t>
            </a:r>
            <a:r>
              <a:rPr lang="en-US" dirty="0">
                <a:solidFill>
                  <a:schemeClr val="bg2"/>
                </a:solidFill>
              </a:rPr>
              <a:t>pruning </a:t>
            </a:r>
          </a:p>
        </p:txBody>
      </p:sp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75496"/>
            <a:ext cx="8508999" cy="493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Recursive function has overhead since every function call requires new stack allocation and jumping to function target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Avoiding branching(Jump instructions) which has significant overhead.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9475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recursive implementation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8" y="2326610"/>
            <a:ext cx="7357150" cy="4213206"/>
          </a:xfrm>
          <a:prstGeom prst="rect">
            <a:avLst/>
          </a:prstGeom>
        </p:spPr>
      </p:pic>
      <p:sp>
        <p:nvSpPr>
          <p:cNvPr id="35" name="Freeform 34"/>
          <p:cNvSpPr/>
          <p:nvPr/>
        </p:nvSpPr>
        <p:spPr>
          <a:xfrm>
            <a:off x="929555" y="2647335"/>
            <a:ext cx="6686397" cy="3571757"/>
          </a:xfrm>
          <a:custGeom>
            <a:avLst/>
            <a:gdLst>
              <a:gd name="connsiteX0" fmla="*/ 2575809 w 5209281"/>
              <a:gd name="connsiteY0" fmla="*/ 0 h 2777746"/>
              <a:gd name="connsiteX1" fmla="*/ 1289553 w 5209281"/>
              <a:gd name="connsiteY1" fmla="*/ 1036320 h 2777746"/>
              <a:gd name="connsiteX2" fmla="*/ 417825 w 5209281"/>
              <a:gd name="connsiteY2" fmla="*/ 1853184 h 2777746"/>
              <a:gd name="connsiteX3" fmla="*/ 9393 w 5209281"/>
              <a:gd name="connsiteY3" fmla="*/ 2627376 h 2777746"/>
              <a:gd name="connsiteX4" fmla="*/ 789681 w 5209281"/>
              <a:gd name="connsiteY4" fmla="*/ 2590800 h 2777746"/>
              <a:gd name="connsiteX5" fmla="*/ 1167633 w 5209281"/>
              <a:gd name="connsiteY5" fmla="*/ 2078736 h 2777746"/>
              <a:gd name="connsiteX6" fmla="*/ 1941825 w 5209281"/>
              <a:gd name="connsiteY6" fmla="*/ 1871472 h 2777746"/>
              <a:gd name="connsiteX7" fmla="*/ 1484625 w 5209281"/>
              <a:gd name="connsiteY7" fmla="*/ 2590800 h 2777746"/>
              <a:gd name="connsiteX8" fmla="*/ 2252721 w 5209281"/>
              <a:gd name="connsiteY8" fmla="*/ 2615184 h 2777746"/>
              <a:gd name="connsiteX9" fmla="*/ 2703825 w 5209281"/>
              <a:gd name="connsiteY9" fmla="*/ 1328928 h 2777746"/>
              <a:gd name="connsiteX10" fmla="*/ 4124193 w 5209281"/>
              <a:gd name="connsiteY10" fmla="*/ 1048512 h 2777746"/>
              <a:gd name="connsiteX11" fmla="*/ 3380481 w 5209281"/>
              <a:gd name="connsiteY11" fmla="*/ 1865376 h 2777746"/>
              <a:gd name="connsiteX12" fmla="*/ 2837937 w 5209281"/>
              <a:gd name="connsiteY12" fmla="*/ 2712720 h 2777746"/>
              <a:gd name="connsiteX13" fmla="*/ 3660897 w 5209281"/>
              <a:gd name="connsiteY13" fmla="*/ 2645664 h 2777746"/>
              <a:gd name="connsiteX14" fmla="*/ 4057137 w 5209281"/>
              <a:gd name="connsiteY14" fmla="*/ 2054352 h 2777746"/>
              <a:gd name="connsiteX15" fmla="*/ 4843521 w 5209281"/>
              <a:gd name="connsiteY15" fmla="*/ 1847088 h 2777746"/>
              <a:gd name="connsiteX16" fmla="*/ 4349745 w 5209281"/>
              <a:gd name="connsiteY16" fmla="*/ 2657856 h 2777746"/>
              <a:gd name="connsiteX17" fmla="*/ 5209281 w 5209281"/>
              <a:gd name="connsiteY17" fmla="*/ 2651760 h 2777746"/>
              <a:gd name="connsiteX18" fmla="*/ 5209281 w 5209281"/>
              <a:gd name="connsiteY18" fmla="*/ 2651760 h 2777746"/>
              <a:gd name="connsiteX19" fmla="*/ 5209281 w 5209281"/>
              <a:gd name="connsiteY19" fmla="*/ 2657856 h 277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09281" h="2777746">
                <a:moveTo>
                  <a:pt x="2575809" y="0"/>
                </a:moveTo>
                <a:cubicBezTo>
                  <a:pt x="2112513" y="363728"/>
                  <a:pt x="1649217" y="727456"/>
                  <a:pt x="1289553" y="1036320"/>
                </a:cubicBezTo>
                <a:cubicBezTo>
                  <a:pt x="929889" y="1345184"/>
                  <a:pt x="631185" y="1588008"/>
                  <a:pt x="417825" y="1853184"/>
                </a:cubicBezTo>
                <a:cubicBezTo>
                  <a:pt x="204465" y="2118360"/>
                  <a:pt x="-52583" y="2504440"/>
                  <a:pt x="9393" y="2627376"/>
                </a:cubicBezTo>
                <a:cubicBezTo>
                  <a:pt x="71369" y="2750312"/>
                  <a:pt x="596641" y="2682240"/>
                  <a:pt x="789681" y="2590800"/>
                </a:cubicBezTo>
                <a:cubicBezTo>
                  <a:pt x="982721" y="2499360"/>
                  <a:pt x="975609" y="2198624"/>
                  <a:pt x="1167633" y="2078736"/>
                </a:cubicBezTo>
                <a:cubicBezTo>
                  <a:pt x="1359657" y="1958848"/>
                  <a:pt x="1888993" y="1786128"/>
                  <a:pt x="1941825" y="1871472"/>
                </a:cubicBezTo>
                <a:cubicBezTo>
                  <a:pt x="1994657" y="1956816"/>
                  <a:pt x="1432809" y="2466848"/>
                  <a:pt x="1484625" y="2590800"/>
                </a:cubicBezTo>
                <a:cubicBezTo>
                  <a:pt x="1536441" y="2714752"/>
                  <a:pt x="2049521" y="2825496"/>
                  <a:pt x="2252721" y="2615184"/>
                </a:cubicBezTo>
                <a:cubicBezTo>
                  <a:pt x="2455921" y="2404872"/>
                  <a:pt x="2391913" y="1590040"/>
                  <a:pt x="2703825" y="1328928"/>
                </a:cubicBezTo>
                <a:cubicBezTo>
                  <a:pt x="3015737" y="1067816"/>
                  <a:pt x="4011417" y="959104"/>
                  <a:pt x="4124193" y="1048512"/>
                </a:cubicBezTo>
                <a:cubicBezTo>
                  <a:pt x="4236969" y="1137920"/>
                  <a:pt x="3594857" y="1588008"/>
                  <a:pt x="3380481" y="1865376"/>
                </a:cubicBezTo>
                <a:cubicBezTo>
                  <a:pt x="3166105" y="2142744"/>
                  <a:pt x="2791201" y="2582672"/>
                  <a:pt x="2837937" y="2712720"/>
                </a:cubicBezTo>
                <a:cubicBezTo>
                  <a:pt x="2884673" y="2842768"/>
                  <a:pt x="3457697" y="2755392"/>
                  <a:pt x="3660897" y="2645664"/>
                </a:cubicBezTo>
                <a:cubicBezTo>
                  <a:pt x="3864097" y="2535936"/>
                  <a:pt x="3860033" y="2187448"/>
                  <a:pt x="4057137" y="2054352"/>
                </a:cubicBezTo>
                <a:cubicBezTo>
                  <a:pt x="4254241" y="1921256"/>
                  <a:pt x="4794753" y="1746504"/>
                  <a:pt x="4843521" y="1847088"/>
                </a:cubicBezTo>
                <a:cubicBezTo>
                  <a:pt x="4892289" y="1947672"/>
                  <a:pt x="4288785" y="2523744"/>
                  <a:pt x="4349745" y="2657856"/>
                </a:cubicBezTo>
                <a:cubicBezTo>
                  <a:pt x="4410705" y="2791968"/>
                  <a:pt x="5209281" y="2651760"/>
                  <a:pt x="5209281" y="2651760"/>
                </a:cubicBezTo>
                <a:lnTo>
                  <a:pt x="5209281" y="2651760"/>
                </a:lnTo>
                <a:lnTo>
                  <a:pt x="5209281" y="2657856"/>
                </a:ln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01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Avoiding multiplication/division and modulus operations and achieving the same using bitwise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Implemented 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sz="1800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Avoided jump functions to avoid flushing of the instruction pipeline.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Using the compiler optimization primitives to reduce the branches in the program.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Extended popular CRC algorithm</a:t>
                </a:r>
                <a:r>
                  <a:rPr lang="en-US" sz="1800" baseline="30000" dirty="0"/>
                  <a:t>[1]</a:t>
                </a:r>
                <a:r>
                  <a:rPr lang="en-US" sz="1800" dirty="0"/>
                  <a:t> to calculate 24 bit CRC in parallel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sz="1800" dirty="0"/>
                  <a:t>) Group of 8 bits are processed in parallel rather than bit by bit, Reduced CRC calculation latency from 8 </a:t>
                </a:r>
                <a:r>
                  <a:rPr lang="el-GR" sz="1800" dirty="0"/>
                  <a:t>μ</a:t>
                </a:r>
                <a:r>
                  <a:rPr lang="en-US" sz="1800" dirty="0"/>
                  <a:t>s to 0.8 </a:t>
                </a:r>
                <a:r>
                  <a:rPr lang="el-GR" sz="1800" dirty="0"/>
                  <a:t>μ</a:t>
                </a:r>
                <a:r>
                  <a:rPr lang="en-US" sz="1800" dirty="0"/>
                  <a:t>s in FEC chain.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  <a:blipFill>
                <a:blip r:embed="rId3"/>
                <a:stretch>
                  <a:fillRect l="-1504" t="-1427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1161" y="6252519"/>
            <a:ext cx="7555973" cy="585919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D.V. </a:t>
            </a:r>
            <a:r>
              <a:rPr lang="en-US" dirty="0" err="1"/>
              <a:t>Sarwate</a:t>
            </a:r>
            <a:r>
              <a:rPr lang="en-US" dirty="0"/>
              <a:t>, “Computation of Cyclic Redundancy Checks via Table Lookup,”</a:t>
            </a:r>
            <a:r>
              <a:rPr lang="en-US" dirty="0" err="1"/>
              <a:t>Comm</a:t>
            </a:r>
            <a:r>
              <a:rPr lang="en-US" dirty="0"/>
              <a:t>. ACM, vol.31, no. 8, pp. 1008-1013,Aug. 1988.</a:t>
            </a:r>
          </a:p>
          <a:p>
            <a:endParaRPr lang="en-US" dirty="0"/>
          </a:p>
        </p:txBody>
      </p:sp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FPGA</a:t>
                </a:r>
                <a:r>
                  <a:rPr lang="en-US" b="1" baseline="30000" dirty="0"/>
                  <a:t>[2]</a:t>
                </a:r>
                <a:r>
                  <a:rPr lang="en-US" b="1" dirty="0"/>
                  <a:t> v/s Software</a:t>
                </a:r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Whole PDCCH FEC chain: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81390"/>
              </p:ext>
            </p:extLst>
          </p:nvPr>
        </p:nvGraphicFramePr>
        <p:xfrm>
          <a:off x="318009" y="5144376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411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21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8008" y="5958954"/>
            <a:ext cx="8265818" cy="6969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 Fast Forward Error Correction Toolbox (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http://aff3ct.github.io/</a:t>
            </a:r>
            <a:r>
              <a:rPr lang="en-US" dirty="0">
                <a:solidFill>
                  <a:srgbClr val="000000"/>
                </a:solidFill>
              </a:rPr>
              <a:t>) (No SIMD optimization)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Efficient Encoders and Decoders for Polar Codes: Algorithms and Implementations, Gabi </a:t>
            </a:r>
            <a:r>
              <a:rPr lang="en-US" dirty="0" err="1">
                <a:solidFill>
                  <a:srgbClr val="000000"/>
                </a:solidFill>
              </a:rPr>
              <a:t>Sarkis</a:t>
            </a:r>
            <a:r>
              <a:rPr lang="en-US" dirty="0">
                <a:solidFill>
                  <a:srgbClr val="000000"/>
                </a:solidFill>
              </a:rPr>
              <a:t>, Department of Electrical and Computer Engineering McGill University. Montreal, Canada.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574994"/>
                  </p:ext>
                </p:extLst>
              </p:nvPr>
            </p:nvGraphicFramePr>
            <p:xfrm>
              <a:off x="318009" y="3482086"/>
              <a:ext cx="4431105" cy="8084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6802">
                      <a:extLst>
                        <a:ext uri="{9D8B030D-6E8A-4147-A177-3AD203B41FA5}">
                          <a16:colId xmlns:a16="http://schemas.microsoft.com/office/drawing/2014/main" val="1117280656"/>
                        </a:ext>
                      </a:extLst>
                    </a:gridCol>
                    <a:gridCol w="2504303">
                      <a:extLst>
                        <a:ext uri="{9D8B030D-6E8A-4147-A177-3AD203B41FA5}">
                          <a16:colId xmlns:a16="http://schemas.microsoft.com/office/drawing/2014/main" val="1195562751"/>
                        </a:ext>
                      </a:extLst>
                    </a:gridCol>
                  </a:tblGrid>
                  <a:tr h="42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FPGA (</a:t>
                          </a:r>
                          <a14:m>
                            <m:oMath xmlns:m="http://schemas.openxmlformats.org/officeDocument/2006/math">
                              <m:r>
                                <a:rPr lang="en-US" sz="1700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en-US" sz="1700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64</m:t>
                              </m:r>
                            </m:oMath>
                          </a14:m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Current implementation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112131"/>
                      </a:ext>
                    </a:extLst>
                  </a:tr>
                  <a:tr h="38179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0.137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0.24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748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574994"/>
                  </p:ext>
                </p:extLst>
              </p:nvPr>
            </p:nvGraphicFramePr>
            <p:xfrm>
              <a:off x="318009" y="3482086"/>
              <a:ext cx="4431105" cy="8084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6802">
                      <a:extLst>
                        <a:ext uri="{9D8B030D-6E8A-4147-A177-3AD203B41FA5}">
                          <a16:colId xmlns:a16="http://schemas.microsoft.com/office/drawing/2014/main" val="1117280656"/>
                        </a:ext>
                      </a:extLst>
                    </a:gridCol>
                    <a:gridCol w="2504303">
                      <a:extLst>
                        <a:ext uri="{9D8B030D-6E8A-4147-A177-3AD203B41FA5}">
                          <a16:colId xmlns:a16="http://schemas.microsoft.com/office/drawing/2014/main" val="1195562751"/>
                        </a:ext>
                      </a:extLst>
                    </a:gridCol>
                  </a:tblGrid>
                  <a:tr h="4266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15" t="-4286" r="-130284" b="-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Current implementation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112131"/>
                      </a:ext>
                    </a:extLst>
                  </a:tr>
                  <a:tr h="38179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0.137 </a:t>
                          </a:r>
                          <a:r>
                            <a:rPr lang="el-GR" sz="1600" dirty="0" smtClean="0"/>
                            <a:t>μ</a:t>
                          </a:r>
                          <a:r>
                            <a:rPr lang="en-US" sz="1600" dirty="0" smtClean="0"/>
                            <a:t>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0.24 </a:t>
                          </a:r>
                          <a:r>
                            <a:rPr lang="el-GR" sz="1600" dirty="0" smtClean="0"/>
                            <a:t>μ</a:t>
                          </a:r>
                          <a:r>
                            <a:rPr lang="en-US" sz="1600" dirty="0" smtClean="0"/>
                            <a:t>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74839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87093"/>
              </p:ext>
            </p:extLst>
          </p:nvPr>
        </p:nvGraphicFramePr>
        <p:xfrm>
          <a:off x="318008" y="2016110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aff3c</a:t>
                      </a: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baseline="30000" dirty="0"/>
                        <a:t>[1]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smtClean="0"/>
                        <a:t>(No</a:t>
                      </a:r>
                      <a:r>
                        <a:rPr lang="en-US" sz="1600" b="0" baseline="0" dirty="0" smtClean="0"/>
                        <a:t> SIMD)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5.6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4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80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 the encoder implementation to optimize the cache memory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FEC chain implementation </a:t>
            </a:r>
            <a:r>
              <a:rPr lang="en-US" dirty="0" smtClean="0"/>
              <a:t>and optimization with </a:t>
            </a:r>
            <a:r>
              <a:rPr lang="en-US" dirty="0"/>
              <a:t>SIMD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algorithm improvement for low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such idea is</a:t>
            </a: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Pruning the decoder tree reduces the latency due to reduction in number of nodes. Analyze the BER versus latency tradeoff after pruning the tree.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Future work</a:t>
            </a:r>
          </a:p>
        </p:txBody>
      </p:sp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Thank you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7" y="2044292"/>
            <a:ext cx="3789432" cy="37894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47360" y="3070788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 smtClean="0">
              <a:latin typeface="+mn-lt"/>
            </a:endParaRPr>
          </a:p>
        </p:txBody>
      </p:sp>
      <p:sp>
        <p:nvSpPr>
          <p:cNvPr id="3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522791"/>
            <a:ext cx="8508999" cy="469957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Polar codes background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SIMD technology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Polar FEC chain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Polar encoding implementation and optimizations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Results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Future work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61473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Traditionally FEC chains are developed in hardware </a:t>
            </a:r>
            <a:r>
              <a:rPr lang="en-US" sz="1800" dirty="0" err="1"/>
              <a:t>i.e</a:t>
            </a:r>
            <a:r>
              <a:rPr lang="en-US" sz="1800" dirty="0"/>
              <a:t>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Development in FPGA/hardware requires more time and costly.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With recent advances in General Purpose Processors 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Software implementations are flexible and easy to maintain compared hardware implementations.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However algorithms need to adopted/optimized to efficiently implement in software.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589222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Invented by </a:t>
            </a:r>
            <a:r>
              <a:rPr lang="en-IN" sz="1800" dirty="0" err="1">
                <a:solidFill>
                  <a:srgbClr val="000000"/>
                </a:solidFill>
              </a:rPr>
              <a:t>Erdal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Arıkan</a:t>
            </a:r>
            <a:r>
              <a:rPr lang="en-IN" sz="1800" baseline="30000" dirty="0">
                <a:solidFill>
                  <a:srgbClr val="000000"/>
                </a:solidFill>
              </a:rPr>
              <a:t>[1]</a:t>
            </a:r>
            <a:r>
              <a:rPr lang="en-IN" sz="1800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First codes to theoretically achieve channel capacity of binary memoryless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Encoding a involves polarizing channels to either completely noiseless or fully noisy channels</a:t>
            </a:r>
            <a:r>
              <a:rPr lang="en-IN" sz="180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As N becomes large, fraction of reliable bit indices approach the capacity of the </a:t>
            </a:r>
            <a:r>
              <a:rPr lang="en-IN" sz="1800" dirty="0" smtClean="0">
                <a:solidFill>
                  <a:srgbClr val="000000"/>
                </a:solidFill>
              </a:rPr>
              <a:t>channel.</a:t>
            </a:r>
          </a:p>
          <a:p>
            <a:pPr lvl="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</a:pPr>
            <a:endParaRPr lang="en-IN" sz="1800" dirty="0" smtClean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sz="1800" dirty="0">
              <a:solidFill>
                <a:srgbClr val="000000"/>
              </a:solidFill>
            </a:endParaRPr>
          </a:p>
          <a:p>
            <a:endParaRPr sz="1800" dirty="0"/>
          </a:p>
          <a:p>
            <a:endParaRPr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5563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Polar 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FA51C4-D92B-4C3B-A20C-4FE504B3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3939008"/>
            <a:ext cx="5257800" cy="21247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6406979" y="4540595"/>
                <a:ext cx="1905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Encoder circuit for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err="1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79" y="4540595"/>
                <a:ext cx="1905000" cy="646331"/>
              </a:xfrm>
              <a:prstGeom prst="rect">
                <a:avLst/>
              </a:prstGeom>
              <a:blipFill>
                <a:blip r:embed="rId4"/>
                <a:stretch>
                  <a:fillRect l="-255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1161" y="6288795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E. </a:t>
            </a:r>
            <a:r>
              <a:rPr lang="en-US" dirty="0" err="1">
                <a:solidFill>
                  <a:srgbClr val="000000"/>
                </a:solidFill>
              </a:rPr>
              <a:t>Arıkan</a:t>
            </a:r>
            <a:r>
              <a:rPr lang="en-US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</p:txBody>
      </p:sp>
      <p:sp>
        <p:nvSpPr>
          <p:cNvPr id="3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Sample encoding in circuit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𝑖𝑛𝑓𝑜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4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 = 8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3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9" y="772877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Polar Codes </a:t>
            </a:r>
            <a:r>
              <a:rPr dirty="0" err="1">
                <a:solidFill>
                  <a:schemeClr val="bg2"/>
                </a:solidFill>
              </a:rPr>
              <a:t>c</a:t>
            </a:r>
            <a:r>
              <a:rPr sz="3000" dirty="0" err="1">
                <a:solidFill>
                  <a:schemeClr val="bg2"/>
                </a:solidFill>
              </a:rPr>
              <a:t>ontinued</a:t>
            </a:r>
            <a:r>
              <a:rPr sz="3000" dirty="0">
                <a:solidFill>
                  <a:schemeClr val="bg2"/>
                </a:solidFill>
              </a:rPr>
              <a:t>..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7E2D87-78BD-4A1B-BF74-25D6475A9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03" y="2225292"/>
            <a:ext cx="7397572" cy="3962321"/>
          </a:xfrm>
          <a:prstGeom prst="rect">
            <a:avLst/>
          </a:prstGeom>
        </p:spPr>
      </p:pic>
      <p:sp>
        <p:nvSpPr>
          <p:cNvPr id="3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488041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0000"/>
                </a:solidFill>
              </a:rPr>
              <a:t>Reliability </a:t>
            </a:r>
            <a:r>
              <a:rPr lang="en-IN" sz="1800" dirty="0">
                <a:solidFill>
                  <a:srgbClr val="000000"/>
                </a:solidFill>
              </a:rPr>
              <a:t>indices selection is done based on the channel condition(SNR)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Many construction methods are proposed such as density </a:t>
            </a:r>
            <a:r>
              <a:rPr lang="en-IN" sz="1800" dirty="0" smtClean="0">
                <a:solidFill>
                  <a:srgbClr val="000000"/>
                </a:solidFill>
              </a:rPr>
              <a:t>evolution (DE), </a:t>
            </a:r>
            <a:r>
              <a:rPr lang="en-IN" sz="1800" dirty="0">
                <a:solidFill>
                  <a:srgbClr val="000000"/>
                </a:solidFill>
              </a:rPr>
              <a:t>Gaussian Approximation </a:t>
            </a:r>
            <a:r>
              <a:rPr lang="en-IN" sz="1800" dirty="0" smtClean="0">
                <a:solidFill>
                  <a:srgbClr val="000000"/>
                </a:solidFill>
              </a:rPr>
              <a:t>DE etc</a:t>
            </a:r>
            <a:r>
              <a:rPr lang="en-IN" sz="1800" dirty="0">
                <a:solidFill>
                  <a:srgbClr val="000000"/>
                </a:solidFill>
              </a:rPr>
              <a:t>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Still very complex to construct code on the fly.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0000"/>
                </a:solidFill>
              </a:rPr>
              <a:t>5G </a:t>
            </a:r>
            <a:r>
              <a:rPr lang="en-IN" sz="1800" dirty="0">
                <a:solidFill>
                  <a:srgbClr val="000000"/>
                </a:solidFill>
              </a:rPr>
              <a:t>standard (Huawei contribution) proposes a heuristic low complexity polar code construction independent of channel condition.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sz="1800" baseline="30000" dirty="0">
                <a:solidFill>
                  <a:srgbClr val="000000"/>
                </a:solidFill>
              </a:rPr>
              <a:t>[1]</a:t>
            </a:r>
            <a:endParaRPr lang="en-US" sz="1800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6252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</a:t>
            </a:r>
            <a:r>
              <a:rPr lang="en-US" dirty="0" smtClean="0">
                <a:solidFill>
                  <a:schemeClr val="bg2"/>
                </a:solidFill>
              </a:rPr>
              <a:t>codes for control channels </a:t>
            </a:r>
            <a:r>
              <a:rPr lang="en-US" dirty="0">
                <a:solidFill>
                  <a:schemeClr val="bg2"/>
                </a:solidFill>
              </a:rPr>
              <a:t>in 5G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2"/>
          </p:nvPr>
        </p:nvSpPr>
        <p:spPr>
          <a:xfrm>
            <a:off x="318009" y="6319866"/>
            <a:ext cx="6464280" cy="36512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β-expansion: A </a:t>
            </a: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Fast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Polar Codes</a:t>
            </a:r>
            <a:endParaRPr lang="en-US" dirty="0"/>
          </a:p>
        </p:txBody>
      </p:sp>
      <p:sp>
        <p:nvSpPr>
          <p:cNvPr id="3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5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515081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instruction multiple data (SIMD) allows single instruction to operate on multiple data </a:t>
            </a:r>
            <a:r>
              <a:rPr lang="en-US" dirty="0" smtClean="0"/>
              <a:t>items (Vectors).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incorporate these vector processing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faster data processing, popular among video and 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in software in general purpose processors using SIMD instructions without specialized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latency, due to processing of vectors rather than element by element processing.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46053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SIMD Technology Background</a:t>
            </a:r>
          </a:p>
        </p:txBody>
      </p:sp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478011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</a:t>
            </a:r>
            <a:r>
              <a:rPr lang="en-US" dirty="0"/>
              <a:t>o</a:t>
            </a:r>
            <a:r>
              <a:rPr dirty="0" err="1"/>
              <a:t>llowing</a:t>
            </a:r>
            <a:r>
              <a:rPr dirty="0"/>
              <a:t> </a:t>
            </a:r>
            <a:r>
              <a:rPr dirty="0" err="1"/>
              <a:t>diagram</a:t>
            </a:r>
            <a:r>
              <a:rPr dirty="0"/>
              <a:t> </a:t>
            </a:r>
            <a:r>
              <a:rPr dirty="0" err="1"/>
              <a:t>shows</a:t>
            </a:r>
            <a:r>
              <a:rPr dirty="0"/>
              <a:t> </a:t>
            </a:r>
            <a:r>
              <a:rPr dirty="0" err="1"/>
              <a:t>the</a:t>
            </a:r>
            <a:r>
              <a:rPr dirty="0"/>
              <a:t> 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Polar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D831758-BD1B-4861-99B5-7FE704AC9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31" y="2159857"/>
            <a:ext cx="5963441" cy="3886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Code rates (at encoder)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PBCH: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56/512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PDCCH: Code rate varies based DCI format. In one case.</a:t>
                </a: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80/512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blipFill>
                <a:blip r:embed="rId4"/>
                <a:stretch>
                  <a:fillRect l="-5526" t="-1505" r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9723"/>
                <a:ext cx="8508999" cy="4699572"/>
              </a:xfrm>
            </p:spPr>
            <p:txBody>
              <a:bodyPr/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selection is dependent on the rate </a:t>
                </a:r>
                <a:r>
                  <a:rPr lang="en-US" dirty="0" smtClean="0"/>
                  <a:t>matching.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</a:t>
                </a:r>
                <a:r>
                  <a:rPr lang="en-US" dirty="0" smtClean="0"/>
                  <a:t>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Due </a:t>
                </a:r>
                <a:r>
                  <a:rPr lang="en-US" dirty="0"/>
                  <a:t>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(209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Optimized the implementation with an algorithm which avoids search and remove operation. Latency reduced to 3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9723"/>
                <a:ext cx="8508999" cy="4699572"/>
              </a:xfrm>
              <a:blipFill>
                <a:blip r:embed="rId3"/>
                <a:stretch>
                  <a:fillRect l="-1361" r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378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in reliability indices selection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3" y="5127281"/>
            <a:ext cx="6057900" cy="590550"/>
          </a:xfrm>
          <a:prstGeom prst="rect">
            <a:avLst/>
          </a:prstGeom>
        </p:spPr>
      </p:pic>
      <p:sp>
        <p:nvSpPr>
          <p:cNvPr id="6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1155</Words>
  <Application>Microsoft Office PowerPoint</Application>
  <PresentationFormat>On-screen Show (4:3)</PresentationFormat>
  <Paragraphs>230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Arial Black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NR(5G) Midterm presentation</vt:lpstr>
      <vt:lpstr>Agenda</vt:lpstr>
      <vt:lpstr>Motivation</vt:lpstr>
      <vt:lpstr>Polar Codes</vt:lpstr>
      <vt:lpstr>Polar Codes continued..</vt:lpstr>
      <vt:lpstr>Polar codes for control channels in 5G</vt:lpstr>
      <vt:lpstr>SIMD Technology Background</vt:lpstr>
      <vt:lpstr>Polar FEC chain in 5G</vt:lpstr>
      <vt:lpstr>Optimization in reliability indices selection</vt:lpstr>
      <vt:lpstr>Optimization of Polar Encoding</vt:lpstr>
      <vt:lpstr>Information bits packing example</vt:lpstr>
      <vt:lpstr>Polar Encoding in Tree Structure</vt:lpstr>
      <vt:lpstr>Encoder tree pruning </vt:lpstr>
      <vt:lpstr>Unrolling the recursive implementation</vt:lpstr>
      <vt:lpstr>Miscellaneous Optimizations</vt:lpstr>
      <vt:lpstr>Results</vt:lpstr>
      <vt:lpstr>Future work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Rajathadripura Kumaraiah Yadhunandana 1CS3</cp:lastModifiedBy>
  <cp:revision>253</cp:revision>
  <cp:lastPrinted>2015-07-30T14:04:45Z</cp:lastPrinted>
  <dcterms:created xsi:type="dcterms:W3CDTF">2018-07-18T09:27:41Z</dcterms:created>
  <dcterms:modified xsi:type="dcterms:W3CDTF">2018-07-26T09:39:56Z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