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00" r:id="rId16"/>
    <p:sldId id="370" r:id="rId17"/>
    <p:sldId id="404" r:id="rId18"/>
    <p:sldId id="402" r:id="rId19"/>
    <p:sldId id="407" r:id="rId20"/>
    <p:sldId id="432" r:id="rId21"/>
    <p:sldId id="413" r:id="rId22"/>
    <p:sldId id="414" r:id="rId23"/>
    <p:sldId id="421" r:id="rId24"/>
    <p:sldId id="419" r:id="rId25"/>
    <p:sldId id="422" r:id="rId26"/>
    <p:sldId id="423" r:id="rId27"/>
    <p:sldId id="424" r:id="rId28"/>
    <p:sldId id="429" r:id="rId29"/>
    <p:sldId id="428" r:id="rId30"/>
    <p:sldId id="409" r:id="rId31"/>
    <p:sldId id="426" r:id="rId32"/>
    <p:sldId id="411" r:id="rId33"/>
    <p:sldId id="412" r:id="rId34"/>
  </p:sldIdLst>
  <p:sldSz cx="9144000" cy="6858000" type="screen4x3"/>
  <p:notesSz cx="6797675" cy="9926638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86" d="100"/>
          <a:sy n="86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21/11/2018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119853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Low Latency 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R.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10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dirty="0">
                <a:solidFill>
                  <a:schemeClr val="bg2"/>
                </a:solidFill>
              </a:rPr>
              <a:t>C</a:t>
            </a:r>
            <a:r>
              <a:rPr sz="3000" dirty="0">
                <a:solidFill>
                  <a:schemeClr val="bg2"/>
                </a:solidFill>
              </a:rPr>
              <a:t>hain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13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  <a:blipFill>
                <a:blip r:embed="rId3"/>
                <a:stretch>
                  <a:fillRect l="-1361" t="-1038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077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31" y="4688368"/>
            <a:ext cx="6057900" cy="590550"/>
          </a:xfrm>
          <a:prstGeom prst="rect">
            <a:avLst/>
          </a:prstGeom>
        </p:spPr>
      </p:pic>
      <p:sp>
        <p:nvSpPr>
          <p:cNvPr id="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Superfluous</m:t>
                    </m:r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copying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Multiple bits processed in parallel by packing multiple bits to single integer. E.g. int8 = 8 info bits, int64 = 64 info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SIMD registers are 256 bits wide,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/>
                  <a:t>. SIMD processors come with fast pack/unpack instructions.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  <a:blipFill>
                <a:blip r:embed="rId3"/>
                <a:stretch>
                  <a:fillRect l="-136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49" y="698802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944001"/>
            <a:ext cx="1240794" cy="1472976"/>
          </a:xfrm>
          <a:prstGeom prst="rect">
            <a:avLst/>
          </a:prstGeom>
        </p:spPr>
      </p:pic>
      <p:graphicFrame>
        <p:nvGraphicFramePr>
          <p:cNvPr id="2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525276"/>
              </p:ext>
            </p:extLst>
          </p:nvPr>
        </p:nvGraphicFramePr>
        <p:xfrm>
          <a:off x="3445838" y="4661581"/>
          <a:ext cx="166624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37830" y="4624634"/>
            <a:ext cx="162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row represents 8 bit integer representing one info bit.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82969" y="4795507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5225927" y="5542758"/>
            <a:ext cx="946376" cy="314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5065786" y="4319384"/>
            <a:ext cx="22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Only last column contains info bits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24785" y="4319384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10931"/>
              </p:ext>
            </p:extLst>
          </p:nvPr>
        </p:nvGraphicFramePr>
        <p:xfrm>
          <a:off x="6320097" y="5578115"/>
          <a:ext cx="1743872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4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13666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0097" y="5251865"/>
            <a:ext cx="210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bits grouped as one integer.</a:t>
            </a:r>
          </a:p>
        </p:txBody>
      </p:sp>
      <p:sp>
        <p:nvSpPr>
          <p:cNvPr id="4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377440" y="3717964"/>
            <a:ext cx="4981652" cy="2720936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encoder implementation traverses till the end of tree. E.g.: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is done by building a lookup table and stopping encoding 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 level, 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reduced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reducing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is applicable for hardware implementations as well.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67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(on AMD EPYC processor running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89164"/>
              </p:ext>
            </p:extLst>
          </p:nvPr>
        </p:nvGraphicFramePr>
        <p:xfrm>
          <a:off x="316814" y="4916122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Naive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66823"/>
              </p:ext>
            </p:extLst>
          </p:nvPr>
        </p:nvGraphicFramePr>
        <p:xfrm>
          <a:off x="316991" y="3579933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814" y="4571315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814" y="3235126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58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7685DA-2AEA-44A6-8D29-D907B35DB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11945"/>
              </p:ext>
            </p:extLst>
          </p:nvPr>
        </p:nvGraphicFramePr>
        <p:xfrm>
          <a:off x="316992" y="222051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0FC89188-072E-423E-8C64-DDE664C48B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8008" y="6404588"/>
            <a:ext cx="8265818" cy="25128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Uplink Control Information (UCI)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Sub-block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10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45786" y="151202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786" y="1512020"/>
                <a:ext cx="8508999" cy="4699572"/>
              </a:xfrm>
              <a:blipFill>
                <a:blip r:embed="rId3"/>
                <a:stretch>
                  <a:fillRect l="-1648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86" y="83993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Decoding: Optimized CN, VN and Bit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//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superfluous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copy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23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504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Nodes</a:t>
            </a:r>
          </a:p>
        </p:txBody>
      </p:sp>
      <p:sp>
        <p:nvSpPr>
          <p:cNvPr id="26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12432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Tree pruning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Decoding latency can be further reduced by intelligently pruning the decoder tree. Pruning irrespective of frozen pattern.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Latency reduction comes at the cost of increased BLER.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High SNR and low code rate scenarios this method can be used. Level of pruning and BLER can be dealt as trade-off.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Unrolling recursion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Recursion suits hardware implementation. However in software, it has a huge overhead.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Decoder implementation is unrolled using templates concept of C++.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398" y="6566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 and Unrolling Recursion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88" y="4016167"/>
            <a:ext cx="5620243" cy="2559241"/>
          </a:xfrm>
          <a:prstGeom prst="rect">
            <a:avLst/>
          </a:prstGeom>
        </p:spPr>
      </p:pic>
      <p:sp>
        <p:nvSpPr>
          <p:cNvPr id="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FEC chain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calculates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500" y="117732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Replaced multiplication/division and modulus operations with bitwise operations which achieve the same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approximate versions logarithm and exponential functions to reduce the number of floating point multiplications.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the usage of jump functions to avoid flushing of the instruction pipeline, instead latest instruction extension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CMOV </a:t>
            </a:r>
            <a:r>
              <a:rPr lang="en-US" dirty="0">
                <a:cs typeface="Simplified Arabic Fixed" panose="02070309020205020404" pitchFamily="49" charset="-78"/>
              </a:rPr>
              <a:t>is used.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compiler optimization primitives for better instruction scheduling.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ache Prefetching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VN, CN and bit combination operations fetch a block of memory and access pattern is predictable.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Memory access latencies  reduced by fetching cache well in advance.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Cache line fetched with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instruction provided by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/>
              <a:t> extension of EPYC processor.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72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87609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Naive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6170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4859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  <p:sp>
        <p:nvSpPr>
          <p:cNvPr id="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51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8775" y="1357317"/>
            <a:ext cx="1837067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46" y="2201876"/>
            <a:ext cx="2612775" cy="2612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58775" y="5267314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98987"/>
              </p:ext>
            </p:extLst>
          </p:nvPr>
        </p:nvGraphicFramePr>
        <p:xfrm>
          <a:off x="343813" y="5267314"/>
          <a:ext cx="428874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965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4377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Naive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391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13096"/>
              </p:ext>
            </p:extLst>
          </p:nvPr>
        </p:nvGraphicFramePr>
        <p:xfrm>
          <a:off x="343812" y="3795893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 (8-bit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 (16-bit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813" y="5054429"/>
            <a:ext cx="4087254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latency decoding FEC chain: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15308"/>
              </p:ext>
            </p:extLst>
          </p:nvPr>
        </p:nvGraphicFramePr>
        <p:xfrm>
          <a:off x="343813" y="4506920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0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aive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283.4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813" y="4299544"/>
            <a:ext cx="2521801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Improvement in decoder latency: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812" y="3560631"/>
            <a:ext cx="4506831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Decoder latency compared to state of the art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97216"/>
              </p:ext>
            </p:extLst>
          </p:nvPr>
        </p:nvGraphicFramePr>
        <p:xfrm>
          <a:off x="343990" y="2440400"/>
          <a:ext cx="443110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0471">
                <a:tc>
                  <a:txBody>
                    <a:bodyPr/>
                    <a:lstStyle/>
                    <a:p>
                      <a:r>
                        <a:rPr lang="en-IN" sz="1000" baseline="0" dirty="0"/>
                        <a:t>N</a:t>
                      </a:r>
                      <a:r>
                        <a:rPr lang="en-US" sz="1000" baseline="0" dirty="0" err="1"/>
                        <a:t>aive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803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451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21960"/>
              </p:ext>
            </p:extLst>
          </p:nvPr>
        </p:nvGraphicFramePr>
        <p:xfrm>
          <a:off x="343989" y="1667610"/>
          <a:ext cx="443110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0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aive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en-US" sz="1000" dirty="0"/>
                        <a:t>34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812" y="2246154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encoding FEC chain: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812" y="1454551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Encoder Latency: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12" y="3236048"/>
            <a:ext cx="450443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Decoding Chain results: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812" y="1100067"/>
            <a:ext cx="45044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Encoding Chain results:</a:t>
            </a:r>
          </a:p>
        </p:txBody>
      </p:sp>
      <p:sp>
        <p:nvSpPr>
          <p:cNvPr id="2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sp>
        <p:nvSpPr>
          <p:cNvPr id="11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recent advances in General Purpose Processors, it is possible to achieve required latency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noisy 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are transmitted 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dirty="0">
                <a:solidFill>
                  <a:schemeClr val="bg2"/>
                </a:solidFill>
              </a:rPr>
              <a:t>C</a:t>
            </a:r>
            <a:r>
              <a:rPr sz="3000" dirty="0">
                <a:solidFill>
                  <a:schemeClr val="bg2"/>
                </a:solidFill>
              </a:rPr>
              <a:t>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4480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grpSp>
        <p:nvGrpSpPr>
          <p:cNvPr id="509" name="Group 508"/>
          <p:cNvGrpSpPr/>
          <p:nvPr/>
        </p:nvGrpSpPr>
        <p:grpSpPr>
          <a:xfrm>
            <a:off x="75582" y="4507504"/>
            <a:ext cx="3528020" cy="1425737"/>
            <a:chOff x="75582" y="4507504"/>
            <a:chExt cx="3528020" cy="142573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5FA51C4-D92B-4C3B-A20C-4FE504B3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2" y="4507504"/>
              <a:ext cx="3528020" cy="1425737"/>
            </a:xfrm>
            <a:prstGeom prst="rect">
              <a:avLst/>
            </a:prstGeom>
          </p:spPr>
        </p:pic>
        <p:sp>
          <p:nvSpPr>
            <p:cNvPr id="508" name="Oval 507"/>
            <p:cNvSpPr/>
            <p:nvPr/>
          </p:nvSpPr>
          <p:spPr>
            <a:xfrm>
              <a:off x="2965038" y="4725620"/>
              <a:ext cx="116300" cy="1154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  <p:sp>
        <p:nvSpPr>
          <p:cNvPr id="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//</a:t>
                </a:r>
                <a:r>
                  <a:rPr lang="en-US" b="0" i="0" dirty="0">
                    <a:solidFill>
                      <a:prstClr val="black"/>
                    </a:solidFill>
                    <a:latin typeface="+mj-lt"/>
                  </a:rPr>
                  <a:t>Superfluous</a:t>
                </a:r>
                <a:r>
                  <a:rPr lang="en-US" i="0" dirty="0">
                    <a:solidFill>
                      <a:prstClr val="black"/>
                    </a:solidFill>
                    <a:latin typeface="+mj-lt"/>
                  </a:rPr>
                  <a:t> copying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Just</m:t>
                            </m:r>
                            <m:r>
                              <a:rPr lang="en-US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copying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0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10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541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318008" y="1003376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Cache memory</a:t>
            </a:r>
            <a:endParaRPr lang="en-US" dirty="0"/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Performance bottleneck in modern processors is accessing main memory.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have faster memory called cache.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Caches reduce the average memory access latency by storing recently accessed data.</a:t>
            </a:r>
          </a:p>
          <a:p>
            <a:pPr lvl="1" indent="0">
              <a:buNone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come with advanced pipelining.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Pipelining increases IPC (Instructions Per Cycle).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Branching and cache misses create stalls in pipelining which reduce IPC. They should be reduced to achieve good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6" y="4789140"/>
            <a:ext cx="3959382" cy="82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8" y="6473312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Reference: Ulrich </a:t>
            </a:r>
            <a:r>
              <a:rPr lang="en-US" sz="800" dirty="0" err="1"/>
              <a:t>Drepper</a:t>
            </a:r>
            <a:r>
              <a:rPr lang="en-US" sz="800" dirty="0"/>
              <a:t>, “What Every Programmer Should Know About Memory.” Red Hat, Inc.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pic>
        <p:nvPicPr>
          <p:cNvPr id="52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31" y="4005108"/>
            <a:ext cx="4594858" cy="23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77</TotalTime>
  <Words>2775</Words>
  <Application>Microsoft Office PowerPoint</Application>
  <PresentationFormat>On-screen Show (4:3)</PresentationFormat>
  <Paragraphs>470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Low Latency 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</vt:lpstr>
      <vt:lpstr>Vector Processing Units</vt:lpstr>
      <vt:lpstr>Encoding FEC Chain in 5G</vt:lpstr>
      <vt:lpstr>Polar Code Construction</vt:lpstr>
      <vt:lpstr>Optimization of Polar Encoder</vt:lpstr>
      <vt:lpstr>Tree Pruning and Unrolling Recursion</vt:lpstr>
      <vt:lpstr>Encoding Chain Results</vt:lpstr>
      <vt:lpstr>Decoding FEC Chain</vt:lpstr>
      <vt:lpstr>Sub-block Deinterleaver</vt:lpstr>
      <vt:lpstr>Decoding: Optimized CN, VN and Bit Combination</vt:lpstr>
      <vt:lpstr>Packing Frozen Pattern</vt:lpstr>
      <vt:lpstr>Decoding R0 and R1 Nodes</vt:lpstr>
      <vt:lpstr>Decoding RPC Node</vt:lpstr>
      <vt:lpstr>Decoding SPC Node</vt:lpstr>
      <vt:lpstr>Decoder Tree Pruning and Unrolling Recursion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Yadhunandana R K</cp:lastModifiedBy>
  <cp:revision>1126</cp:revision>
  <cp:lastPrinted>2018-11-19T11:15:47Z</cp:lastPrinted>
  <dcterms:created xsi:type="dcterms:W3CDTF">2018-07-18T09:27:41Z</dcterms:created>
  <dcterms:modified xsi:type="dcterms:W3CDTF">2018-11-21T13:29:04Z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