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8"/>
  </p:notesMasterIdLst>
  <p:handoutMasterIdLst>
    <p:handoutMasterId r:id="rId39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7" r:id="rId22"/>
    <p:sldId id="432" r:id="rId23"/>
    <p:sldId id="413" r:id="rId24"/>
    <p:sldId id="414" r:id="rId25"/>
    <p:sldId id="421" r:id="rId26"/>
    <p:sldId id="419" r:id="rId27"/>
    <p:sldId id="422" r:id="rId28"/>
    <p:sldId id="423" r:id="rId29"/>
    <p:sldId id="424" r:id="rId30"/>
    <p:sldId id="429" r:id="rId31"/>
    <p:sldId id="427" r:id="rId32"/>
    <p:sldId id="428" r:id="rId33"/>
    <p:sldId id="409" r:id="rId34"/>
    <p:sldId id="426" r:id="rId35"/>
    <p:sldId id="411" r:id="rId36"/>
    <p:sldId id="412" r:id="rId37"/>
  </p:sldIdLst>
  <p:sldSz cx="9144000" cy="6858000" type="screen4x3"/>
  <p:notesSz cx="9925050" cy="6665913"/>
  <p:custDataLst>
    <p:tags r:id="rId4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Branches and cache misses need to be reduced in code to achieve high performance.</a:t>
            </a:r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3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3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104058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Multiple bits </a:t>
                </a:r>
                <a:r>
                  <a:rPr lang="en-US" dirty="0" smtClean="0"/>
                  <a:t>processed </a:t>
                </a:r>
                <a:r>
                  <a:rPr lang="en-US" dirty="0"/>
                  <a:t>in parallel by packing multiple </a:t>
                </a:r>
                <a:r>
                  <a:rPr lang="en-US" dirty="0" smtClean="0"/>
                  <a:t>bits </a:t>
                </a:r>
                <a:r>
                  <a:rPr lang="en-US" dirty="0"/>
                  <a:t>to single integer.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E.g. 8 </a:t>
                </a:r>
                <a:r>
                  <a:rPr lang="en-US" dirty="0"/>
                  <a:t>bit integer = 8 info bits, </a:t>
                </a:r>
                <a:r>
                  <a:rPr lang="en-US" dirty="0" smtClean="0"/>
                  <a:t>64 </a:t>
                </a:r>
                <a:r>
                  <a:rPr lang="en-US" dirty="0"/>
                  <a:t>bits integer = 64 info bits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SIMD registers are </a:t>
                </a:r>
                <a:r>
                  <a:rPr lang="en-US" dirty="0"/>
                  <a:t>256 bits </a:t>
                </a:r>
                <a:r>
                  <a:rPr lang="en-US" dirty="0" smtClean="0"/>
                  <a:t>wide, Resulting </a:t>
                </a:r>
                <a:r>
                  <a:rPr lang="en-US" dirty="0"/>
                  <a:t>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E.g.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104058"/>
                <a:ext cx="8508999" cy="5209198"/>
              </a:xfrm>
              <a:blipFill>
                <a:blip r:embed="rId3"/>
                <a:stretch>
                  <a:fillRect l="-1361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5504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944001"/>
            <a:ext cx="1240794" cy="1472976"/>
          </a:xfrm>
          <a:prstGeom prst="rect">
            <a:avLst/>
          </a:prstGeom>
        </p:spPr>
      </p:pic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971185"/>
              </p:ext>
            </p:extLst>
          </p:nvPr>
        </p:nvGraphicFramePr>
        <p:xfrm>
          <a:off x="2719118" y="4627168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11110" y="4590221"/>
            <a:ext cx="162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row represents 8 bit integer representing one info bit.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56249" y="4761094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4499207" y="5508345"/>
            <a:ext cx="946376" cy="314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4339066" y="4284971"/>
            <a:ext cx="22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Only last column contains info bits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298065" y="4284971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40504"/>
              </p:ext>
            </p:extLst>
          </p:nvPr>
        </p:nvGraphicFramePr>
        <p:xfrm>
          <a:off x="5593377" y="5543702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593377" y="5217452"/>
            <a:ext cx="210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bits grouped as one integer.</a:t>
            </a:r>
          </a:p>
        </p:txBody>
      </p:sp>
      <p:sp>
        <p:nvSpPr>
          <p:cNvPr id="4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616680"/>
              </p:ext>
            </p:extLst>
          </p:nvPr>
        </p:nvGraphicFramePr>
        <p:xfrm>
          <a:off x="1000584" y="2653219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11007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0920"/>
              </p:ext>
            </p:extLst>
          </p:nvPr>
        </p:nvGraphicFramePr>
        <p:xfrm>
          <a:off x="5659114" y="2920713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561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Packing/Unpacking need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SIMD extensions provide dedicated instructions to perform fast </a:t>
            </a:r>
            <a:r>
              <a:rPr lang="en-US" sz="1600" dirty="0" smtClean="0">
                <a:latin typeface="+mn-lt"/>
              </a:rPr>
              <a:t>packing/unpacking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4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377440" y="3717964"/>
            <a:ext cx="4981652" cy="2720936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Plain encoder implementation traverses till the end of tree. E.g.: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nodes.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</a:t>
                </a:r>
                <a:r>
                  <a:rPr lang="en-US" dirty="0" smtClean="0"/>
                  <a:t>is done </a:t>
                </a:r>
                <a:r>
                  <a:rPr lang="en-US" dirty="0" smtClean="0"/>
                  <a:t>by </a:t>
                </a:r>
                <a:r>
                  <a:rPr lang="en-US" dirty="0"/>
                  <a:t>building a lookup table and stopping encoding </a:t>
                </a: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 smtClean="0"/>
                  <a:t> level, </a:t>
                </a:r>
                <a:r>
                  <a:rPr lang="en-US" dirty="0"/>
                  <a:t>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Number </a:t>
                </a:r>
                <a:r>
                  <a:rPr lang="en-US" dirty="0"/>
                  <a:t>of nodes </a:t>
                </a:r>
                <a:r>
                  <a:rPr lang="en-US" dirty="0" smtClean="0"/>
                  <a:t>reduced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</a:t>
                </a:r>
                <a:r>
                  <a:rPr lang="en-US" dirty="0" smtClean="0"/>
                  <a:t>reducing </a:t>
                </a:r>
                <a:r>
                  <a:rPr lang="en-US" dirty="0"/>
                  <a:t>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</a:t>
                </a:r>
                <a:r>
                  <a:rPr lang="en-US" dirty="0" smtClean="0"/>
                  <a:t>is applicable for </a:t>
                </a:r>
                <a:r>
                  <a:rPr lang="en-US" dirty="0"/>
                  <a:t>hardware </a:t>
                </a:r>
                <a:r>
                  <a:rPr lang="en-US" dirty="0" smtClean="0"/>
                  <a:t>implementations as well.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153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25576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58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Physical Uplink Control Channel (</a:t>
            </a:r>
            <a:r>
              <a:rPr lang="en-US" i="1" dirty="0"/>
              <a:t>PUCCH</a:t>
            </a:r>
            <a:r>
              <a:rPr lang="en-US" dirty="0"/>
              <a:t>) and Physical uplink shared Channel (</a:t>
            </a:r>
            <a:r>
              <a:rPr lang="en-US" i="1" dirty="0"/>
              <a:t>PUSCH</a:t>
            </a:r>
            <a:r>
              <a:rPr lang="en-US" dirty="0"/>
              <a:t>).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9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3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  <a:blipFill>
                <a:blip r:embed="rId3"/>
                <a:stretch>
                  <a:fillRect l="-1648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08" y="654874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Optimized CN, VN and bit combination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16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648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2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causes a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5" y="2895277"/>
            <a:ext cx="6317170" cy="2876595"/>
          </a:xfrm>
          <a:prstGeom prst="rect">
            <a:avLst/>
          </a:prstGeom>
        </p:spPr>
      </p:pic>
      <p:sp>
        <p:nvSpPr>
          <p:cNvPr id="16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tree is pruned irrespective of frozen pattern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Pruning increases the BLER. Level of pruning and BLER can be dealt as a trade-off.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3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3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the usage of jump functions to avoid flushing of the instruction pipeline, instead latest instruction extension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Used the compiler optimization primitives for better instruction scheduling.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C</a:t>
                </a: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ache prefetching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VN, CN and bit combination operations fetch a block of memory and access pattern is predictable.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Memory access latencies  reduced by fetching cache well in advance.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Cache line fetched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PREFETCH</a:t>
                </a:r>
                <a:r>
                  <a:rPr lang="en-US" dirty="0"/>
                  <a:t> instruction provided by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3dnow</a:t>
                </a:r>
                <a:r>
                  <a:rPr lang="en-US" dirty="0"/>
                  <a:t> extension of EPYC processor.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  <a:blipFill>
                <a:blip r:embed="rId3"/>
                <a:stretch>
                  <a:fillRect l="-1504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66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P. </a:t>
            </a:r>
            <a:r>
              <a:rPr lang="en-US" dirty="0" err="1">
                <a:solidFill>
                  <a:srgbClr val="000000"/>
                </a:solidFill>
              </a:rPr>
              <a:t>Giard</a:t>
            </a:r>
            <a:r>
              <a:rPr lang="en-US" dirty="0">
                <a:solidFill>
                  <a:srgbClr val="000000"/>
                </a:solidFill>
              </a:rPr>
              <a:t>, G.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Leroux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Thibeault</a:t>
            </a:r>
            <a:r>
              <a:rPr lang="en-US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7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5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4033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87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2836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 smtClean="0"/>
              <a:t>Improvement in decoder </a:t>
            </a:r>
            <a:r>
              <a:rPr lang="en-US" sz="1000" b="1" dirty="0"/>
              <a:t>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7771"/>
              </p:ext>
            </p:extLst>
          </p:nvPr>
        </p:nvGraphicFramePr>
        <p:xfrm>
          <a:off x="343990" y="157799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9223"/>
              </p:ext>
            </p:extLst>
          </p:nvPr>
        </p:nvGraphicFramePr>
        <p:xfrm>
          <a:off x="343989" y="2338558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138374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2125499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43552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</a:t>
            </a: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4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</a:t>
            </a:r>
            <a:r>
              <a:rPr lang="en-IN" dirty="0" smtClean="0">
                <a:solidFill>
                  <a:srgbClr val="000000"/>
                </a:solidFill>
              </a:rPr>
              <a:t>noisy </a:t>
            </a:r>
            <a:r>
              <a:rPr lang="en-IN" dirty="0">
                <a:solidFill>
                  <a:srgbClr val="000000"/>
                </a:solidFill>
              </a:rPr>
              <a:t>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6674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sp>
        <p:nvSpPr>
          <p:cNvPr id="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9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access latency of cache is negligible comparatively.</a:t>
            </a:r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</a:p>
        </p:txBody>
      </p:sp>
      <p:sp>
        <p:nvSpPr>
          <p:cNvPr id="38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2490</Words>
  <Application>Microsoft Office PowerPoint</Application>
  <PresentationFormat>On-screen Show (4:3)</PresentationFormat>
  <Paragraphs>558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Polar code construction</vt:lpstr>
      <vt:lpstr>Optimization of Polar Encoder</vt:lpstr>
      <vt:lpstr>Information bits packing example</vt:lpstr>
      <vt:lpstr>Tree pruning and Unrolling recursion</vt:lpstr>
      <vt:lpstr>Encoding chain results</vt:lpstr>
      <vt:lpstr>Decoding FEC chain</vt:lpstr>
      <vt:lpstr>Subblock deinterleaver</vt:lpstr>
      <vt:lpstr>Polar decoding: Optimized CN, VN and bit combination operations</vt:lpstr>
      <vt:lpstr>Packing frozen pattern</vt:lpstr>
      <vt:lpstr>Decoding R0 and R1 codes</vt:lpstr>
      <vt:lpstr>Decoding RPC Node</vt:lpstr>
      <vt:lpstr>Decoding SPC node</vt:lpstr>
      <vt:lpstr>Unrolling the decoder</vt:lpstr>
      <vt:lpstr>Decoder tree pruning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1020</cp:revision>
  <cp:lastPrinted>2015-07-30T14:04:45Z</cp:lastPrinted>
  <dcterms:created xsi:type="dcterms:W3CDTF">2018-07-18T09:27:41Z</dcterms:created>
  <dcterms:modified xsi:type="dcterms:W3CDTF">2018-11-19T10:32:42Z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