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3"/>
  </p:notesMasterIdLst>
  <p:handoutMasterIdLst>
    <p:handoutMasterId r:id="rId44"/>
  </p:handoutMasterIdLst>
  <p:sldIdLst>
    <p:sldId id="396" r:id="rId7"/>
    <p:sldId id="397" r:id="rId8"/>
    <p:sldId id="398" r:id="rId9"/>
    <p:sldId id="369" r:id="rId10"/>
    <p:sldId id="399" r:id="rId11"/>
    <p:sldId id="401" r:id="rId12"/>
    <p:sldId id="415" r:id="rId13"/>
    <p:sldId id="417" r:id="rId14"/>
    <p:sldId id="416" r:id="rId15"/>
    <p:sldId id="418" r:id="rId16"/>
    <p:sldId id="400" r:id="rId17"/>
    <p:sldId id="370" r:id="rId18"/>
    <p:sldId id="404" r:id="rId19"/>
    <p:sldId id="402" r:id="rId20"/>
    <p:sldId id="405" r:id="rId21"/>
    <p:sldId id="408" r:id="rId22"/>
    <p:sldId id="407" r:id="rId23"/>
    <p:sldId id="406" r:id="rId24"/>
    <p:sldId id="410" r:id="rId25"/>
    <p:sldId id="413" r:id="rId26"/>
    <p:sldId id="414" r:id="rId27"/>
    <p:sldId id="419" r:id="rId28"/>
    <p:sldId id="420" r:id="rId29"/>
    <p:sldId id="421" r:id="rId30"/>
    <p:sldId id="422" r:id="rId31"/>
    <p:sldId id="423" r:id="rId32"/>
    <p:sldId id="424" r:id="rId33"/>
    <p:sldId id="429" r:id="rId34"/>
    <p:sldId id="425" r:id="rId35"/>
    <p:sldId id="427" r:id="rId36"/>
    <p:sldId id="428" r:id="rId37"/>
    <p:sldId id="409" r:id="rId38"/>
    <p:sldId id="426" r:id="rId39"/>
    <p:sldId id="411" r:id="rId40"/>
    <p:sldId id="430" r:id="rId41"/>
    <p:sldId id="412" r:id="rId42"/>
  </p:sldIdLst>
  <p:sldSz cx="9144000" cy="6858000" type="screen4x3"/>
  <p:notesSz cx="9925050" cy="6665913"/>
  <p:custDataLst>
    <p:tags r:id="rId4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25" autoAdjust="0"/>
    <p:restoredTop sz="88283" autoAdjust="0"/>
  </p:normalViewPr>
  <p:slideViewPr>
    <p:cSldViewPr snapToGrid="0">
      <p:cViewPr varScale="1">
        <p:scale>
          <a:sx n="116" d="100"/>
          <a:sy n="116" d="100"/>
        </p:scale>
        <p:origin x="16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13/11/2018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13/11/2018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7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4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64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implementation done</a:t>
            </a:r>
            <a:r>
              <a:rPr lang="en-US" baseline="0" dirty="0"/>
              <a:t> by colleague at R&amp;S.</a:t>
            </a:r>
          </a:p>
          <a:p>
            <a:r>
              <a:rPr lang="en-US" baseline="0" dirty="0"/>
              <a:t>For FPGA implementation, value is scaled according to N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61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mailto:yadhu.kumaraiah@tum.de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4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Relationship Id="rId6" Type="http://schemas.openxmlformats.org/officeDocument/2006/relationships/image" Target="../media/image19.png"/><Relationship Id="rId5" Type="http://schemas.openxmlformats.org/officeDocument/2006/relationships/hyperlink" Target="http://aff3ct.github.io/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215" y="233362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7935" y="1199339"/>
            <a:ext cx="8508999" cy="8207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Polar FEC chain development in software for </a:t>
            </a:r>
            <a:r>
              <a:rPr lang="en-US" dirty="0" smtClean="0">
                <a:solidFill>
                  <a:schemeClr val="tx2"/>
                </a:solidFill>
              </a:rPr>
              <a:t>5G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2400" i="1" dirty="0">
                <a:solidFill>
                  <a:schemeClr val="tx2"/>
                </a:solidFill>
              </a:rPr>
              <a:t>Final thesis presentation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85759" y="2960722"/>
            <a:ext cx="8508999" cy="2220755"/>
          </a:xfrm>
        </p:spPr>
        <p:txBody>
          <a:bodyPr/>
          <a:lstStyle/>
          <a:p>
            <a:r>
              <a:rPr lang="de-DE" dirty="0"/>
              <a:t>Yadhunandana Rajathadripura </a:t>
            </a:r>
            <a:r>
              <a:rPr lang="de-DE" dirty="0" smtClean="0"/>
              <a:t>Kumaraiah (</a:t>
            </a:r>
            <a:r>
              <a:rPr lang="de-DE" dirty="0"/>
              <a:t>Y</a:t>
            </a:r>
            <a:r>
              <a:rPr lang="de-DE" dirty="0" smtClean="0"/>
              <a:t>adhu)</a:t>
            </a:r>
            <a:endParaRPr lang="de-DE" dirty="0"/>
          </a:p>
          <a:p>
            <a:r>
              <a:rPr lang="de-DE" dirty="0">
                <a:hlinkClick r:id="rId5"/>
              </a:rPr>
              <a:t>yadhu.kumaraiah@tum.de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Supervisors:</a:t>
            </a:r>
          </a:p>
          <a:p>
            <a:r>
              <a:rPr lang="en-US" dirty="0"/>
              <a:t>Fabian </a:t>
            </a:r>
            <a:r>
              <a:rPr lang="en-US" dirty="0" smtClean="0"/>
              <a:t>Steiner, Peihong </a:t>
            </a:r>
            <a:r>
              <a:rPr lang="en-US" dirty="0"/>
              <a:t>Yuan (</a:t>
            </a:r>
            <a:r>
              <a:rPr lang="en-US" dirty="0" smtClean="0"/>
              <a:t>TUM)</a:t>
            </a:r>
            <a:endParaRPr lang="en-US" dirty="0"/>
          </a:p>
          <a:p>
            <a:r>
              <a:rPr lang="en-US" dirty="0"/>
              <a:t>Dr. Moritz </a:t>
            </a:r>
            <a:r>
              <a:rPr lang="en-US" dirty="0" smtClean="0"/>
              <a:t>Harteneck, Alexander </a:t>
            </a:r>
            <a:r>
              <a:rPr lang="en-US" dirty="0"/>
              <a:t>Heinz </a:t>
            </a:r>
          </a:p>
          <a:p>
            <a:r>
              <a:rPr lang="en-US" dirty="0"/>
              <a:t>			(Rohde &amp; Schwarz)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35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735665"/>
            <a:ext cx="8509000" cy="428360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 smtClean="0"/>
              <a:t>Processor architecture: Instruction pipelining</a:t>
            </a:r>
            <a:endParaRPr lang="en-US" dirty="0"/>
          </a:p>
        </p:txBody>
      </p:sp>
      <p:sp>
        <p:nvSpPr>
          <p:cNvPr id="12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6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51508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instruction multiple data (SIMD) allows single instruction to operate on multiple data items (Vectors).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processors incorporate these vector processing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faster data processing, popular among video and image processing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encoding/decoding in communication systems can be implemented in software in general purpose processors using SIMD instructions without specialized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feature allows encoding/decoding with low latency, due to processing of vectors rather than element by element processing.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46053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Vector processing units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7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8009" y="147801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 smtClean="0"/>
              <a:t>FEC </a:t>
            </a:r>
            <a:r>
              <a:rPr dirty="0" err="1"/>
              <a:t>chain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Broadcast Channel (PBCH) </a:t>
            </a:r>
            <a:r>
              <a:rPr dirty="0" err="1"/>
              <a:t>and</a:t>
            </a:r>
            <a:r>
              <a:rPr dirty="0"/>
              <a:t> </a:t>
            </a:r>
            <a:r>
              <a:rPr dirty="0" err="1"/>
              <a:t>Physical</a:t>
            </a:r>
            <a:r>
              <a:rPr dirty="0"/>
              <a:t> </a:t>
            </a:r>
            <a:r>
              <a:rPr dirty="0" err="1"/>
              <a:t>Downlink</a:t>
            </a:r>
            <a:r>
              <a:rPr dirty="0"/>
              <a:t> Control Channel (PDCCH).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71912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smtClean="0">
                <a:solidFill>
                  <a:schemeClr val="bg2"/>
                </a:solidFill>
              </a:rPr>
              <a:t>Encoding FEC </a:t>
            </a:r>
            <a:r>
              <a:rPr sz="3000" dirty="0" err="1">
                <a:solidFill>
                  <a:schemeClr val="bg2"/>
                </a:solidFill>
              </a:rPr>
              <a:t>chain</a:t>
            </a:r>
            <a:r>
              <a:rPr sz="3000" dirty="0">
                <a:solidFill>
                  <a:schemeClr val="bg2"/>
                </a:solidFill>
              </a:rPr>
              <a:t> in 5G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831758-BD1B-4861-99B5-7FE704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1" y="2159857"/>
            <a:ext cx="5963441" cy="3886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Code rates (at encoder)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PBCH: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56/512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600" dirty="0">
                    <a:latin typeface="+mn-lt"/>
                  </a:rPr>
                  <a:t>PDCCH: Code rate varies based DCI format. In one case.</a:t>
                </a:r>
              </a:p>
              <a:p>
                <a:pPr>
                  <a:lnSpc>
                    <a:spcPct val="114000"/>
                  </a:lnSpc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80/512</m:t>
                      </m:r>
                    </m:oMath>
                  </m:oMathPara>
                </a14:m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  <a:p>
                <a:pPr>
                  <a:lnSpc>
                    <a:spcPct val="114000"/>
                  </a:lnSpc>
                </a:pPr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892" y="2990335"/>
                <a:ext cx="2319116" cy="3649332"/>
              </a:xfrm>
              <a:prstGeom prst="rect">
                <a:avLst/>
              </a:prstGeom>
              <a:blipFill>
                <a:blip r:embed="rId4"/>
                <a:stretch>
                  <a:fillRect l="-5526" t="-1505"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</p:spPr>
            <p:txBody>
              <a:bodyPr/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selection is dependent on the rate matching.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Reliable bit indices need to be selected by considering effect of rate matching on reliability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Due this dependency reliability indices selection process involves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search and remove operations in the list, which have huge overhead. </a:t>
                </a:r>
                <a:r>
                  <a:rPr lang="en-US" dirty="0" smtClean="0"/>
                  <a:t>(377 </a:t>
                </a:r>
                <a:r>
                  <a:rPr lang="el-GR" dirty="0"/>
                  <a:t>μ</a:t>
                </a:r>
                <a:r>
                  <a:rPr lang="en-US" dirty="0"/>
                  <a:t>s in the functional implementation).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Optimized the implementation with an algorithm which avoids search and remove operation. Latency reduced to 15 </a:t>
                </a:r>
                <a:r>
                  <a:rPr lang="el-GR" dirty="0"/>
                  <a:t>μ</a:t>
                </a:r>
                <a:r>
                  <a:rPr lang="en-US" dirty="0"/>
                  <a:t>s.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3"/>
                <a:ext cx="8508999" cy="4699572"/>
              </a:xfrm>
              <a:blipFill>
                <a:blip r:embed="rId3"/>
                <a:stretch>
                  <a:fillRect l="-1361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37815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Information bit indices selection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3" y="5127281"/>
            <a:ext cx="6057900" cy="590550"/>
          </a:xfrm>
          <a:prstGeom prst="rect">
            <a:avLst/>
          </a:prstGeom>
        </p:spPr>
      </p:pic>
      <p:sp>
        <p:nvSpPr>
          <p:cNvPr id="18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26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Plain implementation in software considers each bit as one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parallel processing, each bit processed separately.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bits can be processed in parallel by packing multiple information bits to single integer.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8 bit integer = 8 info bits, 16 bits integer = 16 bit, 32 bit integer = 32 info bits, 64 bits integer = 64 info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SIMD processors have register size of 256 bits therefore 256 bits can be processed in a single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Optimization of Polar Encoding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0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774934" y="6333270"/>
            <a:ext cx="2052074" cy="365125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77925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Information bits packing example</a:t>
            </a:r>
          </a:p>
        </p:txBody>
      </p:sp>
      <p:graphicFrame>
        <p:nvGraphicFramePr>
          <p:cNvPr id="13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2231"/>
              </p:ext>
            </p:extLst>
          </p:nvPr>
        </p:nvGraphicFramePr>
        <p:xfrm>
          <a:off x="1124238" y="2497250"/>
          <a:ext cx="223164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1141767595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6336355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021072937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0985685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4213650456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55755104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2071182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8274112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27996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45328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40326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24812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6897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952450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640018"/>
                  </a:ext>
                </a:extLst>
              </a:tr>
              <a:tr h="3171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9431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3235329" y="2110156"/>
            <a:ext cx="0" cy="3052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6090" y="1943252"/>
            <a:ext cx="2284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Only last column contains info bits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676090" y="3496328"/>
            <a:ext cx="1828800" cy="6858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500" dirty="0" err="1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54973"/>
              </p:ext>
            </p:extLst>
          </p:nvPr>
        </p:nvGraphicFramePr>
        <p:xfrm>
          <a:off x="6145314" y="3612672"/>
          <a:ext cx="223164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955">
                  <a:extLst>
                    <a:ext uri="{9D8B030D-6E8A-4147-A177-3AD203B41FA5}">
                      <a16:colId xmlns:a16="http://schemas.microsoft.com/office/drawing/2014/main" val="2280016881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90814962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16926129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84512613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333248330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261234340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148710499"/>
                    </a:ext>
                  </a:extLst>
                </a:gridCol>
                <a:gridCol w="278955">
                  <a:extLst>
                    <a:ext uri="{9D8B030D-6E8A-4147-A177-3AD203B41FA5}">
                      <a16:colId xmlns:a16="http://schemas.microsoft.com/office/drawing/2014/main" val="202493747"/>
                    </a:ext>
                  </a:extLst>
                </a:gridCol>
              </a:tblGrid>
              <a:tr h="31710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173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169698" y="2906339"/>
            <a:ext cx="2101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8 bits grouped as one integer.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730" y="1826832"/>
            <a:ext cx="2514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Each row represents 8 bit integer representing one info bit.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76890" y="4449976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Same idea can be extended to creating integers of 64 bits, so 64 info bits can processed concurrently.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71234" y="5931243"/>
            <a:ext cx="739973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Same idea can be extended to 256 bits packing for SIMD.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28650" y="2652584"/>
            <a:ext cx="362869" cy="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556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Tree representation of polar encoding,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99724"/>
                <a:ext cx="8508999" cy="4699572"/>
              </a:xfrm>
              <a:blipFill>
                <a:blip r:embed="rId3"/>
                <a:stretch>
                  <a:fillRect l="-1361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Encoding in Tree Structure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43" y="2223141"/>
            <a:ext cx="6723554" cy="3411540"/>
          </a:xfrm>
          <a:prstGeom prst="rect">
            <a:avLst/>
          </a:prstGeom>
        </p:spPr>
      </p:pic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882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Plain implementation of encoding traverses till the end of tree, In other words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</m:t>
                    </m:r>
                  </m:oMath>
                </a14:m>
                <a:r>
                  <a:rPr lang="en-US" dirty="0"/>
                  <a:t>, encoder needs to travel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2047</m:t>
                    </m:r>
                  </m:oMath>
                </a14:m>
                <a:r>
                  <a:rPr lang="en-US" dirty="0"/>
                  <a:t> nodes in a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nodes can be significantly reduced by pruning the tree.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Pruning of tree can be done by building a lookup table and stopping encoding when level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−3</m:t>
                        </m:r>
                      </m:e>
                    </m:func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i.e</a:t>
                </a:r>
                <a:r>
                  <a:rPr lang="en-US" dirty="0"/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7</a:t>
                </a:r>
                <a:r>
                  <a:rPr lang="en-US" dirty="0"/>
                  <a:t> in our example.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reduces the number of nodes to be traversed to </a:t>
                </a:r>
                <a:r>
                  <a:rPr lang="en-US" dirty="0">
                    <a:latin typeface="Cambria Math" panose="02040503050406030204" pitchFamily="18" charset="0"/>
                  </a:rPr>
                  <a:t>255</a:t>
                </a:r>
                <a:r>
                  <a:rPr lang="en-US" dirty="0"/>
                  <a:t> from </a:t>
                </a:r>
                <a:r>
                  <a:rPr lang="en-US" dirty="0">
                    <a:latin typeface="Cambria Math" panose="02040503050406030204" pitchFamily="18" charset="0"/>
                  </a:rPr>
                  <a:t>2047</a:t>
                </a:r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significantly reduces the latency.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optimization can also be applied for hardware implementations.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499286"/>
                <a:ext cx="8508999" cy="4962474"/>
              </a:xfrm>
              <a:blipFill>
                <a:blip r:embed="rId3"/>
                <a:stretch>
                  <a:fillRect l="-1361" t="-1106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13101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Encoder tree pruning 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242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375496"/>
            <a:ext cx="8508999" cy="49377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Recursive function has overhead since every function call requires new stack allocation and jumping to function target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Avoiding branching(Jump instructions) which has significant overhead.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694755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Unrolling the recursive implementation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8" y="2326610"/>
            <a:ext cx="7357150" cy="4213206"/>
          </a:xfrm>
          <a:prstGeom prst="rect">
            <a:avLst/>
          </a:prstGeom>
        </p:spPr>
      </p:pic>
      <p:sp>
        <p:nvSpPr>
          <p:cNvPr id="35" name="Freeform 34"/>
          <p:cNvSpPr/>
          <p:nvPr/>
        </p:nvSpPr>
        <p:spPr>
          <a:xfrm>
            <a:off x="929555" y="2647335"/>
            <a:ext cx="6686397" cy="3571757"/>
          </a:xfrm>
          <a:custGeom>
            <a:avLst/>
            <a:gdLst>
              <a:gd name="connsiteX0" fmla="*/ 2575809 w 5209281"/>
              <a:gd name="connsiteY0" fmla="*/ 0 h 2777746"/>
              <a:gd name="connsiteX1" fmla="*/ 1289553 w 5209281"/>
              <a:gd name="connsiteY1" fmla="*/ 1036320 h 2777746"/>
              <a:gd name="connsiteX2" fmla="*/ 417825 w 5209281"/>
              <a:gd name="connsiteY2" fmla="*/ 1853184 h 2777746"/>
              <a:gd name="connsiteX3" fmla="*/ 9393 w 5209281"/>
              <a:gd name="connsiteY3" fmla="*/ 2627376 h 2777746"/>
              <a:gd name="connsiteX4" fmla="*/ 789681 w 5209281"/>
              <a:gd name="connsiteY4" fmla="*/ 2590800 h 2777746"/>
              <a:gd name="connsiteX5" fmla="*/ 1167633 w 5209281"/>
              <a:gd name="connsiteY5" fmla="*/ 2078736 h 2777746"/>
              <a:gd name="connsiteX6" fmla="*/ 1941825 w 5209281"/>
              <a:gd name="connsiteY6" fmla="*/ 1871472 h 2777746"/>
              <a:gd name="connsiteX7" fmla="*/ 1484625 w 5209281"/>
              <a:gd name="connsiteY7" fmla="*/ 2590800 h 2777746"/>
              <a:gd name="connsiteX8" fmla="*/ 2252721 w 5209281"/>
              <a:gd name="connsiteY8" fmla="*/ 2615184 h 2777746"/>
              <a:gd name="connsiteX9" fmla="*/ 2703825 w 5209281"/>
              <a:gd name="connsiteY9" fmla="*/ 1328928 h 2777746"/>
              <a:gd name="connsiteX10" fmla="*/ 4124193 w 5209281"/>
              <a:gd name="connsiteY10" fmla="*/ 1048512 h 2777746"/>
              <a:gd name="connsiteX11" fmla="*/ 3380481 w 5209281"/>
              <a:gd name="connsiteY11" fmla="*/ 1865376 h 2777746"/>
              <a:gd name="connsiteX12" fmla="*/ 2837937 w 5209281"/>
              <a:gd name="connsiteY12" fmla="*/ 2712720 h 2777746"/>
              <a:gd name="connsiteX13" fmla="*/ 3660897 w 5209281"/>
              <a:gd name="connsiteY13" fmla="*/ 2645664 h 2777746"/>
              <a:gd name="connsiteX14" fmla="*/ 4057137 w 5209281"/>
              <a:gd name="connsiteY14" fmla="*/ 2054352 h 2777746"/>
              <a:gd name="connsiteX15" fmla="*/ 4843521 w 5209281"/>
              <a:gd name="connsiteY15" fmla="*/ 1847088 h 2777746"/>
              <a:gd name="connsiteX16" fmla="*/ 4349745 w 5209281"/>
              <a:gd name="connsiteY16" fmla="*/ 2657856 h 2777746"/>
              <a:gd name="connsiteX17" fmla="*/ 5209281 w 5209281"/>
              <a:gd name="connsiteY17" fmla="*/ 2651760 h 2777746"/>
              <a:gd name="connsiteX18" fmla="*/ 5209281 w 5209281"/>
              <a:gd name="connsiteY18" fmla="*/ 2651760 h 2777746"/>
              <a:gd name="connsiteX19" fmla="*/ 5209281 w 5209281"/>
              <a:gd name="connsiteY19" fmla="*/ 2657856 h 277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09281" h="2777746">
                <a:moveTo>
                  <a:pt x="2575809" y="0"/>
                </a:moveTo>
                <a:cubicBezTo>
                  <a:pt x="2112513" y="363728"/>
                  <a:pt x="1649217" y="727456"/>
                  <a:pt x="1289553" y="1036320"/>
                </a:cubicBezTo>
                <a:cubicBezTo>
                  <a:pt x="929889" y="1345184"/>
                  <a:pt x="631185" y="1588008"/>
                  <a:pt x="417825" y="1853184"/>
                </a:cubicBezTo>
                <a:cubicBezTo>
                  <a:pt x="204465" y="2118360"/>
                  <a:pt x="-52583" y="2504440"/>
                  <a:pt x="9393" y="2627376"/>
                </a:cubicBezTo>
                <a:cubicBezTo>
                  <a:pt x="71369" y="2750312"/>
                  <a:pt x="596641" y="2682240"/>
                  <a:pt x="789681" y="2590800"/>
                </a:cubicBezTo>
                <a:cubicBezTo>
                  <a:pt x="982721" y="2499360"/>
                  <a:pt x="975609" y="2198624"/>
                  <a:pt x="1167633" y="2078736"/>
                </a:cubicBezTo>
                <a:cubicBezTo>
                  <a:pt x="1359657" y="1958848"/>
                  <a:pt x="1888993" y="1786128"/>
                  <a:pt x="1941825" y="1871472"/>
                </a:cubicBezTo>
                <a:cubicBezTo>
                  <a:pt x="1994657" y="1956816"/>
                  <a:pt x="1432809" y="2466848"/>
                  <a:pt x="1484625" y="2590800"/>
                </a:cubicBezTo>
                <a:cubicBezTo>
                  <a:pt x="1536441" y="2714752"/>
                  <a:pt x="2049521" y="2825496"/>
                  <a:pt x="2252721" y="2615184"/>
                </a:cubicBezTo>
                <a:cubicBezTo>
                  <a:pt x="2455921" y="2404872"/>
                  <a:pt x="2391913" y="1590040"/>
                  <a:pt x="2703825" y="1328928"/>
                </a:cubicBezTo>
                <a:cubicBezTo>
                  <a:pt x="3015737" y="1067816"/>
                  <a:pt x="4011417" y="959104"/>
                  <a:pt x="4124193" y="1048512"/>
                </a:cubicBezTo>
                <a:cubicBezTo>
                  <a:pt x="4236969" y="1137920"/>
                  <a:pt x="3594857" y="1588008"/>
                  <a:pt x="3380481" y="1865376"/>
                </a:cubicBezTo>
                <a:cubicBezTo>
                  <a:pt x="3166105" y="2142744"/>
                  <a:pt x="2791201" y="2582672"/>
                  <a:pt x="2837937" y="2712720"/>
                </a:cubicBezTo>
                <a:cubicBezTo>
                  <a:pt x="2884673" y="2842768"/>
                  <a:pt x="3457697" y="2755392"/>
                  <a:pt x="3660897" y="2645664"/>
                </a:cubicBezTo>
                <a:cubicBezTo>
                  <a:pt x="3864097" y="2535936"/>
                  <a:pt x="3860033" y="2187448"/>
                  <a:pt x="4057137" y="2054352"/>
                </a:cubicBezTo>
                <a:cubicBezTo>
                  <a:pt x="4254241" y="1921256"/>
                  <a:pt x="4794753" y="1746504"/>
                  <a:pt x="4843521" y="1847088"/>
                </a:cubicBezTo>
                <a:cubicBezTo>
                  <a:pt x="4892289" y="1947672"/>
                  <a:pt x="4288785" y="2523744"/>
                  <a:pt x="4349745" y="2657856"/>
                </a:cubicBezTo>
                <a:cubicBezTo>
                  <a:pt x="4410705" y="2791968"/>
                  <a:pt x="5209281" y="2651760"/>
                  <a:pt x="5209281" y="2651760"/>
                </a:cubicBezTo>
                <a:lnTo>
                  <a:pt x="5209281" y="2651760"/>
                </a:lnTo>
                <a:lnTo>
                  <a:pt x="5209281" y="2657856"/>
                </a:lnTo>
              </a:path>
            </a:pathLst>
          </a:cu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0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open source encoder software 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FPGA</a:t>
                </a:r>
                <a:r>
                  <a:rPr lang="en-US" b="1" baseline="30000" dirty="0"/>
                  <a:t>[2]</a:t>
                </a:r>
                <a:r>
                  <a:rPr lang="en-US" b="1" dirty="0"/>
                  <a:t> v/s Software</a:t>
                </a:r>
              </a:p>
              <a:p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O</a:t>
                </a:r>
                <a:r>
                  <a:rPr lang="en-US" b="1" dirty="0" smtClean="0"/>
                  <a:t>verall </a:t>
                </a:r>
                <a:r>
                  <a:rPr lang="en-US" b="1" dirty="0"/>
                  <a:t>PDCCH FEC chain: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81390"/>
              </p:ext>
            </p:extLst>
          </p:nvPr>
        </p:nvGraphicFramePr>
        <p:xfrm>
          <a:off x="318009" y="5144376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411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aseline="0" dirty="0"/>
                        <a:t>21</a:t>
                      </a:r>
                      <a:r>
                        <a:rPr lang="en-US" sz="1800" dirty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 Fast Forward Error Correction Toolbox (</a:t>
            </a:r>
            <a:r>
              <a:rPr lang="en-US" dirty="0">
                <a:solidFill>
                  <a:srgbClr val="000000"/>
                </a:solidFill>
                <a:hlinkClick r:id="rId5"/>
              </a:rPr>
              <a:t>http://aff3ct.github.io/</a:t>
            </a:r>
            <a:r>
              <a:rPr lang="en-US" dirty="0">
                <a:solidFill>
                  <a:srgbClr val="000000"/>
                </a:solidFill>
              </a:rPr>
              <a:t>) (No SIMD optimization)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Efficient Encoders and Decoders for Polar Codes: Algorithms and Implementations, Gabi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Department of Electrical and Computer Engineering McGill University. Montreal, Canada.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FPGA (</a:t>
                          </a:r>
                          <a14:m>
                            <m:oMath xmlns:m="http://schemas.openxmlformats.org/officeDocument/2006/math"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n-US" sz="1700" i="1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= 64</m:t>
                              </m:r>
                            </m:oMath>
                          </a14:m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0.137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0.24 </a:t>
                          </a:r>
                          <a:r>
                            <a:rPr lang="el-GR" sz="1600" dirty="0"/>
                            <a:t>μ</a:t>
                          </a:r>
                          <a:r>
                            <a:rPr lang="en-US" sz="1600" dirty="0"/>
                            <a:t>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2574994"/>
                  </p:ext>
                </p:extLst>
              </p:nvPr>
            </p:nvGraphicFramePr>
            <p:xfrm>
              <a:off x="318009" y="3482086"/>
              <a:ext cx="4431105" cy="80840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26802">
                      <a:extLst>
                        <a:ext uri="{9D8B030D-6E8A-4147-A177-3AD203B41FA5}">
                          <a16:colId xmlns:a16="http://schemas.microsoft.com/office/drawing/2014/main" val="1117280656"/>
                        </a:ext>
                      </a:extLst>
                    </a:gridCol>
                    <a:gridCol w="2504303">
                      <a:extLst>
                        <a:ext uri="{9D8B030D-6E8A-4147-A177-3AD203B41FA5}">
                          <a16:colId xmlns:a16="http://schemas.microsoft.com/office/drawing/2014/main" val="1195562751"/>
                        </a:ext>
                      </a:extLst>
                    </a:gridCol>
                  </a:tblGrid>
                  <a:tr h="4266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5" t="-4286" r="-130284" b="-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Current implementation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112131"/>
                      </a:ext>
                    </a:extLst>
                  </a:tr>
                  <a:tr h="381794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0.137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0.24 </a:t>
                          </a:r>
                          <a:r>
                            <a:rPr lang="el-GR" sz="1600" dirty="0" smtClean="0"/>
                            <a:t>μ</a:t>
                          </a:r>
                          <a:r>
                            <a:rPr lang="en-US" sz="1600" dirty="0" smtClean="0"/>
                            <a:t>s</a:t>
                          </a:r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57483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7093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aff3c</a:t>
                      </a:r>
                      <a:r>
                        <a:rPr lang="en-US" sz="17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b="0" baseline="30000" dirty="0"/>
                        <a:t>[1]</a:t>
                      </a:r>
                      <a:r>
                        <a:rPr lang="en-US" sz="1600" b="0" dirty="0"/>
                        <a:t> (No</a:t>
                      </a:r>
                      <a:r>
                        <a:rPr lang="en-US" sz="1600" b="0" baseline="0" dirty="0"/>
                        <a:t> SIMD)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r>
                        <a:rPr lang="en-US" sz="1600" dirty="0"/>
                        <a:t>5.6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0.24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80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090" y="1451448"/>
            <a:ext cx="8508999" cy="50218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Introduction </a:t>
            </a:r>
            <a:r>
              <a:rPr lang="en-US" sz="1800" dirty="0"/>
              <a:t>and 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Background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Encoding FEC </a:t>
            </a:r>
            <a:r>
              <a:rPr lang="en-IN" sz="1800" dirty="0" smtClean="0"/>
              <a:t>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Decoding </a:t>
            </a:r>
            <a:r>
              <a:rPr lang="en-US" sz="1800" dirty="0"/>
              <a:t>FEC </a:t>
            </a:r>
            <a:r>
              <a:rPr lang="en-US" sz="1800" dirty="0" smtClean="0"/>
              <a:t>chain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Results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Future work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675954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41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DFB4D-7E34-4753-9A5C-313CE4DE2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91085F-2850-4AE8-895E-B21757C4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230654"/>
            <a:ext cx="8508999" cy="410369"/>
          </a:xfrm>
        </p:spPr>
        <p:txBody>
          <a:bodyPr/>
          <a:lstStyle/>
          <a:p>
            <a:r>
              <a:rPr lang="en-IN" dirty="0"/>
              <a:t>Decoding FEC chain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0AAEFF-7344-4BFD-B5CB-9565F1A4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447" y="938299"/>
            <a:ext cx="6208121" cy="5815101"/>
          </a:xfrm>
        </p:spPr>
      </p:pic>
      <p:sp>
        <p:nvSpPr>
          <p:cNvPr id="15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8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E174C2-B006-4E63-A6CE-BFB57AD7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08" y="1440941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Inverse of </a:t>
            </a:r>
            <a:r>
              <a:rPr lang="en-US" dirty="0" err="1" smtClean="0"/>
              <a:t>subblock</a:t>
            </a:r>
            <a:r>
              <a:rPr lang="en-US" dirty="0" smtClean="0"/>
              <a:t> </a:t>
            </a:r>
            <a:r>
              <a:rPr lang="en-US" dirty="0" err="1" smtClean="0"/>
              <a:t>interleaver</a:t>
            </a:r>
            <a:r>
              <a:rPr lang="en-US" dirty="0" smtClean="0"/>
              <a:t> operation performed at the transmitter.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Deinterleaving</a:t>
            </a:r>
            <a:r>
              <a:rPr lang="en-US" dirty="0" smtClean="0"/>
              <a:t> is performed as shown in the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of expensive operation due to huge number of division, multiplication and modulus operations and it is also sequential.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operation is </a:t>
            </a:r>
            <a:r>
              <a:rPr lang="en-US" dirty="0"/>
              <a:t>b</a:t>
            </a:r>
            <a:r>
              <a:rPr lang="en-US" dirty="0" smtClean="0"/>
              <a:t>roken down into three parts, each of them are implemented using </a:t>
            </a:r>
            <a:r>
              <a:rPr lang="en-US" dirty="0" smtClean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permute</a:t>
            </a:r>
            <a:r>
              <a:rPr lang="en-US" dirty="0" smtClean="0"/>
              <a:t> and </a:t>
            </a:r>
            <a:r>
              <a:rPr lang="en-US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blend</a:t>
            </a:r>
            <a:r>
              <a:rPr lang="en-US" dirty="0" smtClean="0"/>
              <a:t> SIMD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Latency reduced from 19us to 0.47us.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CC57-3BB2-4975-994A-A40DBC7AB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21A03B-C8E3-407F-8F3E-0D086E29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97772"/>
            <a:ext cx="8508999" cy="410369"/>
          </a:xfrm>
        </p:spPr>
        <p:txBody>
          <a:bodyPr/>
          <a:lstStyle/>
          <a:p>
            <a:r>
              <a:rPr lang="en-US" dirty="0" err="1" smtClean="0"/>
              <a:t>Subblock</a:t>
            </a:r>
            <a:r>
              <a:rPr lang="en-US" dirty="0" smtClean="0"/>
              <a:t> </a:t>
            </a:r>
            <a:r>
              <a:rPr lang="en-US" dirty="0" err="1" smtClean="0"/>
              <a:t>deinterleaver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" y="5157667"/>
            <a:ext cx="8509686" cy="1069523"/>
          </a:xfrm>
          <a:prstGeom prst="rect">
            <a:avLst/>
          </a:prstGeom>
        </p:spPr>
      </p:pic>
      <p:sp>
        <p:nvSpPr>
          <p:cNvPr id="1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618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8" y="1445059"/>
            <a:ext cx="8508999" cy="4699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Packing multiple frozen bits efficient identification of component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Frozen pattern is passed in packed bit format to decoder.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component codes is performed at run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Packing of multiple bits together allows identification of component codes in a single comparison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06009"/>
            <a:ext cx="8508999" cy="410369"/>
          </a:xfrm>
        </p:spPr>
        <p:txBody>
          <a:bodyPr/>
          <a:lstStyle/>
          <a:p>
            <a:r>
              <a:rPr lang="en-US" dirty="0" smtClean="0"/>
              <a:t>Polar decoding: Packing frozen bits</a:t>
            </a:r>
            <a:endParaRPr lang="en-US" dirty="0"/>
          </a:p>
        </p:txBody>
      </p:sp>
      <p:sp>
        <p:nvSpPr>
          <p:cNvPr id="122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88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 decoding: </a:t>
            </a:r>
            <a:r>
              <a:rPr lang="en-US" dirty="0" smtClean="0"/>
              <a:t>Avoiding superfluous copying</a:t>
            </a:r>
            <a:endParaRPr lang="en-US" dirty="0"/>
          </a:p>
        </p:txBody>
      </p:sp>
      <p:sp>
        <p:nvSpPr>
          <p:cNvPr id="12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581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Polar decoding: Optimized CN and VN operations</a:t>
            </a:r>
            <a:endParaRPr lang="en-US" dirty="0"/>
          </a:p>
        </p:txBody>
      </p:sp>
      <p:sp>
        <p:nvSpPr>
          <p:cNvPr id="120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590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threshold detection and polar transform for R1 nodes.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R0 and R1 codes</a:t>
            </a:r>
            <a:endParaRPr lang="en-US" dirty="0"/>
          </a:p>
        </p:txBody>
      </p:sp>
      <p:sp>
        <p:nvSpPr>
          <p:cNvPr id="11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9493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calculation, position searching, polar transform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RPC and SPC codes</a:t>
            </a:r>
            <a:endParaRPr lang="en-US" dirty="0"/>
          </a:p>
        </p:txBody>
      </p:sp>
      <p:sp>
        <p:nvSpPr>
          <p:cNvPr id="11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4503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1956"/>
            <a:ext cx="8509000" cy="40508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wise addition for RPC</a:t>
            </a:r>
            <a:endParaRPr lang="en-US" dirty="0"/>
          </a:p>
        </p:txBody>
      </p:sp>
      <p:sp>
        <p:nvSpPr>
          <p:cNvPr id="119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3422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Recursive formulation is advantageous for hardware implementation. However in software recursive function calling huge overhead.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 overcome this overhead decoder implementation is unrolled using templates concept of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With templates compiler automatically generates the code for different vector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can also explicitly specialize functions if different logic needs to be implemented for particular vector size.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Unrolling the decoder</a:t>
            </a:r>
            <a:endParaRPr lang="en-US" dirty="0"/>
          </a:p>
        </p:txBody>
      </p:sp>
      <p:sp>
        <p:nvSpPr>
          <p:cNvPr id="9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2677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in the decoder is regular.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memory which is going to be accessed is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access latency can be overcome by issuing non blocking cache line fetch instruction in advance.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prefetching</a:t>
            </a:r>
            <a:endParaRPr lang="en-US" dirty="0"/>
          </a:p>
        </p:txBody>
      </p:sp>
      <p:sp>
        <p:nvSpPr>
          <p:cNvPr id="11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381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Traditionally FEC chains are developed in hardware </a:t>
            </a:r>
            <a:r>
              <a:rPr lang="en-US" sz="1800" dirty="0" smtClean="0"/>
              <a:t>i.e. </a:t>
            </a:r>
            <a:r>
              <a:rPr lang="en-US" sz="1800" dirty="0"/>
              <a:t>FPGA’s or ASIC’s to achieve low latency and high throughput.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Development/maintenance in FPGA/ASIC requires more time and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recent advances in General Purpose Processors it is possible to achieve required latency and throughput with software implementations without custom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Software implementations </a:t>
            </a:r>
            <a:r>
              <a:rPr lang="en-US" sz="1800" dirty="0" smtClean="0"/>
              <a:t>require less development and maintenance effort and provide flexibility </a:t>
            </a:r>
            <a:r>
              <a:rPr lang="en-US" sz="1800" dirty="0"/>
              <a:t>and ease of maintenance to device manufacturer.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 algorithms need to adopted/optimized to efficiently implement in software.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9706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tree pruning</a:t>
            </a:r>
            <a:endParaRPr lang="en-US" dirty="0"/>
          </a:p>
        </p:txBody>
      </p:sp>
      <p:sp>
        <p:nvSpPr>
          <p:cNvPr id="106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6851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PBCH and PDCCH channel need to calculate </a:t>
            </a:r>
            <a:r>
              <a:rPr lang="en-US" i="1" dirty="0" smtClean="0"/>
              <a:t>CRC24 </a:t>
            </a:r>
            <a:r>
              <a:rPr lang="en-US" dirty="0" smtClean="0"/>
              <a:t>for downlink control information transmission.</a:t>
            </a: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PUCCH and PUSCH channel need calculate </a:t>
            </a:r>
            <a:r>
              <a:rPr lang="en-US" i="1" dirty="0" smtClean="0"/>
              <a:t>CRC6</a:t>
            </a:r>
            <a:r>
              <a:rPr lang="en-US" dirty="0" smtClean="0"/>
              <a:t> or </a:t>
            </a:r>
            <a:r>
              <a:rPr lang="en-US" i="1" dirty="0" smtClean="0"/>
              <a:t>CRC11 </a:t>
            </a:r>
            <a:r>
              <a:rPr lang="en-US" dirty="0" smtClean="0"/>
              <a:t>for CRC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CRC calculation is one of the significant latency contributor to both in encoding and decoding FEC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Extended </a:t>
            </a:r>
            <a:r>
              <a:rPr lang="en-US" dirty="0"/>
              <a:t>popular CRC algorithm</a:t>
            </a:r>
            <a:r>
              <a:rPr lang="en-US" baseline="30000" dirty="0"/>
              <a:t>[1]</a:t>
            </a:r>
            <a:r>
              <a:rPr lang="en-US" dirty="0"/>
              <a:t> to calculate </a:t>
            </a:r>
            <a:r>
              <a:rPr lang="en-US" dirty="0" smtClean="0"/>
              <a:t>CRC24, CRC6 and CRC11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algorithm group </a:t>
            </a:r>
            <a:r>
              <a:rPr lang="en-US" dirty="0"/>
              <a:t>of 8 bits are processed in parallel rather than bit by bit, Reduced CRC calculation latency from 8 </a:t>
            </a:r>
            <a:r>
              <a:rPr lang="el-GR" dirty="0"/>
              <a:t>μ</a:t>
            </a:r>
            <a:r>
              <a:rPr lang="en-US" dirty="0"/>
              <a:t>s to 0.8 </a:t>
            </a:r>
            <a:r>
              <a:rPr lang="el-GR" dirty="0"/>
              <a:t>μ</a:t>
            </a:r>
            <a:r>
              <a:rPr lang="en-US" dirty="0"/>
              <a:t>s in FEC chain.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calculation</a:t>
            </a:r>
            <a:endParaRPr lang="en-US" dirty="0"/>
          </a:p>
        </p:txBody>
      </p:sp>
      <p:sp>
        <p:nvSpPr>
          <p:cNvPr id="11" name="Footer Placeholder 36"/>
          <p:cNvSpPr>
            <a:spLocks noGrp="1"/>
          </p:cNvSpPr>
          <p:nvPr>
            <p:ph type="ftr" sz="quarter" idx="12"/>
          </p:nvPr>
        </p:nvSpPr>
        <p:spPr>
          <a:xfrm>
            <a:off x="311161" y="6252519"/>
            <a:ext cx="7555973" cy="58591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D.V. </a:t>
            </a:r>
            <a:r>
              <a:rPr lang="en-US" dirty="0" err="1"/>
              <a:t>Sarwate</a:t>
            </a:r>
            <a:r>
              <a:rPr lang="en-US" dirty="0"/>
              <a:t>, “Computation of Cyclic Redundancy Checks via Table Lookup,”</a:t>
            </a:r>
            <a:r>
              <a:rPr lang="en-US" dirty="0" err="1"/>
              <a:t>Comm</a:t>
            </a:r>
            <a:r>
              <a:rPr lang="en-US" dirty="0"/>
              <a:t>. ACM, vol.31, no. 8, pp. 1008-1013,Aug. 1988.</a:t>
            </a:r>
          </a:p>
          <a:p>
            <a:endParaRPr lang="en-US" dirty="0"/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754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Avoiding multiplication/division and modulus operations and achieving the same using bitwise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Implemented approximate versions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</m:oMath>
                </a14:m>
                <a:r>
                  <a:rPr lang="en-US" sz="1800" dirty="0"/>
                  <a:t> and exponential functions to reduce the number of floating point multiplications.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Avoided jump functions to avoid flushing of the instruction pipeline.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Using the compiler optimization primitives to reduce the branches in the program.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488041"/>
                <a:ext cx="8508999" cy="4699572"/>
              </a:xfrm>
              <a:blipFill>
                <a:blip r:embed="rId3"/>
                <a:stretch>
                  <a:fillRect l="-1504" t="-1427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21339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Miscellaneous Optimizations</a:t>
            </a:r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06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</p:spPr>
            <p:txBody>
              <a:bodyPr/>
              <a:lstStyle/>
              <a:p>
                <a:r>
                  <a:rPr lang="en-US" dirty="0"/>
                  <a:t>Comparison with </a:t>
                </a:r>
                <a:r>
                  <a:rPr lang="en-US" dirty="0" smtClean="0"/>
                  <a:t>state of the art polar decoder software </a:t>
                </a:r>
                <a:r>
                  <a:rPr lang="en-US" dirty="0"/>
                  <a:t>implementation (in AMD EPYC processor at 1.6ghz)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1024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 smtClean="0"/>
                  <a:t>Overall PUCCH </a:t>
                </a:r>
                <a:r>
                  <a:rPr lang="en-US" b="1" dirty="0"/>
                  <a:t>FEC chain: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358534"/>
                <a:ext cx="8508999" cy="4699572"/>
              </a:xfrm>
              <a:blipFill>
                <a:blip r:embed="rId4"/>
                <a:stretch>
                  <a:fillRect l="-1433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04864"/>
            <a:ext cx="8508999" cy="410369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Results: Decoding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58892"/>
              </p:ext>
            </p:extLst>
          </p:nvPr>
        </p:nvGraphicFramePr>
        <p:xfrm>
          <a:off x="318008" y="3708320"/>
          <a:ext cx="4431104" cy="747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6207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24897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/>
                        <a:t>Functional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73778"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391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aseline="0" dirty="0" smtClean="0"/>
                        <a:t>40</a:t>
                      </a:r>
                      <a:r>
                        <a:rPr lang="en-US" sz="1800" dirty="0" smtClean="0"/>
                        <a:t> </a:t>
                      </a:r>
                      <a:r>
                        <a:rPr lang="el-GR" sz="1800" dirty="0"/>
                        <a:t>μ</a:t>
                      </a:r>
                      <a:r>
                        <a:rPr lang="en-US" sz="18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18008" y="5958954"/>
            <a:ext cx="8265818" cy="696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P. </a:t>
            </a:r>
            <a:r>
              <a:rPr lang="en-US" dirty="0" err="1">
                <a:solidFill>
                  <a:srgbClr val="000000"/>
                </a:solidFill>
              </a:rPr>
              <a:t>Giard</a:t>
            </a:r>
            <a:r>
              <a:rPr lang="en-US" dirty="0">
                <a:solidFill>
                  <a:srgbClr val="000000"/>
                </a:solidFill>
              </a:rPr>
              <a:t>, G. </a:t>
            </a:r>
            <a:r>
              <a:rPr lang="en-US" dirty="0" err="1">
                <a:solidFill>
                  <a:srgbClr val="000000"/>
                </a:solidFill>
              </a:rPr>
              <a:t>Sarkis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Leroux</a:t>
            </a:r>
            <a:r>
              <a:rPr lang="en-US" dirty="0">
                <a:solidFill>
                  <a:srgbClr val="000000"/>
                </a:solidFill>
              </a:rPr>
              <a:t>, C. </a:t>
            </a:r>
            <a:r>
              <a:rPr lang="en-US" dirty="0" err="1">
                <a:solidFill>
                  <a:srgbClr val="000000"/>
                </a:solidFill>
              </a:rPr>
              <a:t>Thibeault</a:t>
            </a:r>
            <a:r>
              <a:rPr lang="en-US" dirty="0">
                <a:solidFill>
                  <a:srgbClr val="000000"/>
                </a:solidFill>
              </a:rPr>
              <a:t>, and W. J. Gross, “Low-latency </a:t>
            </a:r>
            <a:r>
              <a:rPr lang="en-US" dirty="0" smtClean="0">
                <a:solidFill>
                  <a:srgbClr val="000000"/>
                </a:solidFill>
              </a:rPr>
              <a:t>software polar </a:t>
            </a:r>
            <a:r>
              <a:rPr lang="en-US" dirty="0">
                <a:solidFill>
                  <a:srgbClr val="000000"/>
                </a:solidFill>
              </a:rPr>
              <a:t>decoders,” J. Signal Process. Syst., vol. 90, pp. 761–775, May 2018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76067"/>
              </p:ext>
            </p:extLst>
          </p:nvPr>
        </p:nvGraphicFramePr>
        <p:xfrm>
          <a:off x="318008" y="2016110"/>
          <a:ext cx="4431105" cy="808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6802">
                  <a:extLst>
                    <a:ext uri="{9D8B030D-6E8A-4147-A177-3AD203B41FA5}">
                      <a16:colId xmlns:a16="http://schemas.microsoft.com/office/drawing/2014/main" val="1117280656"/>
                    </a:ext>
                  </a:extLst>
                </a:gridCol>
                <a:gridCol w="2504303">
                  <a:extLst>
                    <a:ext uri="{9D8B030D-6E8A-4147-A177-3AD203B41FA5}">
                      <a16:colId xmlns:a16="http://schemas.microsoft.com/office/drawing/2014/main" val="1195562751"/>
                    </a:ext>
                  </a:extLst>
                </a:gridCol>
              </a:tblGrid>
              <a:tr h="426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en-US" sz="1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  <a:endParaRPr lang="en-US" sz="1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12131"/>
                  </a:ext>
                </a:extLst>
              </a:tr>
              <a:tr h="3817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 </a:t>
                      </a:r>
                      <a:r>
                        <a:rPr lang="el-GR" sz="1600" dirty="0"/>
                        <a:t>μ</a:t>
                      </a:r>
                      <a:r>
                        <a:rPr lang="en-US" sz="1600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748397"/>
                  </a:ext>
                </a:extLst>
              </a:tr>
            </a:tbl>
          </a:graphicData>
        </a:graphic>
      </p:graphicFrame>
      <p:sp>
        <p:nvSpPr>
          <p:cNvPr id="11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144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Both encoding and decoding FEC chains are efficiently implemented through both algorithmic and software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Optimized implementation exploits the features provided by modern processors such SIMD, Cache prefetching et cetera.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work achieved latency requirements </a:t>
            </a:r>
            <a:r>
              <a:rPr lang="en-US" dirty="0"/>
              <a:t>encoding and decoding FEC </a:t>
            </a:r>
            <a:r>
              <a:rPr lang="en-US" dirty="0" smtClean="0"/>
              <a:t>chains of 5G through software implementation.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implementation and optimization reduced the latency by 10x.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Conclusion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54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43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part of this work another decoding algorithm, CRC aided Successive Cancellation List (</a:t>
            </a:r>
            <a:r>
              <a:rPr lang="en-US" i="1" dirty="0" smtClean="0"/>
              <a:t>CA-SCL</a:t>
            </a:r>
            <a:r>
              <a:rPr lang="en-US" dirty="0" smtClean="0"/>
              <a:t>) algorithm is also implemented. However it is not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CA-SCL </a:t>
            </a:r>
            <a:r>
              <a:rPr lang="en-US" dirty="0" smtClean="0"/>
              <a:t>algorithm has approximately 1.5dB gain over </a:t>
            </a:r>
            <a:r>
              <a:rPr lang="en-US" i="1" dirty="0" smtClean="0"/>
              <a:t>fast-SSC </a:t>
            </a:r>
            <a:r>
              <a:rPr lang="en-US" dirty="0" smtClean="0"/>
              <a:t>algorithm </a:t>
            </a:r>
            <a:r>
              <a:rPr lang="en-US" dirty="0"/>
              <a:t>for N = 2048 and list size of </a:t>
            </a:r>
            <a:r>
              <a:rPr lang="en-US" dirty="0" smtClean="0"/>
              <a:t>8.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Ideal continuation of this work would be to extend decoding FEC chain by incorporating </a:t>
            </a:r>
            <a:r>
              <a:rPr lang="en-US" i="1" dirty="0" smtClean="0"/>
              <a:t>CA-SCL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would be interesting to see latency values of </a:t>
            </a:r>
            <a:r>
              <a:rPr lang="en-US" i="1" dirty="0" smtClean="0"/>
              <a:t>CA-SCL </a:t>
            </a:r>
            <a:r>
              <a:rPr lang="en-US" dirty="0" smtClean="0"/>
              <a:t>which has expensive </a:t>
            </a:r>
            <a:r>
              <a:rPr lang="en-US" i="1" dirty="0" smtClean="0"/>
              <a:t>sort</a:t>
            </a:r>
            <a:r>
              <a:rPr lang="en-US" dirty="0" smtClean="0"/>
              <a:t> and </a:t>
            </a:r>
            <a:r>
              <a:rPr lang="en-US" i="1" dirty="0" smtClean="0"/>
              <a:t>copying</a:t>
            </a:r>
            <a:r>
              <a:rPr lang="en-US" dirty="0" smtClean="0"/>
              <a:t> operations.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Outlook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1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91163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</a:p>
        </p:txBody>
      </p:sp>
      <p:pic>
        <p:nvPicPr>
          <p:cNvPr id="26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7" y="2044292"/>
            <a:ext cx="3789432" cy="378943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47360" y="3070788"/>
            <a:ext cx="2735580" cy="578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3600" dirty="0" err="1"/>
              <a:t>Questions</a:t>
            </a:r>
            <a:endParaRPr lang="en-US" sz="3600" dirty="0" err="1">
              <a:latin typeface="+mn-lt"/>
            </a:endParaRPr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4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589222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Invented by </a:t>
            </a:r>
            <a:r>
              <a:rPr lang="en-IN" sz="1800" dirty="0" err="1">
                <a:solidFill>
                  <a:srgbClr val="000000"/>
                </a:solidFill>
              </a:rPr>
              <a:t>Erdal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 err="1">
                <a:solidFill>
                  <a:srgbClr val="000000"/>
                </a:solidFill>
              </a:rPr>
              <a:t>Arıkan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r>
              <a:rPr lang="en-IN" sz="1800" dirty="0">
                <a:solidFill>
                  <a:srgbClr val="000000"/>
                </a:solidFill>
              </a:rPr>
              <a:t> in 2009.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First codes to theoretically achieve channel capacity of binary memoryless channels with explicit construction.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Encoding a involves polarizing channels to either completely noiseless or fully noisy channels.</a:t>
            </a:r>
          </a:p>
          <a:p>
            <a:pPr marL="28575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As N becomes large, fraction of reliable bit indices approach the capacity of the channel.</a:t>
            </a:r>
          </a:p>
          <a:p>
            <a:pPr lvl="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</a:pPr>
            <a:endParaRPr lang="en-IN" sz="1800" dirty="0">
              <a:solidFill>
                <a:srgbClr val="000000"/>
              </a:solidFill>
            </a:endParaRPr>
          </a:p>
          <a:p>
            <a:pPr marL="180000" lvl="0" indent="-1800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 Black" pitchFamily="34" charset="0"/>
              <a:buChar char="ı"/>
            </a:pPr>
            <a:endParaRPr lang="en-IN" sz="1800" dirty="0">
              <a:solidFill>
                <a:srgbClr val="000000"/>
              </a:solidFill>
            </a:endParaRPr>
          </a:p>
          <a:p>
            <a:endParaRPr sz="1800" dirty="0"/>
          </a:p>
          <a:p>
            <a:endParaRPr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75563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sz="3000" dirty="0" smtClean="0">
                <a:solidFill>
                  <a:schemeClr val="bg2"/>
                </a:solidFill>
              </a:rPr>
              <a:t>Background:  Polar </a:t>
            </a:r>
            <a:r>
              <a:rPr sz="3000" dirty="0" err="1" smtClean="0">
                <a:solidFill>
                  <a:schemeClr val="bg2"/>
                </a:solidFill>
              </a:rPr>
              <a:t>codes</a:t>
            </a:r>
            <a:endParaRPr lang="de-DE" sz="3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5FA51C4-D92B-4C3B-A20C-4FE504B35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1" y="3939008"/>
            <a:ext cx="5257800" cy="2124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/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Encoder circuit for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err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81CE99-2BD2-4014-A828-69AED7668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79" y="4540595"/>
                <a:ext cx="1905000" cy="646331"/>
              </a:xfrm>
              <a:prstGeom prst="rect">
                <a:avLst/>
              </a:prstGeom>
              <a:blipFill>
                <a:blip r:embed="rId4"/>
                <a:stretch>
                  <a:fillRect l="-255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ooter Placeholder 39"/>
          <p:cNvSpPr>
            <a:spLocks noGrp="1"/>
          </p:cNvSpPr>
          <p:nvPr>
            <p:ph type="ftr" sz="quarter" idx="12"/>
          </p:nvPr>
        </p:nvSpPr>
        <p:spPr>
          <a:xfrm>
            <a:off x="311161" y="6288795"/>
            <a:ext cx="8297379" cy="549644"/>
          </a:xfrm>
        </p:spPr>
        <p:txBody>
          <a:bodyPr/>
          <a:lstStyle/>
          <a:p>
            <a:pPr marL="342900" lvl="0" indent="-34290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E. </a:t>
            </a:r>
            <a:r>
              <a:rPr lang="en-US" dirty="0" err="1">
                <a:solidFill>
                  <a:srgbClr val="000000"/>
                </a:solidFill>
              </a:rPr>
              <a:t>Arıkan</a:t>
            </a:r>
            <a:r>
              <a:rPr lang="en-US" dirty="0">
                <a:solidFill>
                  <a:srgbClr val="000000"/>
                </a:solidFill>
              </a:rPr>
              <a:t>, “Channel polarization: A method for constructing capacity-achieving codes for symmetric binary-input memoryless channels,” IEEE Trans. Inform. Theory, vol. 55, pp. 3051–3073, July 2009.</a:t>
            </a:r>
          </a:p>
        </p:txBody>
      </p:sp>
      <p:sp>
        <p:nvSpPr>
          <p:cNvPr id="157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Sample encoding in circuit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𝑖𝑛𝑓𝑜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4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 = 8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 smtClean="0"/>
                  <a:t>Each stage contains vector of size 2</a:t>
                </a:r>
                <a:r>
                  <a:rPr lang="en-IN" baseline="30000" dirty="0" smtClean="0"/>
                  <a:t>N-stage</a:t>
                </a:r>
                <a:endParaRPr lang="en-IN" baseline="30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Encoding introduces correlation between code word bits through </a:t>
                </a:r>
                <a:r>
                  <a:rPr lang="en-US" dirty="0" smtClean="0"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XOR </a:t>
                </a:r>
                <a:r>
                  <a:rPr lang="en-US" dirty="0" smtClean="0">
                    <a:cs typeface="Simplified Arabic Fixed" panose="02070309020205020404" pitchFamily="49" charset="-78"/>
                  </a:rPr>
                  <a:t>operation</a:t>
                </a:r>
                <a:r>
                  <a:rPr lang="en-US" dirty="0" smtClean="0">
                    <a:latin typeface="+mj-lt"/>
                    <a:cs typeface="Simplified Arabic Fixed" panose="02070309020205020404" pitchFamily="49" charset="-78"/>
                  </a:rPr>
                  <a:t>.</a:t>
                </a:r>
                <a:endParaRPr lang="en-US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09" y="1268627"/>
                <a:ext cx="8508999" cy="5052158"/>
              </a:xfrm>
              <a:blipFill>
                <a:blip r:embed="rId4"/>
                <a:stretch>
                  <a:fillRect l="-1361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318009" y="772877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Polar Encoding</a:t>
            </a:r>
            <a:endParaRPr lang="de-DE" sz="3000" dirty="0">
              <a:solidFill>
                <a:schemeClr val="bg2"/>
              </a:solidFill>
            </a:endParaRP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54" y="3256981"/>
            <a:ext cx="8633254" cy="2678749"/>
          </a:xfrm>
          <a:prstGeom prst="rect">
            <a:avLst/>
          </a:prstGeom>
        </p:spPr>
      </p:pic>
      <p:sp>
        <p:nvSpPr>
          <p:cNvPr id="158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8009" y="1488041"/>
            <a:ext cx="8508999" cy="4699572"/>
          </a:xfrm>
        </p:spPr>
        <p:txBody>
          <a:bodyPr/>
          <a:lstStyle/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Reliability indices selection is done based on the channel condition(SNR)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Many construction methods are proposed such as density evolution (DE), Gaussian Approximation DE etc.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Still very complex to construct code on the fly.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5G standard (Huawei contribution) proposes a heuristic low complexity polar code construction independent of channel condition.</a:t>
            </a:r>
          </a:p>
          <a:p>
            <a:pPr marL="285750" lvl="0" indent="-285750" eaLnBrk="1" fontAlgn="auto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ct val="105000"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This construction performs sufficiently good over a large range of SNR</a:t>
            </a:r>
            <a:r>
              <a:rPr lang="en-IN" sz="1800" baseline="30000" dirty="0">
                <a:solidFill>
                  <a:srgbClr val="000000"/>
                </a:solidFill>
              </a:rPr>
              <a:t>[1]</a:t>
            </a:r>
            <a:endParaRPr lang="en-US" sz="1800" baseline="30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62528"/>
            <a:ext cx="8508999" cy="410369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Polar </a:t>
            </a:r>
            <a:r>
              <a:rPr lang="en-US" dirty="0" smtClean="0">
                <a:solidFill>
                  <a:schemeClr val="bg2"/>
                </a:solidFill>
              </a:rPr>
              <a:t>code construction in </a:t>
            </a:r>
            <a:r>
              <a:rPr lang="en-US" dirty="0">
                <a:solidFill>
                  <a:schemeClr val="bg2"/>
                </a:solidFill>
              </a:rPr>
              <a:t>5G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>
          <a:xfrm>
            <a:off x="318009" y="6319866"/>
            <a:ext cx="6464280" cy="36512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/>
              <a:t>β-expansion: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Fast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Recursive</a:t>
            </a:r>
            <a:r>
              <a:rPr lang="de-DE" dirty="0"/>
              <a:t> </a:t>
            </a:r>
            <a:r>
              <a:rPr lang="de-DE" dirty="0" err="1"/>
              <a:t>Construction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Polar Codes</a:t>
            </a:r>
            <a:endParaRPr lang="en-US" dirty="0"/>
          </a:p>
        </p:txBody>
      </p:sp>
      <p:sp>
        <p:nvSpPr>
          <p:cNvPr id="15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1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two slides explain polar decoding algorithms, Show decoder as tree diagram and explain fast SSC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 polar codes</a:t>
            </a:r>
            <a:endParaRPr lang="en-US" dirty="0"/>
          </a:p>
        </p:txBody>
      </p:sp>
      <p:sp>
        <p:nvSpPr>
          <p:cNvPr id="135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261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482" y="2073499"/>
            <a:ext cx="4038541" cy="4699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8009" y="730210"/>
            <a:ext cx="8508999" cy="410369"/>
          </a:xfrm>
        </p:spPr>
        <p:txBody>
          <a:bodyPr/>
          <a:lstStyle/>
          <a:p>
            <a:r>
              <a:rPr lang="en-US" dirty="0" smtClean="0"/>
              <a:t>Decoding polar codes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6631459" y="1482811"/>
            <a:ext cx="1721709" cy="561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 smtClean="0">
                <a:latin typeface="+mn-lt"/>
              </a:rPr>
              <a:t>Local decoder with messages</a:t>
            </a:r>
            <a:endParaRPr lang="en-US" sz="1600" dirty="0" smtClean="0">
              <a:latin typeface="+mn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4" y="4259534"/>
            <a:ext cx="4038134" cy="1928079"/>
          </a:xfrm>
          <a:prstGeom prst="rect">
            <a:avLst/>
          </a:prstGeom>
        </p:spPr>
      </p:pic>
      <p:sp>
        <p:nvSpPr>
          <p:cNvPr id="1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74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36" y="5117407"/>
            <a:ext cx="7169106" cy="135590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9090" y="870766"/>
            <a:ext cx="8508999" cy="410369"/>
          </a:xfrm>
        </p:spPr>
        <p:txBody>
          <a:bodyPr/>
          <a:lstStyle/>
          <a:p>
            <a:r>
              <a:rPr lang="en-US" dirty="0" smtClean="0"/>
              <a:t>Processor architecture: Cache memory</a:t>
            </a:r>
            <a:endParaRPr lang="en-US" dirty="0"/>
          </a:p>
        </p:txBody>
      </p:sp>
      <p:sp>
        <p:nvSpPr>
          <p:cNvPr id="133" name="RS_Classification_Standard"/>
          <p:cNvSpPr txBox="1"/>
          <p:nvPr/>
        </p:nvSpPr>
        <p:spPr>
          <a:xfrm>
            <a:off x="8990047" y="6187613"/>
            <a:ext cx="153953" cy="25128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endParaRPr lang="en-US" sz="1100" b="1" kern="900" spc="100" dirty="0" err="1" smtClean="0">
              <a:solidFill>
                <a:srgbClr val="000000"/>
              </a:solidFill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964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ID" val="0"/>
  <p:tag name="RS_CLASSIFICATION" val="UNRESTRICTED"/>
</p:tagLst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</Template>
  <TotalTime>0</TotalTime>
  <Words>1797</Words>
  <Application>Microsoft Office PowerPoint</Application>
  <PresentationFormat>On-screen Show (4:3)</PresentationFormat>
  <Paragraphs>318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Courier New</vt:lpstr>
      <vt:lpstr>Simplified Arabic Fixed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Polar FEC chain development in software for 5G Final thesis presentation</vt:lpstr>
      <vt:lpstr>Agenda</vt:lpstr>
      <vt:lpstr>Motivation</vt:lpstr>
      <vt:lpstr>Background:  Polar codes</vt:lpstr>
      <vt:lpstr>Polar Encoding</vt:lpstr>
      <vt:lpstr>Polar code construction in 5G</vt:lpstr>
      <vt:lpstr>Decoding polar codes</vt:lpstr>
      <vt:lpstr>Decoding polar codes</vt:lpstr>
      <vt:lpstr>Processor architecture: Cache memory</vt:lpstr>
      <vt:lpstr>Processor architecture: Instruction pipelining</vt:lpstr>
      <vt:lpstr>Vector processing units</vt:lpstr>
      <vt:lpstr>Encoding FEC chain in 5G</vt:lpstr>
      <vt:lpstr>Information bit indices selection</vt:lpstr>
      <vt:lpstr>Optimization of Polar Encoding</vt:lpstr>
      <vt:lpstr>Information bits packing example</vt:lpstr>
      <vt:lpstr>Polar Encoding in Tree Structure</vt:lpstr>
      <vt:lpstr>Encoder tree pruning </vt:lpstr>
      <vt:lpstr>Unrolling the recursive implementation</vt:lpstr>
      <vt:lpstr>Results</vt:lpstr>
      <vt:lpstr>Decoding FEC chain</vt:lpstr>
      <vt:lpstr>Subblock deinterleaver</vt:lpstr>
      <vt:lpstr>Polar decoding: Packing frozen bits</vt:lpstr>
      <vt:lpstr>Polar decoding: Avoiding superfluous copying</vt:lpstr>
      <vt:lpstr>Polar decoding: Optimized CN and VN operations</vt:lpstr>
      <vt:lpstr>Decoding R0 and R1 codes</vt:lpstr>
      <vt:lpstr>Decoding RPC and SPC codes</vt:lpstr>
      <vt:lpstr>Block wise addition for RPC</vt:lpstr>
      <vt:lpstr>Unrolling the decoder</vt:lpstr>
      <vt:lpstr>Cache prefetching</vt:lpstr>
      <vt:lpstr>Decoder tree pruning</vt:lpstr>
      <vt:lpstr>CRC calculation</vt:lpstr>
      <vt:lpstr>Miscellaneous Optimizations</vt:lpstr>
      <vt:lpstr>Results: Decoding</vt:lpstr>
      <vt:lpstr>Conclusion</vt:lpstr>
      <vt:lpstr>Outlook</vt:lpstr>
      <vt:lpstr>Thank you</vt:lpstr>
    </vt:vector>
  </TitlesOfParts>
  <Company>Rohde &amp; Schwarz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 FEC development in software for NR(5G) Midterm presentation</dc:title>
  <dc:creator>Rajathadripura Kumaraiah Yadhunandana 1CS3</dc:creator>
  <cp:lastModifiedBy>Rajathadripura Kumaraiah Yadhunandana 1CS3</cp:lastModifiedBy>
  <cp:revision>395</cp:revision>
  <cp:lastPrinted>2015-07-30T14:04:45Z</cp:lastPrinted>
  <dcterms:created xsi:type="dcterms:W3CDTF">2018-07-18T09:27:41Z</dcterms:created>
  <dcterms:modified xsi:type="dcterms:W3CDTF">2018-11-13T17:14:55Z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Classification">
    <vt:lpwstr>UNRESTRICTED</vt:lpwstr>
  </property>
  <property fmtid="{D5CDD505-2E9C-101B-9397-08002B2CF9AE}" pid="3" name="RS_ClassificationID">
    <vt:i4>0</vt:i4>
  </property>
</Properties>
</file>