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9"/>
  </p:notesMasterIdLst>
  <p:handoutMasterIdLst>
    <p:handoutMasterId r:id="rId40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18" r:id="rId16"/>
    <p:sldId id="400" r:id="rId17"/>
    <p:sldId id="370" r:id="rId18"/>
    <p:sldId id="404" r:id="rId19"/>
    <p:sldId id="402" r:id="rId20"/>
    <p:sldId id="405" r:id="rId21"/>
    <p:sldId id="407" r:id="rId22"/>
    <p:sldId id="432" r:id="rId23"/>
    <p:sldId id="413" r:id="rId24"/>
    <p:sldId id="414" r:id="rId25"/>
    <p:sldId id="419" r:id="rId26"/>
    <p:sldId id="421" r:id="rId27"/>
    <p:sldId id="422" r:id="rId28"/>
    <p:sldId id="423" r:id="rId29"/>
    <p:sldId id="424" r:id="rId30"/>
    <p:sldId id="429" r:id="rId31"/>
    <p:sldId id="425" r:id="rId32"/>
    <p:sldId id="427" r:id="rId33"/>
    <p:sldId id="428" r:id="rId34"/>
    <p:sldId id="409" r:id="rId35"/>
    <p:sldId id="426" r:id="rId36"/>
    <p:sldId id="411" r:id="rId37"/>
    <p:sldId id="412" r:id="rId38"/>
  </p:sldIdLst>
  <p:sldSz cx="9144000" cy="6858000" type="screen4x3"/>
  <p:notesSz cx="9925050" cy="6665913"/>
  <p:custDataLst>
    <p:tags r:id="rId4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position searching, polar transform</a:t>
            </a:r>
          </a:p>
          <a:p>
            <a:r>
              <a:rPr lang="en-US" dirty="0" smtClean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5" Type="http://schemas.openxmlformats.org/officeDocument/2006/relationships/image" Target="../media/image2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Rajathadripura Kumaraiah (</a:t>
            </a:r>
            <a:r>
              <a:rPr lang="de-DE" dirty="0" err="1" smtClean="0"/>
              <a:t>Yadhu</a:t>
            </a:r>
            <a:r>
              <a:rPr lang="de-DE" dirty="0"/>
              <a:t>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 smtClean="0"/>
              <a:t>Fabian Steiner, Peihong Yuan </a:t>
            </a:r>
          </a:p>
          <a:p>
            <a:r>
              <a:rPr lang="en-US" dirty="0" smtClean="0"/>
              <a:t>Dr</a:t>
            </a:r>
            <a:r>
              <a:rPr lang="en-US" dirty="0"/>
              <a:t>. Moritz Harteneck, Alexander Heinz </a:t>
            </a:r>
          </a:p>
          <a:p>
            <a:r>
              <a:rPr lang="en-US" dirty="0"/>
              <a:t>			(Rohde &amp; Schwarz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2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</a:t>
            </a:r>
            <a:r>
              <a:rPr lang="en-US" sz="800" dirty="0" smtClean="0"/>
              <a:t>Integrated Systems</a:t>
            </a:r>
            <a:r>
              <a:rPr lang="en-US" sz="800" dirty="0"/>
              <a:t>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 smtClean="0"/>
              <a:t>Universitaet</a:t>
            </a:r>
            <a:r>
              <a:rPr lang="en-US" sz="800" dirty="0" smtClean="0"/>
              <a:t> </a:t>
            </a:r>
            <a:r>
              <a:rPr lang="en-US" sz="800" dirty="0" err="1" smtClean="0"/>
              <a:t>Muenchen</a:t>
            </a:r>
            <a:r>
              <a:rPr lang="en-US" sz="800" dirty="0"/>
              <a:t>,</a:t>
            </a:r>
            <a:endParaRPr lang="en-US" sz="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611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pipelining</a:t>
            </a:r>
          </a:p>
        </p:txBody>
      </p:sp>
      <p:sp>
        <p:nvSpPr>
          <p:cNvPr id="385" name="Content Placeholder 384"/>
          <p:cNvSpPr>
            <a:spLocks noGrp="1"/>
          </p:cNvSpPr>
          <p:nvPr>
            <p:ph idx="1"/>
          </p:nvPr>
        </p:nvSpPr>
        <p:spPr>
          <a:xfrm>
            <a:off x="311162" y="1184350"/>
            <a:ext cx="8508999" cy="512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processors come with advanced pipelining.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Pipelining increases IPC (Instructions Per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Branching and  cache misses create stalls in pipelining which reduce IPC.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Branches and cache misses need to be reduced in code to achieve high performance.</a:t>
            </a:r>
            <a:endParaRPr lang="en-US" dirty="0"/>
          </a:p>
        </p:txBody>
      </p:sp>
      <p:pic>
        <p:nvPicPr>
          <p:cNvPr id="386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5" y="3114731"/>
            <a:ext cx="5984149" cy="30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multiple data elements (vectors) in a single instruction. Incorporated in modern processors.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 data parallelism, </a:t>
            </a:r>
            <a:r>
              <a:rPr lang="en-US" dirty="0"/>
              <a:t>popular among </a:t>
            </a:r>
            <a:r>
              <a:rPr lang="en-US" dirty="0" smtClean="0"/>
              <a:t>video/image </a:t>
            </a:r>
            <a:r>
              <a:rPr lang="en-US" dirty="0"/>
              <a:t>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</a:t>
            </a:r>
            <a:r>
              <a:rPr lang="en-US" dirty="0" smtClean="0"/>
              <a:t>using </a:t>
            </a:r>
            <a:r>
              <a:rPr lang="en-US" dirty="0" smtClean="0"/>
              <a:t>SIMD</a:t>
            </a:r>
            <a:r>
              <a:rPr lang="en-US" dirty="0"/>
              <a:t> </a:t>
            </a:r>
            <a:r>
              <a:rPr lang="en-US" dirty="0" smtClean="0"/>
              <a:t>(Single instruction multiple data) </a:t>
            </a:r>
            <a:r>
              <a:rPr lang="en-US" dirty="0" smtClean="0"/>
              <a:t>instructions.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</a:t>
            </a:r>
            <a:r>
              <a:rPr lang="en-US" dirty="0" smtClean="0"/>
              <a:t>latency </a:t>
            </a:r>
            <a:r>
              <a:rPr lang="en-US" dirty="0"/>
              <a:t>due to </a:t>
            </a:r>
            <a:r>
              <a:rPr lang="en-US" dirty="0" smtClean="0"/>
              <a:t>vector.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</a:t>
            </a:r>
            <a:r>
              <a:rPr lang="en-US" sz="800" dirty="0" smtClean="0"/>
              <a:t>CC </a:t>
            </a:r>
            <a:r>
              <a:rPr lang="en-US" sz="800" dirty="0"/>
              <a:t>BY-SA 4.0, https://commons.wikimedia.org/w/index.php?curid=39715273</a:t>
            </a:r>
            <a:endParaRPr lang="en-US" sz="800" dirty="0"/>
          </a:p>
        </p:txBody>
      </p:sp>
      <p:sp>
        <p:nvSpPr>
          <p:cNvPr id="62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59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Reliable </a:t>
                </a:r>
                <a:r>
                  <a:rPr lang="en-US" dirty="0"/>
                  <a:t>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</a:t>
                </a:r>
                <a:r>
                  <a:rPr lang="en-US" dirty="0" smtClean="0"/>
                  <a:t>to this </a:t>
                </a:r>
                <a:r>
                  <a:rPr lang="en-US" dirty="0"/>
                  <a:t>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</a:t>
                </a:r>
                <a:r>
                  <a:rPr lang="en-US" dirty="0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Algorithm reformulated to use lookup table and mark the elements instead of removing.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Reformulated algorithm avoids redundant copying, search </a:t>
                </a:r>
                <a:r>
                  <a:rPr lang="en-US" dirty="0"/>
                  <a:t>and remove </a:t>
                </a:r>
                <a:r>
                  <a:rPr lang="en-US" dirty="0" smtClean="0"/>
                  <a:t>operations. </a:t>
                </a:r>
                <a:r>
                  <a:rPr lang="en-US" dirty="0"/>
                  <a:t>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Polar code construction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6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Avoiding superfluous copying: </a:t>
                </a:r>
                <a:endParaRPr lang="en-US" dirty="0" smtClean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</a:t>
                </a:r>
                <a:r>
                  <a:rPr lang="en-US" dirty="0" smtClean="0"/>
                  <a:t>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3" indent="0">
                  <a:buNone/>
                </a:pPr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Plain </a:t>
                </a:r>
                <a:r>
                  <a:rPr lang="en-US" dirty="0"/>
                  <a:t>implementation in software considers each bit as one </a:t>
                </a:r>
                <a:r>
                  <a:rPr lang="en-US" dirty="0" smtClean="0"/>
                  <a:t>integer. </a:t>
                </a:r>
                <a:r>
                  <a:rPr lang="en-US" dirty="0"/>
                  <a:t>E</a:t>
                </a:r>
                <a:r>
                  <a:rPr lang="en-US" dirty="0" smtClean="0"/>
                  <a:t>ach </a:t>
                </a:r>
                <a:r>
                  <a:rPr lang="en-US" dirty="0"/>
                  <a:t>bit processed </a:t>
                </a:r>
                <a:r>
                  <a:rPr lang="en-US" dirty="0" smtClean="0"/>
                  <a:t>sequentially.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Information bits can be processed in parallel by packing multiple </a:t>
                </a:r>
                <a:r>
                  <a:rPr lang="en-US" dirty="0" smtClean="0"/>
                  <a:t> bits </a:t>
                </a:r>
                <a:r>
                  <a:rPr lang="en-US" dirty="0"/>
                  <a:t>to single integer.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example: 8 bit integer = 8 info bits, </a:t>
                </a:r>
                <a:r>
                  <a:rPr lang="en-US" dirty="0" smtClean="0"/>
                  <a:t>32 </a:t>
                </a:r>
                <a:r>
                  <a:rPr lang="en-US" dirty="0"/>
                  <a:t>bit integer = 32 info bits, 64 bits integer = 64 info bits.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SIMD processors have register size of 256 bits therefore 256 bits can be processed in a single instruction</a:t>
                </a:r>
                <a:r>
                  <a:rPr lang="en-US" dirty="0" smtClean="0"/>
                  <a:t>.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  <a:blipFill>
                <a:blip r:embed="rId3"/>
                <a:stretch>
                  <a:fillRect l="-1361" t="-1054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503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Encoding</a:t>
            </a:r>
          </a:p>
        </p:txBody>
      </p:sp>
      <p:sp>
        <p:nvSpPr>
          <p:cNvPr id="464" name="Content Placeholder 1"/>
          <p:cNvSpPr txBox="1">
            <a:spLocks/>
          </p:cNvSpPr>
          <p:nvPr/>
        </p:nvSpPr>
        <p:spPr>
          <a:xfrm>
            <a:off x="881279" y="5248096"/>
            <a:ext cx="8508999" cy="505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/>
              </a:solidFill>
            </a:endParaRPr>
          </a:p>
          <a:p>
            <a:pPr lvl="3" indent="0">
              <a:buFont typeface="Symbol" pitchFamily="18" charset="2"/>
              <a:buNone/>
            </a:pPr>
            <a:endParaRPr lang="en-US" dirty="0"/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1225241"/>
            <a:ext cx="1240794" cy="1472976"/>
          </a:xfrm>
          <a:prstGeom prst="rect">
            <a:avLst/>
          </a:prstGeom>
        </p:spPr>
      </p:pic>
      <p:sp>
        <p:nvSpPr>
          <p:cNvPr id="6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1" y="645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769837"/>
              </p:ext>
            </p:extLst>
          </p:nvPr>
        </p:nvGraphicFramePr>
        <p:xfrm>
          <a:off x="1052361" y="2048451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34589" y="1602325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2089" y="134501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20089" y="2728870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8750"/>
              </p:ext>
            </p:extLst>
          </p:nvPr>
        </p:nvGraphicFramePr>
        <p:xfrm>
          <a:off x="5659114" y="2920713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59114" y="2257845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224" y="1193183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61" y="5071038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365" y="2182480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08365" y="5526298"/>
            <a:ext cx="805137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Packing/Unpacking needs to be performed very efficiently.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SIMD extensions provide dedicated instructions to perform fast packing and unpacking</a:t>
            </a:r>
            <a:r>
              <a:rPr lang="en-US" sz="1600" dirty="0" smtClean="0">
                <a:latin typeface="+mn-lt"/>
              </a:rPr>
              <a:t>.</a:t>
            </a:r>
            <a:endParaRPr lang="en-US" sz="1600" dirty="0" smtClean="0">
              <a:latin typeface="+mn-lt"/>
            </a:endParaRPr>
          </a:p>
        </p:txBody>
      </p:sp>
      <p:sp>
        <p:nvSpPr>
          <p:cNvPr id="63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roup 609"/>
          <p:cNvGrpSpPr/>
          <p:nvPr/>
        </p:nvGrpSpPr>
        <p:grpSpPr>
          <a:xfrm>
            <a:off x="3461736" y="3691910"/>
            <a:ext cx="5163943" cy="2999495"/>
            <a:chOff x="594178" y="2326610"/>
            <a:chExt cx="7357150" cy="4213206"/>
          </a:xfrm>
        </p:grpSpPr>
        <p:pic>
          <p:nvPicPr>
            <p:cNvPr id="611" name="Picture 6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8" y="2326610"/>
              <a:ext cx="7357150" cy="4213206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929555" y="2647335"/>
              <a:ext cx="6686397" cy="3571757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</a:t>
                </a:r>
                <a:r>
                  <a:rPr lang="en-US" dirty="0" smtClean="0"/>
                  <a:t>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</a:t>
                </a:r>
                <a:r>
                  <a:rPr lang="en-US" dirty="0" smtClean="0"/>
                  <a:t>of a tree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Pruning </a:t>
                </a:r>
                <a:r>
                  <a:rPr lang="en-US" dirty="0"/>
                  <a:t>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dirty="0" smtClean="0"/>
                  <a:t>educes </a:t>
                </a:r>
                <a:r>
                  <a:rPr lang="en-US" dirty="0"/>
                  <a:t>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 smtClean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</a:t>
                </a:r>
                <a:r>
                  <a:rPr lang="en-US" dirty="0" smtClean="0"/>
                  <a:t>hence</a:t>
                </a:r>
                <a:r>
                  <a:rPr lang="en-US" dirty="0" smtClean="0"/>
                  <a:t> </a:t>
                </a:r>
                <a:r>
                  <a:rPr lang="en-US" dirty="0"/>
                  <a:t>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</a:t>
                </a:r>
                <a:r>
                  <a:rPr lang="en-US" dirty="0" smtClean="0"/>
                  <a:t>branching. Both have huge overhead.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</a:t>
            </a:r>
            <a:r>
              <a:rPr lang="en-US" dirty="0" smtClean="0">
                <a:solidFill>
                  <a:schemeClr val="bg2"/>
                </a:solidFill>
              </a:rPr>
              <a:t>ree pruning and Unrolling recursi</a:t>
            </a:r>
            <a:r>
              <a:rPr lang="en-US" dirty="0" smtClean="0">
                <a:solidFill>
                  <a:schemeClr val="bg2"/>
                </a:solidFill>
              </a:rPr>
              <a:t>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2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 smtClean="0"/>
                  <a:t>Worst case encoding FEC chain:</a:t>
                </a:r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Encoding 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62157"/>
              </p:ext>
            </p:extLst>
          </p:nvPr>
        </p:nvGraphicFramePr>
        <p:xfrm>
          <a:off x="318007" y="3708320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451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40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6378854"/>
            <a:ext cx="8265818" cy="2770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03924"/>
              </p:ext>
            </p:extLst>
          </p:nvPr>
        </p:nvGraphicFramePr>
        <p:xfrm>
          <a:off x="318007" y="1976702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5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FEC chain for Physical Uplink Control Channel (</a:t>
            </a:r>
            <a:r>
              <a:rPr lang="en-US" i="1" dirty="0" smtClean="0"/>
              <a:t>PUCCH</a:t>
            </a:r>
            <a:r>
              <a:rPr lang="en-US" dirty="0" smtClean="0"/>
              <a:t>) and Physical uplink shared Channel (</a:t>
            </a:r>
            <a:r>
              <a:rPr lang="en-US" i="1" dirty="0" smtClean="0"/>
              <a:t>PUSCH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6" y="1995161"/>
            <a:ext cx="4466962" cy="425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</a:t>
                </a:r>
                <a:r>
                  <a:rPr lang="en-US" dirty="0" smtClean="0"/>
                  <a:t>xpensive </a:t>
                </a:r>
                <a:r>
                  <a:rPr lang="en-US" dirty="0"/>
                  <a:t>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</a:t>
                </a:r>
                <a:r>
                  <a:rPr lang="en-US" dirty="0" smtClean="0"/>
                  <a:t>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5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</a:t>
            </a:r>
            <a:r>
              <a:rPr lang="en-IN" dirty="0" smtClean="0"/>
              <a:t>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Latency results : </a:t>
            </a:r>
            <a:r>
              <a:rPr lang="en-IN" dirty="0"/>
              <a:t>Encoding </a:t>
            </a:r>
            <a:r>
              <a:rPr lang="en-IN" dirty="0" smtClean="0"/>
              <a:t>chain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</a:t>
            </a:r>
            <a:r>
              <a:rPr lang="en-IN" dirty="0" smtClean="0"/>
              <a:t>Decoding chain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Conclusion and Outlook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62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</a:t>
            </a:r>
            <a:r>
              <a:rPr lang="en-US" dirty="0" smtClean="0"/>
              <a:t>allows efficient </a:t>
            </a:r>
            <a:r>
              <a:rPr lang="en-US" dirty="0"/>
              <a:t>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Reduces the expensive branch instructions and exploits data parallelism.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frozen pattern at child node  = {1,1……..1,1} //256 values.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de-DE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256;i++)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Packing frozen </a:t>
            </a:r>
            <a:r>
              <a:rPr lang="en-US" dirty="0" smtClean="0">
                <a:solidFill>
                  <a:schemeClr val="bg2"/>
                </a:solidFill>
              </a:rPr>
              <a:t>pattern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temp2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  __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59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30693" y="149891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CN, VN and bit combination operations are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reformulated using bit wise negation.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Bit combination is performed with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instructions.</a:t>
                </a:r>
                <a:endParaRPr lang="en-US" dirty="0">
                  <a:cs typeface="Simplified Arabic Fixed" panose="02070309020205020404" pitchFamily="49" charset="-78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693" y="1498919"/>
                <a:ext cx="8508999" cy="4699572"/>
              </a:xfrm>
              <a:blipFill>
                <a:blip r:embed="rId3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895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Optimized 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568221" y="4549738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1" y="4549738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85193" y="4362699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</a:t>
                </a:r>
                <a:r>
                  <a:rPr lang="en-US" sz="1200" dirty="0">
                    <a:solidFill>
                      <a:prstClr val="black"/>
                    </a:solidFill>
                  </a:rPr>
                  <a:t>operation</a:t>
                </a:r>
                <a:r>
                  <a:rPr lang="en-US" sz="1200" dirty="0" smtClean="0">
                    <a:solidFill>
                      <a:prstClr val="black"/>
                    </a:solidFill>
                  </a:rPr>
                  <a:t>:</a:t>
                </a:r>
                <a:endParaRPr lang="en-US" sz="1200" dirty="0">
                  <a:solidFill>
                    <a:prstClr val="black"/>
                  </a:solidFill>
                </a:endParaRP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93" y="4362699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0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</a:t>
                </a:r>
                <a:r>
                  <a:rPr lang="en-US" dirty="0" smtClean="0"/>
                  <a:t>ecoded </a:t>
                </a:r>
                <a:r>
                  <a:rPr lang="en-US" dirty="0"/>
                  <a:t>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Decoding </a:t>
                </a:r>
                <a:r>
                  <a:rPr lang="en-US" dirty="0"/>
                  <a:t>performed by applying threshold detection and polar </a:t>
                </a:r>
                <a:r>
                  <a:rPr lang="en-US" dirty="0" smtClean="0"/>
                  <a:t>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speedup R1 node decoding, threshold detection and polar transform is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 </a:t>
                </a:r>
                <a:r>
                  <a:rPr lang="en-US" dirty="0" smtClean="0"/>
                  <a:t>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</a:t>
                </a:r>
                <a:r>
                  <a:rPr lang="en-US" dirty="0" smtClean="0"/>
                  <a:t>rocesses vectors of size 16 using SIMD instructions. Namely with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361" t="-116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</a:t>
            </a:r>
            <a:r>
              <a:rPr lang="en-US" dirty="0" smtClean="0">
                <a:solidFill>
                  <a:schemeClr val="bg2"/>
                </a:solidFill>
              </a:rPr>
              <a:t>codes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9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Summation is calculated block wise with AVX2 vector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 smtClean="0">
                  <a:latin typeface="+mn-lt"/>
                </a:endParaRPr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SPC node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 </a:t>
            </a:r>
            <a:r>
              <a:rPr lang="en-US" dirty="0"/>
              <a:t>wise </a:t>
            </a:r>
            <a:r>
              <a:rPr lang="en-US" dirty="0" smtClean="0"/>
              <a:t>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</a:t>
            </a:r>
            <a:r>
              <a:rPr lang="en-US" dirty="0" smtClean="0">
                <a:cs typeface="Simplified Arabic Fixed" panose="02070309020205020404" pitchFamily="49" charset="-78"/>
              </a:rPr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  <a:endParaRPr lang="en-US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Finally optimized polar transform function is called.</a:t>
            </a:r>
            <a:endParaRPr lang="en-US" dirty="0">
              <a:cs typeface="Simplified Arabic Fixed" panose="02070309020205020404" pitchFamily="49" charset="-78"/>
            </a:endParaRP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smtClean="0"/>
              <a:t>SPC decoding</a:t>
            </a:r>
            <a:endParaRPr lang="en-US" sz="1200" dirty="0" smtClean="0"/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Threshold detection</a:t>
            </a:r>
            <a:endParaRPr lang="en-US" sz="800" dirty="0" smtClean="0"/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endParaRPr lang="en-US" sz="8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SIMD Comparison</a:t>
            </a:r>
            <a:endParaRPr lang="en-US" sz="800" dirty="0" smtClean="0"/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</a:t>
            </a:r>
            <a:r>
              <a:rPr lang="en-US" dirty="0" smtClean="0"/>
              <a:t>causes a huge </a:t>
            </a:r>
            <a:r>
              <a:rPr lang="en-US" dirty="0"/>
              <a:t>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 compiler automatically generates the code for different vector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can also explicitly specialize </a:t>
            </a:r>
            <a:r>
              <a:rPr lang="en-US" dirty="0" smtClean="0"/>
              <a:t>functions, </a:t>
            </a:r>
            <a:r>
              <a:rPr lang="en-US" dirty="0"/>
              <a:t>if different logic needs to be implemented for particular vector size.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9" y="3341505"/>
            <a:ext cx="6317170" cy="2876595"/>
          </a:xfrm>
          <a:prstGeom prst="rect">
            <a:avLst/>
          </a:prstGeom>
        </p:spPr>
      </p:pic>
      <p:sp>
        <p:nvSpPr>
          <p:cNvPr id="56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5295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VN, CN and bit combination operations fetch a block of memory to perform vector operations.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</a:t>
            </a:r>
            <a:r>
              <a:rPr lang="en-US" dirty="0"/>
              <a:t>access </a:t>
            </a:r>
            <a:r>
              <a:rPr lang="en-US" dirty="0" smtClean="0"/>
              <a:t>pattern is predictable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a</a:t>
            </a:r>
            <a:r>
              <a:rPr lang="en-US" dirty="0" smtClean="0"/>
              <a:t>ccess latencies of future accesses can be reduced by fetching cache well in advance.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 line fetching </a:t>
            </a:r>
            <a:r>
              <a:rPr lang="en-US" dirty="0"/>
              <a:t>is provided by non </a:t>
            </a:r>
            <a:r>
              <a:rPr lang="en-US" dirty="0" smtClean="0"/>
              <a:t>blocking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PREFETCH</a:t>
            </a:r>
            <a:r>
              <a:rPr lang="en-US" dirty="0"/>
              <a:t> instruction which is part of latest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3dnow</a:t>
            </a:r>
            <a:r>
              <a:rPr lang="en-US" dirty="0"/>
              <a:t> extension of AMD EPYC processor.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623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Cache prefetching</a:t>
            </a:r>
          </a:p>
        </p:txBody>
      </p:sp>
      <p:grpSp>
        <p:nvGrpSpPr>
          <p:cNvPr id="408" name="Group 407"/>
          <p:cNvGrpSpPr/>
          <p:nvPr/>
        </p:nvGrpSpPr>
        <p:grpSpPr>
          <a:xfrm>
            <a:off x="1162372" y="4200778"/>
            <a:ext cx="6354306" cy="1580307"/>
            <a:chOff x="2084521" y="4138785"/>
            <a:chExt cx="6354306" cy="1580307"/>
          </a:xfrm>
        </p:grpSpPr>
        <p:grpSp>
          <p:nvGrpSpPr>
            <p:cNvPr id="393" name="Group 392"/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371" name="Rounded Rectangle 370"/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 smtClean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 smtClean="0"/>
                  <a:t>Processor</a:t>
                </a:r>
                <a:endParaRPr lang="en-US" sz="1200" dirty="0" smtClean="0"/>
              </a:p>
            </p:txBody>
          </p:sp>
          <p:sp>
            <p:nvSpPr>
              <p:cNvPr id="372" name="Rounded Rectangle 371"/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L1-Cache</a:t>
                </a:r>
                <a:endParaRPr lang="en-US" sz="1000" dirty="0" smtClean="0"/>
              </a:p>
            </p:txBody>
          </p:sp>
          <p:sp>
            <p:nvSpPr>
              <p:cNvPr id="373" name="Rounded Rectangle 372"/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L2-Cache</a:t>
                </a:r>
                <a:endParaRPr lang="en-US" sz="1000" dirty="0" smtClean="0"/>
              </a:p>
            </p:txBody>
          </p:sp>
          <p:sp>
            <p:nvSpPr>
              <p:cNvPr id="374" name="Rounded Rectangle 373"/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L3-Cache</a:t>
                </a:r>
                <a:endParaRPr lang="en-US" sz="1000" dirty="0" smtClean="0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Main memory</a:t>
                </a:r>
                <a:endParaRPr lang="en-US" sz="1000" dirty="0" smtClean="0"/>
              </a:p>
            </p:txBody>
          </p:sp>
          <p:cxnSp>
            <p:nvCxnSpPr>
              <p:cNvPr id="377" name="Straight Connector 376"/>
              <p:cNvCxnSpPr>
                <a:stCxn id="371" idx="2"/>
                <a:endCxn id="372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/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Straight Arrow Connector 395"/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V="1">
              <a:off x="6533301" y="4624818"/>
              <a:ext cx="471933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 smtClean="0">
                  <a:latin typeface="+mn-lt"/>
                </a:rPr>
                <a:t>Prefetching request</a:t>
              </a:r>
              <a:endParaRPr lang="en-US" sz="1200" dirty="0" smtClean="0">
                <a:latin typeface="+mn-lt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7067227" y="4542964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 smtClean="0">
                  <a:latin typeface="+mn-lt"/>
                </a:rPr>
                <a:t>Data transfer</a:t>
              </a:r>
              <a:endParaRPr lang="en-US" sz="1200" dirty="0" smtClean="0">
                <a:latin typeface="+mn-lt"/>
              </a:endParaRPr>
            </a:p>
          </p:txBody>
        </p:sp>
      </p:grpSp>
      <p:sp>
        <p:nvSpPr>
          <p:cNvPr id="61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05753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</a:t>
            </a:r>
            <a:r>
              <a:rPr lang="en-US" dirty="0"/>
              <a:t>tree is pruned irrespective </a:t>
            </a:r>
            <a:r>
              <a:rPr lang="en-US" dirty="0" smtClean="0"/>
              <a:t>of frozen </a:t>
            </a:r>
            <a:r>
              <a:rPr lang="en-US" dirty="0"/>
              <a:t>pattern </a:t>
            </a:r>
            <a:r>
              <a:rPr lang="en-US" dirty="0" smtClean="0"/>
              <a:t>type.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high SNR and low code rate scenarios this method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Pruning increases the BLER. Level of pruning and BLER can be dealt as a trade-off.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4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4" y="3008885"/>
            <a:ext cx="6418411" cy="2922696"/>
          </a:xfrm>
          <a:prstGeom prst="rect">
            <a:avLst/>
          </a:prstGeom>
        </p:spPr>
      </p:pic>
      <p:sp>
        <p:nvSpPr>
          <p:cNvPr id="5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</a:t>
            </a:r>
            <a:r>
              <a:rPr lang="en-US" dirty="0" smtClean="0"/>
              <a:t>channels </a:t>
            </a:r>
            <a:r>
              <a:rPr lang="en-US" dirty="0"/>
              <a:t>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</a:t>
            </a:r>
            <a:r>
              <a:rPr lang="en-US" dirty="0" smtClean="0"/>
              <a:t>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</a:t>
            </a:r>
            <a:r>
              <a:rPr lang="en-US" dirty="0" smtClean="0"/>
              <a:t>both </a:t>
            </a:r>
            <a:r>
              <a:rPr lang="en-US" dirty="0"/>
              <a:t>encoding and decoding FEC chains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Processing individual bits for CRC calculation is very inefficient.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</a:t>
            </a:r>
            <a:r>
              <a:rPr lang="en-US" dirty="0" smtClean="0"/>
              <a:t>the popular </a:t>
            </a:r>
            <a:r>
              <a:rPr lang="en-US" dirty="0"/>
              <a:t>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algorithm, 8 </a:t>
            </a:r>
            <a:r>
              <a:rPr lang="en-US" dirty="0"/>
              <a:t>bits are processed in parallel rather than bit by bit,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Reduced </a:t>
            </a:r>
            <a:r>
              <a:rPr lang="en-US" dirty="0"/>
              <a:t>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5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Implemented </a:t>
                </a:r>
                <a:r>
                  <a:rPr lang="en-US" dirty="0"/>
                  <a:t>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Reduced the usage of</a:t>
                </a:r>
                <a:r>
                  <a:rPr lang="en-US" dirty="0" smtClean="0"/>
                  <a:t> </a:t>
                </a:r>
                <a:r>
                  <a:rPr lang="en-US" dirty="0"/>
                  <a:t>jump functions to avoid flushing of the instruction </a:t>
                </a:r>
                <a:r>
                  <a:rPr lang="en-US" dirty="0" smtClean="0"/>
                  <a:t>pipeline, instead latest instruction extension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Used </a:t>
                </a:r>
                <a:r>
                  <a:rPr lang="en-US" dirty="0"/>
                  <a:t>the compiler optimization primitives </a:t>
                </a:r>
                <a:r>
                  <a:rPr lang="en-US" dirty="0" smtClean="0"/>
                  <a:t>for better instruction scheduling.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Intelligently </a:t>
                </a: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designing the memory layout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</a:t>
                </a: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 ⨁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𝐽𝑢𝑠𝑡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𝑐𝑜𝑝𝑦𝑖𝑛𝑔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648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62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in hardware i.e. </a:t>
            </a:r>
            <a:r>
              <a:rPr lang="en-US" dirty="0" smtClean="0"/>
              <a:t>with FPGA’s </a:t>
            </a:r>
            <a:r>
              <a:rPr lang="en-US" dirty="0"/>
              <a:t>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</a:t>
            </a:r>
            <a:r>
              <a:rPr lang="en-US" dirty="0" smtClean="0"/>
              <a:t>Processors, </a:t>
            </a:r>
            <a:r>
              <a:rPr lang="en-US" dirty="0"/>
              <a:t>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</a:t>
            </a:r>
            <a:r>
              <a:rPr lang="en-US" dirty="0" smtClean="0"/>
              <a:t>development/maintenance </a:t>
            </a:r>
            <a:r>
              <a:rPr lang="en-US" dirty="0"/>
              <a:t>effort and provide </a:t>
            </a:r>
            <a:r>
              <a:rPr lang="en-US" dirty="0" smtClean="0"/>
              <a:t>flexibility/ease </a:t>
            </a:r>
            <a:r>
              <a:rPr lang="en-US" dirty="0"/>
              <a:t>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sp>
        <p:nvSpPr>
          <p:cNvPr id="62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</a:t>
                </a:r>
                <a:r>
                  <a:rPr lang="en-US" dirty="0" smtClean="0"/>
                  <a:t>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 smtClean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chain results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79707" y="6554304"/>
            <a:ext cx="8265818" cy="2031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P. </a:t>
            </a:r>
            <a:r>
              <a:rPr lang="en-US" sz="800" dirty="0" err="1">
                <a:solidFill>
                  <a:srgbClr val="000000"/>
                </a:solidFill>
              </a:rPr>
              <a:t>Giard</a:t>
            </a:r>
            <a:r>
              <a:rPr lang="en-US" sz="800" dirty="0">
                <a:solidFill>
                  <a:srgbClr val="000000"/>
                </a:solidFill>
              </a:rPr>
              <a:t>, G. </a:t>
            </a:r>
            <a:r>
              <a:rPr lang="en-US" sz="800" dirty="0" err="1">
                <a:solidFill>
                  <a:srgbClr val="000000"/>
                </a:solidFill>
              </a:rPr>
              <a:t>Sarkis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Leroux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Thibeault</a:t>
            </a:r>
            <a:r>
              <a:rPr lang="en-US" sz="8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]*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187860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Worst case decoding </a:t>
            </a:r>
            <a:r>
              <a:rPr lang="en-US" sz="1600" b="1" dirty="0"/>
              <a:t>FEC chain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</a:t>
            </a:r>
            <a:r>
              <a:rPr lang="en-US" sz="1100" dirty="0" smtClean="0">
                <a:solidFill>
                  <a:prstClr val="black"/>
                </a:solidFill>
                <a:latin typeface="Arial"/>
                <a:cs typeface="+mn-cs"/>
              </a:rPr>
              <a:t>frequency</a:t>
            </a:r>
            <a:endParaRPr lang="en-US" sz="11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latency:</a:t>
            </a:r>
            <a:endParaRPr lang="en-US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 compared to state of the art</a:t>
            </a:r>
            <a:endParaRPr lang="en-US" sz="1600" b="1" dirty="0"/>
          </a:p>
        </p:txBody>
      </p:sp>
      <p:sp>
        <p:nvSpPr>
          <p:cNvPr id="56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</a:t>
            </a:r>
            <a:r>
              <a:rPr lang="en-US" dirty="0"/>
              <a:t>encoding and decoding FEC chains are efficiently implemented </a:t>
            </a:r>
            <a:r>
              <a:rPr lang="en-US" dirty="0" smtClean="0"/>
              <a:t>achieved latency requirements through </a:t>
            </a:r>
            <a:r>
              <a:rPr lang="en-US" dirty="0"/>
              <a:t>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</a:t>
            </a:r>
            <a:r>
              <a:rPr lang="en-US" dirty="0" smtClean="0"/>
              <a:t>modern features. </a:t>
            </a:r>
            <a:r>
              <a:rPr lang="en-US" dirty="0" smtClean="0"/>
              <a:t>Namely</a:t>
            </a:r>
            <a:r>
              <a:rPr lang="en-US" dirty="0" smtClean="0"/>
              <a:t> </a:t>
            </a:r>
            <a:r>
              <a:rPr lang="en-US" dirty="0"/>
              <a:t>SIMD, Cache prefetching </a:t>
            </a:r>
            <a:r>
              <a:rPr lang="en-US" dirty="0" smtClean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Conclusion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Outlook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CRC aided Successive Cancellation List (</a:t>
            </a:r>
            <a:r>
              <a:rPr lang="en-US" i="1" dirty="0" smtClean="0"/>
              <a:t>CA-SCL</a:t>
            </a:r>
            <a:r>
              <a:rPr lang="en-US" dirty="0" smtClean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CA-SCL </a:t>
            </a:r>
            <a:r>
              <a:rPr lang="en-US" dirty="0" smtClean="0"/>
              <a:t>algorithm has approximately 1.5dB gain over </a:t>
            </a:r>
            <a:r>
              <a:rPr lang="en-US" i="1" dirty="0" smtClean="0"/>
              <a:t>fast-SSC </a:t>
            </a:r>
            <a:r>
              <a:rPr lang="en-US" dirty="0" smtClean="0"/>
              <a:t>algorithm for N = 2048 and list size of 8</a:t>
            </a:r>
            <a:r>
              <a:rPr lang="en-US" baseline="30000" dirty="0" smtClean="0"/>
              <a:t>[1]</a:t>
            </a:r>
            <a:r>
              <a:rPr lang="en-US" dirty="0" smtClean="0"/>
              <a:t>.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 work:  </a:t>
            </a:r>
            <a:r>
              <a:rPr lang="en-US" dirty="0"/>
              <a:t>E</a:t>
            </a:r>
            <a:r>
              <a:rPr lang="en-US" dirty="0" smtClean="0"/>
              <a:t>xtend decoding FEC chain with optimized </a:t>
            </a:r>
            <a:r>
              <a:rPr lang="en-US" i="1" dirty="0" smtClean="0"/>
              <a:t>CA-SCL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nteresting to see latency of </a:t>
            </a:r>
            <a:r>
              <a:rPr lang="en-US" i="1" dirty="0" smtClean="0"/>
              <a:t>CA-SCL </a:t>
            </a:r>
            <a:r>
              <a:rPr lang="en-US" dirty="0" smtClean="0"/>
              <a:t>which has expensive </a:t>
            </a:r>
            <a:r>
              <a:rPr lang="en-US" i="1" dirty="0" smtClean="0"/>
              <a:t>sort</a:t>
            </a:r>
            <a:r>
              <a:rPr lang="en-US" dirty="0" smtClean="0"/>
              <a:t> and </a:t>
            </a:r>
            <a:r>
              <a:rPr lang="en-US" i="1" dirty="0" smtClean="0"/>
              <a:t>copying</a:t>
            </a:r>
            <a:r>
              <a:rPr lang="en-US" dirty="0" smtClean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</a:t>
            </a:r>
            <a:r>
              <a:rPr lang="en-US" sz="800" dirty="0" smtClean="0"/>
              <a:t>Information </a:t>
            </a:r>
            <a:r>
              <a:rPr lang="en-US" sz="800" dirty="0"/>
              <a:t>Theory, vol. 61, pp. 2213–2226, May 2015</a:t>
            </a:r>
            <a:endParaRPr lang="en-US" sz="800" dirty="0"/>
          </a:p>
        </p:txBody>
      </p:sp>
      <p:sp>
        <p:nvSpPr>
          <p:cNvPr id="62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62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</a:t>
            </a:r>
            <a:r>
              <a:rPr lang="en-IN" dirty="0" smtClean="0">
                <a:solidFill>
                  <a:srgbClr val="000000"/>
                </a:solidFill>
              </a:rPr>
              <a:t>approach </a:t>
            </a:r>
            <a:r>
              <a:rPr lang="en-IN" dirty="0">
                <a:solidFill>
                  <a:srgbClr val="000000"/>
                </a:solidFill>
              </a:rPr>
              <a:t>channel capacity </a:t>
            </a:r>
            <a:r>
              <a:rPr lang="en-IN" dirty="0" smtClean="0">
                <a:solidFill>
                  <a:srgbClr val="000000"/>
                </a:solidFill>
              </a:rPr>
              <a:t>for </a:t>
            </a:r>
            <a:r>
              <a:rPr lang="en-IN" dirty="0" smtClean="0">
                <a:solidFill>
                  <a:srgbClr val="000000"/>
                </a:solidFill>
              </a:rPr>
              <a:t>BMC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Basic idea is synthesizing either </a:t>
            </a:r>
            <a:r>
              <a:rPr lang="en-IN" dirty="0">
                <a:solidFill>
                  <a:srgbClr val="000000"/>
                </a:solidFill>
              </a:rPr>
              <a:t>completely noiseless or fully noisy </a:t>
            </a:r>
            <a:r>
              <a:rPr lang="en-IN" dirty="0" smtClean="0">
                <a:solidFill>
                  <a:srgbClr val="000000"/>
                </a:solidFill>
              </a:rPr>
              <a:t>channels based on SNR.</a:t>
            </a: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Information bits transmitted in </a:t>
            </a:r>
            <a:r>
              <a:rPr lang="en-IN" dirty="0" smtClean="0">
                <a:solidFill>
                  <a:srgbClr val="000000"/>
                </a:solidFill>
              </a:rPr>
              <a:t>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Synthesizing channels for every SNR is complex. </a:t>
            </a:r>
            <a:r>
              <a:rPr lang="en-IN" dirty="0">
                <a:solidFill>
                  <a:srgbClr val="000000"/>
                </a:solidFill>
              </a:rPr>
              <a:t>5G adopted heuristic low </a:t>
            </a:r>
            <a:r>
              <a:rPr lang="en-IN" dirty="0" smtClean="0">
                <a:solidFill>
                  <a:srgbClr val="000000"/>
                </a:solidFill>
              </a:rPr>
              <a:t>complexity approach independent of SNR</a:t>
            </a:r>
            <a:r>
              <a:rPr lang="en-IN" baseline="30000" dirty="0" smtClean="0">
                <a:solidFill>
                  <a:srgbClr val="000000"/>
                </a:solidFill>
              </a:rPr>
              <a:t>[2]</a:t>
            </a:r>
            <a:r>
              <a:rPr lang="en-IN" dirty="0" smtClean="0">
                <a:solidFill>
                  <a:srgbClr val="000000"/>
                </a:solidFill>
              </a:rPr>
              <a:t> .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This </a:t>
            </a:r>
            <a:r>
              <a:rPr lang="en-IN" dirty="0">
                <a:solidFill>
                  <a:srgbClr val="000000"/>
                </a:solidFill>
              </a:rPr>
              <a:t>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" y="4466188"/>
            <a:ext cx="3528020" cy="1425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</a:t>
            </a:r>
            <a:r>
              <a:rPr lang="en-US" sz="8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</a:t>
            </a:r>
            <a:r>
              <a:rPr lang="de-DE" sz="800" dirty="0" smtClean="0"/>
              <a:t>Codes</a:t>
            </a:r>
            <a:endParaRPr lang="en-US" sz="800" dirty="0" smtClean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 smtClean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 smtClean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6674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Butterfly circuit</a:t>
            </a:r>
            <a:endParaRPr lang="en-US" sz="1200" dirty="0" err="1"/>
          </a:p>
        </p:txBody>
      </p:sp>
      <p:sp>
        <p:nvSpPr>
          <p:cNvPr id="59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4205874"/>
            <a:ext cx="9144000" cy="2584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Each </a:t>
                </a:r>
                <a:r>
                  <a:rPr lang="en-IN" dirty="0"/>
                  <a:t>stage contains vector of size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baseline="30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 smtClean="0"/>
                  <a:t>introduces </a:t>
                </a:r>
                <a:r>
                  <a:rPr lang="en-US" dirty="0"/>
                  <a:t>correlation between code word </a:t>
                </a:r>
                <a:r>
                  <a:rPr lang="en-US" dirty="0" smtClean="0"/>
                  <a:t>bits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Bits shown in red 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are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</a:rPr>
                      <m:t> 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</a:t>
            </a:r>
            <a:r>
              <a:rPr lang="en-US" dirty="0" smtClean="0">
                <a:solidFill>
                  <a:schemeClr val="bg2"/>
                </a:solidFill>
              </a:rPr>
              <a:t>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407549" y="3799913"/>
            <a:ext cx="1545608" cy="271677"/>
            <a:chOff x="275670" y="5845544"/>
            <a:chExt cx="3396560" cy="271677"/>
          </a:xfrm>
        </p:grpSpPr>
        <p:sp>
          <p:nvSpPr>
            <p:cNvPr id="24" name="Flowchart: Or 23"/>
            <p:cNvSpPr/>
            <p:nvPr/>
          </p:nvSpPr>
          <p:spPr>
            <a:xfrm>
              <a:off x="275670" y="5876543"/>
              <a:ext cx="414582" cy="196497"/>
            </a:xfrm>
            <a:prstGeom prst="flowChar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248" y="5845544"/>
              <a:ext cx="2830982" cy="2716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XOR</a:t>
              </a:r>
              <a:r>
                <a:rPr lang="en-US" sz="1600" dirty="0" smtClean="0">
                  <a:latin typeface="+mn-lt"/>
                </a:rPr>
                <a:t> operation</a:t>
              </a:r>
              <a:endParaRPr lang="en-US" sz="1600" dirty="0" smtClean="0">
                <a:latin typeface="+mn-lt"/>
              </a:endParaRPr>
            </a:p>
          </p:txBody>
        </p:sp>
      </p:grp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0" y="2187506"/>
            <a:ext cx="1456841" cy="1729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8" name="Rectangle 547"/>
              <p:cNvSpPr/>
              <p:nvPr/>
            </p:nvSpPr>
            <p:spPr>
              <a:xfrm>
                <a:off x="1953158" y="3788263"/>
                <a:ext cx="13649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sz="1400" dirty="0"/>
                  <a:t>.</a:t>
                </a:r>
                <a:endParaRPr lang="en-US" sz="1400" dirty="0"/>
              </a:p>
            </p:txBody>
          </p:sp>
        </mc:Choice>
        <mc:Fallback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58" y="3788263"/>
                <a:ext cx="1364925" cy="307777"/>
              </a:xfrm>
              <a:prstGeom prst="rect">
                <a:avLst/>
              </a:prstGeom>
              <a:blipFill>
                <a:blip r:embed="rId7"/>
                <a:stretch>
                  <a:fillRect t="-1961" r="-44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p:sp>
        <p:nvSpPr>
          <p:cNvPr id="59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CN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VN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Bit </a:t>
                </a:r>
                <a:r>
                  <a:rPr lang="en-US" dirty="0">
                    <a:solidFill>
                      <a:prstClr val="black"/>
                    </a:solidFill>
                  </a:rPr>
                  <a:t>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80" y="2688389"/>
            <a:ext cx="1537488" cy="178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9280" y="2231922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44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4360"/>
            <a:ext cx="9144000" cy="27789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Fast-SSC algorithm identifies special component codes from polar code which allow immediate decoding avoiding full tree traversal.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5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860156" y="3375364"/>
            <a:ext cx="316940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Origina</a:t>
            </a:r>
            <a:r>
              <a:rPr lang="en-US" sz="1600" dirty="0" smtClean="0">
                <a:latin typeface="+mn-lt"/>
              </a:rPr>
              <a:t>l decoder tree</a:t>
            </a:r>
            <a:endParaRPr lang="en-US" sz="1600" dirty="0" smtClean="0">
              <a:latin typeface="+mn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16586" y="3375364"/>
            <a:ext cx="20457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Reduced tree</a:t>
            </a:r>
            <a:endParaRPr lang="en-US" sz="1600" dirty="0" smtClean="0">
              <a:latin typeface="+mn-lt"/>
            </a:endParaRPr>
          </a:p>
        </p:txBody>
      </p:sp>
      <p:sp>
        <p:nvSpPr>
          <p:cNvPr id="59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12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233849" y="136698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bottleneck in modern processors is accessing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processors come with faster memory called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Caches reduce the average memory access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 of frequently accessed data is stored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access latency of cache is negligible comparatively.</a:t>
            </a: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3932345"/>
            <a:ext cx="7169106" cy="13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9" y="6438900"/>
            <a:ext cx="6464280" cy="365125"/>
          </a:xfrm>
        </p:spPr>
        <p:txBody>
          <a:bodyPr/>
          <a:lstStyle/>
          <a:p>
            <a:r>
              <a:rPr lang="en-US" sz="1000" dirty="0" smtClean="0"/>
              <a:t>Reference: Ulrich </a:t>
            </a:r>
            <a:r>
              <a:rPr lang="en-US" sz="1000" dirty="0" err="1"/>
              <a:t>Drepper</a:t>
            </a:r>
            <a:r>
              <a:rPr lang="en-US" sz="1000" dirty="0"/>
              <a:t>, “What Every Programmer Should Know About Memory.” Red Hat, Inc.</a:t>
            </a:r>
            <a:endParaRPr lang="en-US" sz="1000" dirty="0"/>
          </a:p>
        </p:txBody>
      </p:sp>
      <p:sp>
        <p:nvSpPr>
          <p:cNvPr id="59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2332</Words>
  <Application>Microsoft Office PowerPoint</Application>
  <PresentationFormat>On-screen Show (4:3)</PresentationFormat>
  <Paragraphs>461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architecture: Cache memory</vt:lpstr>
      <vt:lpstr>Instruction pipelining</vt:lpstr>
      <vt:lpstr>Vector processing units</vt:lpstr>
      <vt:lpstr>Encoding FEC chain in 5G</vt:lpstr>
      <vt:lpstr>Polar code construction</vt:lpstr>
      <vt:lpstr>Optimization of Polar Encoding</vt:lpstr>
      <vt:lpstr>Information bits packing example</vt:lpstr>
      <vt:lpstr>Tree pruning and Unrolling recursion</vt:lpstr>
      <vt:lpstr>Encoding chain results</vt:lpstr>
      <vt:lpstr>Decoding FEC chain</vt:lpstr>
      <vt:lpstr>Subblock deinterleaver</vt:lpstr>
      <vt:lpstr>Polar decoding: Packing frozen pattern</vt:lpstr>
      <vt:lpstr>Optimized CN, VN and bit combination operations</vt:lpstr>
      <vt:lpstr>Decoding R0 and R1 codes</vt:lpstr>
      <vt:lpstr>Decoding RPC Node</vt:lpstr>
      <vt:lpstr>Decoding SPC node</vt:lpstr>
      <vt:lpstr>Unrolling the decoder</vt:lpstr>
      <vt:lpstr>Cache prefetching</vt:lpstr>
      <vt:lpstr>Decoder tree pruning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922</cp:revision>
  <cp:lastPrinted>2015-07-30T14:04:45Z</cp:lastPrinted>
  <dcterms:created xsi:type="dcterms:W3CDTF">2018-07-18T09:27:41Z</dcterms:created>
  <dcterms:modified xsi:type="dcterms:W3CDTF">2018-11-15T15:04:52Z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