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15" r:id="rId13"/>
    <p:sldId id="417" r:id="rId14"/>
    <p:sldId id="431" r:id="rId15"/>
    <p:sldId id="416" r:id="rId16"/>
    <p:sldId id="418" r:id="rId17"/>
    <p:sldId id="400" r:id="rId18"/>
    <p:sldId id="370" r:id="rId19"/>
    <p:sldId id="404" r:id="rId20"/>
    <p:sldId id="402" r:id="rId21"/>
    <p:sldId id="405" r:id="rId22"/>
    <p:sldId id="408" r:id="rId23"/>
    <p:sldId id="407" r:id="rId24"/>
    <p:sldId id="406" r:id="rId25"/>
    <p:sldId id="410" r:id="rId26"/>
    <p:sldId id="413" r:id="rId27"/>
    <p:sldId id="414" r:id="rId28"/>
    <p:sldId id="419" r:id="rId29"/>
    <p:sldId id="421" r:id="rId30"/>
    <p:sldId id="422" r:id="rId31"/>
    <p:sldId id="423" r:id="rId32"/>
    <p:sldId id="424" r:id="rId33"/>
    <p:sldId id="420" r:id="rId34"/>
    <p:sldId id="429" r:id="rId35"/>
    <p:sldId id="425" r:id="rId36"/>
    <p:sldId id="427" r:id="rId37"/>
    <p:sldId id="428" r:id="rId38"/>
    <p:sldId id="409" r:id="rId39"/>
    <p:sldId id="426" r:id="rId40"/>
    <p:sldId id="411" r:id="rId41"/>
    <p:sldId id="430" r:id="rId42"/>
    <p:sldId id="412" r:id="rId43"/>
  </p:sldIdLst>
  <p:sldSz cx="9144000" cy="6858000" type="screen4x3"/>
  <p:notesSz cx="9925050" cy="6665913"/>
  <p:custDataLst>
    <p:tags r:id="rId4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priority</a:t>
            </a:r>
            <a:r>
              <a:rPr lang="en-US" baseline="0" dirty="0" smtClean="0"/>
              <a:t>, can be removed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8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not</a:t>
            </a:r>
            <a:r>
              <a:rPr lang="en-US" baseline="0" dirty="0" smtClean="0"/>
              <a:t> very important, Can be skipped.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03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searching, polar transform</a:t>
            </a:r>
          </a:p>
          <a:p>
            <a:r>
              <a:rPr lang="en-US" dirty="0" smtClean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 (</a:t>
            </a:r>
            <a:r>
              <a:rPr lang="de-DE" dirty="0" err="1" smtClean="0"/>
              <a:t>Yadu</a:t>
            </a:r>
            <a:r>
              <a:rPr lang="de-DE" dirty="0"/>
              <a:t>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access latency of cache is negligible comparatively.</a:t>
            </a: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 smtClean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  <a:endParaRPr lang="en-US" sz="1000" dirty="0"/>
          </a:p>
        </p:txBody>
      </p:sp>
      <p:sp>
        <p:nvSpPr>
          <p:cNvPr id="42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</a:t>
            </a:r>
            <a:r>
              <a:rPr lang="en-US" sz="800" dirty="0" smtClean="0"/>
              <a:t>Integrated Systems</a:t>
            </a:r>
            <a:r>
              <a:rPr lang="en-US" sz="800" dirty="0"/>
              <a:t>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 smtClean="0"/>
              <a:t>Universitaet</a:t>
            </a:r>
            <a:r>
              <a:rPr lang="en-US" sz="800" dirty="0" smtClean="0"/>
              <a:t> </a:t>
            </a:r>
            <a:r>
              <a:rPr lang="en-US" sz="800" dirty="0" err="1" smtClean="0"/>
              <a:t>Muenchen</a:t>
            </a:r>
            <a:r>
              <a:rPr lang="en-US" sz="800" dirty="0"/>
              <a:t>,</a:t>
            </a:r>
            <a:endParaRPr lang="en-US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Branches and cache misses need to reduced in a code to achieve high performance.</a:t>
            </a:r>
            <a:endParaRPr lang="en-US" dirty="0"/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 (Vectors).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3128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86" y="3617512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</a:t>
            </a:r>
            <a:r>
              <a:rPr lang="en-US" sz="800" dirty="0" smtClean="0"/>
              <a:t>CC </a:t>
            </a:r>
            <a:r>
              <a:rPr lang="en-US" sz="800" dirty="0"/>
              <a:t>BY-SA 4.0, https://commons.wikimedia.org/w/index.php?curid=39715273</a:t>
            </a:r>
            <a:endParaRPr lang="en-US" sz="800" dirty="0"/>
          </a:p>
        </p:txBody>
      </p:sp>
      <p:sp>
        <p:nvSpPr>
          <p:cNvPr id="45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42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Algorithm reformulated to use lookup table and mark the elements instead of removing.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Reformulated algorithm avoids redundant copying, search </a:t>
                </a:r>
                <a:r>
                  <a:rPr lang="en-US" dirty="0"/>
                  <a:t>and remove </a:t>
                </a:r>
                <a:r>
                  <a:rPr lang="en-US" dirty="0" smtClean="0"/>
                  <a:t>operations. </a:t>
                </a:r>
                <a:r>
                  <a:rPr lang="en-US" dirty="0"/>
                  <a:t>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48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Avoiding superfluous copy operations through intelligent memory layout design.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</a:t>
                </a:r>
                <a:r>
                  <a:rPr lang="en-US" dirty="0"/>
                  <a:t>implementation in software considers each bit as one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parallel processing, each bit processed separately.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information bits to single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16 bits integer = 16 bit, 32 bit integer = 32 info bits, 64 bits integer = 64 info bits.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SIMD processors have register size of 256 bits therefore 256 bits can be processed in a single instruction</a:t>
                </a:r>
                <a:r>
                  <a:rPr lang="en-US" dirty="0" smtClean="0"/>
                  <a:t>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3661239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Packing/Unpacking needs to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SIMD extensions provide dedicated instructions to perform packing and unpacking efficiently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 smtClean="0">
              <a:latin typeface="+mn-lt"/>
            </a:endParaRPr>
          </a:p>
        </p:txBody>
      </p:sp>
      <p:sp>
        <p:nvSpPr>
          <p:cNvPr id="46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4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4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educes </a:t>
                </a:r>
                <a:r>
                  <a:rPr lang="en-US" dirty="0"/>
                  <a:t>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 smtClean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</a:t>
                </a:r>
                <a:r>
                  <a:rPr lang="en-US" dirty="0" smtClean="0"/>
                  <a:t>hence</a:t>
                </a:r>
                <a:r>
                  <a:rPr lang="en-US" dirty="0" smtClean="0"/>
                  <a:t> </a:t>
                </a:r>
                <a:r>
                  <a:rPr lang="en-US" dirty="0"/>
                  <a:t>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 and 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000" i="1" dirty="0" smtClean="0"/>
                  <a:t>*P indicates parallelism factor</a:t>
                </a:r>
                <a:endParaRPr lang="en-US" sz="1000" i="1" dirty="0"/>
              </a:p>
              <a:p>
                <a:endParaRPr lang="en-US" b="1" dirty="0"/>
              </a:p>
              <a:p>
                <a:r>
                  <a:rPr lang="en-US" b="1" dirty="0" smtClean="0"/>
                  <a:t>Worst case encoding </a:t>
                </a:r>
                <a:r>
                  <a:rPr lang="en-US" b="1" dirty="0"/>
                  <a:t>FEC chain: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197"/>
              </p:ext>
            </p:extLst>
          </p:nvPr>
        </p:nvGraphicFramePr>
        <p:xfrm>
          <a:off x="318008" y="4874898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6559"/>
                  </p:ext>
                </p:extLst>
              </p:nvPr>
            </p:nvGraphicFramePr>
            <p:xfrm>
              <a:off x="318007" y="3304119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</a:t>
                          </a:r>
                          <a:endParaRPr lang="en-US" sz="17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6559"/>
                  </p:ext>
                </p:extLst>
              </p:nvPr>
            </p:nvGraphicFramePr>
            <p:xfrm>
              <a:off x="318007" y="3304119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3924"/>
              </p:ext>
            </p:extLst>
          </p:nvPr>
        </p:nvGraphicFramePr>
        <p:xfrm>
          <a:off x="318007" y="1976702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4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230654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989" y="641023"/>
            <a:ext cx="6375087" cy="6069614"/>
          </a:xfrm>
        </p:spPr>
      </p:pic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of 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</a:t>
                </a:r>
                <a:r>
                  <a:rPr lang="en-US" dirty="0" smtClean="0"/>
                  <a:t>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6" y="5118090"/>
            <a:ext cx="8509686" cy="1069523"/>
          </a:xfrm>
          <a:prstGeom prst="rect">
            <a:avLst/>
          </a:prstGeom>
        </p:spPr>
      </p:pic>
      <p:sp>
        <p:nvSpPr>
          <p:cNvPr id="4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</a:t>
            </a:r>
            <a:r>
              <a:rPr lang="en-US" dirty="0" smtClean="0"/>
              <a:t>allows efficient </a:t>
            </a:r>
            <a:r>
              <a:rPr lang="en-US" dirty="0"/>
              <a:t>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the expensive branch instructions, hence less pipeline stalling.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frozen pattern at child node  = {1,1……..1,1} //256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de-D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256;i++)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bits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temp2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__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42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5892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CN, VN and bit combination operations are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 multiplication in CN operation is reduced to bitwise negation operations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reformulated using bit wise negation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Bit combination is performed with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instructions.</a:t>
                </a:r>
                <a:endParaRPr lang="en-US" dirty="0">
                  <a:cs typeface="Simplified Arabic Fixed" panose="02070309020205020404" pitchFamily="49" charset="-78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589222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All the 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Decoding </a:t>
                </a:r>
                <a:r>
                  <a:rPr lang="en-US" dirty="0"/>
                  <a:t>performed by applying threshold detection and polar </a:t>
                </a:r>
                <a:r>
                  <a:rPr lang="en-US" dirty="0" smtClean="0"/>
                  <a:t>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speedup R1 node decoding, threshold detection and polar transform is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 </a:t>
                </a:r>
                <a:r>
                  <a:rPr lang="en-US" dirty="0" smtClean="0"/>
                  <a:t>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</a:t>
                </a:r>
                <a:r>
                  <a:rPr lang="en-US" dirty="0" smtClean="0"/>
                  <a:t>rocesses vectors of size 16 using SIMD instructions. Namely with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361" t="-116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 smtClean="0">
                <a:solidFill>
                  <a:schemeClr val="bg2"/>
                </a:solidFill>
              </a:rPr>
              <a:t>codes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 is calculated block wise with AVX2 vector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 smtClean="0">
                  <a:latin typeface="+mn-lt"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SPC 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wise </a:t>
            </a:r>
            <a:r>
              <a:rPr lang="en-US" dirty="0" smtClean="0"/>
              <a:t>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</a:t>
            </a:r>
            <a:r>
              <a:rPr lang="en-US" dirty="0" smtClean="0">
                <a:cs typeface="Simplified Arabic Fixed" panose="02070309020205020404" pitchFamily="49" charset="-78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Finally optimized polar transform function is called.</a:t>
            </a:r>
            <a:endParaRPr lang="en-US" dirty="0">
              <a:cs typeface="Simplified Arabic Fixed" panose="02070309020205020404" pitchFamily="49" charset="-78"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/>
              <a:t>SPC decoding</a:t>
            </a:r>
            <a:endParaRPr lang="en-US" sz="1200" dirty="0" smtClean="0"/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Threshold detection</a:t>
            </a:r>
            <a:endParaRPr lang="en-US" sz="800" dirty="0" smtClean="0"/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endParaRPr lang="en-US" sz="8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SIMD Comparison</a:t>
            </a:r>
            <a:endParaRPr lang="en-US" sz="800" dirty="0" smtClean="0"/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500" y="80790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Avoiding </a:t>
            </a:r>
            <a:r>
              <a:rPr lang="en-US" dirty="0">
                <a:solidFill>
                  <a:schemeClr val="bg2"/>
                </a:solidFill>
              </a:rPr>
              <a:t>superfluous copying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ontent Placeholder 1"/>
              <p:cNvSpPr txBox="1">
                <a:spLocks/>
              </p:cNvSpPr>
              <p:nvPr/>
            </p:nvSpPr>
            <p:spPr>
              <a:xfrm>
                <a:off x="317500" y="1613684"/>
                <a:ext cx="8508999" cy="4699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At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every node bit combination is performed after decoding of all child nodes is performed.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First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 values are calculated with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operation, remaining bits are just copied.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Copying operations are very expensive.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Copying can be avoided by intelligently designing the memory layout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</a:t>
                </a: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</a:p>
              <a:p>
                <a:pPr/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𝐽𝑢𝑠𝑡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𝑐𝑜𝑝𝑦𝑖𝑛𝑔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613684"/>
                <a:ext cx="8508999" cy="4699572"/>
              </a:xfrm>
              <a:prstGeom prst="rect">
                <a:avLst/>
              </a:prstGeom>
              <a:blipFill>
                <a:blip r:embed="rId5"/>
                <a:stretch>
                  <a:fillRect l="-1361" t="-2075" r="-14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5814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also explicitly specialize functions if different logic needs to be implemented for particular vector size.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0" y="3236483"/>
            <a:ext cx="7108266" cy="3236830"/>
          </a:xfrm>
          <a:prstGeom prst="rect">
            <a:avLst/>
          </a:prstGeom>
        </p:spPr>
      </p:pic>
      <p:sp>
        <p:nvSpPr>
          <p:cNvPr id="3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in hardware i.e.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 and maintenance effort and provide flexibility 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5295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VN, CN and bit combination operations fetch a block of memory to perform vector operations.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access </a:t>
            </a:r>
            <a:r>
              <a:rPr lang="en-US" dirty="0" smtClean="0"/>
              <a:t>pattern in all these is regular and known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avoid memory access latency future memory accesses can be fetched to cache well in advance.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 line fetching </a:t>
            </a:r>
            <a:r>
              <a:rPr lang="en-US" dirty="0"/>
              <a:t>is </a:t>
            </a:r>
            <a:r>
              <a:rPr lang="en-US" dirty="0" smtClean="0"/>
              <a:t>provided non blocking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</a:t>
            </a:r>
            <a:r>
              <a:rPr lang="en-US" dirty="0" smtClean="0"/>
              <a:t>instruction provided by latest 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 smtClean="0"/>
              <a:t> extension of AMD EPYC processor.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623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1162372" y="4200778"/>
            <a:ext cx="6354306" cy="1580307"/>
            <a:chOff x="2084521" y="4138785"/>
            <a:chExt cx="6354306" cy="1580307"/>
          </a:xfrm>
        </p:grpSpPr>
        <p:grpSp>
          <p:nvGrpSpPr>
            <p:cNvPr id="393" name="Group 392"/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371" name="Rounded Rectangle 370"/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 smtClean="0"/>
                  <a:t>Processor</a:t>
                </a:r>
                <a:endParaRPr lang="en-US" sz="1200" dirty="0" smtClean="0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L1-Cache</a:t>
                </a:r>
                <a:endParaRPr lang="en-US" sz="1000" dirty="0" smtClean="0"/>
              </a:p>
            </p:txBody>
          </p:sp>
          <p:sp>
            <p:nvSpPr>
              <p:cNvPr id="373" name="Rounded Rectangle 372"/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L2-Cache</a:t>
                </a:r>
                <a:endParaRPr lang="en-US" sz="1000" dirty="0" smtClean="0"/>
              </a:p>
            </p:txBody>
          </p:sp>
          <p:sp>
            <p:nvSpPr>
              <p:cNvPr id="374" name="Rounded Rectangle 373"/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L3-Cache</a:t>
                </a:r>
                <a:endParaRPr lang="en-US" sz="1000" dirty="0" smtClean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Main memory</a:t>
                </a:r>
                <a:endParaRPr lang="en-US" sz="1000" dirty="0" smtClean="0"/>
              </a:p>
            </p:txBody>
          </p:sp>
          <p:cxnSp>
            <p:nvCxnSpPr>
              <p:cNvPr id="377" name="Straight Connector 376"/>
              <p:cNvCxnSpPr>
                <a:stCxn id="371" idx="2"/>
                <a:endCxn id="372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Arrow Connector 395"/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V="1">
              <a:off x="6533301" y="4624818"/>
              <a:ext cx="471933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Prefetching request</a:t>
              </a:r>
              <a:endParaRPr lang="en-US" sz="1200" dirty="0" smtClean="0">
                <a:latin typeface="+mn-lt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067227" y="4542964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Data transfer</a:t>
              </a:r>
              <a:endParaRPr lang="en-US" sz="1200" dirty="0" smtClean="0">
                <a:latin typeface="+mn-lt"/>
              </a:endParaRPr>
            </a:p>
          </p:txBody>
        </p:sp>
      </p:grpSp>
      <p:sp>
        <p:nvSpPr>
          <p:cNvPr id="4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00850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</a:t>
            </a:r>
            <a:r>
              <a:rPr lang="en-US" dirty="0"/>
              <a:t>tree is pruned irrespective frozen pattern </a:t>
            </a:r>
            <a:r>
              <a:rPr lang="en-US" dirty="0" smtClean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Pruning increases the BLER. Level of pruning and BLER can be dealt as a trade-off.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0403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5" y="3264917"/>
            <a:ext cx="6418411" cy="2922696"/>
          </a:xfrm>
          <a:prstGeom prst="rect">
            <a:avLst/>
          </a:prstGeom>
        </p:spPr>
      </p:pic>
      <p:sp>
        <p:nvSpPr>
          <p:cNvPr id="4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</a:t>
            </a:r>
            <a:r>
              <a:rPr lang="en-US" dirty="0" smtClean="0"/>
              <a:t>channels </a:t>
            </a:r>
            <a:r>
              <a:rPr lang="en-US" dirty="0"/>
              <a:t>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</a:t>
            </a:r>
            <a:r>
              <a:rPr lang="en-US" dirty="0" smtClean="0"/>
              <a:t>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in encoding and decoding FEC chains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individual bits for CRC calculation is very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 </a:t>
            </a:r>
            <a:r>
              <a:rPr lang="en-US" dirty="0" smtClean="0"/>
              <a:t>8 </a:t>
            </a:r>
            <a:r>
              <a:rPr lang="en-US" dirty="0"/>
              <a:t>bits are processed in parallel rather than bit by bit, 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4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Reduced the usage of</a:t>
                </a:r>
                <a:r>
                  <a:rPr lang="en-US" dirty="0" smtClean="0"/>
                  <a:t> </a:t>
                </a:r>
                <a:r>
                  <a:rPr lang="en-US" dirty="0"/>
                  <a:t>jump functions to avoid flushing of the instruction </a:t>
                </a:r>
                <a:r>
                  <a:rPr lang="en-US" dirty="0" smtClean="0"/>
                  <a:t>pipeline, instead latest instruction extension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is used.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</a:t>
                </a:r>
                <a:r>
                  <a:rPr lang="en-US" dirty="0"/>
                  <a:t>the compiler optimization primitives </a:t>
                </a:r>
                <a:r>
                  <a:rPr lang="en-US" dirty="0" smtClean="0"/>
                  <a:t>for better instruction scheduling.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361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</a:t>
                </a:r>
                <a:r>
                  <a:rPr lang="en-US" dirty="0" smtClean="0"/>
                  <a:t>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 smtClean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chain results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187860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Worst case decoding </a:t>
            </a:r>
            <a:r>
              <a:rPr lang="en-US" sz="1600" b="1" dirty="0"/>
              <a:t>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</a:t>
            </a:r>
            <a:r>
              <a:rPr lang="en-US" sz="1100" dirty="0" smtClean="0">
                <a:solidFill>
                  <a:prstClr val="black"/>
                </a:solidFill>
                <a:latin typeface="Arial"/>
                <a:cs typeface="+mn-cs"/>
              </a:rPr>
              <a:t>frequency</a:t>
            </a:r>
            <a:endParaRPr lang="en-US" sz="11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latency: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 compared to state of the art</a:t>
            </a:r>
            <a:endParaRPr lang="en-US" sz="1600" b="1" dirty="0"/>
          </a:p>
        </p:txBody>
      </p:sp>
      <p:sp>
        <p:nvSpPr>
          <p:cNvPr id="39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3423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the features provided by modern processors such SIMD, Cache prefetching et cetera.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work achieved latency requirements encoding and decoding FEC chains of 5G through software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implementation and </a:t>
            </a:r>
            <a:r>
              <a:rPr lang="en-US" dirty="0" smtClean="0"/>
              <a:t>optimizations </a:t>
            </a:r>
            <a:r>
              <a:rPr lang="en-US" dirty="0"/>
              <a:t>reduced the latency by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4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part of this </a:t>
            </a:r>
            <a:r>
              <a:rPr lang="en-US" dirty="0" smtClean="0"/>
              <a:t>work, </a:t>
            </a:r>
            <a:r>
              <a:rPr lang="en-US" dirty="0"/>
              <a:t>another decoding algorithm, 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</a:t>
            </a:r>
            <a:r>
              <a:rPr lang="en-US" dirty="0" smtClean="0"/>
              <a:t>8 [1].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continuation of this work would be to extend decoding FEC chain by incorporating </a:t>
            </a:r>
            <a:r>
              <a:rPr lang="en-US" dirty="0" smtClean="0"/>
              <a:t>optimized </a:t>
            </a:r>
            <a:r>
              <a:rPr lang="en-US" i="1" dirty="0" smtClean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be interesting to see latency values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27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</a:t>
            </a:r>
            <a:r>
              <a:rPr lang="en-US" sz="800" dirty="0" smtClean="0"/>
              <a:t>Information </a:t>
            </a:r>
            <a:r>
              <a:rPr lang="en-US" sz="800" dirty="0"/>
              <a:t>Theory, vol. 61, pp. 2213–2226, May 2015</a:t>
            </a:r>
            <a:endParaRPr lang="en-US" sz="800" dirty="0"/>
          </a:p>
        </p:txBody>
      </p:sp>
      <p:sp>
        <p:nvSpPr>
          <p:cNvPr id="4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1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4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Encoding a involves polarizing channels to either completely noiseless or fully noisy channels.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As N becomes large, fraction of reliable bit indices approach the capacity of the channel.</a:t>
            </a:r>
          </a:p>
          <a:p>
            <a:pPr lvl="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42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4205874"/>
            <a:ext cx="9144000" cy="258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Each </a:t>
                </a:r>
                <a:r>
                  <a:rPr lang="en-IN" dirty="0"/>
                  <a:t>stage contains vector of size 2</a:t>
                </a:r>
                <a:r>
                  <a:rPr lang="en-IN" baseline="30000" dirty="0"/>
                  <a:t>(N-stage)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>
                    <a:cs typeface="Simplified Arabic Fixed" panose="02070309020205020404" pitchFamily="49" charset="-78"/>
                  </a:rPr>
                  <a:t>operation</a:t>
                </a:r>
                <a:r>
                  <a:rPr lang="en-US" dirty="0" smtClean="0"/>
                  <a:t> </a:t>
                </a:r>
                <a:r>
                  <a:rPr lang="en-US" dirty="0"/>
                  <a:t>introduces correlation between code word </a:t>
                </a:r>
                <a:r>
                  <a:rPr lang="en-US" dirty="0" smtClean="0"/>
                  <a:t>bits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Bits shown in red 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are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 frozen bits.</a:t>
                </a:r>
                <a:r>
                  <a:rPr lang="en-US" dirty="0"/>
                  <a:t> superfluous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88490" y="3799913"/>
            <a:ext cx="3218688" cy="271677"/>
            <a:chOff x="453542" y="5845544"/>
            <a:chExt cx="3218688" cy="271677"/>
          </a:xfrm>
        </p:grpSpPr>
        <p:sp>
          <p:nvSpPr>
            <p:cNvPr id="24" name="Flowchart: Or 23"/>
            <p:cNvSpPr/>
            <p:nvPr/>
          </p:nvSpPr>
          <p:spPr>
            <a:xfrm>
              <a:off x="453542" y="5845544"/>
              <a:ext cx="226771" cy="234087"/>
            </a:xfrm>
            <a:prstGeom prst="flowChar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248" y="5845544"/>
              <a:ext cx="2830982" cy="271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XOR</a:t>
              </a:r>
              <a:r>
                <a:rPr lang="en-US" sz="1600" dirty="0" smtClean="0">
                  <a:latin typeface="+mn-lt"/>
                </a:rPr>
                <a:t> operation</a:t>
              </a:r>
              <a:endParaRPr lang="en-US" sz="1600" dirty="0" smtClean="0">
                <a:latin typeface="+mn-lt"/>
              </a:endParaRPr>
            </a:p>
          </p:txBody>
        </p:sp>
      </p:grp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0" y="2187506"/>
            <a:ext cx="1456841" cy="1729450"/>
          </a:xfrm>
          <a:prstGeom prst="rect">
            <a:avLst/>
          </a:prstGeom>
        </p:spPr>
      </p:pic>
      <p:sp>
        <p:nvSpPr>
          <p:cNvPr id="4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Many construction methods are proposed such as density evolution (DE), Gaussian Approximation DE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 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</a:t>
            </a:r>
            <a:endParaRPr lang="en-US" sz="800" dirty="0"/>
          </a:p>
        </p:txBody>
      </p:sp>
      <p:sp>
        <p:nvSpPr>
          <p:cNvPr id="4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4228"/>
            <a:ext cx="9144000" cy="25715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in the decoder tree performs these operations.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p:sp>
        <p:nvSpPr>
          <p:cNvPr id="42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360"/>
            <a:ext cx="9144000" cy="2778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Fast-SSC algorithm identifies special component codes from polar code which allow immediate decoding avoiding full tree traversal.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5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860156" y="3375364"/>
            <a:ext cx="316940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Origina</a:t>
            </a:r>
            <a:r>
              <a:rPr lang="en-US" sz="1600" dirty="0" smtClean="0">
                <a:latin typeface="+mn-lt"/>
              </a:rPr>
              <a:t>l decoder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16586" y="3375364"/>
            <a:ext cx="20457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Reduced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43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CN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VN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39" y="295384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501360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4046106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2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UM">
    <a:dk1>
      <a:sysClr val="windowText" lastClr="000000"/>
    </a:dk1>
    <a:lt1>
      <a:sysClr val="window" lastClr="FFFFFF"/>
    </a:lt1>
    <a:dk2>
      <a:srgbClr val="003359"/>
    </a:dk2>
    <a:lt2>
      <a:srgbClr val="0065BD"/>
    </a:lt2>
    <a:accent1>
      <a:srgbClr val="005293"/>
    </a:accent1>
    <a:accent2>
      <a:srgbClr val="64A0C8"/>
    </a:accent2>
    <a:accent3>
      <a:srgbClr val="98C6EA"/>
    </a:accent3>
    <a:accent4>
      <a:srgbClr val="A2AD00"/>
    </a:accent4>
    <a:accent5>
      <a:srgbClr val="E37222"/>
    </a:accent5>
    <a:accent6>
      <a:srgbClr val="DAD7C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2704</Words>
  <Application>Microsoft Office PowerPoint</Application>
  <PresentationFormat>On-screen Show (4:3)</PresentationFormat>
  <Paragraphs>473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Polar code construction in 5G</vt:lpstr>
      <vt:lpstr>Decoding polar codes</vt:lpstr>
      <vt:lpstr>Fast-SSC algorithm</vt:lpstr>
      <vt:lpstr>CN, VN and bit combination operations</vt:lpstr>
      <vt:lpstr>Processor architecture: Cache memory</vt:lpstr>
      <vt:lpstr>Instruction pipelining</vt:lpstr>
      <vt:lpstr>Vector processing units</vt:lpstr>
      <vt:lpstr>Encoding FEC chain in 5G</vt:lpstr>
      <vt:lpstr>Information bit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Encoding chain results</vt:lpstr>
      <vt:lpstr>Decoding FEC chain</vt:lpstr>
      <vt:lpstr>Subblock deinterleaver</vt:lpstr>
      <vt:lpstr>Polar decoding: Packing frozen bits</vt:lpstr>
      <vt:lpstr>Optimized CN, VN and bit combination operations</vt:lpstr>
      <vt:lpstr>Decoding R0 and R1 codes</vt:lpstr>
      <vt:lpstr>Decoding RPC Node</vt:lpstr>
      <vt:lpstr>Decoding SPC node</vt:lpstr>
      <vt:lpstr>Avoiding superfluous copying</vt:lpstr>
      <vt:lpstr>Unrolling the decoder</vt:lpstr>
      <vt:lpstr>Cache prefetching</vt:lpstr>
      <vt:lpstr>Decoder tree pruning</vt:lpstr>
      <vt:lpstr>CRC calculation</vt:lpstr>
      <vt:lpstr>Miscellaneous Optimizations</vt:lpstr>
      <vt:lpstr>Decoding chain results</vt:lpstr>
      <vt:lpstr>Conclusion</vt:lpstr>
      <vt:lpstr>Outlook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756</cp:revision>
  <cp:lastPrinted>2015-07-30T14:04:45Z</cp:lastPrinted>
  <dcterms:created xsi:type="dcterms:W3CDTF">2018-07-18T09:27:41Z</dcterms:created>
  <dcterms:modified xsi:type="dcterms:W3CDTF">2018-11-15T10:35:28Z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