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5"/>
  </p:notesMasterIdLst>
  <p:handoutMasterIdLst>
    <p:handoutMasterId r:id="rId36"/>
  </p:handoutMasterIdLst>
  <p:sldIdLst>
    <p:sldId id="396" r:id="rId7"/>
    <p:sldId id="397" r:id="rId8"/>
    <p:sldId id="398" r:id="rId9"/>
    <p:sldId id="369" r:id="rId10"/>
    <p:sldId id="399" r:id="rId11"/>
    <p:sldId id="415" r:id="rId12"/>
    <p:sldId id="431" r:id="rId13"/>
    <p:sldId id="417" r:id="rId14"/>
    <p:sldId id="416" r:id="rId15"/>
    <p:sldId id="400" r:id="rId16"/>
    <p:sldId id="370" r:id="rId17"/>
    <p:sldId id="404" r:id="rId18"/>
    <p:sldId id="402" r:id="rId19"/>
    <p:sldId id="407" r:id="rId20"/>
    <p:sldId id="432" r:id="rId21"/>
    <p:sldId id="413" r:id="rId22"/>
    <p:sldId id="414" r:id="rId23"/>
    <p:sldId id="421" r:id="rId24"/>
    <p:sldId id="419" r:id="rId25"/>
    <p:sldId id="422" r:id="rId26"/>
    <p:sldId id="423" r:id="rId27"/>
    <p:sldId id="424" r:id="rId28"/>
    <p:sldId id="429" r:id="rId29"/>
    <p:sldId id="428" r:id="rId30"/>
    <p:sldId id="409" r:id="rId31"/>
    <p:sldId id="426" r:id="rId32"/>
    <p:sldId id="411" r:id="rId33"/>
    <p:sldId id="412" r:id="rId34"/>
  </p:sldIdLst>
  <p:sldSz cx="9144000" cy="6858000" type="screen4x3"/>
  <p:notesSz cx="9925050" cy="6665913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5" autoAdjust="0"/>
    <p:restoredTop sz="93484" autoAdjust="0"/>
  </p:normalViewPr>
  <p:slideViewPr>
    <p:cSldViewPr snapToGrid="0">
      <p:cViewPr varScale="1">
        <p:scale>
          <a:sx n="131" d="100"/>
          <a:sy n="131" d="100"/>
        </p:scale>
        <p:origin x="126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19/11/2018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19/11/2018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8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4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244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16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searching, polar transform</a:t>
            </a:r>
          </a:p>
          <a:p>
            <a:r>
              <a:rPr lang="en-US" dirty="0"/>
              <a:t> Parity calculation,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912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312" y="2348256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5G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Kumaraiah (Yadhu)</a:t>
            </a:r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Steiner, Peihong Yuan (TUM)</a:t>
            </a:r>
          </a:p>
          <a:p>
            <a:r>
              <a:rPr lang="en-US" dirty="0"/>
              <a:t>Dr. Moritz Harteneck, Alexander 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5234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multiple data elements (vectors) in a single instruction. Incorporated in modern processors.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data parallelism, popular among video/image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using SIMD (Single instruction multiple data)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 due to vector.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0456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Vector processing units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17" y="3212377"/>
            <a:ext cx="2741462" cy="2821388"/>
          </a:xfrm>
          <a:prstGeom prst="rect">
            <a:avLst/>
          </a:prstGeom>
        </p:spPr>
      </p:pic>
      <p:sp>
        <p:nvSpPr>
          <p:cNvPr id="19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94520"/>
            <a:ext cx="8297379" cy="376292"/>
          </a:xfrm>
        </p:spPr>
        <p:txBody>
          <a:bodyPr/>
          <a:lstStyle/>
          <a:p>
            <a:r>
              <a:rPr lang="en-US" sz="800" dirty="0"/>
              <a:t>By </a:t>
            </a:r>
            <a:r>
              <a:rPr lang="en-US" sz="800" dirty="0" err="1"/>
              <a:t>Vadikus</a:t>
            </a:r>
            <a:r>
              <a:rPr lang="en-US" sz="800" dirty="0"/>
              <a:t> - CC BY-SA 4.0, https://commons.wikimedia.org/w/index.php?curid=39715273</a:t>
            </a:r>
          </a:p>
        </p:txBody>
      </p:sp>
      <p:sp>
        <p:nvSpPr>
          <p:cNvPr id="8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39754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9" y="2055540"/>
            <a:ext cx="5935239" cy="4584127"/>
          </a:xfrm>
          <a:prstGeom prst="rect">
            <a:avLst/>
          </a:prstGeom>
        </p:spPr>
      </p:pic>
      <p:sp>
        <p:nvSpPr>
          <p:cNvPr id="18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Reliable </a:t>
                </a:r>
                <a:r>
                  <a:rPr lang="en-US" dirty="0"/>
                  <a:t>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to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Algorithm reformulated to use lookup table and mark the elements instead of removing.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Reformulated algorithm avoids redundant copying, search and remove operations.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11940"/>
                <a:ext cx="8508999" cy="4699572"/>
              </a:xfrm>
              <a:blipFill>
                <a:blip r:embed="rId3"/>
                <a:stretch>
                  <a:fillRect l="-1361" t="-1038"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077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code construction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1" y="4688368"/>
            <a:ext cx="6057900" cy="590550"/>
          </a:xfrm>
          <a:prstGeom prst="rect">
            <a:avLst/>
          </a:prstGeom>
        </p:spPr>
      </p:pic>
      <p:sp>
        <p:nvSpPr>
          <p:cNvPr id="8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Avoid superfluous copying: 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Intelligent </a:t>
                </a:r>
                <a:r>
                  <a:rPr lang="en-US" dirty="0"/>
                  <a:t>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2"/>
                    </a:solidFill>
                  </a:rPr>
                  <a:t>Exploit </a:t>
                </a:r>
                <a:r>
                  <a:rPr lang="en-US" dirty="0">
                    <a:solidFill>
                      <a:schemeClr val="bg2"/>
                    </a:solidFill>
                  </a:rPr>
                  <a:t>data parallelism: 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Naive implementation in software considers each bit as one integer. Each bit is processed sequentially.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Multiple bits </a:t>
                </a:r>
                <a:r>
                  <a:rPr lang="en-US" dirty="0" smtClean="0"/>
                  <a:t>processed </a:t>
                </a:r>
                <a:r>
                  <a:rPr lang="en-US" dirty="0"/>
                  <a:t>in parallel by packing multiple </a:t>
                </a:r>
                <a:r>
                  <a:rPr lang="en-US" dirty="0" smtClean="0"/>
                  <a:t>bits </a:t>
                </a:r>
                <a:r>
                  <a:rPr lang="en-US" dirty="0"/>
                  <a:t>to single </a:t>
                </a:r>
                <a:r>
                  <a:rPr lang="en-US" dirty="0" smtClean="0"/>
                  <a:t>integer. E.g. int8 = </a:t>
                </a:r>
                <a:r>
                  <a:rPr lang="en-US" dirty="0"/>
                  <a:t>8 info bits, </a:t>
                </a:r>
                <a:r>
                  <a:rPr lang="en-US" dirty="0" smtClean="0"/>
                  <a:t>int64 = </a:t>
                </a:r>
                <a:r>
                  <a:rPr lang="en-US" dirty="0"/>
                  <a:t>64 info bits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SIMD registers are </a:t>
                </a:r>
                <a:r>
                  <a:rPr lang="en-US" dirty="0"/>
                  <a:t>256 bits </a:t>
                </a:r>
                <a:r>
                  <a:rPr lang="en-US" dirty="0" smtClean="0"/>
                  <a:t>wide, Resulting </a:t>
                </a:r>
                <a:r>
                  <a:rPr lang="en-US" dirty="0"/>
                  <a:t>in a parallelism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186643"/>
                <a:ext cx="8508999" cy="5209198"/>
              </a:xfrm>
              <a:blipFill>
                <a:blip r:embed="rId3"/>
                <a:stretch>
                  <a:fillRect l="-1361"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449" y="698802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Encoder</a:t>
            </a:r>
          </a:p>
        </p:txBody>
      </p:sp>
      <p:pic>
        <p:nvPicPr>
          <p:cNvPr id="465" name="Picture 4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574" y="944001"/>
            <a:ext cx="1240794" cy="1472976"/>
          </a:xfrm>
          <a:prstGeom prst="rect">
            <a:avLst/>
          </a:prstGeom>
        </p:spPr>
      </p:pic>
      <p:graphicFrame>
        <p:nvGraphicFramePr>
          <p:cNvPr id="2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061522"/>
              </p:ext>
            </p:extLst>
          </p:nvPr>
        </p:nvGraphicFramePr>
        <p:xfrm>
          <a:off x="3445838" y="4522593"/>
          <a:ext cx="1666240" cy="195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234156"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37830" y="4485646"/>
            <a:ext cx="1622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Each row represents 8 bit integer representing one info bit.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082969" y="4656519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5225927" y="5403770"/>
            <a:ext cx="946376" cy="31455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sp>
        <p:nvSpPr>
          <p:cNvPr id="32" name="TextBox 31"/>
          <p:cNvSpPr txBox="1"/>
          <p:nvPr/>
        </p:nvSpPr>
        <p:spPr>
          <a:xfrm>
            <a:off x="5065786" y="4180396"/>
            <a:ext cx="2284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Only last column contains info bits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024785" y="418039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38583"/>
              </p:ext>
            </p:extLst>
          </p:nvPr>
        </p:nvGraphicFramePr>
        <p:xfrm>
          <a:off x="6320097" y="5439127"/>
          <a:ext cx="1743872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84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17984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136666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0097" y="5112877"/>
            <a:ext cx="2101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 bits grouped as one integer.</a:t>
            </a:r>
          </a:p>
        </p:txBody>
      </p:sp>
      <p:sp>
        <p:nvSpPr>
          <p:cNvPr id="48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670"/>
          <p:cNvGrpSpPr/>
          <p:nvPr/>
        </p:nvGrpSpPr>
        <p:grpSpPr>
          <a:xfrm>
            <a:off x="2377440" y="3717964"/>
            <a:ext cx="4981652" cy="2720936"/>
            <a:chOff x="4090941" y="3868039"/>
            <a:chExt cx="5053059" cy="2737587"/>
          </a:xfrm>
        </p:grpSpPr>
        <p:pic>
          <p:nvPicPr>
            <p:cNvPr id="653" name="Picture 6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0941" y="3868039"/>
              <a:ext cx="5053059" cy="2737587"/>
            </a:xfrm>
            <a:prstGeom prst="rect">
              <a:avLst/>
            </a:prstGeom>
          </p:spPr>
        </p:pic>
        <p:sp>
          <p:nvSpPr>
            <p:cNvPr id="612" name="Freeform 611"/>
            <p:cNvSpPr/>
            <p:nvPr/>
          </p:nvSpPr>
          <p:spPr>
            <a:xfrm>
              <a:off x="4296902" y="3930483"/>
              <a:ext cx="4693145" cy="2542830"/>
            </a:xfrm>
            <a:custGeom>
              <a:avLst/>
              <a:gdLst>
                <a:gd name="connsiteX0" fmla="*/ 2575809 w 5209281"/>
                <a:gd name="connsiteY0" fmla="*/ 0 h 2777746"/>
                <a:gd name="connsiteX1" fmla="*/ 1289553 w 5209281"/>
                <a:gd name="connsiteY1" fmla="*/ 1036320 h 2777746"/>
                <a:gd name="connsiteX2" fmla="*/ 417825 w 5209281"/>
                <a:gd name="connsiteY2" fmla="*/ 1853184 h 2777746"/>
                <a:gd name="connsiteX3" fmla="*/ 9393 w 5209281"/>
                <a:gd name="connsiteY3" fmla="*/ 2627376 h 2777746"/>
                <a:gd name="connsiteX4" fmla="*/ 789681 w 5209281"/>
                <a:gd name="connsiteY4" fmla="*/ 2590800 h 2777746"/>
                <a:gd name="connsiteX5" fmla="*/ 1167633 w 5209281"/>
                <a:gd name="connsiteY5" fmla="*/ 2078736 h 2777746"/>
                <a:gd name="connsiteX6" fmla="*/ 1941825 w 5209281"/>
                <a:gd name="connsiteY6" fmla="*/ 1871472 h 2777746"/>
                <a:gd name="connsiteX7" fmla="*/ 1484625 w 5209281"/>
                <a:gd name="connsiteY7" fmla="*/ 2590800 h 2777746"/>
                <a:gd name="connsiteX8" fmla="*/ 2252721 w 5209281"/>
                <a:gd name="connsiteY8" fmla="*/ 2615184 h 2777746"/>
                <a:gd name="connsiteX9" fmla="*/ 2703825 w 5209281"/>
                <a:gd name="connsiteY9" fmla="*/ 1328928 h 2777746"/>
                <a:gd name="connsiteX10" fmla="*/ 4124193 w 5209281"/>
                <a:gd name="connsiteY10" fmla="*/ 1048512 h 2777746"/>
                <a:gd name="connsiteX11" fmla="*/ 3380481 w 5209281"/>
                <a:gd name="connsiteY11" fmla="*/ 1865376 h 2777746"/>
                <a:gd name="connsiteX12" fmla="*/ 2837937 w 5209281"/>
                <a:gd name="connsiteY12" fmla="*/ 2712720 h 2777746"/>
                <a:gd name="connsiteX13" fmla="*/ 3660897 w 5209281"/>
                <a:gd name="connsiteY13" fmla="*/ 2645664 h 2777746"/>
                <a:gd name="connsiteX14" fmla="*/ 4057137 w 5209281"/>
                <a:gd name="connsiteY14" fmla="*/ 2054352 h 2777746"/>
                <a:gd name="connsiteX15" fmla="*/ 4843521 w 5209281"/>
                <a:gd name="connsiteY15" fmla="*/ 1847088 h 2777746"/>
                <a:gd name="connsiteX16" fmla="*/ 4349745 w 5209281"/>
                <a:gd name="connsiteY16" fmla="*/ 2657856 h 2777746"/>
                <a:gd name="connsiteX17" fmla="*/ 5209281 w 5209281"/>
                <a:gd name="connsiteY17" fmla="*/ 2651760 h 2777746"/>
                <a:gd name="connsiteX18" fmla="*/ 5209281 w 5209281"/>
                <a:gd name="connsiteY18" fmla="*/ 2651760 h 2777746"/>
                <a:gd name="connsiteX19" fmla="*/ 5209281 w 5209281"/>
                <a:gd name="connsiteY19" fmla="*/ 2657856 h 277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209281" h="2777746">
                  <a:moveTo>
                    <a:pt x="2575809" y="0"/>
                  </a:moveTo>
                  <a:cubicBezTo>
                    <a:pt x="2112513" y="363728"/>
                    <a:pt x="1649217" y="727456"/>
                    <a:pt x="1289553" y="1036320"/>
                  </a:cubicBezTo>
                  <a:cubicBezTo>
                    <a:pt x="929889" y="1345184"/>
                    <a:pt x="631185" y="1588008"/>
                    <a:pt x="417825" y="1853184"/>
                  </a:cubicBezTo>
                  <a:cubicBezTo>
                    <a:pt x="204465" y="2118360"/>
                    <a:pt x="-52583" y="2504440"/>
                    <a:pt x="9393" y="2627376"/>
                  </a:cubicBezTo>
                  <a:cubicBezTo>
                    <a:pt x="71369" y="2750312"/>
                    <a:pt x="596641" y="2682240"/>
                    <a:pt x="789681" y="2590800"/>
                  </a:cubicBezTo>
                  <a:cubicBezTo>
                    <a:pt x="982721" y="2499360"/>
                    <a:pt x="975609" y="2198624"/>
                    <a:pt x="1167633" y="2078736"/>
                  </a:cubicBezTo>
                  <a:cubicBezTo>
                    <a:pt x="1359657" y="1958848"/>
                    <a:pt x="1888993" y="1786128"/>
                    <a:pt x="1941825" y="1871472"/>
                  </a:cubicBezTo>
                  <a:cubicBezTo>
                    <a:pt x="1994657" y="1956816"/>
                    <a:pt x="1432809" y="2466848"/>
                    <a:pt x="1484625" y="2590800"/>
                  </a:cubicBezTo>
                  <a:cubicBezTo>
                    <a:pt x="1536441" y="2714752"/>
                    <a:pt x="2049521" y="2825496"/>
                    <a:pt x="2252721" y="2615184"/>
                  </a:cubicBezTo>
                  <a:cubicBezTo>
                    <a:pt x="2455921" y="2404872"/>
                    <a:pt x="2391913" y="1590040"/>
                    <a:pt x="2703825" y="1328928"/>
                  </a:cubicBezTo>
                  <a:cubicBezTo>
                    <a:pt x="3015737" y="1067816"/>
                    <a:pt x="4011417" y="959104"/>
                    <a:pt x="4124193" y="1048512"/>
                  </a:cubicBezTo>
                  <a:cubicBezTo>
                    <a:pt x="4236969" y="1137920"/>
                    <a:pt x="3594857" y="1588008"/>
                    <a:pt x="3380481" y="1865376"/>
                  </a:cubicBezTo>
                  <a:cubicBezTo>
                    <a:pt x="3166105" y="2142744"/>
                    <a:pt x="2791201" y="2582672"/>
                    <a:pt x="2837937" y="2712720"/>
                  </a:cubicBezTo>
                  <a:cubicBezTo>
                    <a:pt x="2884673" y="2842768"/>
                    <a:pt x="3457697" y="2755392"/>
                    <a:pt x="3660897" y="2645664"/>
                  </a:cubicBezTo>
                  <a:cubicBezTo>
                    <a:pt x="3864097" y="2535936"/>
                    <a:pt x="3860033" y="2187448"/>
                    <a:pt x="4057137" y="2054352"/>
                  </a:cubicBezTo>
                  <a:cubicBezTo>
                    <a:pt x="4254241" y="1921256"/>
                    <a:pt x="4794753" y="1746504"/>
                    <a:pt x="4843521" y="1847088"/>
                  </a:cubicBezTo>
                  <a:cubicBezTo>
                    <a:pt x="4892289" y="1947672"/>
                    <a:pt x="4288785" y="2523744"/>
                    <a:pt x="4349745" y="2657856"/>
                  </a:cubicBezTo>
                  <a:cubicBezTo>
                    <a:pt x="4410705" y="2791968"/>
                    <a:pt x="5209281" y="2651760"/>
                    <a:pt x="5209281" y="2651760"/>
                  </a:cubicBezTo>
                  <a:lnTo>
                    <a:pt x="5209281" y="2651760"/>
                  </a:lnTo>
                  <a:lnTo>
                    <a:pt x="5209281" y="2657856"/>
                  </a:lnTo>
                </a:path>
              </a:pathLst>
            </a:custGeom>
            <a:ln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Plain encoder implementation traverses till the end of tree. E.g.: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traverse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nodes.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</a:t>
                </a:r>
                <a:r>
                  <a:rPr lang="en-US" dirty="0" smtClean="0"/>
                  <a:t>is done </a:t>
                </a:r>
                <a:r>
                  <a:rPr lang="en-US" dirty="0" smtClean="0"/>
                  <a:t>by </a:t>
                </a:r>
                <a:r>
                  <a:rPr lang="en-US" dirty="0"/>
                  <a:t>building a lookup table and stopping encoding </a:t>
                </a:r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 smtClean="0"/>
                  <a:t> level, </a:t>
                </a:r>
                <a:r>
                  <a:rPr lang="en-US" dirty="0"/>
                  <a:t>i.e.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Number </a:t>
                </a:r>
                <a:r>
                  <a:rPr lang="en-US" dirty="0"/>
                  <a:t>of nodes </a:t>
                </a:r>
                <a:r>
                  <a:rPr lang="en-US" dirty="0" smtClean="0"/>
                  <a:t>reduced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 hence significantly </a:t>
                </a:r>
                <a:r>
                  <a:rPr lang="en-US" dirty="0" smtClean="0"/>
                  <a:t>reducing </a:t>
                </a:r>
                <a:r>
                  <a:rPr lang="en-US" dirty="0"/>
                  <a:t>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</a:t>
                </a:r>
                <a:r>
                  <a:rPr lang="en-US" dirty="0" smtClean="0"/>
                  <a:t>is applicable for </a:t>
                </a:r>
                <a:r>
                  <a:rPr lang="en-US" dirty="0"/>
                  <a:t>hardware </a:t>
                </a:r>
                <a:r>
                  <a:rPr lang="en-US" dirty="0" smtClean="0"/>
                  <a:t>implementations as well.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Recursive function has overhead since every function call requires new stack allocation and branching. Both have huge overhead.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064687"/>
                <a:ext cx="8508999" cy="4962474"/>
              </a:xfrm>
              <a:blipFill>
                <a:blip r:embed="rId4"/>
                <a:stretch>
                  <a:fillRect l="-1361" t="-1106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50728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Tree pruning and Unrolling recursion</a:t>
            </a:r>
          </a:p>
        </p:txBody>
      </p:sp>
      <p:sp>
        <p:nvSpPr>
          <p:cNvPr id="66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07153"/>
              </p:ext>
            </p:extLst>
          </p:nvPr>
        </p:nvGraphicFramePr>
        <p:xfrm>
          <a:off x="316992" y="2608955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451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25576"/>
              </p:ext>
            </p:extLst>
          </p:nvPr>
        </p:nvGraphicFramePr>
        <p:xfrm>
          <a:off x="317169" y="4022066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34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02" name="TextBox 601"/>
          <p:cNvSpPr txBox="1"/>
          <p:nvPr/>
        </p:nvSpPr>
        <p:spPr>
          <a:xfrm>
            <a:off x="316992" y="2264148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encoding FEC chain: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6992" y="3677259"/>
            <a:ext cx="4133088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Encoder Latency:</a:t>
            </a:r>
          </a:p>
        </p:txBody>
      </p:sp>
      <p:sp>
        <p:nvSpPr>
          <p:cNvPr id="18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78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62251"/>
            <a:ext cx="8508999" cy="410369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Decoding FEC chain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77" name="Content Placeholder 476"/>
          <p:cNvSpPr>
            <a:spLocks noGrp="1"/>
          </p:cNvSpPr>
          <p:nvPr>
            <p:ph idx="1"/>
          </p:nvPr>
        </p:nvSpPr>
        <p:spPr>
          <a:xfrm>
            <a:off x="319090" y="1148486"/>
            <a:ext cx="8508999" cy="53132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FEC chain for Physical Uplink Control Channel (</a:t>
            </a:r>
            <a:r>
              <a:rPr lang="en-US" i="1" dirty="0"/>
              <a:t>PUCCH</a:t>
            </a:r>
            <a:r>
              <a:rPr lang="en-US" dirty="0"/>
              <a:t>) and Physical uplink shared Channel (</a:t>
            </a:r>
            <a:r>
              <a:rPr lang="en-US" i="1" dirty="0"/>
              <a:t>PUSCH</a:t>
            </a:r>
            <a:r>
              <a:rPr lang="en-US" dirty="0"/>
              <a:t>).</a:t>
            </a:r>
          </a:p>
        </p:txBody>
      </p:sp>
      <p:pic>
        <p:nvPicPr>
          <p:cNvPr id="478" name="Content Placeholder 11">
            <a:extLst>
              <a:ext uri="{FF2B5EF4-FFF2-40B4-BE49-F238E27FC236}">
                <a16:creationId xmlns:a16="http://schemas.microsoft.com/office/drawing/2014/main" id="{957F4742-937F-4F3E-8F2F-1263E39AC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17" y="1758141"/>
            <a:ext cx="5020028" cy="477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of </a:t>
                </a:r>
                <a:r>
                  <a:rPr lang="en-US" dirty="0" err="1"/>
                  <a:t>subblock</a:t>
                </a:r>
                <a:r>
                  <a:rPr lang="en-US" dirty="0"/>
                  <a:t> </a:t>
                </a:r>
                <a:r>
                  <a:rPr lang="en-US" dirty="0" err="1"/>
                  <a:t>interleaver</a:t>
                </a:r>
                <a:r>
                  <a:rPr lang="en-US" dirty="0"/>
                  <a:t> operation performed at the transmitter.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Deinterleaving</a:t>
                </a:r>
                <a:r>
                  <a:rPr lang="en-US" dirty="0"/>
                  <a:t> is performed as shown in the figure.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Expensive operation due to huge number of division, multiplication and modulus operations and it is also sequential.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operation is broken down into three parts, each of them are implemented using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permute</a:t>
                </a:r>
                <a:r>
                  <a:rPr lang="en-US" dirty="0"/>
                  <a:t> and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blend</a:t>
                </a:r>
                <a:r>
                  <a:rPr lang="en-US" dirty="0"/>
                  <a:t>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Latency reduced from 19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to  0.47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E174C2-B006-4E63-A6CE-BFB57AD7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440941"/>
                <a:ext cx="8508999" cy="4699572"/>
              </a:xfrm>
              <a:blipFill>
                <a:blip r:embed="rId3"/>
                <a:stretch>
                  <a:fillRect l="-1361" t="-1038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Subblock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deinterleaver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21" y="4620656"/>
            <a:ext cx="8509686" cy="1069523"/>
          </a:xfrm>
          <a:prstGeom prst="rect">
            <a:avLst/>
          </a:prstGeom>
        </p:spPr>
      </p:pic>
      <p:sp>
        <p:nvSpPr>
          <p:cNvPr id="15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Decoding operation involves CN, VN and bit combination instructions in every node of decoding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Efficient implementation of these operations is critical for achieving low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CN, VN and bit combination operations are </a:t>
                </a:r>
                <a:r>
                  <a:rPr lang="en-US" dirty="0" err="1"/>
                  <a:t>vectorized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Sign multiplication in CN operation is reduced to bitwise negation and implemented using SIMD instructions.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VN operation multiplication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reformulated using bit wise negation.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Bit combination is performed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SIMD XOR </a:t>
                </a:r>
                <a:r>
                  <a:rPr lang="en-US" dirty="0">
                    <a:cs typeface="Simplified Arabic Fixed" panose="02070309020205020404" pitchFamily="49" charset="-78"/>
                  </a:rPr>
                  <a:t>instructions.</a:t>
                </a:r>
                <a:r>
                  <a:rPr lang="en-US" sz="1800" dirty="0">
                    <a:solidFill>
                      <a:schemeClr val="bg2"/>
                    </a:solidFill>
                  </a:rPr>
                  <a:t> </a:t>
                </a:r>
              </a:p>
              <a:p>
                <a:endParaRPr lang="en-US" sz="600" dirty="0">
                  <a:solidFill>
                    <a:schemeClr val="bg2"/>
                  </a:solidFill>
                </a:endParaRPr>
              </a:p>
              <a:p>
                <a:r>
                  <a:rPr lang="en-US" sz="1800" dirty="0">
                    <a:solidFill>
                      <a:schemeClr val="bg2"/>
                    </a:solidFill>
                  </a:rPr>
                  <a:t>Avoiding superfluous copying: </a:t>
                </a:r>
                <a:endParaRPr lang="en-US" dirty="0">
                  <a:solidFill>
                    <a:prstClr val="black"/>
                  </a:solidFill>
                  <a:cs typeface="Simplified Arabic Fixed" panose="02070309020205020404" pitchFamily="49" charset="-78"/>
                </a:endParaRPr>
              </a:p>
              <a:p>
                <a:pPr marL="646113" lvl="2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Intelligent memory layout design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so that it is part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cs typeface="Simplified Arabic Fixed" panose="02070309020205020404" pitchFamily="49" charset="-78"/>
                  </a:rPr>
                  <a:t> without explicit copying.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723491"/>
                <a:ext cx="8508999" cy="4699572"/>
              </a:xfrm>
              <a:blipFill>
                <a:blip r:embed="rId3"/>
                <a:stretch>
                  <a:fillRect l="-1648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86" y="839931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Decoding</a:t>
            </a:r>
            <a:r>
              <a:rPr lang="en-US" dirty="0">
                <a:solidFill>
                  <a:schemeClr val="bg2"/>
                </a:solidFill>
              </a:rPr>
              <a:t>: Optimized CN, VN and bit </a:t>
            </a:r>
            <a:r>
              <a:rPr lang="en-US" dirty="0" smtClean="0">
                <a:solidFill>
                  <a:schemeClr val="bg2"/>
                </a:solidFill>
              </a:rPr>
              <a:t>combination</a:t>
            </a:r>
            <a:endParaRPr 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Content Placeholder 1"/>
              <p:cNvSpPr txBox="1">
                <a:spLocks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err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 err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0" lvl="1" indent="0">
                  <a:buFont typeface="Arial" charset="0"/>
                  <a:buNone/>
                </a:pPr>
                <a:r>
                  <a:rPr lang="en-US" sz="1200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93" y="4900521"/>
                <a:ext cx="3769693" cy="2200917"/>
              </a:xfrm>
              <a:prstGeom prst="rect">
                <a:avLst/>
              </a:prstGeom>
              <a:blipFill>
                <a:blip r:embed="rId4"/>
                <a:stretch>
                  <a:fillRect l="-22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Content Placeholder 1"/>
              <p:cNvSpPr txBox="1">
                <a:spLocks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6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VN operation:</a:t>
                </a:r>
              </a:p>
              <a:p>
                <a:pPr marL="538162" lvl="4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Font typeface="Symbol" pitchFamily="18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2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2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	</a:t>
                </a:r>
                <a:endParaRPr lang="en-US" sz="1200" dirty="0"/>
              </a:p>
            </p:txBody>
          </p:sp>
        </mc:Choice>
        <mc:Fallback xmlns="">
          <p:sp>
            <p:nvSpPr>
              <p:cNvPr id="45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8" y="4842001"/>
                <a:ext cx="3372139" cy="2200917"/>
              </a:xfrm>
              <a:prstGeom prst="rect">
                <a:avLst/>
              </a:prstGeom>
              <a:blipFill>
                <a:blip r:embed="rId5"/>
                <a:stretch>
                  <a:fillRect l="-2532" b="-52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multiple frozen bits allows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the expensive branch instructions and exploits data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frozen pattern at child node  = {1,1……..1,1} //256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de-DE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int8_t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auto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256;i++)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frozenPattern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] != 1) {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rateZeroNode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Packing frozen pattern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007258" y="3897824"/>
            <a:ext cx="10146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Naive way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715973" y="3874356"/>
            <a:ext cx="2126529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Efficient SIMD way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4255007" y="4164351"/>
            <a:ext cx="4572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template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inline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bool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isRateZeroNode</a:t>
            </a:r>
            <a:r>
              <a:rPr lang="de-DE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b="1" dirty="0">
                <a:solidFill>
                  <a:srgbClr val="005032"/>
                </a:solidFill>
                <a:latin typeface="Consolas" panose="020B0609020204030204" pitchFamily="49" charset="0"/>
              </a:rPr>
              <a:t>uint64_t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s[]) {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temp1 = _mm256_loadu_si256 ((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*)s);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temp2;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temp2 = _mm256_set1_epi8 ((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)0xFF);</a:t>
            </a:r>
          </a:p>
          <a:p>
            <a:endParaRPr 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5032"/>
                </a:solidFill>
                <a:latin typeface="Consolas" panose="020B0609020204030204" pitchFamily="49" charset="0"/>
              </a:rPr>
              <a:t>    __m256i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_mm256_cmpeq_epi64 (temp1, temp2);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unsigned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bitmask = _mm256_movemask_epi8(</a:t>
            </a:r>
            <a:r>
              <a:rPr lang="en-US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pcmp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(bitmask == 0xffffffffU);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00" dirty="0"/>
          </a:p>
        </p:txBody>
      </p:sp>
      <p:sp>
        <p:nvSpPr>
          <p:cNvPr id="21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Encoding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Decoding FEC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Latency results : Decoding 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Outlook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8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Content Placeholder 283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R0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R0 node contains all frozen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Decoded bits are set to zero. Further tree traversal isn’t necessary.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Decoding R1 code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R1 node contains all information bits.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No extra information is gained by traversing full tree.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Simple hard decision decoding is performed at this node.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r>
                  <a:rPr lang="en-US" dirty="0"/>
                  <a:t>Decoding performed by applying threshold detection and polar transform.</a:t>
                </a:r>
              </a:p>
              <a:p>
                <a:pPr marL="461963" lvl="1" indent="-28575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 speedup R1 node decoding, threshold detection and polar transform is </a:t>
                </a:r>
                <a:r>
                  <a:rPr lang="en-US" dirty="0" err="1"/>
                  <a:t>vectorized</a:t>
                </a:r>
                <a:r>
                  <a:rPr lang="en-US" dirty="0"/>
                  <a:t> with a parallelism factor of 16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16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Processes vectors of size 16 using SIMD instructions. Namely with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vpcmpeq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>
                    <a:cs typeface="Simplified Arabic Fixed" panose="02070309020205020404" pitchFamily="49" charset="-78"/>
                  </a:rPr>
                  <a:t>and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 </a:t>
                </a:r>
                <a:r>
                  <a:rPr lang="en-US" dirty="0" err="1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vpxor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84" name="Content Placeholder 28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309048"/>
                <a:ext cx="8508999" cy="4699572"/>
              </a:xfrm>
              <a:blipFill>
                <a:blip r:embed="rId3"/>
                <a:stretch>
                  <a:fillRect l="-1504" t="-1427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61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R0 and R1 codes</a:t>
            </a:r>
          </a:p>
        </p:txBody>
      </p:sp>
      <p:sp>
        <p:nvSpPr>
          <p:cNvPr id="31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8008" y="130498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RPC node’s right most descendent contains information and all remaining bits are frozen.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operation involves summing of all the elements of LLR vector and deciding the bit based on the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is stored at information bit position and zeros are stored in frozen bit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Summation is calculated block wise with AVX2 vector instructions.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2311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RPC Node</a:t>
            </a:r>
          </a:p>
        </p:txBody>
      </p:sp>
      <p:pic>
        <p:nvPicPr>
          <p:cNvPr id="308" name="Content Placeholder 8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81" y="3014489"/>
            <a:ext cx="5649826" cy="26901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/>
              <p:cNvSpPr txBox="1"/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98" y="3788301"/>
                <a:ext cx="2766783" cy="105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2920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SPC node</a:t>
            </a:r>
          </a:p>
        </p:txBody>
      </p:sp>
      <p:sp>
        <p:nvSpPr>
          <p:cNvPr id="309" name="Content Placeholder 308"/>
          <p:cNvSpPr>
            <a:spLocks noGrp="1"/>
          </p:cNvSpPr>
          <p:nvPr>
            <p:ph idx="1"/>
          </p:nvPr>
        </p:nvSpPr>
        <p:spPr>
          <a:xfrm>
            <a:off x="319090" y="1162373"/>
            <a:ext cx="8508999" cy="53109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SPC node’s left most descendent is a frozen bit and remaining positions contain information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threshold detection, parity calculation, searching minimum magnitude LLR and polar transform.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wise threshold detection with SIMD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calculation with bit packing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 </a:t>
            </a:r>
            <a:r>
              <a:rPr lang="en-US" dirty="0">
                <a:cs typeface="Simplified Arabic Fixed" panose="02070309020205020404" pitchFamily="49" charset="-78"/>
              </a:rPr>
              <a:t>instruction.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Searching is performed with another SIMD instruction </a:t>
            </a:r>
            <a:r>
              <a:rPr lang="en-US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Simplified Arabic Fixed" panose="02070309020205020404" pitchFamily="49" charset="-78"/>
              </a:rPr>
              <a:t>Finally optimized polar transform function is called.</a:t>
            </a:r>
          </a:p>
        </p:txBody>
      </p:sp>
      <p:sp>
        <p:nvSpPr>
          <p:cNvPr id="347" name="Cloud 346"/>
          <p:cNvSpPr/>
          <p:nvPr/>
        </p:nvSpPr>
        <p:spPr>
          <a:xfrm>
            <a:off x="3032452" y="3514112"/>
            <a:ext cx="1495587" cy="798163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200" dirty="0"/>
              <a:t>SPC decoding</a:t>
            </a:r>
          </a:p>
        </p:txBody>
      </p:sp>
      <p:sp>
        <p:nvSpPr>
          <p:cNvPr id="351" name="Cloud 350"/>
          <p:cNvSpPr/>
          <p:nvPr/>
        </p:nvSpPr>
        <p:spPr>
          <a:xfrm>
            <a:off x="1323107" y="4240622"/>
            <a:ext cx="1048133" cy="545181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Threshold detection</a:t>
            </a:r>
          </a:p>
        </p:txBody>
      </p:sp>
      <p:sp>
        <p:nvSpPr>
          <p:cNvPr id="352" name="Cloud 351"/>
          <p:cNvSpPr/>
          <p:nvPr/>
        </p:nvSpPr>
        <p:spPr>
          <a:xfrm>
            <a:off x="4466800" y="5790824"/>
            <a:ext cx="1135837" cy="469471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PHMINPOS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Instruction</a:t>
            </a:r>
          </a:p>
        </p:txBody>
      </p:sp>
      <p:sp>
        <p:nvSpPr>
          <p:cNvPr id="353" name="Cloud 352"/>
          <p:cNvSpPr/>
          <p:nvPr/>
        </p:nvSpPr>
        <p:spPr>
          <a:xfrm>
            <a:off x="531418" y="5061959"/>
            <a:ext cx="1227639" cy="509682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Comparison</a:t>
            </a:r>
          </a:p>
        </p:txBody>
      </p:sp>
      <p:sp>
        <p:nvSpPr>
          <p:cNvPr id="354" name="Cloud 353"/>
          <p:cNvSpPr/>
          <p:nvPr/>
        </p:nvSpPr>
        <p:spPr>
          <a:xfrm>
            <a:off x="2552733" y="5785378"/>
            <a:ext cx="1004128" cy="47491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POPCNT</a:t>
            </a:r>
            <a:r>
              <a:rPr lang="en-US" sz="800" dirty="0"/>
              <a:t> instruction</a:t>
            </a:r>
          </a:p>
        </p:txBody>
      </p:sp>
      <p:sp>
        <p:nvSpPr>
          <p:cNvPr id="355" name="Cloud 354"/>
          <p:cNvSpPr/>
          <p:nvPr/>
        </p:nvSpPr>
        <p:spPr>
          <a:xfrm>
            <a:off x="5189251" y="4044089"/>
            <a:ext cx="1025569" cy="558908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Polar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Transform</a:t>
            </a:r>
          </a:p>
        </p:txBody>
      </p:sp>
      <p:sp>
        <p:nvSpPr>
          <p:cNvPr id="356" name="Cloud 355"/>
          <p:cNvSpPr/>
          <p:nvPr/>
        </p:nvSpPr>
        <p:spPr>
          <a:xfrm>
            <a:off x="4092836" y="4702769"/>
            <a:ext cx="1029354" cy="411672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Searching</a:t>
            </a:r>
          </a:p>
        </p:txBody>
      </p:sp>
      <p:sp>
        <p:nvSpPr>
          <p:cNvPr id="357" name="Cloud 356"/>
          <p:cNvSpPr/>
          <p:nvPr/>
        </p:nvSpPr>
        <p:spPr>
          <a:xfrm>
            <a:off x="2666759" y="4862068"/>
            <a:ext cx="961506" cy="455586"/>
          </a:xfrm>
          <a:prstGeom prst="clou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Parity</a:t>
            </a:r>
          </a:p>
          <a:p>
            <a:pPr algn="ctr">
              <a:lnSpc>
                <a:spcPct val="114000"/>
              </a:lnSpc>
            </a:pPr>
            <a:r>
              <a:rPr lang="en-US" sz="800" dirty="0"/>
              <a:t>compute</a:t>
            </a:r>
          </a:p>
        </p:txBody>
      </p:sp>
      <p:sp>
        <p:nvSpPr>
          <p:cNvPr id="358" name="Cloud 357"/>
          <p:cNvSpPr/>
          <p:nvPr/>
        </p:nvSpPr>
        <p:spPr>
          <a:xfrm>
            <a:off x="6295219" y="5114441"/>
            <a:ext cx="1106792" cy="473707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800" dirty="0"/>
              <a:t>SIMD </a:t>
            </a:r>
            <a:r>
              <a:rPr lang="en-US" sz="8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XOR</a:t>
            </a:r>
            <a:r>
              <a:rPr lang="en-US" sz="800" dirty="0"/>
              <a:t> operation</a:t>
            </a:r>
          </a:p>
        </p:txBody>
      </p:sp>
      <p:cxnSp>
        <p:nvCxnSpPr>
          <p:cNvPr id="361" name="Straight Arrow Connector 360"/>
          <p:cNvCxnSpPr/>
          <p:nvPr/>
        </p:nvCxnSpPr>
        <p:spPr>
          <a:xfrm flipH="1">
            <a:off x="2255044" y="4044089"/>
            <a:ext cx="799754" cy="26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/>
          <p:cNvCxnSpPr>
            <a:endCxn id="353" idx="3"/>
          </p:cNvCxnSpPr>
          <p:nvPr/>
        </p:nvCxnSpPr>
        <p:spPr>
          <a:xfrm flipH="1">
            <a:off x="1145238" y="4696834"/>
            <a:ext cx="331137" cy="3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>
            <a:endCxn id="357" idx="3"/>
          </p:cNvCxnSpPr>
          <p:nvPr/>
        </p:nvCxnSpPr>
        <p:spPr>
          <a:xfrm flipH="1">
            <a:off x="3147512" y="4260357"/>
            <a:ext cx="264817" cy="62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>
            <a:stCxn id="357" idx="1"/>
            <a:endCxn id="354" idx="3"/>
          </p:cNvCxnSpPr>
          <p:nvPr/>
        </p:nvCxnSpPr>
        <p:spPr>
          <a:xfrm flipH="1">
            <a:off x="3054797" y="5317169"/>
            <a:ext cx="92715" cy="4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>
            <a:endCxn id="356" idx="3"/>
          </p:cNvCxnSpPr>
          <p:nvPr/>
        </p:nvCxnSpPr>
        <p:spPr>
          <a:xfrm>
            <a:off x="3986735" y="4230672"/>
            <a:ext cx="620778" cy="49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>
            <a:endCxn id="352" idx="3"/>
          </p:cNvCxnSpPr>
          <p:nvPr/>
        </p:nvCxnSpPr>
        <p:spPr>
          <a:xfrm>
            <a:off x="4770291" y="5061959"/>
            <a:ext cx="264428" cy="75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>
            <a:stCxn id="347" idx="0"/>
            <a:endCxn id="355" idx="2"/>
          </p:cNvCxnSpPr>
          <p:nvPr/>
        </p:nvCxnSpPr>
        <p:spPr>
          <a:xfrm>
            <a:off x="4526793" y="3913194"/>
            <a:ext cx="665639" cy="41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/>
          <p:cNvCxnSpPr/>
          <p:nvPr/>
        </p:nvCxnSpPr>
        <p:spPr>
          <a:xfrm>
            <a:off x="5853113" y="4513212"/>
            <a:ext cx="835086" cy="67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124328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Tree </a:t>
            </a:r>
            <a:r>
              <a:rPr lang="en-US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pruning</a:t>
            </a:r>
            <a:endParaRPr lang="en-US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Decoding latency can be further reduced by intelligently pruning the decoder tree. </a:t>
            </a:r>
            <a:r>
              <a:rPr lang="en-US" dirty="0" smtClean="0"/>
              <a:t>Pruning irrespective </a:t>
            </a:r>
            <a:r>
              <a:rPr lang="en-US" dirty="0"/>
              <a:t>of frozen pattern.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Latency reduction comes at the cost of increased BLER.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SNR and low code rate scenarios this method can be used</a:t>
            </a:r>
            <a:r>
              <a:rPr lang="en-US" dirty="0" smtClean="0"/>
              <a:t>. </a:t>
            </a:r>
            <a:r>
              <a:rPr lang="en-US" dirty="0"/>
              <a:t>Level of pruning and BLER can be dealt </a:t>
            </a:r>
            <a:r>
              <a:rPr lang="en-US" dirty="0" smtClean="0"/>
              <a:t>as trade-off.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Unrolling recursion</a:t>
            </a:r>
            <a:endParaRPr lang="en-US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Recursion suits hardware </a:t>
            </a:r>
            <a:r>
              <a:rPr lang="en-US" dirty="0"/>
              <a:t>implementation. However in </a:t>
            </a:r>
            <a:r>
              <a:rPr lang="en-US" dirty="0" smtClean="0"/>
              <a:t>software, it has a </a:t>
            </a:r>
            <a:r>
              <a:rPr lang="en-US" dirty="0"/>
              <a:t>huge overhead.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Decoder </a:t>
            </a:r>
            <a:r>
              <a:rPr lang="en-US" dirty="0"/>
              <a:t>implementation is unrolled using templates concept of C++.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With templates, compiler automatically generates the code for different vector sizes.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398" y="656615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Decoder tree pruning and unrolling recursion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88" y="4016167"/>
            <a:ext cx="5620243" cy="2559241"/>
          </a:xfrm>
          <a:prstGeom prst="rect">
            <a:avLst/>
          </a:prstGeom>
        </p:spPr>
      </p:pic>
      <p:sp>
        <p:nvSpPr>
          <p:cNvPr id="21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PBCH and PDCCH channels need to calculate </a:t>
            </a:r>
            <a:r>
              <a:rPr lang="en-US" i="1" dirty="0"/>
              <a:t>CRC24 </a:t>
            </a:r>
            <a:r>
              <a:rPr lang="en-US" dirty="0"/>
              <a:t>for downlink control information transmission.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PUCCH and PUSCH channels calculate </a:t>
            </a:r>
            <a:r>
              <a:rPr lang="en-US" i="1" dirty="0"/>
              <a:t>CRC6</a:t>
            </a:r>
            <a:r>
              <a:rPr lang="en-US" dirty="0"/>
              <a:t> or </a:t>
            </a:r>
            <a:r>
              <a:rPr lang="en-US" i="1" dirty="0"/>
              <a:t>CRC11 </a:t>
            </a:r>
            <a:r>
              <a:rPr lang="en-US" dirty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calculation is one of the significant latency contributor to both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Processing individual bits for CRC calculation is very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Extended the popular CRC algorithm</a:t>
            </a:r>
            <a:r>
              <a:rPr lang="en-US" baseline="30000" dirty="0"/>
              <a:t>[1]</a:t>
            </a:r>
            <a:r>
              <a:rPr lang="en-US" dirty="0"/>
              <a:t> to calculate 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algorithm, 8 bits are processed in parallel rather than bit by bit,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CRC calculation</a:t>
            </a:r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9090" y="6570117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D.V. </a:t>
            </a:r>
            <a:r>
              <a:rPr lang="en-US" sz="800" dirty="0" err="1"/>
              <a:t>Sarwate</a:t>
            </a:r>
            <a:r>
              <a:rPr lang="en-US" sz="800" dirty="0"/>
              <a:t>, “Computation of Cyclic Redundancy Checks via Table Lookup,”</a:t>
            </a:r>
            <a:r>
              <a:rPr lang="en-US" sz="800" dirty="0" err="1"/>
              <a:t>Comm</a:t>
            </a:r>
            <a:r>
              <a:rPr lang="en-US" sz="800" dirty="0"/>
              <a:t>. ACM, vol.31, no. 8, pp. 1008-1013,Aug. 1988.</a:t>
            </a:r>
          </a:p>
        </p:txBody>
      </p:sp>
      <p:sp>
        <p:nvSpPr>
          <p:cNvPr id="8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multiplication/division and modulus operations with bitwise operations which achieve the same result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the usage of jump functions to avoid flushing of the instruction pipeline, instead latest instruction extension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CMOV </a:t>
                </a:r>
                <a:r>
                  <a:rPr lang="en-US" dirty="0">
                    <a:cs typeface="Simplified Arabic Fixed" panose="02070309020205020404" pitchFamily="49" charset="-78"/>
                  </a:rPr>
                  <a:t>is used.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Used the compiler optimization primitives for better instruction scheduling.</a:t>
                </a:r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C</a:t>
                </a:r>
                <a:r>
                  <a:rPr lang="en-US" sz="1800" dirty="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rPr>
                  <a:t>ache prefetching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VN, CN and bit combination operations fetch a block of memory and access pattern is predictable.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Memory access latencies  reduced by fetching cache well in advance.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Cache line fetched with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PREFETCH</a:t>
                </a:r>
                <a:r>
                  <a:rPr lang="en-US" dirty="0"/>
                  <a:t> instruction provided by </a:t>
                </a: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3dnow</a:t>
                </a:r>
                <a:r>
                  <a:rPr lang="en-US" dirty="0"/>
                  <a:t> extension of EPYC processor.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chemeClr val="bg2"/>
                  </a:solidFill>
                  <a:latin typeface="+mj-lt"/>
                  <a:ea typeface="+mj-ea"/>
                  <a:cs typeface="+mj-cs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177322"/>
                <a:ext cx="8508999" cy="4699572"/>
              </a:xfrm>
              <a:blipFill>
                <a:blip r:embed="rId3"/>
                <a:stretch>
                  <a:fillRect l="-1504" t="-1038" r="-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A9611F-64D6-4B39-9588-2E4544667C29}"/>
              </a:ext>
            </a:extLst>
          </p:cNvPr>
          <p:cNvGrpSpPr/>
          <p:nvPr/>
        </p:nvGrpSpPr>
        <p:grpSpPr>
          <a:xfrm>
            <a:off x="1109708" y="5190063"/>
            <a:ext cx="7075503" cy="1373661"/>
            <a:chOff x="2084521" y="4138785"/>
            <a:chExt cx="6354306" cy="15803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16D0A5-F3F6-4F60-ABC4-0E965CACEC4F}"/>
                </a:ext>
              </a:extLst>
            </p:cNvPr>
            <p:cNvGrpSpPr/>
            <p:nvPr/>
          </p:nvGrpSpPr>
          <p:grpSpPr>
            <a:xfrm>
              <a:off x="2084521" y="4244039"/>
              <a:ext cx="4037817" cy="1475053"/>
              <a:chOff x="2084521" y="4244039"/>
              <a:chExt cx="4037817" cy="1475053"/>
            </a:xfrm>
          </p:grpSpPr>
          <p:sp>
            <p:nvSpPr>
              <p:cNvPr id="12" name="Rounded Rectangle 370">
                <a:extLst>
                  <a:ext uri="{FF2B5EF4-FFF2-40B4-BE49-F238E27FC236}">
                    <a16:creationId xmlns:a16="http://schemas.microsoft.com/office/drawing/2014/main" id="{DF8B6F39-79EF-4B47-974D-DC9B29B84053}"/>
                  </a:ext>
                </a:extLst>
              </p:cNvPr>
              <p:cNvSpPr/>
              <p:nvPr/>
            </p:nvSpPr>
            <p:spPr>
              <a:xfrm rot="5400000" flipH="1" flipV="1">
                <a:off x="1812164" y="4640602"/>
                <a:ext cx="1226640" cy="68192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sz="1200" dirty="0"/>
              </a:p>
              <a:p>
                <a:pPr algn="ctr">
                  <a:lnSpc>
                    <a:spcPct val="114000"/>
                  </a:lnSpc>
                </a:pPr>
                <a:r>
                  <a:rPr lang="en-US" sz="1200" dirty="0"/>
                  <a:t>Processor</a:t>
                </a:r>
              </a:p>
            </p:txBody>
          </p:sp>
          <p:sp>
            <p:nvSpPr>
              <p:cNvPr id="13" name="Rounded Rectangle 371">
                <a:extLst>
                  <a:ext uri="{FF2B5EF4-FFF2-40B4-BE49-F238E27FC236}">
                    <a16:creationId xmlns:a16="http://schemas.microsoft.com/office/drawing/2014/main" id="{2496DA8A-8A43-410E-A6DC-75D849CF16A2}"/>
                  </a:ext>
                </a:extLst>
              </p:cNvPr>
              <p:cNvSpPr/>
              <p:nvPr/>
            </p:nvSpPr>
            <p:spPr>
              <a:xfrm>
                <a:off x="3017558" y="4625104"/>
                <a:ext cx="402955" cy="712922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L1-Cache</a:t>
                </a:r>
              </a:p>
            </p:txBody>
          </p:sp>
          <p:sp>
            <p:nvSpPr>
              <p:cNvPr id="14" name="Rounded Rectangle 372">
                <a:extLst>
                  <a:ext uri="{FF2B5EF4-FFF2-40B4-BE49-F238E27FC236}">
                    <a16:creationId xmlns:a16="http://schemas.microsoft.com/office/drawing/2014/main" id="{FE0D09EE-CB1D-4B08-A01B-490540AF4A74}"/>
                  </a:ext>
                </a:extLst>
              </p:cNvPr>
              <p:cNvSpPr/>
              <p:nvPr/>
            </p:nvSpPr>
            <p:spPr>
              <a:xfrm>
                <a:off x="3596837" y="4558667"/>
                <a:ext cx="490779" cy="84579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L2-Cache</a:t>
                </a:r>
              </a:p>
            </p:txBody>
          </p:sp>
          <p:sp>
            <p:nvSpPr>
              <p:cNvPr id="15" name="Rounded Rectangle 373">
                <a:extLst>
                  <a:ext uri="{FF2B5EF4-FFF2-40B4-BE49-F238E27FC236}">
                    <a16:creationId xmlns:a16="http://schemas.microsoft.com/office/drawing/2014/main" id="{26C4FF17-6090-4D58-9DCA-D45688BB7DBB}"/>
                  </a:ext>
                </a:extLst>
              </p:cNvPr>
              <p:cNvSpPr/>
              <p:nvPr/>
            </p:nvSpPr>
            <p:spPr>
              <a:xfrm>
                <a:off x="4456167" y="4494452"/>
                <a:ext cx="537274" cy="974226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L3-Cache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B1929D-3FA6-4260-ACAF-21989C0CD65C}"/>
                  </a:ext>
                </a:extLst>
              </p:cNvPr>
              <p:cNvSpPr/>
              <p:nvPr/>
            </p:nvSpPr>
            <p:spPr>
              <a:xfrm>
                <a:off x="5607381" y="4244039"/>
                <a:ext cx="514957" cy="1475053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en-US" sz="1000" dirty="0"/>
                  <a:t>Main memory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7C156D-F5AB-4E6D-8362-A580FFCCDDBC}"/>
                  </a:ext>
                </a:extLst>
              </p:cNvPr>
              <p:cNvCxnSpPr>
                <a:stCxn id="12" idx="2"/>
                <a:endCxn id="13" idx="1"/>
              </p:cNvCxnSpPr>
              <p:nvPr/>
            </p:nvCxnSpPr>
            <p:spPr>
              <a:xfrm>
                <a:off x="2766447" y="4981565"/>
                <a:ext cx="25111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81B413-B387-4BB1-AD40-96514F010550}"/>
                  </a:ext>
                </a:extLst>
              </p:cNvPr>
              <p:cNvCxnSpPr/>
              <p:nvPr/>
            </p:nvCxnSpPr>
            <p:spPr>
              <a:xfrm>
                <a:off x="3420513" y="4819973"/>
                <a:ext cx="1763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950062B-7DD0-4943-AC81-FBA7FC3B63FD}"/>
                  </a:ext>
                </a:extLst>
              </p:cNvPr>
              <p:cNvCxnSpPr/>
              <p:nvPr/>
            </p:nvCxnSpPr>
            <p:spPr>
              <a:xfrm>
                <a:off x="4087616" y="4819973"/>
                <a:ext cx="3685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CC1FC72-E70B-4DB8-B112-71FFEE17ED9C}"/>
                  </a:ext>
                </a:extLst>
              </p:cNvPr>
              <p:cNvCxnSpPr/>
              <p:nvPr/>
            </p:nvCxnSpPr>
            <p:spPr>
              <a:xfrm>
                <a:off x="4993441" y="4819973"/>
                <a:ext cx="613940" cy="25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A301ED6-1634-4C52-A4F1-C974024063EA}"/>
                  </a:ext>
                </a:extLst>
              </p:cNvPr>
              <p:cNvCxnSpPr/>
              <p:nvPr/>
            </p:nvCxnSpPr>
            <p:spPr>
              <a:xfrm flipH="1">
                <a:off x="4993441" y="5106692"/>
                <a:ext cx="613940" cy="232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996745-0E22-4BB4-A84A-F17E29655C69}"/>
                  </a:ext>
                </a:extLst>
              </p:cNvPr>
              <p:cNvCxnSpPr/>
              <p:nvPr/>
            </p:nvCxnSpPr>
            <p:spPr>
              <a:xfrm flipH="1" flipV="1">
                <a:off x="4087406" y="5118315"/>
                <a:ext cx="36876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E368BAA-FF75-4402-80D3-45E962410598}"/>
                  </a:ext>
                </a:extLst>
              </p:cNvPr>
              <p:cNvCxnSpPr/>
              <p:nvPr/>
            </p:nvCxnSpPr>
            <p:spPr>
              <a:xfrm flipH="1">
                <a:off x="3411676" y="5118315"/>
                <a:ext cx="18438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43E2-C317-4B1E-B686-90DA2A527D65}"/>
                </a:ext>
              </a:extLst>
            </p:cNvPr>
            <p:cNvCxnSpPr/>
            <p:nvPr/>
          </p:nvCxnSpPr>
          <p:spPr>
            <a:xfrm>
              <a:off x="6533089" y="4244039"/>
              <a:ext cx="4721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CD4A020-0BCC-486E-8314-4B3D0E0B411E}"/>
                </a:ext>
              </a:extLst>
            </p:cNvPr>
            <p:cNvCxnSpPr/>
            <p:nvPr/>
          </p:nvCxnSpPr>
          <p:spPr>
            <a:xfrm flipV="1">
              <a:off x="6533302" y="4917460"/>
              <a:ext cx="471933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145D48-0DA3-4F70-83C9-B718BBBA7182}"/>
                </a:ext>
              </a:extLst>
            </p:cNvPr>
            <p:cNvSpPr txBox="1"/>
            <p:nvPr/>
          </p:nvSpPr>
          <p:spPr>
            <a:xfrm>
              <a:off x="7067227" y="4138785"/>
              <a:ext cx="1371600" cy="2105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Prefetching request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683E48-8542-4258-BBD5-FD5EB4784AC3}"/>
                </a:ext>
              </a:extLst>
            </p:cNvPr>
            <p:cNvSpPr txBox="1"/>
            <p:nvPr/>
          </p:nvSpPr>
          <p:spPr>
            <a:xfrm>
              <a:off x="7067228" y="4835606"/>
              <a:ext cx="1247614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Data transfer</a:t>
              </a:r>
            </a:p>
          </p:txBody>
        </p:sp>
      </p:grpSp>
      <p:sp>
        <p:nvSpPr>
          <p:cNvPr id="71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state of the art polar decoder software implementation (in AMD EPYC processor at 1.6 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sz="110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chain 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86"/>
              </p:ext>
            </p:extLst>
          </p:nvPr>
        </p:nvGraphicFramePr>
        <p:xfrm>
          <a:off x="379708" y="5235657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391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40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6170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47968"/>
              </p:ext>
            </p:extLst>
          </p:nvPr>
        </p:nvGraphicFramePr>
        <p:xfrm>
          <a:off x="379707" y="257555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379708" y="4934988"/>
            <a:ext cx="3952492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Worst case latency decoding FEC chain: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79707" y="3362528"/>
            <a:ext cx="1952787" cy="1926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eaLnBrk="0" hangingPunct="0">
              <a:lnSpc>
                <a:spcPct val="114000"/>
              </a:lnSpc>
            </a:pPr>
            <a:r>
              <a:rPr lang="en-US" sz="1100" dirty="0">
                <a:solidFill>
                  <a:prstClr val="black"/>
                </a:solidFill>
                <a:latin typeface="Arial"/>
                <a:cs typeface="+mn-cs"/>
              </a:rPr>
              <a:t>*Scaled according to frequency</a:t>
            </a: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96121"/>
              </p:ext>
            </p:extLst>
          </p:nvPr>
        </p:nvGraphicFramePr>
        <p:xfrm>
          <a:off x="379707" y="3981729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283.4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79708" y="3659214"/>
            <a:ext cx="165269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9708" y="2245880"/>
            <a:ext cx="4347344" cy="2807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/>
              <a:t>Decoder latency compared to state of the 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F6DE6-C38E-46F4-A460-0B06A18335D0}"/>
              </a:ext>
            </a:extLst>
          </p:cNvPr>
          <p:cNvSpPr txBox="1"/>
          <p:nvPr/>
        </p:nvSpPr>
        <p:spPr>
          <a:xfrm>
            <a:off x="5335480" y="2743200"/>
            <a:ext cx="3116062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State of the art : 8-bit LLRs</a:t>
            </a:r>
          </a:p>
          <a:p>
            <a:pPr>
              <a:lnSpc>
                <a:spcPct val="114000"/>
              </a:lnSpc>
            </a:pPr>
            <a:r>
              <a:rPr lang="en-IN" sz="1600" dirty="0">
                <a:latin typeface="+mn-lt"/>
              </a:rPr>
              <a:t>This work: 16-bit LLRs</a:t>
            </a:r>
            <a:endParaRPr lang="en-US" sz="1600" dirty="0" err="1">
              <a:latin typeface="+mn-lt"/>
            </a:endParaRPr>
          </a:p>
        </p:txBody>
      </p:sp>
      <p:sp>
        <p:nvSpPr>
          <p:cNvPr id="12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251359"/>
            <a:ext cx="8508999" cy="150647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encoding and decoding FEC chains are efficiently implemented, achieved latency requirements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implementation exploits modern features. Namely SIMD, Cache prefetching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latency reduction of 10x.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436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529" name="Title 3"/>
          <p:cNvSpPr txBox="1">
            <a:spLocks/>
          </p:cNvSpPr>
          <p:nvPr/>
        </p:nvSpPr>
        <p:spPr>
          <a:xfrm>
            <a:off x="391022" y="2855599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Outlook</a:t>
            </a:r>
          </a:p>
        </p:txBody>
      </p:sp>
      <p:sp>
        <p:nvSpPr>
          <p:cNvPr id="530" name="Content Placeholder 1"/>
          <p:cNvSpPr txBox="1">
            <a:spLocks/>
          </p:cNvSpPr>
          <p:nvPr/>
        </p:nvSpPr>
        <p:spPr>
          <a:xfrm>
            <a:off x="318009" y="3649525"/>
            <a:ext cx="8508999" cy="150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31" name="Content Placeholder 1"/>
          <p:cNvSpPr txBox="1">
            <a:spLocks/>
          </p:cNvSpPr>
          <p:nvPr/>
        </p:nvSpPr>
        <p:spPr>
          <a:xfrm>
            <a:off x="318008" y="3363737"/>
            <a:ext cx="8508999" cy="253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CRC aided Successive Cancellation List (</a:t>
            </a:r>
            <a:r>
              <a:rPr lang="en-US" i="1" dirty="0"/>
              <a:t>CA-SCL</a:t>
            </a:r>
            <a:r>
              <a:rPr lang="en-US" dirty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CA-SCL </a:t>
            </a:r>
            <a:r>
              <a:rPr lang="en-US" dirty="0"/>
              <a:t>algorithm has approximately 1.5dB gain over </a:t>
            </a:r>
            <a:r>
              <a:rPr lang="en-US" i="1" dirty="0"/>
              <a:t>fast-SSC </a:t>
            </a:r>
            <a:r>
              <a:rPr lang="en-US" dirty="0"/>
              <a:t>algorithm for N = 2048 and list size of 8</a:t>
            </a:r>
            <a:r>
              <a:rPr lang="en-US" baseline="30000" dirty="0"/>
              <a:t>[1]</a:t>
            </a:r>
            <a:r>
              <a:rPr lang="en-US" dirty="0"/>
              <a:t>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work:  Extend decoding FEC chain with optimized </a:t>
            </a:r>
            <a:r>
              <a:rPr lang="en-US" i="1" dirty="0"/>
              <a:t>CA-SCL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Interesting to see latency of </a:t>
            </a:r>
            <a:r>
              <a:rPr lang="en-US" i="1" dirty="0"/>
              <a:t>CA-SCL </a:t>
            </a:r>
            <a:r>
              <a:rPr lang="en-US" dirty="0"/>
              <a:t>which has expensive </a:t>
            </a:r>
            <a:r>
              <a:rPr lang="en-US" i="1" dirty="0"/>
              <a:t>sort</a:t>
            </a:r>
            <a:r>
              <a:rPr lang="en-US" dirty="0"/>
              <a:t> and </a:t>
            </a:r>
            <a:r>
              <a:rPr lang="en-US" i="1" dirty="0"/>
              <a:t>copying</a:t>
            </a:r>
            <a:r>
              <a:rPr lang="en-US" dirty="0"/>
              <a:t> operations.</a:t>
            </a:r>
          </a:p>
          <a:p>
            <a:endParaRPr lang="en-US" dirty="0"/>
          </a:p>
        </p:txBody>
      </p:sp>
      <p:sp>
        <p:nvSpPr>
          <p:cNvPr id="533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91022" y="6438900"/>
            <a:ext cx="7555973" cy="171516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000" dirty="0"/>
              <a:t>I. Tal and A. Vardy, “List decoding of polar codes,” IEEE Transactions on Information Theory, vol. 61, pp. 2213–2226, May 2015</a:t>
            </a:r>
          </a:p>
        </p:txBody>
      </p:sp>
      <p:sp>
        <p:nvSpPr>
          <p:cNvPr id="5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8775" y="1357317"/>
            <a:ext cx="1837067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46" y="2201876"/>
            <a:ext cx="2612775" cy="2612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058775" y="5267314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24033"/>
              </p:ext>
            </p:extLst>
          </p:nvPr>
        </p:nvGraphicFramePr>
        <p:xfrm>
          <a:off x="343813" y="5267314"/>
          <a:ext cx="4288742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965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4377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391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13096"/>
              </p:ext>
            </p:extLst>
          </p:nvPr>
        </p:nvGraphicFramePr>
        <p:xfrm>
          <a:off x="343812" y="3795893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en-US" sz="1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]* (8-bit LLR)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(16-bit LLR)</a:t>
                      </a: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3813" y="5054429"/>
            <a:ext cx="4087254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latency decoding FEC chain: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42836"/>
              </p:ext>
            </p:extLst>
          </p:nvPr>
        </p:nvGraphicFramePr>
        <p:xfrm>
          <a:off x="343813" y="4506920"/>
          <a:ext cx="4288743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4898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423845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283.4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813" y="4299544"/>
            <a:ext cx="2521801" cy="1607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 smtClean="0"/>
              <a:t>Improvement in decoder </a:t>
            </a:r>
            <a:r>
              <a:rPr lang="en-US" sz="1000" b="1" dirty="0"/>
              <a:t>latency: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3812" y="3560631"/>
            <a:ext cx="4506831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Decoder latency compared to state of the art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7771"/>
              </p:ext>
            </p:extLst>
          </p:nvPr>
        </p:nvGraphicFramePr>
        <p:xfrm>
          <a:off x="343990" y="1577990"/>
          <a:ext cx="4431104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0471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803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451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40</a:t>
                      </a:r>
                      <a:r>
                        <a:rPr lang="en-US" sz="1000" dirty="0"/>
                        <a:t>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839223"/>
              </p:ext>
            </p:extLst>
          </p:nvPr>
        </p:nvGraphicFramePr>
        <p:xfrm>
          <a:off x="343989" y="2338558"/>
          <a:ext cx="443110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238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Functional</a:t>
                      </a:r>
                      <a:endParaRPr lang="en-US" sz="10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en-US" sz="1000" dirty="0"/>
                        <a:t>34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0.24 </a:t>
                      </a:r>
                      <a:r>
                        <a:rPr lang="el-GR" sz="1000" dirty="0"/>
                        <a:t>μ</a:t>
                      </a:r>
                      <a:r>
                        <a:rPr lang="en-US" sz="10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3812" y="1383744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Worst case encoding FEC chain: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812" y="2125499"/>
            <a:ext cx="4133088" cy="17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000" b="1" dirty="0"/>
              <a:t>Encoder Latency: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812" y="3243552"/>
            <a:ext cx="4504432" cy="2807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Decoding </a:t>
            </a: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Chain results: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3812" y="1100067"/>
            <a:ext cx="4504432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Encoding Chain results:</a:t>
            </a:r>
          </a:p>
        </p:txBody>
      </p:sp>
      <p:sp>
        <p:nvSpPr>
          <p:cNvPr id="27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6992" y="6347076"/>
            <a:ext cx="8328533" cy="41036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</a:rPr>
              <a:t>P. </a:t>
            </a:r>
            <a:r>
              <a:rPr lang="en-US" sz="1000" dirty="0" err="1">
                <a:solidFill>
                  <a:srgbClr val="000000"/>
                </a:solidFill>
              </a:rPr>
              <a:t>Giard</a:t>
            </a:r>
            <a:r>
              <a:rPr lang="en-US" sz="1000" dirty="0">
                <a:solidFill>
                  <a:srgbClr val="000000"/>
                </a:solidFill>
              </a:rPr>
              <a:t>, G. </a:t>
            </a:r>
            <a:r>
              <a:rPr lang="en-US" sz="1000" dirty="0" err="1">
                <a:solidFill>
                  <a:srgbClr val="000000"/>
                </a:solidFill>
              </a:rPr>
              <a:t>Sarkis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Leroux</a:t>
            </a:r>
            <a:r>
              <a:rPr lang="en-US" sz="1000" dirty="0">
                <a:solidFill>
                  <a:srgbClr val="000000"/>
                </a:solidFill>
              </a:rPr>
              <a:t>, C. </a:t>
            </a:r>
            <a:r>
              <a:rPr lang="en-US" sz="1000" dirty="0" err="1">
                <a:solidFill>
                  <a:srgbClr val="000000"/>
                </a:solidFill>
              </a:rPr>
              <a:t>Thibeault</a:t>
            </a:r>
            <a:r>
              <a:rPr lang="en-US" sz="1000" dirty="0">
                <a:solidFill>
                  <a:srgbClr val="000000"/>
                </a:solidFill>
              </a:rPr>
              <a:t>, and W. J. Gross, “Low-latency software polar decoders,” J. Signal Process. Syst., vol. 90, pp. 761–775, May 2018.</a:t>
            </a:r>
          </a:p>
        </p:txBody>
      </p:sp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220864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Traditionally FEC chains are developed with 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recent advances in General Purpose Processors,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implementations require less development/maintenance effort and provide flexibility/ease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 algorithms need to adopted/optimized to efficiently implement in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8189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pic>
        <p:nvPicPr>
          <p:cNvPr id="626" name="Picture 6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" y="3755692"/>
            <a:ext cx="6883604" cy="2844094"/>
          </a:xfrm>
          <a:prstGeom prst="rect">
            <a:avLst/>
          </a:prstGeom>
        </p:spPr>
      </p:pic>
      <p:sp>
        <p:nvSpPr>
          <p:cNvPr id="66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339565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Invented by </a:t>
            </a:r>
            <a:r>
              <a:rPr lang="en-IN" dirty="0" err="1">
                <a:solidFill>
                  <a:srgbClr val="000000"/>
                </a:solidFill>
              </a:rPr>
              <a:t>Erdal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Arıkan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r>
              <a:rPr lang="en-IN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First codes to theoretically approach channel capacity for BMC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Basic idea is synthesizing either completely noiseless or </a:t>
            </a:r>
            <a:r>
              <a:rPr lang="en-IN" dirty="0" smtClean="0">
                <a:solidFill>
                  <a:srgbClr val="000000"/>
                </a:solidFill>
              </a:rPr>
              <a:t>noisy </a:t>
            </a:r>
            <a:r>
              <a:rPr lang="en-IN" dirty="0">
                <a:solidFill>
                  <a:srgbClr val="000000"/>
                </a:solidFill>
              </a:rPr>
              <a:t>channels based on SNR.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Information bits transmitted in noiseless and zeros in noisy channels 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Synthesizing channels for every SNR is complex. 5G adopted heuristic low complexity approach independent of SNR</a:t>
            </a:r>
            <a:r>
              <a:rPr lang="en-IN" baseline="30000" dirty="0">
                <a:solidFill>
                  <a:srgbClr val="000000"/>
                </a:solidFill>
              </a:rPr>
              <a:t>[2]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baseline="30000" dirty="0">
                <a:solidFill>
                  <a:srgbClr val="000000"/>
                </a:solidFill>
              </a:rPr>
              <a:t>[1]</a:t>
            </a:r>
            <a:endParaRPr lang="en-US" baseline="30000" dirty="0"/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dirty="0">
              <a:solidFill>
                <a:srgbClr val="000000"/>
              </a:solidFill>
            </a:endParaRPr>
          </a:p>
          <a:p>
            <a:endParaRPr dirty="0"/>
          </a:p>
          <a:p>
            <a:endParaRPr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79538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>
                <a:solidFill>
                  <a:schemeClr val="bg2"/>
                </a:solidFill>
              </a:rPr>
              <a:t>Background:  Polar </a:t>
            </a:r>
            <a:r>
              <a:rPr sz="3000" dirty="0" err="1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2" y="4466188"/>
            <a:ext cx="3528020" cy="14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Encoder circuit for </a:t>
                </a:r>
                <a14:m>
                  <m:oMath xmlns:m="http://schemas.openxmlformats.org/officeDocument/2006/math"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200" dirty="0" err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4545623"/>
                <a:ext cx="1905000" cy="276999"/>
              </a:xfrm>
              <a:prstGeom prst="rect">
                <a:avLst/>
              </a:prstGeom>
              <a:blipFill>
                <a:blip r:embed="rId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146434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sz="800" dirty="0">
                <a:solidFill>
                  <a:srgbClr val="000000"/>
                </a:solidFill>
              </a:rPr>
              <a:t>E. </a:t>
            </a:r>
            <a:r>
              <a:rPr lang="en-US" sz="800" dirty="0" err="1">
                <a:solidFill>
                  <a:srgbClr val="000000"/>
                </a:solidFill>
              </a:rPr>
              <a:t>Arıkan</a:t>
            </a:r>
            <a:r>
              <a:rPr lang="en-US" sz="800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  <a:p>
            <a:pPr marL="342900" indent="-342900" fontAlgn="auto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de-DE" sz="800" dirty="0"/>
              <a:t>β-expansion: A </a:t>
            </a:r>
            <a:r>
              <a:rPr lang="de-DE" sz="800" dirty="0" err="1"/>
              <a:t>theoretical</a:t>
            </a:r>
            <a:r>
              <a:rPr lang="de-DE" sz="800" dirty="0"/>
              <a:t> </a:t>
            </a:r>
            <a:r>
              <a:rPr lang="de-DE" sz="800" dirty="0" err="1"/>
              <a:t>framework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Fast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Recursive</a:t>
            </a:r>
            <a:r>
              <a:rPr lang="de-DE" sz="800" dirty="0"/>
              <a:t> </a:t>
            </a:r>
            <a:r>
              <a:rPr lang="de-DE" sz="800" dirty="0" err="1"/>
              <a:t>Construction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Polar Codes. </a:t>
            </a:r>
            <a:r>
              <a:rPr lang="de-DE" sz="800" dirty="0" err="1"/>
              <a:t>Huawei</a:t>
            </a:r>
            <a:r>
              <a:rPr lang="de-DE" sz="800" dirty="0"/>
              <a:t> Technologies</a:t>
            </a:r>
            <a:endParaRPr lang="en-US" sz="800" dirty="0">
              <a:solidFill>
                <a:srgbClr val="000000"/>
              </a:solidFill>
            </a:endParaRP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Box 486"/>
              <p:cNvSpPr txBox="1"/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>
                    <a:latin typeface="+mn-lt"/>
                  </a:rPr>
                  <a:t>,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200" dirty="0">
                    <a:latin typeface="+mn-lt"/>
                  </a:rPr>
                  <a:t>Fraction of good channels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487" name="TextBox 4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2" y="5220373"/>
                <a:ext cx="2655417" cy="421013"/>
              </a:xfrm>
              <a:prstGeom prst="rect">
                <a:avLst/>
              </a:prstGeom>
              <a:blipFill>
                <a:blip r:embed="rId5"/>
                <a:stretch>
                  <a:fillRect l="-3440" t="-1014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8" name="TextBox 557">
            <a:extLst>
              <a:ext uri="{FF2B5EF4-FFF2-40B4-BE49-F238E27FC236}">
                <a16:creationId xmlns:a16="http://schemas.microsoft.com/office/drawing/2014/main" id="{0781CE99-2BD2-4014-A828-69AED7668B77}"/>
              </a:ext>
            </a:extLst>
          </p:cNvPr>
          <p:cNvSpPr txBox="1"/>
          <p:nvPr/>
        </p:nvSpPr>
        <p:spPr>
          <a:xfrm>
            <a:off x="887092" y="4244802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Butterfly circuit</a:t>
            </a:r>
            <a:endParaRPr lang="en-US" sz="1200" dirty="0" err="1"/>
          </a:p>
        </p:txBody>
      </p:sp>
      <p:sp>
        <p:nvSpPr>
          <p:cNvPr id="50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7" y="3976631"/>
            <a:ext cx="8967039" cy="2534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/>
                  <a:t>introduces correlation between code word bits</a:t>
                </a: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j-lt"/>
                    <a:cs typeface="Simplified Arabic Fixed" panose="02070309020205020404" pitchFamily="49" charset="-78"/>
                  </a:rPr>
                  <a:t>Bits shown in red are frozen bits (zeros).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Node operation in encoder with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lin"/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∕∕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𝑆𝑢𝑝𝑒𝑟𝑓𝑙𝑢𝑜𝑢𝑠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𝑐𝑜𝑝𝑦𝑖𝑛𝑔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3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5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8" y="668140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(Polar Transform)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256" name="Picture 25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028" y="1412095"/>
            <a:ext cx="1456841" cy="1729450"/>
          </a:xfrm>
          <a:prstGeom prst="rect">
            <a:avLst/>
          </a:prstGeom>
        </p:spPr>
      </p:pic>
      <p:grpSp>
        <p:nvGrpSpPr>
          <p:cNvPr id="648" name="Group 647"/>
          <p:cNvGrpSpPr/>
          <p:nvPr/>
        </p:nvGrpSpPr>
        <p:grpSpPr>
          <a:xfrm>
            <a:off x="436810" y="3486929"/>
            <a:ext cx="2910534" cy="307777"/>
            <a:chOff x="407549" y="3788263"/>
            <a:chExt cx="2910534" cy="307777"/>
          </a:xfrm>
        </p:grpSpPr>
        <p:grpSp>
          <p:nvGrpSpPr>
            <p:cNvPr id="130" name="Group 129"/>
            <p:cNvGrpSpPr/>
            <p:nvPr/>
          </p:nvGrpSpPr>
          <p:grpSpPr>
            <a:xfrm>
              <a:off x="407549" y="3799913"/>
              <a:ext cx="1545608" cy="271677"/>
              <a:chOff x="275670" y="5845544"/>
              <a:chExt cx="3396560" cy="271677"/>
            </a:xfrm>
          </p:grpSpPr>
          <p:sp>
            <p:nvSpPr>
              <p:cNvPr id="24" name="Flowchart: Or 23"/>
              <p:cNvSpPr/>
              <p:nvPr/>
            </p:nvSpPr>
            <p:spPr>
              <a:xfrm>
                <a:off x="275670" y="5876543"/>
                <a:ext cx="414582" cy="196497"/>
              </a:xfrm>
              <a:prstGeom prst="flowChartOr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4000"/>
                  </a:lnSpc>
                </a:pP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41248" y="5845544"/>
                <a:ext cx="2830982" cy="27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</a:t>
                </a:r>
                <a:r>
                  <a:rPr lang="en-US" sz="1600" dirty="0">
                    <a:latin typeface="+mn-lt"/>
                  </a:rPr>
                  <a:t> operation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 = 8</m:t>
                      </m:r>
                    </m:oMath>
                  </a14:m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58" y="3788263"/>
                  <a:ext cx="1364925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4000" r="-446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TextBox 643"/>
              <p:cNvSpPr txBox="1"/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44" name="TextBox 6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735" y="3547970"/>
                <a:ext cx="2052074" cy="369332"/>
              </a:xfrm>
              <a:prstGeom prst="rect">
                <a:avLst/>
              </a:prstGeom>
              <a:blipFill>
                <a:blip r:embed="rId8"/>
                <a:stretch>
                  <a:fillRect l="-4762" t="-14754" r="-3869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3" y="3440794"/>
            <a:ext cx="8958460" cy="251941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499" y="1260632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Decoder estimates the code word by exploiting the correlation introduced by encoder.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involves Check Node (CN), Variable Node (VN) and bit combination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node in the decoder tree performs these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Decoding circuit can also be viewed as binary tree.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7978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Decoding polar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/>
              <p:cNvSpPr txBox="1"/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1200" dirty="0"/>
                  <a:t>Each stage contains vector of size </a:t>
                </a:r>
                <a14:m>
                  <m:oMath xmlns:m="http://schemas.openxmlformats.org/officeDocument/2006/math">
                    <m:r>
                      <a:rPr lang="en-IN" sz="1200" i="1" dirty="0">
                        <a:latin typeface="Cambria Math" panose="02040503050406030204" pitchFamily="18" charset="0"/>
                      </a:rPr>
                      <m:t>𝑁𝑣</m:t>
                    </m:r>
                    <m:r>
                      <a:rPr lang="en-IN" sz="1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I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𝑠𝑡𝑎𝑔𝑒</m:t>
                        </m:r>
                      </m:sup>
                    </m:sSup>
                  </m:oMath>
                </a14:m>
                <a:endParaRPr lang="en-IN" sz="1200" baseline="30000" dirty="0"/>
              </a:p>
            </p:txBody>
          </p:sp>
        </mc:Choice>
        <mc:Fallback xmlns="">
          <p:sp>
            <p:nvSpPr>
              <p:cNvPr id="617" name="TextBox 6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214" y="2999574"/>
                <a:ext cx="2052074" cy="369332"/>
              </a:xfrm>
              <a:prstGeom prst="rect">
                <a:avLst/>
              </a:prstGeom>
              <a:blipFill>
                <a:blip r:embed="rId4"/>
                <a:stretch>
                  <a:fillRect l="-4451" t="-14754" r="-3858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</p:spPr>
            <p:txBody>
              <a:bodyPr/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For LLR vector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0"/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CN operation: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)∗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lvl="1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VN operation: (   )</a:t>
                </a:r>
              </a:p>
              <a:p>
                <a:pPr marL="538162" lvl="4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prstClr val="black"/>
                    </a:solidFill>
                  </a:rPr>
                  <a:t>Bit combination:</a:t>
                </a:r>
              </a:p>
              <a:p>
                <a:pPr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nary>
                              <m:naryPr>
                                <m:chr m:val="⨁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nary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∕∕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𝐽𝑢𝑠𝑡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𝑐𝑜𝑝𝑦𝑖𝑛𝑔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8" y="1504303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824496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CN, VN and bit combination operations</a:t>
            </a:r>
          </a:p>
        </p:txBody>
      </p:sp>
      <p:pic>
        <p:nvPicPr>
          <p:cNvPr id="8" name="Content Placeholder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45" y="3021401"/>
            <a:ext cx="2122436" cy="246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58272" y="2516773"/>
            <a:ext cx="1721709" cy="3699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100" dirty="0">
                <a:latin typeface="+mn-lt"/>
              </a:rPr>
              <a:t>Local decoder with messages</a:t>
            </a:r>
          </a:p>
        </p:txBody>
      </p:sp>
      <p:sp>
        <p:nvSpPr>
          <p:cNvPr id="15" name="Oval 14"/>
          <p:cNvSpPr/>
          <p:nvPr/>
        </p:nvSpPr>
        <p:spPr>
          <a:xfrm>
            <a:off x="1991532" y="3788221"/>
            <a:ext cx="131735" cy="131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9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06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0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Fast-SSC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111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Fast-SSC algorithm</a:t>
                </a:r>
                <a:r>
                  <a:rPr lang="en-US" baseline="30000" dirty="0"/>
                  <a:t>[1] </a:t>
                </a:r>
                <a:r>
                  <a:rPr lang="en-US" dirty="0"/>
                  <a:t>identifies special component codes from polar code which allow immediate decoding avoiding full tree traversal.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Reduces number of CN and VN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Parallelizes the decoding operation.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𝑓𝑟𝑜𝑧𝑒𝑛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𝑝𝑎𝑡𝑡𝑒𝑟𝑛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 {1,1,1,0,0,1,0,0}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2" name="Content Placeholder 1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204249"/>
                <a:ext cx="8508999" cy="4699572"/>
              </a:xfrm>
              <a:blipFill>
                <a:blip r:embed="rId4"/>
                <a:stretch>
                  <a:fillRect l="-1361" t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5" name="Group 604"/>
          <p:cNvGrpSpPr/>
          <p:nvPr/>
        </p:nvGrpSpPr>
        <p:grpSpPr>
          <a:xfrm>
            <a:off x="-1" y="3089664"/>
            <a:ext cx="9144000" cy="3097949"/>
            <a:chOff x="-1" y="3375364"/>
            <a:chExt cx="9144000" cy="3097949"/>
          </a:xfrm>
        </p:grpSpPr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94360"/>
              <a:ext cx="9144000" cy="2778953"/>
            </a:xfrm>
            <a:prstGeom prst="rect">
              <a:avLst/>
            </a:prstGeom>
          </p:spPr>
        </p:pic>
        <p:sp>
          <p:nvSpPr>
            <p:cNvPr id="160" name="TextBox 159"/>
            <p:cNvSpPr txBox="1"/>
            <p:nvPr/>
          </p:nvSpPr>
          <p:spPr>
            <a:xfrm>
              <a:off x="860156" y="3375364"/>
              <a:ext cx="3169404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Original decoder tree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916586" y="3375364"/>
              <a:ext cx="2045776" cy="2572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sz="1600" dirty="0">
                  <a:latin typeface="+mn-lt"/>
                </a:rPr>
                <a:t>Reduced tree</a:t>
              </a:r>
            </a:p>
          </p:txBody>
        </p:sp>
      </p:grpSp>
      <p:sp>
        <p:nvSpPr>
          <p:cNvPr id="607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9090" y="6438900"/>
            <a:ext cx="8297379" cy="257178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Fast Polar Decoders: Algorithm and Implementation.</a:t>
            </a:r>
            <a:r>
              <a:rPr lang="en-US" dirty="0"/>
              <a:t> </a:t>
            </a:r>
            <a:r>
              <a:rPr lang="en-US" sz="800" dirty="0"/>
              <a:t>Gabi </a:t>
            </a:r>
            <a:r>
              <a:rPr lang="en-US" sz="800" dirty="0" err="1"/>
              <a:t>Sarkis</a:t>
            </a:r>
            <a:r>
              <a:rPr lang="en-US" sz="800" dirty="0"/>
              <a:t>, Pascal </a:t>
            </a:r>
            <a:r>
              <a:rPr lang="en-US" sz="800" dirty="0" err="1"/>
              <a:t>Giard</a:t>
            </a:r>
            <a:r>
              <a:rPr lang="en-US" sz="800" dirty="0"/>
              <a:t> , Alexander Vardy , Claude </a:t>
            </a:r>
            <a:r>
              <a:rPr lang="en-US" sz="800" dirty="0" err="1"/>
              <a:t>Thibeault</a:t>
            </a:r>
            <a:r>
              <a:rPr lang="en-US" sz="800" dirty="0"/>
              <a:t>, and Warren J. Gross</a:t>
            </a:r>
          </a:p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endParaRPr lang="en-US" sz="800" dirty="0"/>
          </a:p>
        </p:txBody>
      </p:sp>
      <p:sp>
        <p:nvSpPr>
          <p:cNvPr id="60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541387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Processor </a:t>
            </a:r>
            <a:r>
              <a:rPr lang="en-US" dirty="0" smtClean="0">
                <a:solidFill>
                  <a:schemeClr val="bg2"/>
                </a:solidFill>
              </a:rPr>
              <a:t>architecture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97" name="Content Placeholder 396"/>
          <p:cNvSpPr>
            <a:spLocks noGrp="1"/>
          </p:cNvSpPr>
          <p:nvPr>
            <p:ph idx="1"/>
          </p:nvPr>
        </p:nvSpPr>
        <p:spPr>
          <a:xfrm>
            <a:off x="318008" y="1003376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Cache memory</a:t>
            </a:r>
            <a:endParaRPr lang="en-US" dirty="0" smtClean="0"/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Performance </a:t>
            </a:r>
            <a:r>
              <a:rPr lang="en-US" dirty="0"/>
              <a:t>bottleneck in modern processors is accessing main memory.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Modern processors have </a:t>
            </a:r>
            <a:r>
              <a:rPr lang="en-US" dirty="0"/>
              <a:t>faster memory called cache.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Caches reduce the average memory access </a:t>
            </a:r>
            <a:r>
              <a:rPr lang="en-US" dirty="0" smtClean="0"/>
              <a:t>latency by storing recently accessed data.</a:t>
            </a:r>
            <a:endParaRPr lang="en-US" dirty="0"/>
          </a:p>
          <a:p>
            <a:pPr lvl="1" indent="0">
              <a:buNone/>
            </a:pPr>
            <a:endParaRPr lang="en-US" sz="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/>
                </a:solidFill>
              </a:rPr>
              <a:t>Instruction pipelining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processors come with advanced pipelining.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Pipelining increases IPC (Instructions Per Cycle).</a:t>
            </a:r>
          </a:p>
          <a:p>
            <a:pPr marL="461963" lvl="1" indent="-285750">
              <a:buFont typeface="Wingdings" panose="05000000000000000000" pitchFamily="2" charset="2"/>
              <a:buChar char="Ø"/>
            </a:pPr>
            <a:r>
              <a:rPr lang="en-US" dirty="0"/>
              <a:t>Branching and </a:t>
            </a:r>
            <a:r>
              <a:rPr lang="en-US" dirty="0" smtClean="0"/>
              <a:t>cache </a:t>
            </a:r>
            <a:r>
              <a:rPr lang="en-US" dirty="0"/>
              <a:t>misses create stalls in pipelining which reduce IPC</a:t>
            </a:r>
            <a:r>
              <a:rPr lang="en-US" dirty="0" smtClean="0"/>
              <a:t>. They should be reduced to </a:t>
            </a:r>
            <a:r>
              <a:rPr lang="en-US" dirty="0"/>
              <a:t>achieve </a:t>
            </a:r>
            <a:r>
              <a:rPr lang="en-US" dirty="0" smtClean="0"/>
              <a:t>good </a:t>
            </a:r>
            <a:r>
              <a:rPr lang="en-US" dirty="0"/>
              <a:t>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98" name="Content Placeholder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6" y="4789140"/>
            <a:ext cx="3959382" cy="82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4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8008" y="6473312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800" dirty="0"/>
              <a:t>Reference: Ulrich </a:t>
            </a:r>
            <a:r>
              <a:rPr lang="en-US" sz="800" dirty="0" err="1"/>
              <a:t>Drepper</a:t>
            </a:r>
            <a:r>
              <a:rPr lang="en-US" sz="800" dirty="0"/>
              <a:t>, “What Every Programmer Should Know About Memory.” Red Hat, Inc</a:t>
            </a:r>
            <a:r>
              <a:rPr lang="en-US" sz="8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/>
              <a:t>A. </a:t>
            </a:r>
            <a:r>
              <a:rPr lang="en-US" sz="800" dirty="0" err="1"/>
              <a:t>Herkersdorf</a:t>
            </a:r>
            <a:r>
              <a:rPr lang="en-US" sz="800" dirty="0"/>
              <a:t>, “Chip multi core processors.” Lecture Notes, Institute for Integrated Systems, </a:t>
            </a:r>
            <a:r>
              <a:rPr lang="en-US" sz="800" dirty="0" err="1"/>
              <a:t>Technische</a:t>
            </a:r>
            <a:r>
              <a:rPr lang="en-US" sz="800" dirty="0"/>
              <a:t> </a:t>
            </a:r>
            <a:r>
              <a:rPr lang="en-US" sz="800" dirty="0" err="1"/>
              <a:t>Universitaet</a:t>
            </a:r>
            <a:r>
              <a:rPr lang="en-US" sz="800" dirty="0"/>
              <a:t> </a:t>
            </a:r>
            <a:r>
              <a:rPr lang="en-US" sz="800" dirty="0" err="1"/>
              <a:t>Muenchen</a:t>
            </a:r>
            <a:r>
              <a:rPr lang="en-US" sz="800" dirty="0" smtClean="0"/>
              <a:t>,</a:t>
            </a:r>
            <a:endParaRPr lang="en-US" sz="800" dirty="0" smtClean="0"/>
          </a:p>
        </p:txBody>
      </p:sp>
      <p:pic>
        <p:nvPicPr>
          <p:cNvPr id="52" name="Content Placeholder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31" y="4005108"/>
            <a:ext cx="4594858" cy="231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2325</Words>
  <Application>Microsoft Office PowerPoint</Application>
  <PresentationFormat>On-screen Show (4:3)</PresentationFormat>
  <Paragraphs>467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Calibri</vt:lpstr>
      <vt:lpstr>Cambria Math</vt:lpstr>
      <vt:lpstr>Consolas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 (Polar Transform)</vt:lpstr>
      <vt:lpstr>Decoding polar codes</vt:lpstr>
      <vt:lpstr>CN, VN and bit combination operations</vt:lpstr>
      <vt:lpstr>Fast-SSC algorithm</vt:lpstr>
      <vt:lpstr>Processor architecture</vt:lpstr>
      <vt:lpstr>Vector processing units</vt:lpstr>
      <vt:lpstr>Encoding FEC chain in 5G</vt:lpstr>
      <vt:lpstr>Polar code construction</vt:lpstr>
      <vt:lpstr>Optimization of Polar Encoder</vt:lpstr>
      <vt:lpstr>Tree pruning and Unrolling recursion</vt:lpstr>
      <vt:lpstr>Encoding chain results</vt:lpstr>
      <vt:lpstr>Decoding FEC chain</vt:lpstr>
      <vt:lpstr>Subblock deinterleaver</vt:lpstr>
      <vt:lpstr>Decoding: Optimized CN, VN and bit combination</vt:lpstr>
      <vt:lpstr>Packing frozen pattern</vt:lpstr>
      <vt:lpstr>Decoding R0 and R1 codes</vt:lpstr>
      <vt:lpstr>Decoding RPC Node</vt:lpstr>
      <vt:lpstr>Decoding SPC node</vt:lpstr>
      <vt:lpstr>Decoder tree pruning and unrolling recursion</vt:lpstr>
      <vt:lpstr>CRC calculation</vt:lpstr>
      <vt:lpstr>Miscellaneous Optimizations</vt:lpstr>
      <vt:lpstr>Decoding chain results</vt:lpstr>
      <vt:lpstr>Conclusion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1073</cp:revision>
  <cp:lastPrinted>2015-07-30T14:04:45Z</cp:lastPrinted>
  <dcterms:created xsi:type="dcterms:W3CDTF">2018-07-18T09:27:41Z</dcterms:created>
  <dcterms:modified xsi:type="dcterms:W3CDTF">2018-11-19T11:13:30Z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