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Lst>
  <p:notesMasterIdLst>
    <p:notesMasterId r:id="rId35"/>
  </p:notesMasterIdLst>
  <p:sldIdLst>
    <p:sldId id="256" r:id="rId2"/>
    <p:sldId id="262" r:id="rId3"/>
    <p:sldId id="279" r:id="rId4"/>
    <p:sldId id="290" r:id="rId5"/>
    <p:sldId id="292" r:id="rId6"/>
    <p:sldId id="261" r:id="rId7"/>
    <p:sldId id="260" r:id="rId8"/>
    <p:sldId id="259" r:id="rId9"/>
    <p:sldId id="266" r:id="rId10"/>
    <p:sldId id="267" r:id="rId11"/>
    <p:sldId id="265" r:id="rId12"/>
    <p:sldId id="272" r:id="rId13"/>
    <p:sldId id="273" r:id="rId14"/>
    <p:sldId id="274" r:id="rId15"/>
    <p:sldId id="284" r:id="rId16"/>
    <p:sldId id="264" r:id="rId17"/>
    <p:sldId id="269" r:id="rId18"/>
    <p:sldId id="271" r:id="rId19"/>
    <p:sldId id="275" r:id="rId20"/>
    <p:sldId id="278" r:id="rId21"/>
    <p:sldId id="286" r:id="rId22"/>
    <p:sldId id="277" r:id="rId23"/>
    <p:sldId id="276" r:id="rId24"/>
    <p:sldId id="281" r:id="rId25"/>
    <p:sldId id="283" r:id="rId26"/>
    <p:sldId id="280" r:id="rId27"/>
    <p:sldId id="282" r:id="rId28"/>
    <p:sldId id="285" r:id="rId29"/>
    <p:sldId id="263" r:id="rId30"/>
    <p:sldId id="258" r:id="rId31"/>
    <p:sldId id="287" r:id="rId32"/>
    <p:sldId id="288" r:id="rId33"/>
    <p:sldId id="289" r:id="rId34"/>
  </p:sldIdLst>
  <p:sldSz cx="9144000" cy="5143500" type="screen16x9"/>
  <p:notesSz cx="6858000" cy="9144000"/>
  <p:custDataLst>
    <p:tags r:id="rId3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46">
          <p15:clr>
            <a:srgbClr val="A4A3A4"/>
          </p15:clr>
        </p15:guide>
        <p15:guide id="2" orient="horz" pos="2845">
          <p15:clr>
            <a:srgbClr val="A4A3A4"/>
          </p15:clr>
        </p15:guide>
        <p15:guide id="3" pos="226">
          <p15:clr>
            <a:srgbClr val="A4A3A4"/>
          </p15:clr>
        </p15:guide>
        <p15:guide id="4" pos="5443">
          <p15:clr>
            <a:srgbClr val="A4A3A4"/>
          </p15:clr>
        </p15:guide>
      </p15:sldGuideLst>
    </p:ext>
    <p:ext uri="{2D200454-40CA-4A62-9FC3-DE9A4176ACB9}">
      <p15:notesGuideLst xmlns:p15="http://schemas.microsoft.com/office/powerpoint/2012/main">
        <p15:guide id="1" orient="horz" pos="3223">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1304" autoAdjust="0"/>
  </p:normalViewPr>
  <p:slideViewPr>
    <p:cSldViewPr snapToObjects="1" showGuides="1">
      <p:cViewPr varScale="1">
        <p:scale>
          <a:sx n="157" d="100"/>
          <a:sy n="157" d="100"/>
        </p:scale>
        <p:origin x="156" y="408"/>
      </p:cViewPr>
      <p:guideLst>
        <p:guide orient="horz" pos="646"/>
        <p:guide orient="horz" pos="2845"/>
        <p:guide pos="226"/>
        <p:guide pos="5443"/>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Objects="1">
      <p:cViewPr varScale="1">
        <p:scale>
          <a:sx n="53" d="100"/>
          <a:sy n="53" d="100"/>
        </p:scale>
        <p:origin x="-1790" y="-77"/>
      </p:cViewPr>
      <p:guideLst>
        <p:guide orient="horz" pos="3223"/>
        <p:guide pos="223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E7110D-8713-4818-A6C5-BA5073E6EF19}" type="datetimeFigureOut">
              <a:rPr lang="en-US" smtClean="0"/>
              <a:t>7/5/2018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620C28-1F57-4AC3-BC38-27FE91AD92B7}" type="slidenum">
              <a:rPr lang="en-US" smtClean="0"/>
              <a:t>‹#›</a:t>
            </a:fld>
            <a:endParaRPr lang="en-US"/>
          </a:p>
        </p:txBody>
      </p:sp>
    </p:spTree>
    <p:extLst>
      <p:ext uri="{BB962C8B-B14F-4D97-AF65-F5344CB8AC3E}">
        <p14:creationId xmlns:p14="http://schemas.microsoft.com/office/powerpoint/2010/main" val="1142704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
          <p:cNvGrpSpPr/>
          <p:nvPr/>
        </p:nvGrpSpPr>
        <p:grpSpPr>
          <a:xfrm>
            <a:off x="0" y="0"/>
            <a:ext cx="9144000" cy="5143500"/>
            <a:chOff x="0" y="0"/>
            <a:chExt cx="9144000" cy="5143500"/>
          </a:xfrm>
        </p:grpSpPr>
        <p:pic>
          <p:nvPicPr>
            <p:cNvPr id="7" name="Grafik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8" name="Grafik 1"/>
            <p:cNvPicPr preferRelativeResize="0">
              <a:picLocks noChangeAspect="1"/>
            </p:cNvPicPr>
            <p:nvPr/>
          </p:nvPicPr>
          <p:blipFill>
            <a:blip r:embed="rId3">
              <a:extLst>
                <a:ext uri="{28A0092B-C50C-407E-A947-70E740481C1C}">
                  <a14:useLocalDpi xmlns:a14="http://schemas.microsoft.com/office/drawing/2010/main" val="0"/>
                </a:ext>
              </a:extLst>
            </a:blip>
            <a:stretch>
              <a:fillRect/>
            </a:stretch>
          </p:blipFill>
          <p:spPr>
            <a:xfrm>
              <a:off x="250781" y="4487981"/>
              <a:ext cx="1782000" cy="540000"/>
            </a:xfrm>
            <a:prstGeom prst="rect">
              <a:avLst/>
            </a:prstGeom>
          </p:spPr>
        </p:pic>
      </p:grpSp>
      <p:sp>
        <p:nvSpPr>
          <p:cNvPr id="2" name="Title 1"/>
          <p:cNvSpPr>
            <a:spLocks noGrp="1"/>
          </p:cNvSpPr>
          <p:nvPr>
            <p:ph type="ctrTitle" hasCustomPrompt="1"/>
          </p:nvPr>
        </p:nvSpPr>
        <p:spPr>
          <a:xfrm>
            <a:off x="360000" y="162000"/>
            <a:ext cx="6300000" cy="1215000"/>
          </a:xfrm>
        </p:spPr>
        <p:txBody>
          <a:bodyPr/>
          <a:lstStyle>
            <a:lvl1pPr>
              <a:defRPr/>
            </a:lvl1pPr>
          </a:lstStyle>
          <a:p>
            <a:r>
              <a:rPr lang="en-US" dirty="0"/>
              <a:t>Enter title of presentation</a:t>
            </a:r>
            <a:br>
              <a:rPr lang="en-US" dirty="0"/>
            </a:br>
            <a:r>
              <a:rPr lang="en-US" dirty="0"/>
              <a:t>(max. 3 lines)</a:t>
            </a:r>
          </a:p>
        </p:txBody>
      </p:sp>
      <p:sp>
        <p:nvSpPr>
          <p:cNvPr id="3" name="Subtitle 2"/>
          <p:cNvSpPr>
            <a:spLocks noGrp="1"/>
          </p:cNvSpPr>
          <p:nvPr>
            <p:ph type="subTitle" idx="1" hasCustomPrompt="1"/>
          </p:nvPr>
        </p:nvSpPr>
        <p:spPr>
          <a:xfrm>
            <a:off x="360000" y="1890000"/>
            <a:ext cx="6300000" cy="792000"/>
          </a:xfrm>
        </p:spPr>
        <p:txBody>
          <a:bodyPr/>
          <a:lstStyle>
            <a:lvl1pPr marL="0" indent="0" algn="l">
              <a:buNone/>
              <a:defRPr sz="15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Enter subtitle (max. 3 lines), e. g. name, date</a:t>
            </a:r>
          </a:p>
        </p:txBody>
      </p:sp>
    </p:spTree>
    <p:extLst>
      <p:ext uri="{BB962C8B-B14F-4D97-AF65-F5344CB8AC3E}">
        <p14:creationId xmlns:p14="http://schemas.microsoft.com/office/powerpoint/2010/main" val="1248014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Content and 2 Picture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Enter slide title (max. 2 lines)</a:t>
            </a:r>
            <a:br>
              <a:rPr lang="en-US" dirty="0"/>
            </a:br>
            <a:r>
              <a:rPr lang="en-US" dirty="0"/>
              <a:t>The 2nd line may be black if reasonable</a:t>
            </a:r>
          </a:p>
        </p:txBody>
      </p:sp>
      <p:sp>
        <p:nvSpPr>
          <p:cNvPr id="3" name="Content Placeholder 1"/>
          <p:cNvSpPr>
            <a:spLocks noGrp="1"/>
          </p:cNvSpPr>
          <p:nvPr>
            <p:ph sz="half" idx="1" hasCustomPrompt="1"/>
          </p:nvPr>
        </p:nvSpPr>
        <p:spPr>
          <a:xfrm>
            <a:off x="360000" y="1026000"/>
            <a:ext cx="5940000" cy="3483000"/>
          </a:xfrm>
        </p:spPr>
        <p:txBody>
          <a:bodyPr/>
          <a:lstStyle>
            <a:lvl1pPr>
              <a:defRPr/>
            </a:lvl1pPr>
          </a:lstStyle>
          <a:p>
            <a:pPr lvl="0"/>
            <a:r>
              <a:rPr lang="en-US" dirty="0"/>
              <a:t>Enter text (no picture)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1"/>
          <p:cNvSpPr>
            <a:spLocks noGrp="1"/>
          </p:cNvSpPr>
          <p:nvPr>
            <p:ph type="pic" sz="quarter" idx="2"/>
          </p:nvPr>
        </p:nvSpPr>
        <p:spPr>
          <a:xfrm>
            <a:off x="6480000" y="1026000"/>
            <a:ext cx="2664000" cy="1713960"/>
          </a:xfrm>
        </p:spPr>
        <p:txBody>
          <a:bodyPr/>
          <a:lstStyle>
            <a:lvl1pPr marL="0" indent="0">
              <a:buFontTx/>
              <a:buNone/>
              <a:defRPr/>
            </a:lvl1pPr>
          </a:lstStyle>
          <a:p>
            <a:r>
              <a:rPr lang="en-US"/>
              <a:t>Click icon to add picture</a:t>
            </a:r>
            <a:endParaRPr/>
          </a:p>
        </p:txBody>
      </p:sp>
      <p:sp>
        <p:nvSpPr>
          <p:cNvPr id="8" name="Picture Placeholder 2"/>
          <p:cNvSpPr>
            <a:spLocks noGrp="1"/>
          </p:cNvSpPr>
          <p:nvPr>
            <p:ph type="pic" sz="quarter" idx="3"/>
          </p:nvPr>
        </p:nvSpPr>
        <p:spPr>
          <a:xfrm>
            <a:off x="6480000" y="2796120"/>
            <a:ext cx="2664000" cy="1713960"/>
          </a:xfrm>
        </p:spPr>
        <p:txBody>
          <a:bodyPr/>
          <a:lstStyle>
            <a:lvl1pPr marL="0" indent="0">
              <a:buFontTx/>
              <a:buNone/>
              <a:defRPr/>
            </a:lvl1pPr>
          </a:lstStyle>
          <a:p>
            <a:r>
              <a:rPr lang="en-US"/>
              <a:t>Click icon to add picture</a:t>
            </a:r>
            <a:endParaRPr dirty="0"/>
          </a:p>
        </p:txBody>
      </p:sp>
      <p:sp>
        <p:nvSpPr>
          <p:cNvPr id="5" name="Date Placeholder 4"/>
          <p:cNvSpPr>
            <a:spLocks noGrp="1"/>
          </p:cNvSpPr>
          <p:nvPr>
            <p:ph type="dt" sz="half" idx="10"/>
          </p:nvPr>
        </p:nvSpPr>
        <p:spPr/>
        <p:txBody>
          <a:bodyPr/>
          <a:lstStyle/>
          <a:p>
            <a:fld id="{A27024D6-6C52-40BD-B813-8598EBB6EF44}" type="datetime1">
              <a:rPr lang="en-US" smtClean="0"/>
              <a:t>7/5/2018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CB76AC-E5DF-427C-ABDC-2F4FBD8E4B69}" type="slidenum">
              <a:rPr lang="en-US" smtClean="0"/>
              <a:t>‹#›</a:t>
            </a:fld>
            <a:endParaRPr lang="en-US"/>
          </a:p>
        </p:txBody>
      </p:sp>
    </p:spTree>
    <p:extLst>
      <p:ext uri="{BB962C8B-B14F-4D97-AF65-F5344CB8AC3E}">
        <p14:creationId xmlns:p14="http://schemas.microsoft.com/office/powerpoint/2010/main" val="283123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Content and 3 Picture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Enter slide title (max. 2 lines)</a:t>
            </a:r>
            <a:br>
              <a:rPr lang="en-US" dirty="0"/>
            </a:br>
            <a:r>
              <a:rPr lang="en-US" dirty="0"/>
              <a:t>The 2nd line may be black if reasonable</a:t>
            </a:r>
          </a:p>
        </p:txBody>
      </p:sp>
      <p:sp>
        <p:nvSpPr>
          <p:cNvPr id="3" name="Content Placeholder 1"/>
          <p:cNvSpPr>
            <a:spLocks noGrp="1"/>
          </p:cNvSpPr>
          <p:nvPr>
            <p:ph sz="half" idx="1" hasCustomPrompt="1"/>
          </p:nvPr>
        </p:nvSpPr>
        <p:spPr>
          <a:xfrm>
            <a:off x="360000" y="1026000"/>
            <a:ext cx="5940000" cy="3483000"/>
          </a:xfrm>
        </p:spPr>
        <p:txBody>
          <a:bodyPr/>
          <a:lstStyle/>
          <a:p>
            <a:pPr lvl="0"/>
            <a:r>
              <a:rPr lang="en-US" dirty="0"/>
              <a:t>Enter text (no picture)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1"/>
          <p:cNvSpPr>
            <a:spLocks noGrp="1"/>
          </p:cNvSpPr>
          <p:nvPr>
            <p:ph type="pic" sz="quarter" idx="2"/>
          </p:nvPr>
        </p:nvSpPr>
        <p:spPr>
          <a:xfrm>
            <a:off x="6480000" y="1026000"/>
            <a:ext cx="2664000" cy="1124280"/>
          </a:xfrm>
        </p:spPr>
        <p:txBody>
          <a:bodyPr/>
          <a:lstStyle>
            <a:lvl1pPr marL="0" indent="0">
              <a:buFontTx/>
              <a:buNone/>
              <a:defRPr/>
            </a:lvl1pPr>
          </a:lstStyle>
          <a:p>
            <a:r>
              <a:rPr lang="en-US"/>
              <a:t>Click icon to add picture</a:t>
            </a:r>
            <a:endParaRPr dirty="0"/>
          </a:p>
        </p:txBody>
      </p:sp>
      <p:sp>
        <p:nvSpPr>
          <p:cNvPr id="8" name="Picture Placeholder 2"/>
          <p:cNvSpPr>
            <a:spLocks noGrp="1"/>
          </p:cNvSpPr>
          <p:nvPr>
            <p:ph type="pic" sz="quarter" idx="3"/>
          </p:nvPr>
        </p:nvSpPr>
        <p:spPr>
          <a:xfrm>
            <a:off x="6480000" y="2206440"/>
            <a:ext cx="2664000" cy="1124280"/>
          </a:xfrm>
        </p:spPr>
        <p:txBody>
          <a:bodyPr/>
          <a:lstStyle>
            <a:lvl1pPr marL="0" indent="0">
              <a:buFontTx/>
              <a:buNone/>
              <a:defRPr/>
            </a:lvl1pPr>
          </a:lstStyle>
          <a:p>
            <a:r>
              <a:rPr lang="en-US"/>
              <a:t>Click icon to add picture</a:t>
            </a:r>
            <a:endParaRPr dirty="0"/>
          </a:p>
        </p:txBody>
      </p:sp>
      <p:sp>
        <p:nvSpPr>
          <p:cNvPr id="10" name="Picture Placeholder 3"/>
          <p:cNvSpPr>
            <a:spLocks noGrp="1"/>
          </p:cNvSpPr>
          <p:nvPr>
            <p:ph type="pic" sz="quarter" idx="4"/>
          </p:nvPr>
        </p:nvSpPr>
        <p:spPr>
          <a:xfrm>
            <a:off x="6480000" y="3385800"/>
            <a:ext cx="2664000" cy="1124280"/>
          </a:xfrm>
        </p:spPr>
        <p:txBody>
          <a:bodyPr/>
          <a:lstStyle>
            <a:lvl1pPr marL="0" indent="0">
              <a:buFontTx/>
              <a:buNone/>
              <a:defRPr/>
            </a:lvl1pPr>
          </a:lstStyle>
          <a:p>
            <a:r>
              <a:rPr lang="en-US"/>
              <a:t>Click icon to add picture</a:t>
            </a:r>
            <a:endParaRPr dirty="0"/>
          </a:p>
        </p:txBody>
      </p:sp>
      <p:sp>
        <p:nvSpPr>
          <p:cNvPr id="5" name="Date Placeholder 4"/>
          <p:cNvSpPr>
            <a:spLocks noGrp="1"/>
          </p:cNvSpPr>
          <p:nvPr>
            <p:ph type="dt" sz="half" idx="10"/>
          </p:nvPr>
        </p:nvSpPr>
        <p:spPr/>
        <p:txBody>
          <a:bodyPr/>
          <a:lstStyle/>
          <a:p>
            <a:fld id="{6CF3D6CF-F2D5-41D1-9679-E6CF28A5ADC9}" type="datetime1">
              <a:rPr lang="en-US" smtClean="0"/>
              <a:t>7/5/2018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CB76AC-E5DF-427C-ABDC-2F4FBD8E4B69}" type="slidenum">
              <a:rPr lang="en-US" smtClean="0"/>
              <a:t>‹#›</a:t>
            </a:fld>
            <a:endParaRPr lang="en-US"/>
          </a:p>
        </p:txBody>
      </p:sp>
    </p:spTree>
    <p:extLst>
      <p:ext uri="{BB962C8B-B14F-4D97-AF65-F5344CB8AC3E}">
        <p14:creationId xmlns:p14="http://schemas.microsoft.com/office/powerpoint/2010/main" val="4194020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Content and 4 Pictur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0000" y="162000"/>
            <a:ext cx="5940000" cy="810000"/>
          </a:xfrm>
        </p:spPr>
        <p:txBody>
          <a:bodyPr/>
          <a:lstStyle>
            <a:lvl1pPr>
              <a:defRPr/>
            </a:lvl1pPr>
          </a:lstStyle>
          <a:p>
            <a:r>
              <a:rPr lang="en-US" dirty="0"/>
              <a:t>Enter slide title (max. 2 lines)</a:t>
            </a:r>
            <a:br>
              <a:rPr lang="en-US" dirty="0"/>
            </a:br>
            <a:r>
              <a:rPr lang="en-US" dirty="0"/>
              <a:t>The 2nd line may be black if reasonable</a:t>
            </a:r>
          </a:p>
        </p:txBody>
      </p:sp>
      <p:sp>
        <p:nvSpPr>
          <p:cNvPr id="3" name="Content Placeholder 1"/>
          <p:cNvSpPr>
            <a:spLocks noGrp="1"/>
          </p:cNvSpPr>
          <p:nvPr>
            <p:ph sz="half" idx="1" hasCustomPrompt="1"/>
          </p:nvPr>
        </p:nvSpPr>
        <p:spPr>
          <a:xfrm>
            <a:off x="360000" y="1026000"/>
            <a:ext cx="5940000" cy="3483000"/>
          </a:xfrm>
        </p:spPr>
        <p:txBody>
          <a:bodyPr/>
          <a:lstStyle>
            <a:lvl1pPr>
              <a:defRPr/>
            </a:lvl1pPr>
          </a:lstStyle>
          <a:p>
            <a:pPr lvl="0"/>
            <a:r>
              <a:rPr lang="en-US" dirty="0"/>
              <a:t>Enter text (no picture)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1"/>
          <p:cNvSpPr>
            <a:spLocks noGrp="1"/>
          </p:cNvSpPr>
          <p:nvPr>
            <p:ph type="pic" sz="quarter" idx="2"/>
          </p:nvPr>
        </p:nvSpPr>
        <p:spPr>
          <a:xfrm>
            <a:off x="6480000" y="0"/>
            <a:ext cx="2664000" cy="1085400"/>
          </a:xfrm>
        </p:spPr>
        <p:txBody>
          <a:bodyPr/>
          <a:lstStyle>
            <a:lvl1pPr marL="0" indent="0">
              <a:buFontTx/>
              <a:buNone/>
              <a:defRPr/>
            </a:lvl1pPr>
          </a:lstStyle>
          <a:p>
            <a:r>
              <a:rPr lang="en-US"/>
              <a:t>Click icon to add picture</a:t>
            </a:r>
            <a:endParaRPr dirty="0"/>
          </a:p>
        </p:txBody>
      </p:sp>
      <p:sp>
        <p:nvSpPr>
          <p:cNvPr id="8" name="Picture Placeholder 2"/>
          <p:cNvSpPr>
            <a:spLocks noGrp="1"/>
          </p:cNvSpPr>
          <p:nvPr>
            <p:ph type="pic" sz="quarter" idx="3"/>
          </p:nvPr>
        </p:nvSpPr>
        <p:spPr>
          <a:xfrm>
            <a:off x="6480000" y="1140480"/>
            <a:ext cx="2664000" cy="1085400"/>
          </a:xfrm>
        </p:spPr>
        <p:txBody>
          <a:bodyPr/>
          <a:lstStyle>
            <a:lvl1pPr marL="0" indent="0">
              <a:buFontTx/>
              <a:buNone/>
              <a:defRPr/>
            </a:lvl1pPr>
          </a:lstStyle>
          <a:p>
            <a:r>
              <a:rPr lang="en-US"/>
              <a:t>Click icon to add picture</a:t>
            </a:r>
            <a:endParaRPr/>
          </a:p>
        </p:txBody>
      </p:sp>
      <p:sp>
        <p:nvSpPr>
          <p:cNvPr id="10" name="Picture Placeholder 3"/>
          <p:cNvSpPr>
            <a:spLocks noGrp="1"/>
          </p:cNvSpPr>
          <p:nvPr>
            <p:ph type="pic" sz="quarter" idx="4"/>
          </p:nvPr>
        </p:nvSpPr>
        <p:spPr>
          <a:xfrm>
            <a:off x="6480000" y="2284200"/>
            <a:ext cx="2664000" cy="1085400"/>
          </a:xfrm>
        </p:spPr>
        <p:txBody>
          <a:bodyPr/>
          <a:lstStyle>
            <a:lvl1pPr marL="0" indent="0">
              <a:buFontTx/>
              <a:buNone/>
              <a:defRPr/>
            </a:lvl1pPr>
          </a:lstStyle>
          <a:p>
            <a:r>
              <a:rPr lang="en-US"/>
              <a:t>Click icon to add picture</a:t>
            </a:r>
            <a:endParaRPr/>
          </a:p>
        </p:txBody>
      </p:sp>
      <p:sp>
        <p:nvSpPr>
          <p:cNvPr id="11" name="Picture Placeholder 4"/>
          <p:cNvSpPr>
            <a:spLocks noGrp="1"/>
          </p:cNvSpPr>
          <p:nvPr>
            <p:ph type="pic" sz="quarter" idx="5"/>
          </p:nvPr>
        </p:nvSpPr>
        <p:spPr>
          <a:xfrm>
            <a:off x="6480000" y="3424680"/>
            <a:ext cx="2664000" cy="1085400"/>
          </a:xfrm>
        </p:spPr>
        <p:txBody>
          <a:bodyPr/>
          <a:lstStyle>
            <a:lvl1pPr marL="0" indent="0">
              <a:buFontTx/>
              <a:buNone/>
              <a:defRPr/>
            </a:lvl1pPr>
          </a:lstStyle>
          <a:p>
            <a:r>
              <a:rPr lang="en-US"/>
              <a:t>Click icon to add picture</a:t>
            </a:r>
            <a:endParaRPr/>
          </a:p>
        </p:txBody>
      </p:sp>
      <p:sp>
        <p:nvSpPr>
          <p:cNvPr id="5" name="Date Placeholder 4"/>
          <p:cNvSpPr>
            <a:spLocks noGrp="1"/>
          </p:cNvSpPr>
          <p:nvPr>
            <p:ph type="dt" sz="half" idx="10"/>
          </p:nvPr>
        </p:nvSpPr>
        <p:spPr/>
        <p:txBody>
          <a:bodyPr/>
          <a:lstStyle/>
          <a:p>
            <a:fld id="{ACA42F05-4EED-447E-907B-939099741B68}" type="datetime1">
              <a:rPr lang="en-US" smtClean="0"/>
              <a:t>7/5/2018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CB76AC-E5DF-427C-ABDC-2F4FBD8E4B69}" type="slidenum">
              <a:rPr lang="en-US" smtClean="0"/>
              <a:t>‹#›</a:t>
            </a:fld>
            <a:endParaRPr lang="en-US"/>
          </a:p>
        </p:txBody>
      </p:sp>
    </p:spTree>
    <p:extLst>
      <p:ext uri="{BB962C8B-B14F-4D97-AF65-F5344CB8AC3E}">
        <p14:creationId xmlns:p14="http://schemas.microsoft.com/office/powerpoint/2010/main" val="22057823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Content and 5 Pictur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0000" y="162000"/>
            <a:ext cx="5940000" cy="810000"/>
          </a:xfrm>
        </p:spPr>
        <p:txBody>
          <a:bodyPr/>
          <a:lstStyle>
            <a:lvl1pPr>
              <a:defRPr/>
            </a:lvl1pPr>
          </a:lstStyle>
          <a:p>
            <a:r>
              <a:rPr lang="en-US" dirty="0"/>
              <a:t>Enter slide title (max. 2 lines)</a:t>
            </a:r>
            <a:br>
              <a:rPr lang="en-US" dirty="0"/>
            </a:br>
            <a:r>
              <a:rPr lang="en-US" dirty="0"/>
              <a:t>The 2nd line may be black if reasonable</a:t>
            </a:r>
          </a:p>
        </p:txBody>
      </p:sp>
      <p:sp>
        <p:nvSpPr>
          <p:cNvPr id="3" name="Content Placeholder 1"/>
          <p:cNvSpPr>
            <a:spLocks noGrp="1"/>
          </p:cNvSpPr>
          <p:nvPr>
            <p:ph sz="half" idx="1" hasCustomPrompt="1"/>
          </p:nvPr>
        </p:nvSpPr>
        <p:spPr>
          <a:xfrm>
            <a:off x="360000" y="1026000"/>
            <a:ext cx="5940000" cy="3483000"/>
          </a:xfrm>
        </p:spPr>
        <p:txBody>
          <a:bodyPr/>
          <a:lstStyle/>
          <a:p>
            <a:pPr lvl="0"/>
            <a:r>
              <a:rPr lang="en-US" dirty="0"/>
              <a:t>Enter text (no picture)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1"/>
          <p:cNvSpPr>
            <a:spLocks noGrp="1"/>
          </p:cNvSpPr>
          <p:nvPr>
            <p:ph type="pic" sz="quarter" idx="2"/>
          </p:nvPr>
        </p:nvSpPr>
        <p:spPr>
          <a:xfrm>
            <a:off x="6480000" y="0"/>
            <a:ext cx="2664000" cy="858600"/>
          </a:xfrm>
        </p:spPr>
        <p:txBody>
          <a:bodyPr/>
          <a:lstStyle>
            <a:lvl1pPr marL="0" indent="0">
              <a:buFontTx/>
              <a:buNone/>
              <a:defRPr/>
            </a:lvl1pPr>
          </a:lstStyle>
          <a:p>
            <a:r>
              <a:rPr lang="en-US"/>
              <a:t>Click icon to add picture</a:t>
            </a:r>
            <a:endParaRPr dirty="0"/>
          </a:p>
        </p:txBody>
      </p:sp>
      <p:sp>
        <p:nvSpPr>
          <p:cNvPr id="8" name="Picture Placeholder 2"/>
          <p:cNvSpPr>
            <a:spLocks noGrp="1"/>
          </p:cNvSpPr>
          <p:nvPr>
            <p:ph type="pic" sz="quarter" idx="3"/>
          </p:nvPr>
        </p:nvSpPr>
        <p:spPr>
          <a:xfrm>
            <a:off x="6480000" y="910440"/>
            <a:ext cx="2664000" cy="858600"/>
          </a:xfrm>
        </p:spPr>
        <p:txBody>
          <a:bodyPr/>
          <a:lstStyle>
            <a:lvl1pPr marL="0" indent="0">
              <a:buFontTx/>
              <a:buNone/>
              <a:defRPr/>
            </a:lvl1pPr>
          </a:lstStyle>
          <a:p>
            <a:r>
              <a:rPr lang="en-US"/>
              <a:t>Click icon to add picture</a:t>
            </a:r>
            <a:endParaRPr/>
          </a:p>
        </p:txBody>
      </p:sp>
      <p:sp>
        <p:nvSpPr>
          <p:cNvPr id="10" name="Picture Placeholder 3"/>
          <p:cNvSpPr>
            <a:spLocks noGrp="1"/>
          </p:cNvSpPr>
          <p:nvPr>
            <p:ph type="pic" sz="quarter" idx="4"/>
          </p:nvPr>
        </p:nvSpPr>
        <p:spPr>
          <a:xfrm>
            <a:off x="6480000" y="1820880"/>
            <a:ext cx="2664000" cy="858600"/>
          </a:xfrm>
        </p:spPr>
        <p:txBody>
          <a:bodyPr/>
          <a:lstStyle>
            <a:lvl1pPr marL="0" indent="0">
              <a:buFontTx/>
              <a:buNone/>
              <a:defRPr/>
            </a:lvl1pPr>
          </a:lstStyle>
          <a:p>
            <a:r>
              <a:rPr lang="en-US"/>
              <a:t>Click icon to add picture</a:t>
            </a:r>
            <a:endParaRPr/>
          </a:p>
        </p:txBody>
      </p:sp>
      <p:sp>
        <p:nvSpPr>
          <p:cNvPr id="11" name="Picture Placeholder 4"/>
          <p:cNvSpPr>
            <a:spLocks noGrp="1"/>
          </p:cNvSpPr>
          <p:nvPr>
            <p:ph type="pic" sz="quarter" idx="5"/>
          </p:nvPr>
        </p:nvSpPr>
        <p:spPr>
          <a:xfrm>
            <a:off x="6480000" y="2728080"/>
            <a:ext cx="2664000" cy="858600"/>
          </a:xfrm>
        </p:spPr>
        <p:txBody>
          <a:bodyPr/>
          <a:lstStyle>
            <a:lvl1pPr marL="0" indent="0">
              <a:buFontTx/>
              <a:buNone/>
              <a:defRPr/>
            </a:lvl1pPr>
          </a:lstStyle>
          <a:p>
            <a:r>
              <a:rPr lang="en-US"/>
              <a:t>Click icon to add picture</a:t>
            </a:r>
            <a:endParaRPr/>
          </a:p>
        </p:txBody>
      </p:sp>
      <p:sp>
        <p:nvSpPr>
          <p:cNvPr id="12" name="Picture Placeholder 5"/>
          <p:cNvSpPr>
            <a:spLocks noGrp="1"/>
          </p:cNvSpPr>
          <p:nvPr>
            <p:ph type="pic" sz="quarter" idx="6"/>
          </p:nvPr>
        </p:nvSpPr>
        <p:spPr>
          <a:xfrm>
            <a:off x="6480000" y="3638520"/>
            <a:ext cx="2664000" cy="858600"/>
          </a:xfrm>
        </p:spPr>
        <p:txBody>
          <a:bodyPr/>
          <a:lstStyle>
            <a:lvl1pPr marL="0" indent="0">
              <a:buFontTx/>
              <a:buNone/>
              <a:defRPr/>
            </a:lvl1pPr>
          </a:lstStyle>
          <a:p>
            <a:r>
              <a:rPr lang="en-US"/>
              <a:t>Click icon to add picture</a:t>
            </a:r>
            <a:endParaRPr/>
          </a:p>
        </p:txBody>
      </p:sp>
      <p:sp>
        <p:nvSpPr>
          <p:cNvPr id="5" name="Date Placeholder 4"/>
          <p:cNvSpPr>
            <a:spLocks noGrp="1"/>
          </p:cNvSpPr>
          <p:nvPr>
            <p:ph type="dt" sz="half" idx="10"/>
          </p:nvPr>
        </p:nvSpPr>
        <p:spPr/>
        <p:txBody>
          <a:bodyPr/>
          <a:lstStyle/>
          <a:p>
            <a:fld id="{B5F60F12-87EE-4F3E-8996-F01C5C0F4561}" type="datetime1">
              <a:rPr lang="en-US" smtClean="0"/>
              <a:t>7/5/2018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CB76AC-E5DF-427C-ABDC-2F4FBD8E4B69}" type="slidenum">
              <a:rPr lang="en-US" smtClean="0"/>
              <a:t>‹#›</a:t>
            </a:fld>
            <a:endParaRPr lang="en-US"/>
          </a:p>
        </p:txBody>
      </p:sp>
    </p:spTree>
    <p:extLst>
      <p:ext uri="{BB962C8B-B14F-4D97-AF65-F5344CB8AC3E}">
        <p14:creationId xmlns:p14="http://schemas.microsoft.com/office/powerpoint/2010/main" val="7634454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6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Enter slide title (max. 2 lines)</a:t>
            </a:r>
            <a:br>
              <a:rPr lang="en-US" dirty="0"/>
            </a:br>
            <a:r>
              <a:rPr lang="en-US" dirty="0"/>
              <a:t>This layout is primarily for equipment pictures</a:t>
            </a:r>
          </a:p>
        </p:txBody>
      </p:sp>
      <p:sp>
        <p:nvSpPr>
          <p:cNvPr id="7" name="Content Placeholder 1"/>
          <p:cNvSpPr>
            <a:spLocks noGrp="1"/>
          </p:cNvSpPr>
          <p:nvPr>
            <p:ph sz="quarter" idx="2"/>
          </p:nvPr>
        </p:nvSpPr>
        <p:spPr>
          <a:xfrm>
            <a:off x="360000" y="1026000"/>
            <a:ext cx="2664000" cy="1713960"/>
          </a:xfrm>
        </p:spPr>
        <p:txBody>
          <a:bodyPr/>
          <a:lstStyle>
            <a:lvl1pPr marL="0" indent="0">
              <a:buFontTx/>
              <a:buNone/>
              <a:defRPr/>
            </a:lvl1pPr>
            <a:lvl2pPr marL="0" indent="0">
              <a:buFontTx/>
              <a:buNone/>
              <a:defRPr/>
            </a:lvl2pPr>
            <a:lvl3pPr marL="0" indent="0">
              <a:buFontTx/>
              <a:buNone/>
              <a:defRPr/>
            </a:lvl3pPr>
            <a:lvl4pPr marL="0" indent="0">
              <a:buFontTx/>
              <a:buNone/>
              <a:defRPr/>
            </a:lvl4pPr>
            <a:lvl5pPr marL="0" indent="0">
              <a:buFontTx/>
              <a:buNone/>
              <a:defRPr/>
            </a:lvl5pPr>
          </a:lstStyle>
          <a:p>
            <a:pPr lvl="0"/>
            <a:r>
              <a:rPr lang="en-US"/>
              <a:t>Edit Master text styles</a:t>
            </a:r>
          </a:p>
        </p:txBody>
      </p:sp>
      <p:sp>
        <p:nvSpPr>
          <p:cNvPr id="9" name="Content Placeholder 2"/>
          <p:cNvSpPr>
            <a:spLocks noGrp="1"/>
          </p:cNvSpPr>
          <p:nvPr>
            <p:ph sz="quarter" idx="3"/>
          </p:nvPr>
        </p:nvSpPr>
        <p:spPr>
          <a:xfrm>
            <a:off x="3168000" y="1027080"/>
            <a:ext cx="2664000" cy="1713960"/>
          </a:xfrm>
        </p:spPr>
        <p:txBody>
          <a:bodyPr/>
          <a:lstStyle>
            <a:lvl1pPr marL="0" indent="0">
              <a:buFontTx/>
              <a:buNone/>
              <a:defRPr/>
            </a:lvl1pPr>
            <a:lvl2pPr marL="0" indent="0">
              <a:buFontTx/>
              <a:buNone/>
              <a:defRPr/>
            </a:lvl2pPr>
            <a:lvl3pPr marL="0" indent="0">
              <a:buFontTx/>
              <a:buNone/>
              <a:defRPr/>
            </a:lvl3pPr>
            <a:lvl4pPr marL="0" indent="0">
              <a:buFontTx/>
              <a:buNone/>
              <a:defRPr/>
            </a:lvl4pPr>
            <a:lvl5pPr marL="0" indent="0">
              <a:buFontTx/>
              <a:buNone/>
              <a:defRPr/>
            </a:lvl5pPr>
          </a:lstStyle>
          <a:p>
            <a:pPr lvl="0"/>
            <a:r>
              <a:rPr lang="en-US"/>
              <a:t>Edit Master text styles</a:t>
            </a:r>
          </a:p>
        </p:txBody>
      </p:sp>
      <p:sp>
        <p:nvSpPr>
          <p:cNvPr id="11" name="Content Placeholder 3"/>
          <p:cNvSpPr>
            <a:spLocks noGrp="1"/>
          </p:cNvSpPr>
          <p:nvPr>
            <p:ph sz="quarter" idx="4"/>
          </p:nvPr>
        </p:nvSpPr>
        <p:spPr>
          <a:xfrm>
            <a:off x="5976000" y="1027080"/>
            <a:ext cx="2664000" cy="1713960"/>
          </a:xfrm>
        </p:spPr>
        <p:txBody>
          <a:bodyPr/>
          <a:lstStyle>
            <a:lvl1pPr marL="0" indent="0">
              <a:buFontTx/>
              <a:buNone/>
              <a:defRPr/>
            </a:lvl1pPr>
            <a:lvl2pPr marL="0" indent="0">
              <a:buFontTx/>
              <a:buNone/>
              <a:defRPr/>
            </a:lvl2pPr>
            <a:lvl3pPr marL="0" indent="0">
              <a:buFontTx/>
              <a:buNone/>
              <a:defRPr/>
            </a:lvl3pPr>
            <a:lvl4pPr marL="0" indent="0">
              <a:buFontTx/>
              <a:buNone/>
              <a:defRPr/>
            </a:lvl4pPr>
            <a:lvl5pPr marL="0" indent="0">
              <a:buFontTx/>
              <a:buNone/>
              <a:defRPr/>
            </a:lvl5pPr>
          </a:lstStyle>
          <a:p>
            <a:pPr lvl="0"/>
            <a:r>
              <a:rPr lang="en-US"/>
              <a:t>Edit Master text styles</a:t>
            </a:r>
          </a:p>
        </p:txBody>
      </p:sp>
      <p:sp>
        <p:nvSpPr>
          <p:cNvPr id="8" name="Content Placeholder 4"/>
          <p:cNvSpPr>
            <a:spLocks noGrp="1"/>
          </p:cNvSpPr>
          <p:nvPr>
            <p:ph sz="quarter" idx="5"/>
          </p:nvPr>
        </p:nvSpPr>
        <p:spPr>
          <a:xfrm>
            <a:off x="360000" y="2796120"/>
            <a:ext cx="2664000" cy="1713960"/>
          </a:xfrm>
        </p:spPr>
        <p:txBody>
          <a:bodyPr/>
          <a:lstStyle>
            <a:lvl1pPr marL="0" indent="0">
              <a:buFontTx/>
              <a:buNone/>
              <a:defRPr/>
            </a:lvl1pPr>
            <a:lvl2pPr marL="0" indent="0">
              <a:buFontTx/>
              <a:buNone/>
              <a:defRPr/>
            </a:lvl2pPr>
            <a:lvl3pPr marL="0" indent="0">
              <a:buFontTx/>
              <a:buNone/>
              <a:defRPr/>
            </a:lvl3pPr>
            <a:lvl4pPr marL="0" indent="0">
              <a:buFontTx/>
              <a:buNone/>
              <a:defRPr/>
            </a:lvl4pPr>
            <a:lvl5pPr marL="0" indent="0">
              <a:buFontTx/>
              <a:buNone/>
              <a:defRPr/>
            </a:lvl5pPr>
          </a:lstStyle>
          <a:p>
            <a:pPr lvl="0"/>
            <a:r>
              <a:rPr lang="en-US"/>
              <a:t>Edit Master text styles</a:t>
            </a:r>
          </a:p>
        </p:txBody>
      </p:sp>
      <p:sp>
        <p:nvSpPr>
          <p:cNvPr id="10" name="Content Placeholder 5"/>
          <p:cNvSpPr>
            <a:spLocks noGrp="1"/>
          </p:cNvSpPr>
          <p:nvPr>
            <p:ph sz="quarter" idx="6"/>
          </p:nvPr>
        </p:nvSpPr>
        <p:spPr>
          <a:xfrm>
            <a:off x="3168000" y="2796120"/>
            <a:ext cx="2664000" cy="1713960"/>
          </a:xfrm>
        </p:spPr>
        <p:txBody>
          <a:bodyPr/>
          <a:lstStyle>
            <a:lvl1pPr marL="0" indent="0">
              <a:buFontTx/>
              <a:buNone/>
              <a:defRPr/>
            </a:lvl1pPr>
            <a:lvl2pPr marL="0" indent="0">
              <a:buFontTx/>
              <a:buNone/>
              <a:defRPr/>
            </a:lvl2pPr>
            <a:lvl3pPr marL="0" indent="0">
              <a:buFontTx/>
              <a:buNone/>
              <a:defRPr/>
            </a:lvl3pPr>
            <a:lvl4pPr marL="0" indent="0">
              <a:buFontTx/>
              <a:buNone/>
              <a:defRPr/>
            </a:lvl4pPr>
            <a:lvl5pPr marL="0" indent="0">
              <a:buFontTx/>
              <a:buNone/>
              <a:defRPr/>
            </a:lvl5pPr>
          </a:lstStyle>
          <a:p>
            <a:pPr lvl="0"/>
            <a:r>
              <a:rPr lang="en-US"/>
              <a:t>Edit Master text styles</a:t>
            </a:r>
          </a:p>
        </p:txBody>
      </p:sp>
      <p:sp>
        <p:nvSpPr>
          <p:cNvPr id="12" name="Content Placeholder 6"/>
          <p:cNvSpPr>
            <a:spLocks noGrp="1"/>
          </p:cNvSpPr>
          <p:nvPr>
            <p:ph sz="quarter" idx="7"/>
          </p:nvPr>
        </p:nvSpPr>
        <p:spPr>
          <a:xfrm>
            <a:off x="5976000" y="2796120"/>
            <a:ext cx="2664000" cy="1713960"/>
          </a:xfrm>
        </p:spPr>
        <p:txBody>
          <a:bodyPr/>
          <a:lstStyle>
            <a:lvl1pPr marL="0" indent="0">
              <a:buFontTx/>
              <a:buNone/>
              <a:defRPr/>
            </a:lvl1pPr>
            <a:lvl2pPr marL="0" indent="0">
              <a:buFontTx/>
              <a:buNone/>
              <a:defRPr/>
            </a:lvl2pPr>
            <a:lvl3pPr marL="0" indent="0">
              <a:buFontTx/>
              <a:buNone/>
              <a:defRPr/>
            </a:lvl3pPr>
            <a:lvl4pPr marL="0" indent="0">
              <a:buFontTx/>
              <a:buNone/>
              <a:defRPr/>
            </a:lvl4pPr>
            <a:lvl5pPr marL="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430E5141-3A53-44FF-A80E-7C2416844A1E}" type="datetime1">
              <a:rPr lang="en-US" smtClean="0"/>
              <a:t>7/5/2018</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7CB76AC-E5DF-427C-ABDC-2F4FBD8E4B69}" type="slidenum">
              <a:rPr lang="en-US" smtClean="0"/>
              <a:pPr/>
              <a:t>‹#›</a:t>
            </a:fld>
            <a:endParaRPr lang="en-US"/>
          </a:p>
        </p:txBody>
      </p:sp>
    </p:spTree>
    <p:extLst>
      <p:ext uri="{BB962C8B-B14F-4D97-AF65-F5344CB8AC3E}">
        <p14:creationId xmlns:p14="http://schemas.microsoft.com/office/powerpoint/2010/main" val="4922417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8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Enter slide title (max. 2 lines)</a:t>
            </a:r>
            <a:br>
              <a:rPr lang="en-US" dirty="0"/>
            </a:br>
            <a:r>
              <a:rPr lang="en-US" dirty="0"/>
              <a:t>This layout is primarily for equipment pictures</a:t>
            </a:r>
          </a:p>
        </p:txBody>
      </p:sp>
      <p:sp>
        <p:nvSpPr>
          <p:cNvPr id="7" name="Picture Placeholder 1"/>
          <p:cNvSpPr>
            <a:spLocks noGrp="1"/>
          </p:cNvSpPr>
          <p:nvPr>
            <p:ph type="pic" sz="quarter" idx="2"/>
          </p:nvPr>
        </p:nvSpPr>
        <p:spPr>
          <a:xfrm>
            <a:off x="360000" y="1026000"/>
            <a:ext cx="1962000" cy="1312200"/>
          </a:xfrm>
        </p:spPr>
        <p:txBody>
          <a:bodyPr/>
          <a:lstStyle>
            <a:lvl1pPr marL="0" indent="0">
              <a:buFontTx/>
              <a:buNone/>
              <a:defRPr/>
            </a:lvl1pPr>
          </a:lstStyle>
          <a:p>
            <a:r>
              <a:rPr lang="en-US"/>
              <a:t>Click icon to add picture</a:t>
            </a:r>
            <a:endParaRPr dirty="0"/>
          </a:p>
        </p:txBody>
      </p:sp>
      <p:sp>
        <p:nvSpPr>
          <p:cNvPr id="9" name="Picture Placeholder 2"/>
          <p:cNvSpPr>
            <a:spLocks noGrp="1"/>
          </p:cNvSpPr>
          <p:nvPr>
            <p:ph type="pic" sz="quarter" idx="3"/>
          </p:nvPr>
        </p:nvSpPr>
        <p:spPr>
          <a:xfrm>
            <a:off x="2466000" y="1026000"/>
            <a:ext cx="1962000" cy="1312200"/>
          </a:xfrm>
        </p:spPr>
        <p:txBody>
          <a:bodyPr/>
          <a:lstStyle>
            <a:lvl1pPr marL="0" indent="0">
              <a:buFontTx/>
              <a:buNone/>
              <a:defRPr/>
            </a:lvl1pPr>
          </a:lstStyle>
          <a:p>
            <a:r>
              <a:rPr lang="en-US"/>
              <a:t>Click icon to add picture</a:t>
            </a:r>
            <a:endParaRPr dirty="0"/>
          </a:p>
        </p:txBody>
      </p:sp>
      <p:sp>
        <p:nvSpPr>
          <p:cNvPr id="11" name="Picture Placeholder 3"/>
          <p:cNvSpPr>
            <a:spLocks noGrp="1"/>
          </p:cNvSpPr>
          <p:nvPr>
            <p:ph type="pic" sz="quarter" idx="4"/>
          </p:nvPr>
        </p:nvSpPr>
        <p:spPr>
          <a:xfrm>
            <a:off x="4572000" y="1026000"/>
            <a:ext cx="1962000" cy="1312200"/>
          </a:xfrm>
        </p:spPr>
        <p:txBody>
          <a:bodyPr/>
          <a:lstStyle>
            <a:lvl1pPr marL="0" indent="0">
              <a:buFontTx/>
              <a:buNone/>
              <a:defRPr/>
            </a:lvl1pPr>
          </a:lstStyle>
          <a:p>
            <a:r>
              <a:rPr lang="en-US"/>
              <a:t>Click icon to add picture</a:t>
            </a:r>
            <a:endParaRPr dirty="0"/>
          </a:p>
        </p:txBody>
      </p:sp>
      <p:sp>
        <p:nvSpPr>
          <p:cNvPr id="13" name="Picture Placeholder 4"/>
          <p:cNvSpPr>
            <a:spLocks noGrp="1"/>
          </p:cNvSpPr>
          <p:nvPr>
            <p:ph type="pic" sz="quarter" idx="5"/>
          </p:nvPr>
        </p:nvSpPr>
        <p:spPr>
          <a:xfrm>
            <a:off x="6678000" y="1026000"/>
            <a:ext cx="1962000" cy="1312200"/>
          </a:xfrm>
        </p:spPr>
        <p:txBody>
          <a:bodyPr/>
          <a:lstStyle>
            <a:lvl1pPr marL="0" indent="0">
              <a:buFontTx/>
              <a:buNone/>
              <a:defRPr/>
            </a:lvl1pPr>
          </a:lstStyle>
          <a:p>
            <a:r>
              <a:rPr lang="en-US"/>
              <a:t>Click icon to add picture</a:t>
            </a:r>
            <a:endParaRPr dirty="0"/>
          </a:p>
        </p:txBody>
      </p:sp>
      <p:sp>
        <p:nvSpPr>
          <p:cNvPr id="8" name="Picture Placeholder 5"/>
          <p:cNvSpPr>
            <a:spLocks noGrp="1"/>
          </p:cNvSpPr>
          <p:nvPr>
            <p:ph type="pic" sz="quarter" idx="6"/>
          </p:nvPr>
        </p:nvSpPr>
        <p:spPr>
          <a:xfrm>
            <a:off x="360000" y="2818800"/>
            <a:ext cx="1962000" cy="1312200"/>
          </a:xfrm>
        </p:spPr>
        <p:txBody>
          <a:bodyPr/>
          <a:lstStyle>
            <a:lvl1pPr marL="0" indent="0">
              <a:buFontTx/>
              <a:buNone/>
              <a:defRPr/>
            </a:lvl1pPr>
          </a:lstStyle>
          <a:p>
            <a:r>
              <a:rPr lang="en-US"/>
              <a:t>Click icon to add picture</a:t>
            </a:r>
            <a:endParaRPr dirty="0"/>
          </a:p>
        </p:txBody>
      </p:sp>
      <p:sp>
        <p:nvSpPr>
          <p:cNvPr id="10" name="Picture Placeholder 6"/>
          <p:cNvSpPr>
            <a:spLocks noGrp="1"/>
          </p:cNvSpPr>
          <p:nvPr>
            <p:ph type="pic" sz="quarter" idx="7"/>
          </p:nvPr>
        </p:nvSpPr>
        <p:spPr>
          <a:xfrm>
            <a:off x="2466000" y="2818800"/>
            <a:ext cx="1962000" cy="1312200"/>
          </a:xfrm>
        </p:spPr>
        <p:txBody>
          <a:bodyPr/>
          <a:lstStyle>
            <a:lvl1pPr marL="0" indent="0">
              <a:buFontTx/>
              <a:buNone/>
              <a:defRPr/>
            </a:lvl1pPr>
          </a:lstStyle>
          <a:p>
            <a:r>
              <a:rPr lang="en-US"/>
              <a:t>Click icon to add picture</a:t>
            </a:r>
            <a:endParaRPr/>
          </a:p>
        </p:txBody>
      </p:sp>
      <p:sp>
        <p:nvSpPr>
          <p:cNvPr id="12" name="Picture Placeholder 7"/>
          <p:cNvSpPr>
            <a:spLocks noGrp="1"/>
          </p:cNvSpPr>
          <p:nvPr>
            <p:ph type="pic" sz="quarter" idx="8"/>
          </p:nvPr>
        </p:nvSpPr>
        <p:spPr>
          <a:xfrm>
            <a:off x="4572000" y="2818800"/>
            <a:ext cx="1962000" cy="1312200"/>
          </a:xfrm>
        </p:spPr>
        <p:txBody>
          <a:bodyPr/>
          <a:lstStyle>
            <a:lvl1pPr marL="0" indent="0">
              <a:buFontTx/>
              <a:buNone/>
              <a:defRPr/>
            </a:lvl1pPr>
          </a:lstStyle>
          <a:p>
            <a:r>
              <a:rPr lang="en-US"/>
              <a:t>Click icon to add picture</a:t>
            </a:r>
            <a:endParaRPr dirty="0"/>
          </a:p>
        </p:txBody>
      </p:sp>
      <p:sp>
        <p:nvSpPr>
          <p:cNvPr id="14" name="Picture Placeholder 8"/>
          <p:cNvSpPr>
            <a:spLocks noGrp="1"/>
          </p:cNvSpPr>
          <p:nvPr>
            <p:ph type="pic" sz="quarter" idx="9"/>
          </p:nvPr>
        </p:nvSpPr>
        <p:spPr>
          <a:xfrm>
            <a:off x="6678000" y="2818800"/>
            <a:ext cx="1962000" cy="1312200"/>
          </a:xfrm>
        </p:spPr>
        <p:txBody>
          <a:bodyPr/>
          <a:lstStyle>
            <a:lvl1pPr marL="0" indent="0">
              <a:buFontTx/>
              <a:buNone/>
              <a:defRPr/>
            </a:lvl1pPr>
          </a:lstStyle>
          <a:p>
            <a:r>
              <a:rPr lang="en-US"/>
              <a:t>Click icon to add picture</a:t>
            </a:r>
            <a:endParaRPr dirty="0"/>
          </a:p>
        </p:txBody>
      </p:sp>
      <p:sp>
        <p:nvSpPr>
          <p:cNvPr id="15" name="Text Placeholder 1"/>
          <p:cNvSpPr>
            <a:spLocks noGrp="1"/>
          </p:cNvSpPr>
          <p:nvPr>
            <p:ph type="body" idx="41" hasCustomPrompt="1"/>
          </p:nvPr>
        </p:nvSpPr>
        <p:spPr>
          <a:xfrm>
            <a:off x="360000" y="2397600"/>
            <a:ext cx="1962000" cy="324000"/>
          </a:xfrm>
        </p:spPr>
        <p:txBody>
          <a:bodyPr anchor="t"/>
          <a:lstStyle>
            <a:lvl1pPr marL="0" indent="0">
              <a:lnSpc>
                <a:spcPct val="100000"/>
              </a:lnSpc>
              <a:buFontTx/>
              <a:buNone/>
              <a:defRPr sz="1200" b="0"/>
            </a:lvl1pPr>
            <a:lvl2pPr marL="0" indent="0" algn="r" rtl="1">
              <a:lnSpc>
                <a:spcPct val="100000"/>
              </a:lnSpc>
              <a:buFontTx/>
              <a:buNone/>
              <a:defRPr sz="1200" b="0"/>
            </a:lvl2pPr>
            <a:lvl3pPr marL="0" indent="0">
              <a:lnSpc>
                <a:spcPct val="100000"/>
              </a:lnSpc>
              <a:buFontTx/>
              <a:buNone/>
              <a:defRPr/>
            </a:lvl3pPr>
            <a:lvl4pPr marL="0" indent="0">
              <a:lnSpc>
                <a:spcPct val="100000"/>
              </a:lnSpc>
              <a:buNone/>
              <a:defRPr/>
            </a:lvl4pPr>
            <a:lvl5pPr marL="0" indent="0">
              <a:lnSpc>
                <a:spcPct val="100000"/>
              </a:lnSpc>
              <a:buFontTx/>
              <a:buNone/>
              <a:defRPr/>
            </a:lvl5pPr>
            <a:lvl6pPr marL="0" indent="0">
              <a:lnSpc>
                <a:spcPct val="100000"/>
              </a:lnSpc>
              <a:buFontTx/>
              <a:buNone/>
              <a:defRPr/>
            </a:lvl6pPr>
          </a:lstStyle>
          <a:p>
            <a:pPr lvl="0"/>
            <a:r>
              <a:rPr lang="en-US" dirty="0"/>
              <a:t>Enter caption</a:t>
            </a:r>
            <a:br>
              <a:rPr lang="en-US" dirty="0"/>
            </a:br>
            <a:r>
              <a:rPr lang="en-US" dirty="0"/>
              <a:t>(max. 2 lines)</a:t>
            </a:r>
          </a:p>
          <a:p>
            <a:pPr lvl="1"/>
            <a:endParaRPr lang="en-US" dirty="0"/>
          </a:p>
        </p:txBody>
      </p:sp>
      <p:sp>
        <p:nvSpPr>
          <p:cNvPr id="17" name="Text Placeholder 2"/>
          <p:cNvSpPr>
            <a:spLocks noGrp="1"/>
          </p:cNvSpPr>
          <p:nvPr>
            <p:ph type="body" idx="42" hasCustomPrompt="1"/>
          </p:nvPr>
        </p:nvSpPr>
        <p:spPr>
          <a:xfrm>
            <a:off x="2466000" y="2397600"/>
            <a:ext cx="1962000" cy="324000"/>
          </a:xfrm>
        </p:spPr>
        <p:txBody>
          <a:bodyPr anchor="t"/>
          <a:lstStyle>
            <a:lvl1pPr marL="0" indent="0">
              <a:lnSpc>
                <a:spcPct val="100000"/>
              </a:lnSpc>
              <a:buFontTx/>
              <a:buNone/>
              <a:defRPr sz="1200" b="0"/>
            </a:lvl1pPr>
            <a:lvl2pPr marL="0" indent="0" algn="r" rtl="1">
              <a:lnSpc>
                <a:spcPct val="100000"/>
              </a:lnSpc>
              <a:buFontTx/>
              <a:buNone/>
              <a:defRPr sz="1200" b="0"/>
            </a:lvl2pPr>
            <a:lvl3pPr marL="0" indent="0">
              <a:lnSpc>
                <a:spcPct val="100000"/>
              </a:lnSpc>
              <a:buFontTx/>
              <a:buNone/>
              <a:defRPr/>
            </a:lvl3pPr>
            <a:lvl4pPr marL="0" indent="0">
              <a:lnSpc>
                <a:spcPct val="100000"/>
              </a:lnSpc>
              <a:buNone/>
              <a:defRPr/>
            </a:lvl4pPr>
            <a:lvl5pPr marL="0" indent="0">
              <a:lnSpc>
                <a:spcPct val="100000"/>
              </a:lnSpc>
              <a:buFontTx/>
              <a:buNone/>
              <a:defRPr/>
            </a:lvl5pPr>
            <a:lvl6pPr marL="0" indent="0">
              <a:lnSpc>
                <a:spcPct val="100000"/>
              </a:lnSpc>
              <a:buFontTx/>
              <a:buNone/>
              <a:defRPr/>
            </a:lvl6pPr>
          </a:lstStyle>
          <a:p>
            <a:pPr lvl="0"/>
            <a:r>
              <a:rPr lang="en-US" dirty="0"/>
              <a:t>Enter caption</a:t>
            </a:r>
            <a:br>
              <a:rPr lang="en-US" dirty="0"/>
            </a:br>
            <a:r>
              <a:rPr lang="en-US" dirty="0"/>
              <a:t>(max. 2 lines)</a:t>
            </a:r>
          </a:p>
          <a:p>
            <a:pPr lvl="1"/>
            <a:endParaRPr lang="en-US" dirty="0"/>
          </a:p>
        </p:txBody>
      </p:sp>
      <p:sp>
        <p:nvSpPr>
          <p:cNvPr id="19" name="Text Placeholder 3"/>
          <p:cNvSpPr>
            <a:spLocks noGrp="1"/>
          </p:cNvSpPr>
          <p:nvPr>
            <p:ph type="body" idx="43" hasCustomPrompt="1"/>
          </p:nvPr>
        </p:nvSpPr>
        <p:spPr>
          <a:xfrm>
            <a:off x="4572000" y="2397600"/>
            <a:ext cx="1962000" cy="324000"/>
          </a:xfrm>
        </p:spPr>
        <p:txBody>
          <a:bodyPr anchor="t"/>
          <a:lstStyle>
            <a:lvl1pPr marL="0" indent="0">
              <a:lnSpc>
                <a:spcPct val="100000"/>
              </a:lnSpc>
              <a:buFontTx/>
              <a:buNone/>
              <a:defRPr sz="1200" b="0"/>
            </a:lvl1pPr>
            <a:lvl2pPr marL="0" indent="0" algn="r" rtl="1">
              <a:lnSpc>
                <a:spcPct val="100000"/>
              </a:lnSpc>
              <a:buFontTx/>
              <a:buNone/>
              <a:defRPr sz="1200" b="0"/>
            </a:lvl2pPr>
            <a:lvl3pPr marL="0" indent="0">
              <a:lnSpc>
                <a:spcPct val="100000"/>
              </a:lnSpc>
              <a:buFontTx/>
              <a:buNone/>
              <a:defRPr/>
            </a:lvl3pPr>
            <a:lvl4pPr marL="0" indent="0">
              <a:lnSpc>
                <a:spcPct val="100000"/>
              </a:lnSpc>
              <a:buNone/>
              <a:defRPr/>
            </a:lvl4pPr>
            <a:lvl5pPr marL="0" indent="0">
              <a:lnSpc>
                <a:spcPct val="100000"/>
              </a:lnSpc>
              <a:buFontTx/>
              <a:buNone/>
              <a:defRPr/>
            </a:lvl5pPr>
            <a:lvl6pPr marL="0" indent="0">
              <a:lnSpc>
                <a:spcPct val="100000"/>
              </a:lnSpc>
              <a:buFontTx/>
              <a:buNone/>
              <a:defRPr/>
            </a:lvl6pPr>
          </a:lstStyle>
          <a:p>
            <a:pPr lvl="0"/>
            <a:r>
              <a:rPr lang="en-US" dirty="0"/>
              <a:t>Enter caption</a:t>
            </a:r>
            <a:br>
              <a:rPr lang="en-US" dirty="0"/>
            </a:br>
            <a:r>
              <a:rPr lang="en-US" dirty="0"/>
              <a:t>(max. 2 lines)</a:t>
            </a:r>
          </a:p>
          <a:p>
            <a:pPr lvl="1"/>
            <a:endParaRPr lang="en-US" dirty="0"/>
          </a:p>
        </p:txBody>
      </p:sp>
      <p:sp>
        <p:nvSpPr>
          <p:cNvPr id="21" name="Text Placeholder 4"/>
          <p:cNvSpPr>
            <a:spLocks noGrp="1"/>
          </p:cNvSpPr>
          <p:nvPr>
            <p:ph type="body" idx="44" hasCustomPrompt="1"/>
          </p:nvPr>
        </p:nvSpPr>
        <p:spPr>
          <a:xfrm>
            <a:off x="6678000" y="2397600"/>
            <a:ext cx="1962000" cy="324000"/>
          </a:xfrm>
        </p:spPr>
        <p:txBody>
          <a:bodyPr anchor="t"/>
          <a:lstStyle>
            <a:lvl1pPr marL="0" indent="0">
              <a:lnSpc>
                <a:spcPct val="100000"/>
              </a:lnSpc>
              <a:buFontTx/>
              <a:buNone/>
              <a:defRPr sz="1200" b="0"/>
            </a:lvl1pPr>
            <a:lvl2pPr marL="0" indent="0" algn="r" rtl="1">
              <a:lnSpc>
                <a:spcPct val="100000"/>
              </a:lnSpc>
              <a:buFontTx/>
              <a:buNone/>
              <a:defRPr sz="1200" b="0"/>
            </a:lvl2pPr>
            <a:lvl3pPr marL="0" indent="0">
              <a:lnSpc>
                <a:spcPct val="100000"/>
              </a:lnSpc>
              <a:buFontTx/>
              <a:buNone/>
              <a:defRPr/>
            </a:lvl3pPr>
            <a:lvl4pPr marL="0" indent="0">
              <a:lnSpc>
                <a:spcPct val="100000"/>
              </a:lnSpc>
              <a:buNone/>
              <a:defRPr/>
            </a:lvl4pPr>
            <a:lvl5pPr marL="0" indent="0">
              <a:lnSpc>
                <a:spcPct val="100000"/>
              </a:lnSpc>
              <a:buFontTx/>
              <a:buNone/>
              <a:defRPr/>
            </a:lvl5pPr>
            <a:lvl6pPr marL="0" indent="0">
              <a:lnSpc>
                <a:spcPct val="100000"/>
              </a:lnSpc>
              <a:buFontTx/>
              <a:buNone/>
              <a:defRPr/>
            </a:lvl6pPr>
          </a:lstStyle>
          <a:p>
            <a:pPr lvl="0"/>
            <a:r>
              <a:rPr lang="en-US" dirty="0"/>
              <a:t>Enter caption</a:t>
            </a:r>
            <a:br>
              <a:rPr lang="en-US" dirty="0"/>
            </a:br>
            <a:r>
              <a:rPr lang="en-US" dirty="0"/>
              <a:t>(max. 2 lines)</a:t>
            </a:r>
          </a:p>
          <a:p>
            <a:pPr lvl="1"/>
            <a:endParaRPr lang="en-US" dirty="0"/>
          </a:p>
        </p:txBody>
      </p:sp>
      <p:sp>
        <p:nvSpPr>
          <p:cNvPr id="16" name="Text Placeholder 5"/>
          <p:cNvSpPr>
            <a:spLocks noGrp="1"/>
          </p:cNvSpPr>
          <p:nvPr>
            <p:ph type="body" idx="45" hasCustomPrompt="1"/>
          </p:nvPr>
        </p:nvSpPr>
        <p:spPr>
          <a:xfrm>
            <a:off x="360000" y="4186080"/>
            <a:ext cx="1962000" cy="324000"/>
          </a:xfrm>
        </p:spPr>
        <p:txBody>
          <a:bodyPr anchor="t"/>
          <a:lstStyle>
            <a:lvl1pPr marL="0" indent="0" rtl="0">
              <a:lnSpc>
                <a:spcPct val="100000"/>
              </a:lnSpc>
              <a:buFontTx/>
              <a:buNone/>
              <a:defRPr sz="1200" b="0"/>
            </a:lvl1pPr>
            <a:lvl2pPr marL="0" indent="0" algn="l" rtl="0">
              <a:lnSpc>
                <a:spcPct val="100000"/>
              </a:lnSpc>
              <a:buFontTx/>
              <a:buNone/>
              <a:defRPr sz="1200" b="0"/>
            </a:lvl2pPr>
            <a:lvl3pPr marL="0" indent="0">
              <a:lnSpc>
                <a:spcPct val="100000"/>
              </a:lnSpc>
              <a:buFontTx/>
              <a:buNone/>
              <a:defRPr/>
            </a:lvl3pPr>
            <a:lvl4pPr marL="0" indent="0">
              <a:lnSpc>
                <a:spcPct val="100000"/>
              </a:lnSpc>
              <a:buNone/>
              <a:defRPr/>
            </a:lvl4pPr>
            <a:lvl5pPr marL="0" indent="0">
              <a:lnSpc>
                <a:spcPct val="100000"/>
              </a:lnSpc>
              <a:buFontTx/>
              <a:buNone/>
              <a:defRPr/>
            </a:lvl5pPr>
            <a:lvl6pPr marL="0" indent="0">
              <a:lnSpc>
                <a:spcPct val="100000"/>
              </a:lnSpc>
              <a:buFontTx/>
              <a:buNone/>
              <a:defRPr/>
            </a:lvl6pPr>
          </a:lstStyle>
          <a:p>
            <a:pPr lvl="0"/>
            <a:r>
              <a:rPr lang="en-US" dirty="0"/>
              <a:t>Enter caption</a:t>
            </a:r>
            <a:br>
              <a:rPr lang="en-US" dirty="0"/>
            </a:br>
            <a:r>
              <a:rPr lang="en-US" dirty="0"/>
              <a:t>(max. 2 lines)</a:t>
            </a:r>
          </a:p>
          <a:p>
            <a:pPr lvl="1"/>
            <a:endParaRPr lang="en-US" dirty="0"/>
          </a:p>
        </p:txBody>
      </p:sp>
      <p:sp>
        <p:nvSpPr>
          <p:cNvPr id="18" name="Text Placeholder 6"/>
          <p:cNvSpPr>
            <a:spLocks noGrp="1"/>
          </p:cNvSpPr>
          <p:nvPr>
            <p:ph type="body" idx="46" hasCustomPrompt="1"/>
          </p:nvPr>
        </p:nvSpPr>
        <p:spPr>
          <a:xfrm>
            <a:off x="2466000" y="4186080"/>
            <a:ext cx="1962000" cy="324000"/>
          </a:xfrm>
        </p:spPr>
        <p:txBody>
          <a:bodyPr anchor="t"/>
          <a:lstStyle>
            <a:lvl1pPr marL="0" indent="0" rtl="0">
              <a:lnSpc>
                <a:spcPct val="100000"/>
              </a:lnSpc>
              <a:buFontTx/>
              <a:buNone/>
              <a:defRPr sz="1200" b="0"/>
            </a:lvl1pPr>
            <a:lvl2pPr marL="0" indent="0" algn="l" rtl="0">
              <a:lnSpc>
                <a:spcPct val="100000"/>
              </a:lnSpc>
              <a:buFontTx/>
              <a:buNone/>
              <a:defRPr sz="1200" b="0"/>
            </a:lvl2pPr>
            <a:lvl3pPr marL="0" indent="0">
              <a:lnSpc>
                <a:spcPct val="100000"/>
              </a:lnSpc>
              <a:buFontTx/>
              <a:buNone/>
              <a:defRPr/>
            </a:lvl3pPr>
            <a:lvl4pPr marL="0" indent="0">
              <a:lnSpc>
                <a:spcPct val="100000"/>
              </a:lnSpc>
              <a:buNone/>
              <a:defRPr/>
            </a:lvl4pPr>
            <a:lvl5pPr marL="0" indent="0">
              <a:lnSpc>
                <a:spcPct val="100000"/>
              </a:lnSpc>
              <a:buFontTx/>
              <a:buNone/>
              <a:defRPr/>
            </a:lvl5pPr>
            <a:lvl6pPr marL="0" indent="0">
              <a:lnSpc>
                <a:spcPct val="100000"/>
              </a:lnSpc>
              <a:buFontTx/>
              <a:buNone/>
              <a:defRPr/>
            </a:lvl6pPr>
          </a:lstStyle>
          <a:p>
            <a:pPr lvl="0"/>
            <a:r>
              <a:rPr lang="en-US" dirty="0"/>
              <a:t>Enter caption</a:t>
            </a:r>
            <a:br>
              <a:rPr lang="en-US" dirty="0"/>
            </a:br>
            <a:r>
              <a:rPr lang="en-US" dirty="0"/>
              <a:t>(max. 2 lines)</a:t>
            </a:r>
          </a:p>
          <a:p>
            <a:pPr lvl="1"/>
            <a:endParaRPr lang="en-US" dirty="0"/>
          </a:p>
        </p:txBody>
      </p:sp>
      <p:sp>
        <p:nvSpPr>
          <p:cNvPr id="20" name="Text Placeholder 7"/>
          <p:cNvSpPr>
            <a:spLocks noGrp="1"/>
          </p:cNvSpPr>
          <p:nvPr>
            <p:ph type="body" idx="47" hasCustomPrompt="1"/>
          </p:nvPr>
        </p:nvSpPr>
        <p:spPr>
          <a:xfrm>
            <a:off x="4572000" y="4186080"/>
            <a:ext cx="1962000" cy="324000"/>
          </a:xfrm>
        </p:spPr>
        <p:txBody>
          <a:bodyPr anchor="t"/>
          <a:lstStyle>
            <a:lvl1pPr marL="0" indent="0" rtl="0">
              <a:lnSpc>
                <a:spcPct val="100000"/>
              </a:lnSpc>
              <a:buFontTx/>
              <a:buNone/>
              <a:defRPr sz="1200" b="0"/>
            </a:lvl1pPr>
            <a:lvl2pPr marL="0" indent="0" algn="l" rtl="0">
              <a:lnSpc>
                <a:spcPct val="100000"/>
              </a:lnSpc>
              <a:buFontTx/>
              <a:buNone/>
              <a:defRPr sz="1200" b="0"/>
            </a:lvl2pPr>
            <a:lvl3pPr marL="0" indent="0">
              <a:lnSpc>
                <a:spcPct val="100000"/>
              </a:lnSpc>
              <a:buFontTx/>
              <a:buNone/>
              <a:defRPr/>
            </a:lvl3pPr>
            <a:lvl4pPr marL="0" indent="0">
              <a:lnSpc>
                <a:spcPct val="100000"/>
              </a:lnSpc>
              <a:buNone/>
              <a:defRPr/>
            </a:lvl4pPr>
            <a:lvl5pPr marL="0" indent="0">
              <a:lnSpc>
                <a:spcPct val="100000"/>
              </a:lnSpc>
              <a:buFontTx/>
              <a:buNone/>
              <a:defRPr/>
            </a:lvl5pPr>
            <a:lvl6pPr marL="0" indent="0">
              <a:lnSpc>
                <a:spcPct val="100000"/>
              </a:lnSpc>
              <a:buFontTx/>
              <a:buNone/>
              <a:defRPr/>
            </a:lvl6pPr>
          </a:lstStyle>
          <a:p>
            <a:pPr lvl="0"/>
            <a:r>
              <a:rPr lang="en-US" dirty="0"/>
              <a:t>Enter caption</a:t>
            </a:r>
            <a:br>
              <a:rPr lang="en-US" dirty="0"/>
            </a:br>
            <a:r>
              <a:rPr lang="en-US" dirty="0"/>
              <a:t>(max. 2 lines)</a:t>
            </a:r>
          </a:p>
          <a:p>
            <a:pPr lvl="1"/>
            <a:endParaRPr lang="en-US" dirty="0"/>
          </a:p>
        </p:txBody>
      </p:sp>
      <p:sp>
        <p:nvSpPr>
          <p:cNvPr id="22" name="Text Placeholder 8"/>
          <p:cNvSpPr>
            <a:spLocks noGrp="1"/>
          </p:cNvSpPr>
          <p:nvPr>
            <p:ph type="body" idx="48" hasCustomPrompt="1"/>
          </p:nvPr>
        </p:nvSpPr>
        <p:spPr>
          <a:xfrm>
            <a:off x="6678000" y="4186080"/>
            <a:ext cx="1962000" cy="324000"/>
          </a:xfrm>
        </p:spPr>
        <p:txBody>
          <a:bodyPr anchor="t"/>
          <a:lstStyle>
            <a:lvl1pPr marL="0" indent="0" rtl="0">
              <a:lnSpc>
                <a:spcPct val="100000"/>
              </a:lnSpc>
              <a:buFontTx/>
              <a:buNone/>
              <a:defRPr sz="1200" b="0"/>
            </a:lvl1pPr>
            <a:lvl2pPr marL="0" indent="0" algn="l" rtl="0">
              <a:lnSpc>
                <a:spcPct val="100000"/>
              </a:lnSpc>
              <a:buFontTx/>
              <a:buNone/>
              <a:defRPr sz="1200" b="0"/>
            </a:lvl2pPr>
            <a:lvl3pPr marL="0" indent="0">
              <a:lnSpc>
                <a:spcPct val="100000"/>
              </a:lnSpc>
              <a:buFontTx/>
              <a:buNone/>
              <a:defRPr/>
            </a:lvl3pPr>
            <a:lvl4pPr marL="0" indent="0">
              <a:lnSpc>
                <a:spcPct val="100000"/>
              </a:lnSpc>
              <a:buNone/>
              <a:defRPr/>
            </a:lvl4pPr>
            <a:lvl5pPr marL="0" indent="0">
              <a:lnSpc>
                <a:spcPct val="100000"/>
              </a:lnSpc>
              <a:buFontTx/>
              <a:buNone/>
              <a:defRPr/>
            </a:lvl5pPr>
            <a:lvl6pPr marL="0" indent="0">
              <a:lnSpc>
                <a:spcPct val="100000"/>
              </a:lnSpc>
              <a:buFontTx/>
              <a:buNone/>
              <a:defRPr/>
            </a:lvl6pPr>
          </a:lstStyle>
          <a:p>
            <a:pPr lvl="0"/>
            <a:r>
              <a:rPr lang="en-US" dirty="0"/>
              <a:t>Enter caption</a:t>
            </a:r>
            <a:br>
              <a:rPr lang="en-US" dirty="0"/>
            </a:br>
            <a:r>
              <a:rPr lang="en-US" dirty="0"/>
              <a:t>(max. 2 lines)</a:t>
            </a:r>
          </a:p>
          <a:p>
            <a:pPr lvl="1"/>
            <a:endParaRPr lang="en-US" dirty="0"/>
          </a:p>
        </p:txBody>
      </p:sp>
      <p:sp>
        <p:nvSpPr>
          <p:cNvPr id="3" name="Date Placeholder 2"/>
          <p:cNvSpPr>
            <a:spLocks noGrp="1"/>
          </p:cNvSpPr>
          <p:nvPr>
            <p:ph type="dt" sz="half" idx="10"/>
          </p:nvPr>
        </p:nvSpPr>
        <p:spPr/>
        <p:txBody>
          <a:bodyPr/>
          <a:lstStyle/>
          <a:p>
            <a:fld id="{A81F2737-BD74-4730-B546-0FB01CE35CF6}" type="datetime1">
              <a:rPr lang="en-US" smtClean="0"/>
              <a:t>7/5/2018</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7CB76AC-E5DF-427C-ABDC-2F4FBD8E4B69}" type="slidenum">
              <a:rPr lang="en-US" smtClean="0"/>
              <a:pPr/>
              <a:t>‹#›</a:t>
            </a:fld>
            <a:endParaRPr lang="en-US"/>
          </a:p>
        </p:txBody>
      </p:sp>
    </p:spTree>
    <p:extLst>
      <p:ext uri="{BB962C8B-B14F-4D97-AF65-F5344CB8AC3E}">
        <p14:creationId xmlns:p14="http://schemas.microsoft.com/office/powerpoint/2010/main" val="3185933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Enter slide title (max. 2 lines)</a:t>
            </a:r>
            <a:br>
              <a:rPr lang="en-US" dirty="0"/>
            </a:br>
            <a:r>
              <a:rPr lang="en-US" dirty="0"/>
              <a:t>The 2nd line may be black if reasonable</a:t>
            </a:r>
          </a:p>
        </p:txBody>
      </p:sp>
      <p:sp>
        <p:nvSpPr>
          <p:cNvPr id="3" name="Content Placeholder 1"/>
          <p:cNvSpPr>
            <a:spLocks noGrp="1"/>
          </p:cNvSpPr>
          <p:nvPr>
            <p:ph idx="1" hasCustomPrompt="1"/>
          </p:nvPr>
        </p:nvSpPr>
        <p:spPr/>
        <p:txBody>
          <a:bodyPr/>
          <a:lstStyle>
            <a:lvl1pPr>
              <a:defRPr/>
            </a:lvl1pPr>
          </a:lstStyle>
          <a:p>
            <a:pPr lvl="0"/>
            <a:r>
              <a:rPr lang="en-US" dirty="0"/>
              <a:t>Enter text or define content via symbol in the middle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p:cNvSpPr>
            <a:spLocks noGrp="1"/>
          </p:cNvSpPr>
          <p:nvPr>
            <p:ph type="dt" sz="half" idx="10"/>
          </p:nvPr>
        </p:nvSpPr>
        <p:spPr/>
        <p:txBody>
          <a:bodyPr/>
          <a:lstStyle/>
          <a:p>
            <a:fld id="{C0D06860-3D27-430C-B457-5BFA0ACE0AA9}" type="datetime1">
              <a:rPr lang="en-US" smtClean="0"/>
              <a:t>7/5/2018</a:t>
            </a:fld>
            <a:endParaRPr lang="en-US"/>
          </a:p>
        </p:txBody>
      </p:sp>
      <p:sp>
        <p:nvSpPr>
          <p:cNvPr id="11" name="Footer Placeholder 4"/>
          <p:cNvSpPr>
            <a:spLocks noGrp="1"/>
          </p:cNvSpPr>
          <p:nvPr>
            <p:ph type="ftr" sz="quarter" idx="11"/>
          </p:nvPr>
        </p:nvSpPr>
        <p:spPr/>
        <p:txBody>
          <a:bodyPr/>
          <a:lstStyle/>
          <a:p>
            <a:endParaRPr lang="en-US"/>
          </a:p>
        </p:txBody>
      </p:sp>
      <p:sp>
        <p:nvSpPr>
          <p:cNvPr id="12" name="Slide Number Placeholder 12"/>
          <p:cNvSpPr>
            <a:spLocks noGrp="1"/>
          </p:cNvSpPr>
          <p:nvPr>
            <p:ph type="sldNum" sz="quarter" idx="12"/>
          </p:nvPr>
        </p:nvSpPr>
        <p:spPr/>
        <p:txBody>
          <a:bodyPr/>
          <a:lstStyle/>
          <a:p>
            <a:fld id="{57CB76AC-E5DF-427C-ABDC-2F4FBD8E4B69}" type="slidenum">
              <a:rPr lang="en-US" smtClean="0"/>
              <a:t>‹#›</a:t>
            </a:fld>
            <a:endParaRPr lang="en-US"/>
          </a:p>
        </p:txBody>
      </p:sp>
    </p:spTree>
    <p:extLst>
      <p:ext uri="{BB962C8B-B14F-4D97-AF65-F5344CB8AC3E}">
        <p14:creationId xmlns:p14="http://schemas.microsoft.com/office/powerpoint/2010/main" val="182634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Header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Enter slide title (max. 2 lines)</a:t>
            </a:r>
            <a:br>
              <a:rPr lang="en-US" dirty="0"/>
            </a:br>
            <a:r>
              <a:rPr lang="en-US" dirty="0"/>
              <a:t>The 2nd line may be black if reasonable</a:t>
            </a:r>
          </a:p>
        </p:txBody>
      </p:sp>
      <p:sp>
        <p:nvSpPr>
          <p:cNvPr id="3" name="Content Placeholder 1"/>
          <p:cNvSpPr>
            <a:spLocks noGrp="1"/>
          </p:cNvSpPr>
          <p:nvPr>
            <p:ph idx="1" hasCustomPrompt="1"/>
          </p:nvPr>
        </p:nvSpPr>
        <p:spPr>
          <a:xfrm>
            <a:off x="360000" y="1332000"/>
            <a:ext cx="8280000" cy="3178800"/>
          </a:xfrm>
        </p:spPr>
        <p:txBody>
          <a:bodyPr/>
          <a:lstStyle/>
          <a:p>
            <a:pPr lvl="0"/>
            <a:r>
              <a:rPr lang="en-US" dirty="0"/>
              <a:t>Enter text or define content via symbol in the middle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1"/>
          <p:cNvSpPr>
            <a:spLocks noGrp="1"/>
          </p:cNvSpPr>
          <p:nvPr>
            <p:ph type="body" idx="13" hasCustomPrompt="1"/>
          </p:nvPr>
        </p:nvSpPr>
        <p:spPr>
          <a:xfrm>
            <a:off x="360000" y="1026000"/>
            <a:ext cx="8280000" cy="252000"/>
          </a:xfrm>
        </p:spPr>
        <p:txBody>
          <a:bodyPr wrap="none" anchor="b"/>
          <a:lstStyle>
            <a:lvl1pPr marL="0" indent="0">
              <a:lnSpc>
                <a:spcPct val="100000"/>
              </a:lnSpc>
              <a:buNone/>
              <a:defRPr sz="16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subtitle (max. 1 line)</a:t>
            </a:r>
          </a:p>
        </p:txBody>
      </p:sp>
      <p:sp>
        <p:nvSpPr>
          <p:cNvPr id="10" name="Date Placeholder 3"/>
          <p:cNvSpPr>
            <a:spLocks noGrp="1"/>
          </p:cNvSpPr>
          <p:nvPr>
            <p:ph type="dt" sz="half" idx="10"/>
          </p:nvPr>
        </p:nvSpPr>
        <p:spPr/>
        <p:txBody>
          <a:bodyPr/>
          <a:lstStyle/>
          <a:p>
            <a:fld id="{4F9B9E77-151E-43F3-8D58-914F46B81B5B}" type="datetime1">
              <a:rPr lang="en-US" smtClean="0"/>
              <a:t>7/5/2018</a:t>
            </a:fld>
            <a:endParaRPr lang="en-US"/>
          </a:p>
        </p:txBody>
      </p:sp>
      <p:sp>
        <p:nvSpPr>
          <p:cNvPr id="11" name="Footer Placeholder 4"/>
          <p:cNvSpPr>
            <a:spLocks noGrp="1"/>
          </p:cNvSpPr>
          <p:nvPr>
            <p:ph type="ftr" sz="quarter" idx="11"/>
          </p:nvPr>
        </p:nvSpPr>
        <p:spPr/>
        <p:txBody>
          <a:bodyPr/>
          <a:lstStyle/>
          <a:p>
            <a:endParaRPr lang="en-US"/>
          </a:p>
        </p:txBody>
      </p:sp>
      <p:sp>
        <p:nvSpPr>
          <p:cNvPr id="12" name="Slide Number Placeholder 5"/>
          <p:cNvSpPr>
            <a:spLocks noGrp="1"/>
          </p:cNvSpPr>
          <p:nvPr>
            <p:ph type="sldNum" sz="quarter" idx="12"/>
          </p:nvPr>
        </p:nvSpPr>
        <p:spPr/>
        <p:txBody>
          <a:bodyPr/>
          <a:lstStyle/>
          <a:p>
            <a:fld id="{57CB76AC-E5DF-427C-ABDC-2F4FBD8E4B69}" type="slidenum">
              <a:rPr lang="en-US" smtClean="0"/>
              <a:t>‹#›</a:t>
            </a:fld>
            <a:endParaRPr lang="en-US"/>
          </a:p>
        </p:txBody>
      </p:sp>
    </p:spTree>
    <p:extLst>
      <p:ext uri="{BB962C8B-B14F-4D97-AF65-F5344CB8AC3E}">
        <p14:creationId xmlns:p14="http://schemas.microsoft.com/office/powerpoint/2010/main" val="3789081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grpSp>
        <p:nvGrpSpPr>
          <p:cNvPr id="2" name="Group 1"/>
          <p:cNvGrpSpPr/>
          <p:nvPr/>
        </p:nvGrpSpPr>
        <p:grpSpPr>
          <a:xfrm>
            <a:off x="0" y="0"/>
            <a:ext cx="9144000" cy="5143500"/>
            <a:chOff x="0" y="0"/>
            <a:chExt cx="9144000" cy="5143500"/>
          </a:xfrm>
        </p:grpSpPr>
        <p:pic>
          <p:nvPicPr>
            <p:cNvPr id="8" name="Grafik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3" name="Grafik 1"/>
            <p:cNvPicPr preferRelativeResize="0">
              <a:picLocks noChangeAspect="1"/>
            </p:cNvPicPr>
            <p:nvPr/>
          </p:nvPicPr>
          <p:blipFill>
            <a:blip r:embed="rId3">
              <a:extLst>
                <a:ext uri="{28A0092B-C50C-407E-A947-70E740481C1C}">
                  <a14:useLocalDpi xmlns:a14="http://schemas.microsoft.com/office/drawing/2010/main" val="0"/>
                </a:ext>
              </a:extLst>
            </a:blip>
            <a:stretch>
              <a:fillRect/>
            </a:stretch>
          </p:blipFill>
          <p:spPr>
            <a:xfrm>
              <a:off x="250781" y="4487981"/>
              <a:ext cx="1782000" cy="540000"/>
            </a:xfrm>
            <a:prstGeom prst="rect">
              <a:avLst/>
            </a:prstGeom>
          </p:spPr>
        </p:pic>
      </p:grpSp>
      <p:sp>
        <p:nvSpPr>
          <p:cNvPr id="10" name="Date Placeholder 3"/>
          <p:cNvSpPr>
            <a:spLocks noGrp="1"/>
          </p:cNvSpPr>
          <p:nvPr>
            <p:ph type="dt" sz="half" idx="10"/>
          </p:nvPr>
        </p:nvSpPr>
        <p:spPr/>
        <p:txBody>
          <a:bodyPr/>
          <a:lstStyle/>
          <a:p>
            <a:fld id="{7F4C6683-1195-4680-9867-6A78DAD69281}" type="datetime1">
              <a:rPr lang="en-US" smtClean="0"/>
              <a:t>7/5/2018</a:t>
            </a:fld>
            <a:endParaRPr lang="en-US"/>
          </a:p>
        </p:txBody>
      </p:sp>
      <p:sp>
        <p:nvSpPr>
          <p:cNvPr id="11" name="Footer Placeholder 4"/>
          <p:cNvSpPr>
            <a:spLocks noGrp="1"/>
          </p:cNvSpPr>
          <p:nvPr>
            <p:ph type="ftr" sz="quarter" idx="11"/>
          </p:nvPr>
        </p:nvSpPr>
        <p:spPr/>
        <p:txBody>
          <a:bodyPr/>
          <a:lstStyle/>
          <a:p>
            <a:endParaRPr lang="en-US"/>
          </a:p>
        </p:txBody>
      </p:sp>
      <p:sp>
        <p:nvSpPr>
          <p:cNvPr id="12" name="Slide Number Placeholder 5"/>
          <p:cNvSpPr>
            <a:spLocks noGrp="1"/>
          </p:cNvSpPr>
          <p:nvPr>
            <p:ph type="sldNum" sz="quarter" idx="12"/>
          </p:nvPr>
        </p:nvSpPr>
        <p:spPr/>
        <p:txBody>
          <a:bodyPr/>
          <a:lstStyle/>
          <a:p>
            <a:fld id="{57CB76AC-E5DF-427C-ABDC-2F4FBD8E4B69}" type="slidenum">
              <a:rPr lang="en-US" smtClean="0"/>
              <a:t>‹#›</a:t>
            </a:fld>
            <a:endParaRPr lang="en-US"/>
          </a:p>
        </p:txBody>
      </p:sp>
      <p:sp>
        <p:nvSpPr>
          <p:cNvPr id="7" name="Title 1"/>
          <p:cNvSpPr>
            <a:spLocks noGrp="1"/>
          </p:cNvSpPr>
          <p:nvPr>
            <p:ph type="title" hasCustomPrompt="1"/>
          </p:nvPr>
        </p:nvSpPr>
        <p:spPr>
          <a:xfrm>
            <a:off x="360000" y="162000"/>
            <a:ext cx="6300000" cy="1215000"/>
          </a:xfrm>
        </p:spPr>
        <p:txBody>
          <a:bodyPr/>
          <a:lstStyle/>
          <a:p>
            <a:r>
              <a:rPr lang="en-US" dirty="0"/>
              <a:t>Enter intertitle (max. 3 lines)</a:t>
            </a:r>
          </a:p>
        </p:txBody>
      </p:sp>
    </p:spTree>
    <p:extLst>
      <p:ext uri="{BB962C8B-B14F-4D97-AF65-F5344CB8AC3E}">
        <p14:creationId xmlns:p14="http://schemas.microsoft.com/office/powerpoint/2010/main" val="2869234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Enter slide title (max. 2 lines)</a:t>
            </a:r>
            <a:br>
              <a:rPr lang="en-US" dirty="0"/>
            </a:br>
            <a:r>
              <a:rPr lang="en-US" dirty="0"/>
              <a:t>The 2nd line may be black if reasonable</a:t>
            </a:r>
          </a:p>
        </p:txBody>
      </p:sp>
      <p:sp>
        <p:nvSpPr>
          <p:cNvPr id="3" name="Content Placeholder 1"/>
          <p:cNvSpPr>
            <a:spLocks noGrp="1"/>
          </p:cNvSpPr>
          <p:nvPr>
            <p:ph sz="half" idx="1" hasCustomPrompt="1"/>
          </p:nvPr>
        </p:nvSpPr>
        <p:spPr>
          <a:xfrm>
            <a:off x="360000" y="1026000"/>
            <a:ext cx="4050000" cy="3483000"/>
          </a:xfrm>
        </p:spPr>
        <p:txBody>
          <a:bodyPr/>
          <a:lstStyle/>
          <a:p>
            <a:pPr lvl="0"/>
            <a:r>
              <a:rPr lang="en-US" dirty="0"/>
              <a:t>Enter text or define content via symbol in the middle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hasCustomPrompt="1"/>
          </p:nvPr>
        </p:nvSpPr>
        <p:spPr>
          <a:xfrm>
            <a:off x="4590000" y="1026000"/>
            <a:ext cx="4050000" cy="3483000"/>
          </a:xfrm>
        </p:spPr>
        <p:txBody>
          <a:bodyPr/>
          <a:lstStyle/>
          <a:p>
            <a:pPr lvl="0"/>
            <a:r>
              <a:rPr lang="en-US" dirty="0"/>
              <a:t>Enter text or define content via symbol in the middle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8F1C28B-7552-4ECB-84CA-EFC99283F6C2}" type="datetime1">
              <a:rPr lang="en-US" smtClean="0"/>
              <a:t>7/5/2018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CB76AC-E5DF-427C-ABDC-2F4FBD8E4B69}" type="slidenum">
              <a:rPr lang="en-US" smtClean="0"/>
              <a:t>‹#›</a:t>
            </a:fld>
            <a:endParaRPr lang="en-US"/>
          </a:p>
        </p:txBody>
      </p:sp>
    </p:spTree>
    <p:extLst>
      <p:ext uri="{BB962C8B-B14F-4D97-AF65-F5344CB8AC3E}">
        <p14:creationId xmlns:p14="http://schemas.microsoft.com/office/powerpoint/2010/main" val="4018062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Enter slide title (max. 2 lines)</a:t>
            </a:r>
            <a:br>
              <a:rPr lang="en-US" dirty="0"/>
            </a:br>
            <a:r>
              <a:rPr lang="en-US" dirty="0"/>
              <a:t>The 2nd line may be black if reasonable</a:t>
            </a:r>
          </a:p>
        </p:txBody>
      </p:sp>
      <p:sp>
        <p:nvSpPr>
          <p:cNvPr id="14" name="Text Placeholder 1"/>
          <p:cNvSpPr>
            <a:spLocks noGrp="1"/>
          </p:cNvSpPr>
          <p:nvPr>
            <p:ph type="body" idx="13" hasCustomPrompt="1"/>
          </p:nvPr>
        </p:nvSpPr>
        <p:spPr>
          <a:xfrm>
            <a:off x="360000" y="1026000"/>
            <a:ext cx="4050000" cy="504000"/>
          </a:xfrm>
        </p:spPr>
        <p:txBody>
          <a:bodyPr anchor="b"/>
          <a:lstStyle>
            <a:lvl1pPr marL="0" indent="0">
              <a:lnSpc>
                <a:spcPct val="100000"/>
              </a:lnSpc>
              <a:buNone/>
              <a:defRPr sz="1600" b="1" baseline="0"/>
            </a:lvl1pPr>
            <a:lvl2pPr marL="457200" indent="0">
              <a:buNone/>
              <a:defRPr sz="1600" b="1"/>
            </a:lvl2pPr>
            <a:lvl3pPr marL="914400" indent="0">
              <a:buNone/>
              <a:defRPr sz="16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r>
              <a:rPr lang="en-US" dirty="0"/>
              <a:t>Enter subtitle</a:t>
            </a:r>
            <a:br>
              <a:rPr lang="en-US" dirty="0"/>
            </a:br>
            <a:r>
              <a:rPr lang="en-US" dirty="0"/>
              <a:t>(max. 2 lines)</a:t>
            </a:r>
          </a:p>
        </p:txBody>
      </p:sp>
      <p:sp>
        <p:nvSpPr>
          <p:cNvPr id="15" name="Text Placeholder 2"/>
          <p:cNvSpPr>
            <a:spLocks noGrp="1"/>
          </p:cNvSpPr>
          <p:nvPr>
            <p:ph type="body" idx="14" hasCustomPrompt="1"/>
          </p:nvPr>
        </p:nvSpPr>
        <p:spPr>
          <a:xfrm>
            <a:off x="4590000" y="1026000"/>
            <a:ext cx="4050000" cy="504000"/>
          </a:xfrm>
        </p:spPr>
        <p:txBody>
          <a:bodyPr anchor="b"/>
          <a:lstStyle>
            <a:lvl1pPr marL="0" indent="0">
              <a:lnSpc>
                <a:spcPct val="100000"/>
              </a:lnSpc>
              <a:buNone/>
              <a:defRPr sz="1600" b="1"/>
            </a:lvl1pPr>
            <a:lvl2pPr marL="457200" indent="0">
              <a:buNone/>
              <a:defRPr sz="1600" b="1"/>
            </a:lvl2pPr>
            <a:lvl3pPr marL="914400" indent="0">
              <a:buNone/>
              <a:defRPr sz="16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r>
              <a:rPr lang="en-US" dirty="0"/>
              <a:t>Enter subtitle</a:t>
            </a:r>
            <a:br>
              <a:rPr lang="en-US" dirty="0"/>
            </a:br>
            <a:r>
              <a:rPr lang="en-US" dirty="0"/>
              <a:t>(max. 2 lines)</a:t>
            </a:r>
          </a:p>
        </p:txBody>
      </p:sp>
      <p:sp>
        <p:nvSpPr>
          <p:cNvPr id="4" name="Content Placeholder 1"/>
          <p:cNvSpPr>
            <a:spLocks noGrp="1"/>
          </p:cNvSpPr>
          <p:nvPr>
            <p:ph sz="half" idx="1" hasCustomPrompt="1"/>
          </p:nvPr>
        </p:nvSpPr>
        <p:spPr>
          <a:xfrm>
            <a:off x="358775" y="1584000"/>
            <a:ext cx="4050000" cy="2926800"/>
          </a:xfrm>
        </p:spPr>
        <p:txBody>
          <a:bodyPr/>
          <a:lstStyle/>
          <a:p>
            <a:pPr lvl="0"/>
            <a:r>
              <a:rPr lang="en-US" dirty="0"/>
              <a:t>Enter text or define content via symbol in the middle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sz="half" idx="2" hasCustomPrompt="1"/>
          </p:nvPr>
        </p:nvSpPr>
        <p:spPr>
          <a:xfrm>
            <a:off x="4590000" y="1584000"/>
            <a:ext cx="4050000" cy="2926800"/>
          </a:xfrm>
        </p:spPr>
        <p:txBody>
          <a:bodyPr/>
          <a:lstStyle/>
          <a:p>
            <a:pPr lvl="0"/>
            <a:r>
              <a:rPr lang="en-US" dirty="0"/>
              <a:t>Enter text or define content via symbol in the middle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ABAABCC-9F89-4CEB-B9C8-A5B73DCAADD2}" type="datetime1">
              <a:rPr lang="en-US" smtClean="0"/>
              <a:t>7/5/2018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CB76AC-E5DF-427C-ABDC-2F4FBD8E4B69}" type="slidenum">
              <a:rPr lang="en-US" smtClean="0"/>
              <a:t>‹#›</a:t>
            </a:fld>
            <a:endParaRPr lang="en-US"/>
          </a:p>
        </p:txBody>
      </p:sp>
    </p:spTree>
    <p:extLst>
      <p:ext uri="{BB962C8B-B14F-4D97-AF65-F5344CB8AC3E}">
        <p14:creationId xmlns:p14="http://schemas.microsoft.com/office/powerpoint/2010/main" val="684508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Enter slide title (max. 2 lines)</a:t>
            </a:r>
            <a:br>
              <a:rPr lang="en-US" dirty="0"/>
            </a:br>
            <a:r>
              <a:rPr lang="en-US" dirty="0"/>
              <a:t>The 2nd line may be black if reasonable</a:t>
            </a:r>
            <a:br>
              <a:rPr lang="en-US" dirty="0"/>
            </a:br>
            <a:endParaRPr lang="en-US" dirty="0"/>
          </a:p>
        </p:txBody>
      </p:sp>
      <p:sp>
        <p:nvSpPr>
          <p:cNvPr id="3" name="Date Placeholder 2"/>
          <p:cNvSpPr>
            <a:spLocks noGrp="1"/>
          </p:cNvSpPr>
          <p:nvPr>
            <p:ph type="dt" sz="half" idx="10"/>
          </p:nvPr>
        </p:nvSpPr>
        <p:spPr/>
        <p:txBody>
          <a:bodyPr/>
          <a:lstStyle/>
          <a:p>
            <a:fld id="{9C36564C-A6FA-4A21-99AF-4450E410250D}" type="datetime1">
              <a:rPr lang="en-US" smtClean="0"/>
              <a:t>7/5/2018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4086BA-F4C1-4466-B31C-C9232764D356}" type="slidenum">
              <a:rPr lang="en-US" smtClean="0"/>
              <a:t>‹#›</a:t>
            </a:fld>
            <a:endParaRPr lang="en-US"/>
          </a:p>
        </p:txBody>
      </p:sp>
    </p:spTree>
    <p:extLst>
      <p:ext uri="{BB962C8B-B14F-4D97-AF65-F5344CB8AC3E}">
        <p14:creationId xmlns:p14="http://schemas.microsoft.com/office/powerpoint/2010/main" val="1705848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E61CF2-A5FA-429A-B00A-F2B60DD678CD}" type="datetime1">
              <a:rPr lang="en-US" smtClean="0"/>
              <a:t>7/5/2018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4086BA-F4C1-4466-B31C-C9232764D356}" type="slidenum">
              <a:rPr lang="en-US" smtClean="0"/>
              <a:t>‹#›</a:t>
            </a:fld>
            <a:endParaRPr lang="en-US"/>
          </a:p>
        </p:txBody>
      </p:sp>
    </p:spTree>
    <p:extLst>
      <p:ext uri="{BB962C8B-B14F-4D97-AF65-F5344CB8AC3E}">
        <p14:creationId xmlns:p14="http://schemas.microsoft.com/office/powerpoint/2010/main" val="3326366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Content and 1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Enter slide title (max. 2 lines)</a:t>
            </a:r>
            <a:br>
              <a:rPr lang="en-US" dirty="0"/>
            </a:br>
            <a:r>
              <a:rPr lang="en-US" dirty="0"/>
              <a:t>The 2nd line may be black if reasonable</a:t>
            </a:r>
          </a:p>
        </p:txBody>
      </p:sp>
      <p:sp>
        <p:nvSpPr>
          <p:cNvPr id="3" name="Content Placeholder 1"/>
          <p:cNvSpPr>
            <a:spLocks noGrp="1"/>
          </p:cNvSpPr>
          <p:nvPr>
            <p:ph sz="half" idx="1" hasCustomPrompt="1"/>
          </p:nvPr>
        </p:nvSpPr>
        <p:spPr>
          <a:xfrm>
            <a:off x="360000" y="1026000"/>
            <a:ext cx="5940000" cy="3483000"/>
          </a:xfrm>
        </p:spPr>
        <p:txBody>
          <a:bodyPr/>
          <a:lstStyle>
            <a:lvl1pPr/>
          </a:lstStyle>
          <a:p>
            <a:pPr lvl="0"/>
            <a:r>
              <a:rPr lang="en-US" dirty="0"/>
              <a:t>Enter text (no picture)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1"/>
          <p:cNvSpPr>
            <a:spLocks noGrp="1"/>
          </p:cNvSpPr>
          <p:nvPr>
            <p:ph type="pic" sz="quarter" idx="2"/>
          </p:nvPr>
        </p:nvSpPr>
        <p:spPr>
          <a:xfrm>
            <a:off x="6480000" y="1026000"/>
            <a:ext cx="2664000" cy="3483000"/>
          </a:xfrm>
        </p:spPr>
        <p:txBody>
          <a:bodyPr/>
          <a:lstStyle>
            <a:lvl1pPr marL="0" indent="0">
              <a:buFontTx/>
              <a:buNone/>
              <a:defRPr/>
            </a:lvl1pPr>
          </a:lstStyle>
          <a:p>
            <a:r>
              <a:rPr lang="en-US"/>
              <a:t>Click icon to add picture</a:t>
            </a:r>
            <a:endParaRPr dirty="0"/>
          </a:p>
        </p:txBody>
      </p:sp>
      <p:sp>
        <p:nvSpPr>
          <p:cNvPr id="5" name="Date Placeholder 4"/>
          <p:cNvSpPr>
            <a:spLocks noGrp="1"/>
          </p:cNvSpPr>
          <p:nvPr>
            <p:ph type="dt" sz="half" idx="10"/>
          </p:nvPr>
        </p:nvSpPr>
        <p:spPr/>
        <p:txBody>
          <a:bodyPr/>
          <a:lstStyle/>
          <a:p>
            <a:fld id="{D23D02B2-2961-491A-AB79-D17206FF948A}" type="datetime1">
              <a:rPr lang="en-US" smtClean="0"/>
              <a:t>7/5/2018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CB76AC-E5DF-427C-ABDC-2F4FBD8E4B69}" type="slidenum">
              <a:rPr lang="en-US" smtClean="0"/>
              <a:t>‹#›</a:t>
            </a:fld>
            <a:endParaRPr lang="en-US"/>
          </a:p>
        </p:txBody>
      </p:sp>
    </p:spTree>
    <p:extLst>
      <p:ext uri="{BB962C8B-B14F-4D97-AF65-F5344CB8AC3E}">
        <p14:creationId xmlns:p14="http://schemas.microsoft.com/office/powerpoint/2010/main" val="4067234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Grafik 1"/>
          <p:cNvPicPr>
            <a:picLocks/>
          </p:cNvPicPr>
          <p:nvPr/>
        </p:nvPicPr>
        <p:blipFill>
          <a:blip r:embed="rId17">
            <a:extLst>
              <a:ext uri="{28A0092B-C50C-407E-A947-70E740481C1C}">
                <a14:useLocalDpi xmlns:a14="http://schemas.microsoft.com/office/drawing/2010/main" val="0"/>
              </a:ext>
            </a:extLst>
          </a:blip>
          <a:stretch>
            <a:fillRect/>
          </a:stretch>
        </p:blipFill>
        <p:spPr>
          <a:xfrm>
            <a:off x="0" y="4547604"/>
            <a:ext cx="9144000" cy="595896"/>
          </a:xfrm>
          <a:prstGeom prst="rect">
            <a:avLst/>
          </a:prstGeom>
        </p:spPr>
      </p:pic>
      <p:sp>
        <p:nvSpPr>
          <p:cNvPr id="2" name="Title Placeholder 1"/>
          <p:cNvSpPr>
            <a:spLocks noGrp="1"/>
          </p:cNvSpPr>
          <p:nvPr>
            <p:ph type="title"/>
          </p:nvPr>
        </p:nvSpPr>
        <p:spPr>
          <a:xfrm>
            <a:off x="360000" y="162000"/>
            <a:ext cx="8280000" cy="810000"/>
          </a:xfrm>
          <a:prstGeom prst="rect">
            <a:avLst/>
          </a:prstGeom>
        </p:spPr>
        <p:txBody>
          <a:bodyPr vert="horz" lIns="0" tIns="0" rIns="0" bIns="0" rtlCol="0" anchor="t" anchorCtr="0">
            <a:noAutofit/>
          </a:bodyPr>
          <a:lstStyle/>
          <a:p>
            <a:r>
              <a:rPr lang="en-US" dirty="0"/>
              <a:t>Enter slide title (max. 2 lines)</a:t>
            </a:r>
            <a:br>
              <a:rPr lang="en-US" dirty="0"/>
            </a:br>
            <a:r>
              <a:rPr lang="en-US" dirty="0"/>
              <a:t>The 2nd line may be black if reasonable</a:t>
            </a:r>
          </a:p>
        </p:txBody>
      </p:sp>
      <p:sp>
        <p:nvSpPr>
          <p:cNvPr id="3" name="Text Placeholder 1"/>
          <p:cNvSpPr>
            <a:spLocks noGrp="1"/>
          </p:cNvSpPr>
          <p:nvPr>
            <p:ph type="body" idx="1"/>
          </p:nvPr>
        </p:nvSpPr>
        <p:spPr>
          <a:xfrm>
            <a:off x="360000" y="1026000"/>
            <a:ext cx="8280000" cy="3483000"/>
          </a:xfrm>
          <a:prstGeom prst="rect">
            <a:avLst/>
          </a:prstGeom>
        </p:spPr>
        <p:txBody>
          <a:bodyPr vert="horz" lIns="0" tIns="0" rIns="0" bIns="0" rtlCol="0">
            <a:noAutofit/>
          </a:bodyPr>
          <a:lstStyle/>
          <a:p>
            <a:pPr lvl="0"/>
            <a:r>
              <a:rPr lang="en-US" dirty="0"/>
              <a:t>Click to enter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10"/>
          </p:nvPr>
        </p:nvSpPr>
        <p:spPr>
          <a:xfrm>
            <a:off x="2592000" y="4791600"/>
            <a:ext cx="792000" cy="135000"/>
          </a:xfrm>
          <a:prstGeom prst="rect">
            <a:avLst/>
          </a:prstGeom>
        </p:spPr>
        <p:txBody>
          <a:bodyPr vert="horz" wrap="none" lIns="0" tIns="0" rIns="0" bIns="0" rtlCol="0" anchor="t" anchorCtr="0"/>
          <a:lstStyle>
            <a:lvl1pPr algn="l">
              <a:defRPr sz="1000">
                <a:solidFill>
                  <a:schemeClr val="tx1"/>
                </a:solidFill>
              </a:defRPr>
            </a:lvl1pPr>
          </a:lstStyle>
          <a:p>
            <a:fld id="{3796D075-C38B-4CDB-96B3-1A53B2714274}" type="datetime1">
              <a:rPr lang="en-US" smtClean="0"/>
              <a:t>7/5/2018</a:t>
            </a:fld>
            <a:endParaRPr lang="en-US" dirty="0"/>
          </a:p>
        </p:txBody>
      </p:sp>
      <p:sp>
        <p:nvSpPr>
          <p:cNvPr id="5" name="Footer Placeholder 4"/>
          <p:cNvSpPr>
            <a:spLocks noGrp="1"/>
          </p:cNvSpPr>
          <p:nvPr>
            <p:ph type="ftr" sz="quarter" idx="11"/>
          </p:nvPr>
        </p:nvSpPr>
        <p:spPr>
          <a:xfrm>
            <a:off x="3420000" y="4791600"/>
            <a:ext cx="2880000" cy="135000"/>
          </a:xfrm>
          <a:prstGeom prst="rect">
            <a:avLst/>
          </a:prstGeom>
        </p:spPr>
        <p:txBody>
          <a:bodyPr vert="horz" wrap="none" lIns="0" tIns="0" rIns="0" bIns="0" rtlCol="0" anchor="t" anchorCtr="0"/>
          <a:lstStyle>
            <a:lvl1pPr algn="l">
              <a:defRPr sz="1000">
                <a:solidFill>
                  <a:schemeClr val="tx1"/>
                </a:solidFill>
              </a:defRPr>
            </a:lvl1pPr>
          </a:lstStyle>
          <a:p>
            <a:endParaRPr lang="en-US" dirty="0"/>
          </a:p>
        </p:txBody>
      </p:sp>
      <p:sp>
        <p:nvSpPr>
          <p:cNvPr id="6" name="Slide Number Placeholder 5"/>
          <p:cNvSpPr>
            <a:spLocks noGrp="1"/>
          </p:cNvSpPr>
          <p:nvPr>
            <p:ph type="sldNum" sz="quarter" idx="12"/>
          </p:nvPr>
        </p:nvSpPr>
        <p:spPr>
          <a:xfrm>
            <a:off x="6300000" y="4791600"/>
            <a:ext cx="504000" cy="135000"/>
          </a:xfrm>
          <a:prstGeom prst="rect">
            <a:avLst/>
          </a:prstGeom>
        </p:spPr>
        <p:txBody>
          <a:bodyPr vert="horz" wrap="none" lIns="0" tIns="0" rIns="0" bIns="0" rtlCol="0" anchor="t" anchorCtr="0"/>
          <a:lstStyle>
            <a:lvl1pPr algn="r">
              <a:defRPr sz="1000">
                <a:solidFill>
                  <a:schemeClr val="tx1"/>
                </a:solidFill>
              </a:defRPr>
            </a:lvl1pPr>
          </a:lstStyle>
          <a:p>
            <a:fld id="{57CB76AC-E5DF-427C-ABDC-2F4FBD8E4B69}" type="slidenum">
              <a:rPr lang="en-US" smtClean="0"/>
              <a:pPr/>
              <a:t>‹#›</a:t>
            </a:fld>
            <a:endParaRPr lang="en-US"/>
          </a:p>
        </p:txBody>
      </p:sp>
    </p:spTree>
    <p:extLst>
      <p:ext uri="{BB962C8B-B14F-4D97-AF65-F5344CB8AC3E}">
        <p14:creationId xmlns:p14="http://schemas.microsoft.com/office/powerpoint/2010/main" val="351044523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Lst>
  <p:hf sldNum="0" hdr="0" ftr="0"/>
  <p:txStyles>
    <p:titleStyle>
      <a:lvl1pPr algn="l" defTabSz="914400" rtl="0" eaLnBrk="1" latinLnBrk="0" hangingPunct="1">
        <a:spcBef>
          <a:spcPct val="0"/>
        </a:spcBef>
        <a:buNone/>
        <a:defRPr sz="2700" kern="1200" baseline="0">
          <a:solidFill>
            <a:schemeClr val="tx2"/>
          </a:solidFill>
          <a:latin typeface="+mj-lt"/>
          <a:ea typeface="+mj-ea"/>
          <a:cs typeface="+mj-cs"/>
        </a:defRPr>
      </a:lvl1pPr>
    </p:titleStyle>
    <p:bodyStyle>
      <a:lvl1pPr marL="180000" indent="-180000" algn="l" defTabSz="914400" rtl="0" eaLnBrk="1" latinLnBrk="0" hangingPunct="1">
        <a:lnSpc>
          <a:spcPct val="112000"/>
        </a:lnSpc>
        <a:spcBef>
          <a:spcPts val="0"/>
        </a:spcBef>
        <a:buSzPct val="105000"/>
        <a:buFont typeface="Arial Black" pitchFamily="34" charset="0"/>
        <a:buChar char="ı"/>
        <a:defRPr sz="1500" b="0" kern="1200">
          <a:solidFill>
            <a:schemeClr val="tx1"/>
          </a:solidFill>
          <a:latin typeface="+mn-lt"/>
          <a:ea typeface="+mn-ea"/>
          <a:cs typeface="+mn-cs"/>
        </a:defRPr>
      </a:lvl1pPr>
      <a:lvl2pPr marL="360000" indent="-180000" algn="l" defTabSz="914400" rtl="0" eaLnBrk="1" latinLnBrk="0" hangingPunct="1">
        <a:lnSpc>
          <a:spcPct val="112000"/>
        </a:lnSpc>
        <a:spcBef>
          <a:spcPts val="0"/>
        </a:spcBef>
        <a:buSzPct val="75000"/>
        <a:buFont typeface="Wingdings" pitchFamily="2" charset="2"/>
        <a:buChar char="§"/>
        <a:defRPr sz="1500" kern="1200">
          <a:solidFill>
            <a:schemeClr val="tx1"/>
          </a:solidFill>
          <a:latin typeface="+mn-lt"/>
          <a:ea typeface="+mn-ea"/>
          <a:cs typeface="+mn-cs"/>
        </a:defRPr>
      </a:lvl2pPr>
      <a:lvl3pPr marL="540000" indent="-180000" algn="l" defTabSz="914400" rtl="0" eaLnBrk="1" latinLnBrk="0" hangingPunct="1">
        <a:lnSpc>
          <a:spcPct val="112000"/>
        </a:lnSpc>
        <a:spcBef>
          <a:spcPts val="0"/>
        </a:spcBef>
        <a:buSzPct val="75000"/>
        <a:buFont typeface="Wingdings" pitchFamily="2" charset="2"/>
        <a:buChar char="§"/>
        <a:defRPr sz="1500" kern="1200">
          <a:solidFill>
            <a:schemeClr val="tx1"/>
          </a:solidFill>
          <a:latin typeface="+mn-lt"/>
          <a:ea typeface="+mn-ea"/>
          <a:cs typeface="+mn-cs"/>
        </a:defRPr>
      </a:lvl3pPr>
      <a:lvl4pPr marL="720000" indent="-180000" algn="l" defTabSz="914400" rtl="0" eaLnBrk="1" latinLnBrk="0" hangingPunct="1">
        <a:lnSpc>
          <a:spcPct val="112000"/>
        </a:lnSpc>
        <a:spcBef>
          <a:spcPts val="0"/>
        </a:spcBef>
        <a:buSzPct val="75000"/>
        <a:buFont typeface="Wingdings" pitchFamily="2" charset="2"/>
        <a:buChar char="§"/>
        <a:defRPr sz="1500" kern="1200">
          <a:solidFill>
            <a:schemeClr val="tx1"/>
          </a:solidFill>
          <a:latin typeface="+mn-lt"/>
          <a:ea typeface="+mn-ea"/>
          <a:cs typeface="+mn-cs"/>
        </a:defRPr>
      </a:lvl4pPr>
      <a:lvl5pPr marL="900000" indent="-180000" algn="l" defTabSz="914400" rtl="0" eaLnBrk="1" latinLnBrk="0" hangingPunct="1">
        <a:lnSpc>
          <a:spcPct val="112000"/>
        </a:lnSpc>
        <a:spcBef>
          <a:spcPts val="0"/>
        </a:spcBef>
        <a:buSzPct val="75000"/>
        <a:buFont typeface="Wingdings" pitchFamily="2" charset="2"/>
        <a:buChar char="§"/>
        <a:defRPr sz="1500" kern="1200">
          <a:solidFill>
            <a:schemeClr val="tx1"/>
          </a:solidFill>
          <a:latin typeface="+mn-lt"/>
          <a:ea typeface="+mn-ea"/>
          <a:cs typeface="+mn-cs"/>
        </a:defRPr>
      </a:lvl5pPr>
      <a:lvl6pPr marL="1080000" indent="-180000" algn="l" defTabSz="914400" rtl="0" eaLnBrk="1" latinLnBrk="0" hangingPunct="1">
        <a:lnSpc>
          <a:spcPct val="112000"/>
        </a:lnSpc>
        <a:spcBef>
          <a:spcPts val="0"/>
        </a:spcBef>
        <a:buSzPct val="75000"/>
        <a:buFont typeface="Wingdings" pitchFamily="2" charset="2"/>
        <a:buChar char="§"/>
        <a:defRPr sz="1500" kern="1200">
          <a:solidFill>
            <a:schemeClr val="tx1"/>
          </a:solidFill>
          <a:latin typeface="+mn-lt"/>
          <a:ea typeface="+mn-ea"/>
          <a:cs typeface="+mn-cs"/>
        </a:defRPr>
      </a:lvl6pPr>
      <a:lvl7pPr marL="1260000" indent="-180000" algn="l" defTabSz="914400" rtl="0" eaLnBrk="1" latinLnBrk="0" hangingPunct="1">
        <a:lnSpc>
          <a:spcPct val="112000"/>
        </a:lnSpc>
        <a:spcBef>
          <a:spcPts val="0"/>
        </a:spcBef>
        <a:buSzPct val="75000"/>
        <a:buFont typeface="Wingdings" pitchFamily="2" charset="2"/>
        <a:buChar char="§"/>
        <a:defRPr sz="1500" kern="1200">
          <a:solidFill>
            <a:schemeClr val="tx1"/>
          </a:solidFill>
          <a:latin typeface="+mn-lt"/>
          <a:ea typeface="+mn-ea"/>
          <a:cs typeface="+mn-cs"/>
        </a:defRPr>
      </a:lvl7pPr>
      <a:lvl8pPr marL="1440000" indent="-180000" algn="l" defTabSz="914400" rtl="0" eaLnBrk="1" latinLnBrk="0" hangingPunct="1">
        <a:lnSpc>
          <a:spcPct val="112000"/>
        </a:lnSpc>
        <a:spcBef>
          <a:spcPts val="0"/>
        </a:spcBef>
        <a:buSzPct val="75000"/>
        <a:buFont typeface="Wingdings" pitchFamily="2" charset="2"/>
        <a:buChar char="§"/>
        <a:defRPr sz="1500" kern="1200">
          <a:solidFill>
            <a:schemeClr val="tx1"/>
          </a:solidFill>
          <a:latin typeface="+mn-lt"/>
          <a:ea typeface="+mn-ea"/>
          <a:cs typeface="+mn-cs"/>
        </a:defRPr>
      </a:lvl8pPr>
      <a:lvl9pPr marL="1620000" indent="-180000" algn="l" defTabSz="914400" rtl="0" eaLnBrk="1" latinLnBrk="0" hangingPunct="1">
        <a:lnSpc>
          <a:spcPct val="112000"/>
        </a:lnSpc>
        <a:spcBef>
          <a:spcPts val="0"/>
        </a:spcBef>
        <a:buSzPct val="75000"/>
        <a:buFont typeface="Wingdings" pitchFamily="2" charset="2"/>
        <a:buChar char="§"/>
        <a:defRPr sz="15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25.xml"/><Relationship Id="rId5" Type="http://schemas.openxmlformats.org/officeDocument/2006/relationships/image" Target="../media/image13.png"/><Relationship Id="rId4" Type="http://schemas.openxmlformats.org/officeDocument/2006/relationships/slide" Target="slide17.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26.xml"/><Relationship Id="rId4" Type="http://schemas.openxmlformats.org/officeDocument/2006/relationships/slide" Target="slide1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t>Yadhunandana Rajathadripura Kumaraiah</a:t>
            </a:r>
          </a:p>
          <a:p>
            <a:r>
              <a:rPr lang="en-US" sz="1600" i="1" dirty="0"/>
              <a:t>yadhunandana.kumaraiah@rohde-schwarz.com</a:t>
            </a:r>
          </a:p>
          <a:p>
            <a:endParaRPr lang="en-US" dirty="0"/>
          </a:p>
        </p:txBody>
      </p:sp>
      <p:sp>
        <p:nvSpPr>
          <p:cNvPr id="3" name="Title 2"/>
          <p:cNvSpPr>
            <a:spLocks noGrp="1"/>
          </p:cNvSpPr>
          <p:nvPr>
            <p:ph type="ctrTitle"/>
          </p:nvPr>
        </p:nvSpPr>
        <p:spPr>
          <a:xfrm>
            <a:off x="304800" y="361950"/>
            <a:ext cx="6300000" cy="1215000"/>
          </a:xfrm>
        </p:spPr>
        <p:txBody>
          <a:bodyPr/>
          <a:lstStyle/>
          <a:p>
            <a:r>
              <a:rPr lang="en-US" dirty="0"/>
              <a:t>Polar FEC development in software for NR(5G</a:t>
            </a:r>
            <a:r>
              <a:rPr lang="en-US" dirty="0" smtClean="0"/>
              <a:t>)</a:t>
            </a:r>
            <a:br>
              <a:rPr lang="en-US" dirty="0" smtClean="0"/>
            </a:br>
            <a:r>
              <a:rPr lang="en-US" sz="2800" i="1" dirty="0" smtClean="0"/>
              <a:t>Current status</a:t>
            </a:r>
            <a:endParaRPr lang="en-US" sz="2800" i="1" dirty="0"/>
          </a:p>
        </p:txBody>
      </p:sp>
      <p:sp>
        <p:nvSpPr>
          <p:cNvPr id="371" name="RS_Classification_Standard"/>
          <p:cNvSpPr txBox="1"/>
          <p:nvPr/>
        </p:nvSpPr>
        <p:spPr>
          <a:xfrm>
            <a:off x="8990047" y="4575021"/>
            <a:ext cx="153953" cy="212879"/>
          </a:xfrm>
          <a:prstGeom prst="rect">
            <a:avLst/>
          </a:prstGeom>
          <a:solidFill>
            <a:srgbClr val="FFFFFF">
              <a:alpha val="0"/>
            </a:srgbClr>
          </a:solidFill>
        </p:spPr>
        <p:txBody>
          <a:bodyPr vert="horz" wrap="none" lIns="76200" tIns="36830" rIns="76200" bIns="36830" rtlCol="0" anchor="ctr">
            <a:spAutoFit/>
          </a:bodyPr>
          <a:lstStyle/>
          <a:p>
            <a:endParaRPr lang="en-US" sz="900" b="1" kern="900" spc="100" dirty="0" err="1" smtClean="0">
              <a:solidFill>
                <a:srgbClr val="000000"/>
              </a:solidFill>
            </a:endParaRPr>
          </a:p>
        </p:txBody>
      </p:sp>
    </p:spTree>
    <p:custDataLst>
      <p:tags r:id="rId1"/>
    </p:custDataLst>
    <p:extLst>
      <p:ext uri="{BB962C8B-B14F-4D97-AF65-F5344CB8AC3E}">
        <p14:creationId xmlns:p14="http://schemas.microsoft.com/office/powerpoint/2010/main" val="3931941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 call graph</a:t>
            </a:r>
          </a:p>
        </p:txBody>
      </p:sp>
      <p:pic>
        <p:nvPicPr>
          <p:cNvPr id="17" name="Content Placeholder 1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21383" y="912939"/>
            <a:ext cx="6289257" cy="3482975"/>
          </a:xfrm>
        </p:spPr>
      </p:pic>
      <p:sp>
        <p:nvSpPr>
          <p:cNvPr id="107" name="Date Placeholder 106"/>
          <p:cNvSpPr>
            <a:spLocks noGrp="1"/>
          </p:cNvSpPr>
          <p:nvPr>
            <p:ph type="dt" sz="half" idx="10"/>
          </p:nvPr>
        </p:nvSpPr>
        <p:spPr/>
        <p:txBody>
          <a:bodyPr/>
          <a:lstStyle/>
          <a:p>
            <a:fld id="{A56E15CD-6EA8-4B4F-8867-DC84AE60098A}" type="datetime1">
              <a:rPr lang="en-US" smtClean="0"/>
              <a:t>7/5/2018</a:t>
            </a:fld>
            <a:endParaRPr lang="en-US"/>
          </a:p>
        </p:txBody>
      </p:sp>
      <p:sp>
        <p:nvSpPr>
          <p:cNvPr id="27" name="RS_Classification_Standard"/>
          <p:cNvSpPr txBox="1"/>
          <p:nvPr/>
        </p:nvSpPr>
        <p:spPr>
          <a:xfrm>
            <a:off x="8990047" y="4575021"/>
            <a:ext cx="153953" cy="212879"/>
          </a:xfrm>
          <a:prstGeom prst="rect">
            <a:avLst/>
          </a:prstGeom>
          <a:solidFill>
            <a:srgbClr val="FFFFFF">
              <a:alpha val="0"/>
            </a:srgbClr>
          </a:solidFill>
        </p:spPr>
        <p:txBody>
          <a:bodyPr vert="horz" wrap="none" lIns="76200" tIns="36830" rIns="76200" bIns="36830" rtlCol="0" anchor="ctr">
            <a:spAutoFit/>
          </a:bodyPr>
          <a:lstStyle/>
          <a:p>
            <a:endParaRPr lang="en-US" sz="900" b="1" kern="900" spc="100" dirty="0" err="1" smtClean="0">
              <a:solidFill>
                <a:srgbClr val="000000"/>
              </a:solidFill>
            </a:endParaRPr>
          </a:p>
        </p:txBody>
      </p:sp>
    </p:spTree>
    <p:custDataLst>
      <p:tags r:id="rId1"/>
    </p:custDataLst>
    <p:extLst>
      <p:ext uri="{BB962C8B-B14F-4D97-AF65-F5344CB8AC3E}">
        <p14:creationId xmlns:p14="http://schemas.microsoft.com/office/powerpoint/2010/main" val="225145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Polar Encoder Latency</a:t>
            </a:r>
          </a:p>
        </p:txBody>
      </p:sp>
      <p:sp>
        <p:nvSpPr>
          <p:cNvPr id="3" name="Content Placeholder 2"/>
          <p:cNvSpPr>
            <a:spLocks noGrp="1"/>
          </p:cNvSpPr>
          <p:nvPr>
            <p:ph idx="1"/>
          </p:nvPr>
        </p:nvSpPr>
        <p:spPr/>
        <p:txBody>
          <a:bodyPr/>
          <a:lstStyle/>
          <a:p>
            <a:r>
              <a:rPr lang="en-US" dirty="0"/>
              <a:t>Latency measurement of first functional implementation(MATLAB like) of Polar encoder.</a:t>
            </a:r>
          </a:p>
          <a:p>
            <a:r>
              <a:rPr lang="en-US" dirty="0"/>
              <a:t>K is the number of information bits, N is the numbers of bits at the encoder output, E is the number of bits after rate matching.</a:t>
            </a:r>
          </a:p>
          <a:p>
            <a:r>
              <a:rPr lang="en-US" dirty="0"/>
              <a:t>For the case of K = 130, N = 1024 and E = 846. Latency was 411 us without any optimizations.</a:t>
            </a:r>
          </a:p>
          <a:p>
            <a:r>
              <a:rPr lang="en-US" dirty="0"/>
              <a:t>Code rate at the output of encoder is 130/1024. After rate matching it is 130/846.</a:t>
            </a:r>
          </a:p>
          <a:p>
            <a:r>
              <a:rPr lang="en-US" dirty="0">
                <a:hlinkClick r:id="rId3" action="ppaction://hlinksldjump"/>
              </a:rPr>
              <a:t>Perf report</a:t>
            </a:r>
            <a:endParaRPr lang="en-US" dirty="0"/>
          </a:p>
        </p:txBody>
      </p:sp>
      <p:sp>
        <p:nvSpPr>
          <p:cNvPr id="4" name="Date Placeholder 3"/>
          <p:cNvSpPr>
            <a:spLocks noGrp="1"/>
          </p:cNvSpPr>
          <p:nvPr>
            <p:ph type="dt" sz="half" idx="10"/>
          </p:nvPr>
        </p:nvSpPr>
        <p:spPr/>
        <p:txBody>
          <a:bodyPr/>
          <a:lstStyle/>
          <a:p>
            <a:fld id="{E0DCA4A8-F49C-4EAF-8792-F7947559D512}" type="datetime1">
              <a:rPr lang="en-US" smtClean="0"/>
              <a:t>7/5/2018</a:t>
            </a:fld>
            <a:endParaRPr lang="en-US"/>
          </a:p>
        </p:txBody>
      </p:sp>
      <p:sp>
        <p:nvSpPr>
          <p:cNvPr id="28" name="RS_Classification_Standard"/>
          <p:cNvSpPr txBox="1"/>
          <p:nvPr/>
        </p:nvSpPr>
        <p:spPr>
          <a:xfrm>
            <a:off x="8990047" y="4575021"/>
            <a:ext cx="153953" cy="212879"/>
          </a:xfrm>
          <a:prstGeom prst="rect">
            <a:avLst/>
          </a:prstGeom>
          <a:solidFill>
            <a:srgbClr val="FFFFFF">
              <a:alpha val="0"/>
            </a:srgbClr>
          </a:solidFill>
        </p:spPr>
        <p:txBody>
          <a:bodyPr vert="horz" wrap="none" lIns="76200" tIns="36830" rIns="76200" bIns="36830" rtlCol="0" anchor="ctr">
            <a:spAutoFit/>
          </a:bodyPr>
          <a:lstStyle/>
          <a:p>
            <a:endParaRPr lang="en-US" sz="900" b="1" kern="900" spc="100" dirty="0" err="1" smtClean="0">
              <a:solidFill>
                <a:srgbClr val="000000"/>
              </a:solidFill>
            </a:endParaRPr>
          </a:p>
        </p:txBody>
      </p:sp>
    </p:spTree>
    <p:custDataLst>
      <p:tags r:id="rId1"/>
    </p:custDataLst>
    <p:extLst>
      <p:ext uri="{BB962C8B-B14F-4D97-AF65-F5344CB8AC3E}">
        <p14:creationId xmlns:p14="http://schemas.microsoft.com/office/powerpoint/2010/main" val="2733262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in selecting reliability indices</a:t>
            </a:r>
            <a:br>
              <a:rPr lang="en-US" dirty="0"/>
            </a:br>
            <a:r>
              <a:rPr lang="en-US" dirty="0"/>
              <a:t> </a:t>
            </a:r>
          </a:p>
        </p:txBody>
      </p:sp>
      <p:sp>
        <p:nvSpPr>
          <p:cNvPr id="22" name="Content Placeholder 21"/>
          <p:cNvSpPr>
            <a:spLocks noGrp="1"/>
          </p:cNvSpPr>
          <p:nvPr>
            <p:ph idx="1"/>
          </p:nvPr>
        </p:nvSpPr>
        <p:spPr>
          <a:xfrm>
            <a:off x="335616" y="972000"/>
            <a:ext cx="8280000" cy="3483000"/>
          </a:xfrm>
        </p:spPr>
        <p:txBody>
          <a:bodyPr/>
          <a:lstStyle/>
          <a:p>
            <a:r>
              <a:rPr lang="en-US" dirty="0"/>
              <a:t>Before encoding data bits, K reliable positions out of N positions need to selected.</a:t>
            </a:r>
          </a:p>
          <a:p>
            <a:r>
              <a:rPr lang="en-US" dirty="0"/>
              <a:t>Interleaving pattern also need to be taken into account.</a:t>
            </a:r>
          </a:p>
          <a:p>
            <a:r>
              <a:rPr lang="en-US" dirty="0"/>
              <a:t>Process involves select K best positions out of N by searching through a list.</a:t>
            </a:r>
          </a:p>
          <a:p>
            <a:r>
              <a:rPr lang="en-IN" dirty="0"/>
              <a:t>Low reliability indexes are removed from the list.</a:t>
            </a:r>
            <a:endParaRPr lang="en-US" dirty="0"/>
          </a:p>
          <a:p>
            <a:r>
              <a:rPr lang="en-US" dirty="0"/>
              <a:t>Searching, removing and erasing are very costly operations.</a:t>
            </a:r>
          </a:p>
          <a:p>
            <a:r>
              <a:rPr lang="en-US" dirty="0"/>
              <a:t>Use to take 176 us for just remove operations.</a:t>
            </a:r>
          </a:p>
          <a:p>
            <a:r>
              <a:rPr lang="en-US" dirty="0"/>
              <a:t>Costliest operation among all the operations in encoding.</a:t>
            </a:r>
          </a:p>
        </p:txBody>
      </p:sp>
      <p:sp>
        <p:nvSpPr>
          <p:cNvPr id="92" name="Date Placeholder 91"/>
          <p:cNvSpPr>
            <a:spLocks noGrp="1"/>
          </p:cNvSpPr>
          <p:nvPr>
            <p:ph type="dt" sz="half" idx="10"/>
          </p:nvPr>
        </p:nvSpPr>
        <p:spPr/>
        <p:txBody>
          <a:bodyPr/>
          <a:lstStyle/>
          <a:p>
            <a:fld id="{E11F3563-8A66-41D5-8B22-F0DBDADFA216}" type="datetime1">
              <a:rPr lang="en-US" smtClean="0"/>
              <a:t>7/5/2018</a:t>
            </a:fld>
            <a:endParaRPr lang="en-US"/>
          </a:p>
        </p:txBody>
      </p:sp>
      <p:sp>
        <p:nvSpPr>
          <p:cNvPr id="27" name="RS_Classification_Standard"/>
          <p:cNvSpPr txBox="1"/>
          <p:nvPr/>
        </p:nvSpPr>
        <p:spPr>
          <a:xfrm>
            <a:off x="8990047" y="4575021"/>
            <a:ext cx="153953" cy="212879"/>
          </a:xfrm>
          <a:prstGeom prst="rect">
            <a:avLst/>
          </a:prstGeom>
          <a:solidFill>
            <a:srgbClr val="FFFFFF">
              <a:alpha val="0"/>
            </a:srgbClr>
          </a:solidFill>
        </p:spPr>
        <p:txBody>
          <a:bodyPr vert="horz" wrap="none" lIns="76200" tIns="36830" rIns="76200" bIns="36830" rtlCol="0" anchor="ctr">
            <a:spAutoFit/>
          </a:bodyPr>
          <a:lstStyle/>
          <a:p>
            <a:endParaRPr lang="en-US" sz="900" b="1" kern="900" spc="100" dirty="0" err="1" smtClean="0">
              <a:solidFill>
                <a:srgbClr val="000000"/>
              </a:solidFill>
            </a:endParaRPr>
          </a:p>
        </p:txBody>
      </p:sp>
    </p:spTree>
    <p:custDataLst>
      <p:tags r:id="rId1"/>
    </p:custDataLst>
    <p:extLst>
      <p:ext uri="{BB962C8B-B14F-4D97-AF65-F5344CB8AC3E}">
        <p14:creationId xmlns:p14="http://schemas.microsoft.com/office/powerpoint/2010/main" val="210778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title"/>
          </p:nvPr>
        </p:nvSpPr>
        <p:spPr/>
        <p:txBody>
          <a:bodyPr/>
          <a:lstStyle/>
          <a:p>
            <a:r>
              <a:rPr lang="en-US" dirty="0"/>
              <a:t>Optimization of selection reliability indices</a:t>
            </a:r>
          </a:p>
        </p:txBody>
      </p:sp>
      <p:sp>
        <p:nvSpPr>
          <p:cNvPr id="20" name="Content Placeholder 19"/>
          <p:cNvSpPr>
            <a:spLocks noGrp="1"/>
          </p:cNvSpPr>
          <p:nvPr>
            <p:ph idx="1"/>
          </p:nvPr>
        </p:nvSpPr>
        <p:spPr>
          <a:xfrm>
            <a:off x="360000" y="742950"/>
            <a:ext cx="8280000" cy="3483000"/>
          </a:xfrm>
        </p:spPr>
        <p:txBody>
          <a:bodyPr/>
          <a:lstStyle/>
          <a:p>
            <a:r>
              <a:rPr lang="en-US" dirty="0"/>
              <a:t>The aim is to avoid remove and erase operations.</a:t>
            </a:r>
          </a:p>
          <a:p>
            <a:r>
              <a:rPr lang="en-US" dirty="0"/>
              <a:t>Which involve costly memory deallocation and copy operations.</a:t>
            </a:r>
          </a:p>
          <a:p>
            <a:r>
              <a:rPr lang="en-US" dirty="0"/>
              <a:t>Efficient algorithm for selecting would be to find the element which needs to removed and mark it as removed, but don’t remove it.</a:t>
            </a:r>
          </a:p>
          <a:p>
            <a:r>
              <a:rPr lang="en-US" dirty="0"/>
              <a:t>This algorithm reduced the latency by 176 us.</a:t>
            </a:r>
          </a:p>
          <a:p>
            <a:endParaRPr lang="en-US" dirty="0"/>
          </a:p>
          <a:p>
            <a:endParaRPr lang="en-US" dirty="0"/>
          </a:p>
          <a:p>
            <a:r>
              <a:rPr lang="en-US" dirty="0"/>
              <a:t>Again the above algorithm can be further improved. since it involves many searching operations in an array of 1024 elements.</a:t>
            </a:r>
          </a:p>
          <a:p>
            <a:r>
              <a:rPr lang="en-US" dirty="0"/>
              <a:t>Total search time amounts to 40us. Which is highly undesirable.</a:t>
            </a:r>
          </a:p>
          <a:p>
            <a:endParaRPr lang="en-US" dirty="0"/>
          </a:p>
          <a:p>
            <a:r>
              <a:rPr lang="en-US" dirty="0"/>
              <a:t>Can we come up with a better method?</a:t>
            </a:r>
          </a:p>
          <a:p>
            <a:endParaRPr lang="en-US" dirty="0"/>
          </a:p>
        </p:txBody>
      </p:sp>
      <p:sp>
        <p:nvSpPr>
          <p:cNvPr id="89" name="Date Placeholder 88"/>
          <p:cNvSpPr>
            <a:spLocks noGrp="1"/>
          </p:cNvSpPr>
          <p:nvPr>
            <p:ph type="dt" sz="half" idx="10"/>
          </p:nvPr>
        </p:nvSpPr>
        <p:spPr/>
        <p:txBody>
          <a:bodyPr/>
          <a:lstStyle/>
          <a:p>
            <a:fld id="{0729295C-CA49-46BF-BCCA-49D31C1829DD}" type="datetime1">
              <a:rPr lang="en-US" smtClean="0"/>
              <a:t>7/5/2018</a:t>
            </a:fld>
            <a:endParaRPr lang="en-US"/>
          </a:p>
        </p:txBody>
      </p:sp>
      <p:sp>
        <p:nvSpPr>
          <p:cNvPr id="27" name="RS_Classification_Standard"/>
          <p:cNvSpPr txBox="1"/>
          <p:nvPr/>
        </p:nvSpPr>
        <p:spPr>
          <a:xfrm>
            <a:off x="8990047" y="4575021"/>
            <a:ext cx="153953" cy="212879"/>
          </a:xfrm>
          <a:prstGeom prst="rect">
            <a:avLst/>
          </a:prstGeom>
          <a:solidFill>
            <a:srgbClr val="FFFFFF">
              <a:alpha val="0"/>
            </a:srgbClr>
          </a:solidFill>
        </p:spPr>
        <p:txBody>
          <a:bodyPr vert="horz" wrap="none" lIns="76200" tIns="36830" rIns="76200" bIns="36830" rtlCol="0" anchor="ctr">
            <a:spAutoFit/>
          </a:bodyPr>
          <a:lstStyle/>
          <a:p>
            <a:endParaRPr lang="en-US" sz="900" b="1" kern="900" spc="100" dirty="0" err="1" smtClean="0">
              <a:solidFill>
                <a:srgbClr val="000000"/>
              </a:solidFill>
            </a:endParaRPr>
          </a:p>
        </p:txBody>
      </p:sp>
    </p:spTree>
    <p:custDataLst>
      <p:tags r:id="rId1"/>
    </p:custDataLst>
    <p:extLst>
      <p:ext uri="{BB962C8B-B14F-4D97-AF65-F5344CB8AC3E}">
        <p14:creationId xmlns:p14="http://schemas.microsoft.com/office/powerpoint/2010/main" val="4186685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in selection reliability indices</a:t>
            </a:r>
          </a:p>
        </p:txBody>
      </p:sp>
      <p:sp>
        <p:nvSpPr>
          <p:cNvPr id="3" name="Content Placeholder 2"/>
          <p:cNvSpPr>
            <a:spLocks noGrp="1"/>
          </p:cNvSpPr>
          <p:nvPr>
            <p:ph idx="1"/>
          </p:nvPr>
        </p:nvSpPr>
        <p:spPr/>
        <p:txBody>
          <a:bodyPr/>
          <a:lstStyle/>
          <a:p>
            <a:r>
              <a:rPr lang="en-US" dirty="0"/>
              <a:t>Reliability index positions are constants. So why to search for them?</a:t>
            </a:r>
          </a:p>
          <a:p>
            <a:r>
              <a:rPr lang="en-US" dirty="0"/>
              <a:t>Why not build a lookup table whose value exactly gives position of the reliability index.</a:t>
            </a:r>
          </a:p>
          <a:p>
            <a:r>
              <a:rPr lang="en-US" dirty="0"/>
              <a:t>This method reduced the latency by 40 us which is good improvement.</a:t>
            </a:r>
          </a:p>
          <a:p>
            <a:endParaRPr lang="en-US" dirty="0"/>
          </a:p>
          <a:p>
            <a:endParaRPr lang="en-US" dirty="0"/>
          </a:p>
          <a:p>
            <a:r>
              <a:rPr lang="en-US" dirty="0"/>
              <a:t>Overall, latency improvement is by 216 us through efficient selection of reliability indices.</a:t>
            </a:r>
          </a:p>
          <a:p>
            <a:endParaRPr lang="en-US" dirty="0"/>
          </a:p>
          <a:p>
            <a:endParaRPr lang="en-US" dirty="0"/>
          </a:p>
        </p:txBody>
      </p:sp>
      <p:sp>
        <p:nvSpPr>
          <p:cNvPr id="89" name="Date Placeholder 88"/>
          <p:cNvSpPr>
            <a:spLocks noGrp="1"/>
          </p:cNvSpPr>
          <p:nvPr>
            <p:ph type="dt" sz="half" idx="10"/>
          </p:nvPr>
        </p:nvSpPr>
        <p:spPr/>
        <p:txBody>
          <a:bodyPr/>
          <a:lstStyle/>
          <a:p>
            <a:fld id="{04A97A69-CDFE-4B2F-BE56-184C5AA06746}" type="datetime1">
              <a:rPr lang="en-US" smtClean="0"/>
              <a:t>7/5/2018</a:t>
            </a:fld>
            <a:endParaRPr lang="en-US"/>
          </a:p>
        </p:txBody>
      </p:sp>
      <p:sp>
        <p:nvSpPr>
          <p:cNvPr id="27" name="RS_Classification_Standard"/>
          <p:cNvSpPr txBox="1"/>
          <p:nvPr/>
        </p:nvSpPr>
        <p:spPr>
          <a:xfrm>
            <a:off x="8990047" y="4575021"/>
            <a:ext cx="153953" cy="212879"/>
          </a:xfrm>
          <a:prstGeom prst="rect">
            <a:avLst/>
          </a:prstGeom>
          <a:solidFill>
            <a:srgbClr val="FFFFFF">
              <a:alpha val="0"/>
            </a:srgbClr>
          </a:solidFill>
        </p:spPr>
        <p:txBody>
          <a:bodyPr vert="horz" wrap="none" lIns="76200" tIns="36830" rIns="76200" bIns="36830" rtlCol="0" anchor="ctr">
            <a:spAutoFit/>
          </a:bodyPr>
          <a:lstStyle/>
          <a:p>
            <a:endParaRPr lang="en-US" sz="900" b="1" kern="900" spc="100" dirty="0" err="1" smtClean="0">
              <a:solidFill>
                <a:srgbClr val="000000"/>
              </a:solidFill>
            </a:endParaRPr>
          </a:p>
        </p:txBody>
      </p:sp>
    </p:spTree>
    <p:custDataLst>
      <p:tags r:id="rId1"/>
    </p:custDataLst>
    <p:extLst>
      <p:ext uri="{BB962C8B-B14F-4D97-AF65-F5344CB8AC3E}">
        <p14:creationId xmlns:p14="http://schemas.microsoft.com/office/powerpoint/2010/main" val="3490170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Polar encoding in tree structure.</a:t>
            </a:r>
          </a:p>
        </p:txBody>
      </p:sp>
      <p:sp>
        <p:nvSpPr>
          <p:cNvPr id="3" name="Content Placeholder 2"/>
          <p:cNvSpPr>
            <a:spLocks noGrp="1"/>
          </p:cNvSpPr>
          <p:nvPr>
            <p:ph idx="1"/>
          </p:nvPr>
        </p:nvSpPr>
        <p:spPr>
          <a:xfrm>
            <a:off x="360000" y="811582"/>
            <a:ext cx="8280000" cy="3483000"/>
          </a:xfrm>
        </p:spPr>
        <p:txBody>
          <a:bodyPr/>
          <a:lstStyle/>
          <a:p>
            <a:r>
              <a:rPr lang="en-US" dirty="0"/>
              <a:t>Tree representation of polar encoding, For N = 8.</a:t>
            </a:r>
          </a:p>
        </p:txBody>
      </p:sp>
      <p:sp>
        <p:nvSpPr>
          <p:cNvPr id="4" name="Date Placeholder 3"/>
          <p:cNvSpPr>
            <a:spLocks noGrp="1"/>
          </p:cNvSpPr>
          <p:nvPr>
            <p:ph type="dt" sz="half" idx="10"/>
          </p:nvPr>
        </p:nvSpPr>
        <p:spPr/>
        <p:txBody>
          <a:bodyPr/>
          <a:lstStyle/>
          <a:p>
            <a:fld id="{EFD57FA1-1C17-4869-AC15-51AB495A6EC6}" type="datetime1">
              <a:rPr lang="en-US" smtClean="0"/>
              <a:t>7/5/2018</a:t>
            </a:fld>
            <a:endParaRPr lang="en-US"/>
          </a:p>
        </p:txBody>
      </p:sp>
      <p:pic>
        <p:nvPicPr>
          <p:cNvPr id="34"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1254600"/>
            <a:ext cx="6097702" cy="3093982"/>
          </a:xfrm>
          <a:prstGeom prst="rect">
            <a:avLst/>
          </a:prstGeom>
        </p:spPr>
      </p:pic>
      <p:sp>
        <p:nvSpPr>
          <p:cNvPr id="28" name="RS_Classification_Standard"/>
          <p:cNvSpPr txBox="1"/>
          <p:nvPr/>
        </p:nvSpPr>
        <p:spPr>
          <a:xfrm>
            <a:off x="8990047" y="4575021"/>
            <a:ext cx="153953" cy="212879"/>
          </a:xfrm>
          <a:prstGeom prst="rect">
            <a:avLst/>
          </a:prstGeom>
          <a:solidFill>
            <a:srgbClr val="FFFFFF">
              <a:alpha val="0"/>
            </a:srgbClr>
          </a:solidFill>
        </p:spPr>
        <p:txBody>
          <a:bodyPr vert="horz" wrap="none" lIns="76200" tIns="36830" rIns="76200" bIns="36830" rtlCol="0" anchor="ctr">
            <a:spAutoFit/>
          </a:bodyPr>
          <a:lstStyle/>
          <a:p>
            <a:endParaRPr lang="en-US" sz="900" b="1" kern="900" spc="100" dirty="0" err="1" smtClean="0">
              <a:solidFill>
                <a:srgbClr val="000000"/>
              </a:solidFill>
            </a:endParaRPr>
          </a:p>
        </p:txBody>
      </p:sp>
    </p:spTree>
    <p:custDataLst>
      <p:tags r:id="rId1"/>
    </p:custDataLst>
    <p:extLst>
      <p:ext uri="{BB962C8B-B14F-4D97-AF65-F5344CB8AC3E}">
        <p14:creationId xmlns:p14="http://schemas.microsoft.com/office/powerpoint/2010/main" val="2730753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of Polar transform</a:t>
            </a:r>
          </a:p>
        </p:txBody>
      </p:sp>
      <p:sp>
        <p:nvSpPr>
          <p:cNvPr id="3" name="Content Placeholder 2"/>
          <p:cNvSpPr>
            <a:spLocks noGrp="1"/>
          </p:cNvSpPr>
          <p:nvPr>
            <p:ph idx="1"/>
          </p:nvPr>
        </p:nvSpPr>
        <p:spPr>
          <a:xfrm>
            <a:off x="326472" y="839724"/>
            <a:ext cx="8280000" cy="3483000"/>
          </a:xfrm>
        </p:spPr>
        <p:txBody>
          <a:bodyPr/>
          <a:lstStyle/>
          <a:p>
            <a:r>
              <a:rPr lang="en-US" dirty="0"/>
              <a:t>Polar transform takes </a:t>
            </a:r>
            <a:r>
              <a:rPr lang="en-US" dirty="0" smtClean="0"/>
              <a:t>55us for N = 1024 and K = 130.</a:t>
            </a:r>
            <a:endParaRPr lang="en-US" dirty="0"/>
          </a:p>
          <a:p>
            <a:r>
              <a:rPr lang="en-US" dirty="0"/>
              <a:t>Polar transform optimization.</a:t>
            </a:r>
          </a:p>
          <a:p>
            <a:pPr lvl="1"/>
            <a:r>
              <a:rPr lang="en-US" dirty="0"/>
              <a:t>Avoiding </a:t>
            </a:r>
            <a:r>
              <a:rPr lang="en-US" dirty="0" err="1"/>
              <a:t>memcpy</a:t>
            </a:r>
            <a:r>
              <a:rPr lang="en-US" dirty="0"/>
              <a:t> operations.</a:t>
            </a:r>
          </a:p>
          <a:p>
            <a:pPr lvl="1"/>
            <a:r>
              <a:rPr lang="en-US" dirty="0"/>
              <a:t>Using pointers to reduce memory allocation and deallocation.</a:t>
            </a:r>
          </a:p>
          <a:p>
            <a:pPr lvl="1"/>
            <a:r>
              <a:rPr lang="en-US" dirty="0"/>
              <a:t>Using XOR operation in place of addition and mod operation.</a:t>
            </a:r>
          </a:p>
          <a:p>
            <a:pPr lvl="1"/>
            <a:r>
              <a:rPr lang="en-US" dirty="0"/>
              <a:t>Latency reduced to 45us.</a:t>
            </a:r>
          </a:p>
          <a:p>
            <a:endParaRPr lang="en-US" dirty="0"/>
          </a:p>
        </p:txBody>
      </p:sp>
      <p:sp>
        <p:nvSpPr>
          <p:cNvPr id="4" name="Date Placeholder 3"/>
          <p:cNvSpPr>
            <a:spLocks noGrp="1"/>
          </p:cNvSpPr>
          <p:nvPr>
            <p:ph type="dt" sz="half" idx="10"/>
          </p:nvPr>
        </p:nvSpPr>
        <p:spPr/>
        <p:txBody>
          <a:bodyPr/>
          <a:lstStyle/>
          <a:p>
            <a:fld id="{BC9CC407-59C9-4AA0-9C7F-E4F62FAD7126}" type="datetime1">
              <a:rPr lang="en-US" smtClean="0"/>
              <a:t>7/5/2018</a:t>
            </a:fld>
            <a:endParaRPr lang="en-US"/>
          </a:p>
        </p:txBody>
      </p:sp>
      <p:sp>
        <p:nvSpPr>
          <p:cNvPr id="28" name="RS_Classification_Standard"/>
          <p:cNvSpPr txBox="1"/>
          <p:nvPr/>
        </p:nvSpPr>
        <p:spPr>
          <a:xfrm>
            <a:off x="8990047" y="4575021"/>
            <a:ext cx="153953" cy="212879"/>
          </a:xfrm>
          <a:prstGeom prst="rect">
            <a:avLst/>
          </a:prstGeom>
          <a:solidFill>
            <a:srgbClr val="FFFFFF">
              <a:alpha val="0"/>
            </a:srgbClr>
          </a:solidFill>
        </p:spPr>
        <p:txBody>
          <a:bodyPr vert="horz" wrap="none" lIns="76200" tIns="36830" rIns="76200" bIns="36830" rtlCol="0" anchor="ctr">
            <a:spAutoFit/>
          </a:bodyPr>
          <a:lstStyle/>
          <a:p>
            <a:endParaRPr lang="en-US" sz="900" b="1" kern="900" spc="100" dirty="0" err="1" smtClean="0">
              <a:solidFill>
                <a:srgbClr val="000000"/>
              </a:solidFill>
            </a:endParaRPr>
          </a:p>
        </p:txBody>
      </p:sp>
    </p:spTree>
    <p:custDataLst>
      <p:tags r:id="rId1"/>
    </p:custDataLst>
    <p:extLst>
      <p:ext uri="{BB962C8B-B14F-4D97-AF65-F5344CB8AC3E}">
        <p14:creationId xmlns:p14="http://schemas.microsoft.com/office/powerpoint/2010/main" val="82851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66096" y="244277"/>
            <a:ext cx="8280000" cy="649846"/>
          </a:xfrm>
        </p:spPr>
        <p:txBody>
          <a:bodyPr/>
          <a:lstStyle/>
          <a:p>
            <a:r>
              <a:rPr lang="en-US" dirty="0"/>
              <a:t>Polar transform function</a:t>
            </a:r>
          </a:p>
        </p:txBody>
      </p:sp>
      <p:sp>
        <p:nvSpPr>
          <p:cNvPr id="15" name="Text Placeholder 14"/>
          <p:cNvSpPr>
            <a:spLocks noGrp="1"/>
          </p:cNvSpPr>
          <p:nvPr>
            <p:ph type="body" idx="13"/>
          </p:nvPr>
        </p:nvSpPr>
        <p:spPr>
          <a:xfrm>
            <a:off x="457200" y="740797"/>
            <a:ext cx="1883664" cy="306651"/>
          </a:xfrm>
        </p:spPr>
        <p:txBody>
          <a:bodyPr/>
          <a:lstStyle/>
          <a:p>
            <a:pPr algn="ctr"/>
            <a:r>
              <a:rPr lang="en-US" dirty="0"/>
              <a:t>Before</a:t>
            </a:r>
          </a:p>
        </p:txBody>
      </p:sp>
      <p:sp>
        <p:nvSpPr>
          <p:cNvPr id="16" name="Text Placeholder 15"/>
          <p:cNvSpPr>
            <a:spLocks noGrp="1"/>
          </p:cNvSpPr>
          <p:nvPr>
            <p:ph type="body" idx="14"/>
          </p:nvPr>
        </p:nvSpPr>
        <p:spPr>
          <a:xfrm>
            <a:off x="4501032" y="720362"/>
            <a:ext cx="2050968" cy="334024"/>
          </a:xfrm>
        </p:spPr>
        <p:txBody>
          <a:bodyPr/>
          <a:lstStyle/>
          <a:p>
            <a:pPr algn="ctr"/>
            <a:r>
              <a:rPr lang="en-US" dirty="0"/>
              <a:t>After</a:t>
            </a:r>
          </a:p>
        </p:txBody>
      </p:sp>
      <p:sp>
        <p:nvSpPr>
          <p:cNvPr id="3" name="Content Placeholder 2"/>
          <p:cNvSpPr>
            <a:spLocks noGrp="1"/>
          </p:cNvSpPr>
          <p:nvPr>
            <p:ph sz="half" idx="1"/>
          </p:nvPr>
        </p:nvSpPr>
        <p:spPr>
          <a:xfrm>
            <a:off x="304800" y="1054386"/>
            <a:ext cx="3124200" cy="2965164"/>
          </a:xfrm>
        </p:spPr>
        <p:txBody>
          <a:bodyPr/>
          <a:lstStyle/>
          <a:p>
            <a:pPr marL="0" indent="0">
              <a:buNone/>
            </a:pPr>
            <a:r>
              <a:rPr lang="en-US" sz="1000" b="1" dirty="0">
                <a:solidFill>
                  <a:srgbClr val="7F0055"/>
                </a:solidFill>
                <a:latin typeface="Consolas" panose="020B0609020204030204" pitchFamily="49" charset="0"/>
              </a:rPr>
              <a:t>if</a:t>
            </a:r>
            <a:r>
              <a:rPr lang="en-US" sz="1000" b="1" dirty="0">
                <a:solidFill>
                  <a:srgbClr val="000000"/>
                </a:solidFill>
                <a:latin typeface="Consolas" panose="020B0609020204030204" pitchFamily="49" charset="0"/>
              </a:rPr>
              <a:t> (</a:t>
            </a:r>
            <a:r>
              <a:rPr lang="en-US" sz="1000" b="1" dirty="0" err="1">
                <a:solidFill>
                  <a:srgbClr val="000000"/>
                </a:solidFill>
                <a:latin typeface="Consolas" panose="020B0609020204030204" pitchFamily="49" charset="0"/>
              </a:rPr>
              <a:t>sizeIn</a:t>
            </a:r>
            <a:r>
              <a:rPr lang="en-US" sz="1000" b="1" dirty="0">
                <a:solidFill>
                  <a:srgbClr val="000000"/>
                </a:solidFill>
                <a:latin typeface="Consolas" panose="020B0609020204030204" pitchFamily="49" charset="0"/>
              </a:rPr>
              <a:t>==1)</a:t>
            </a:r>
          </a:p>
          <a:p>
            <a:pPr marL="0" indent="0">
              <a:buNone/>
            </a:pPr>
            <a:r>
              <a:rPr lang="en-US" sz="1000" dirty="0">
                <a:solidFill>
                  <a:srgbClr val="000000"/>
                </a:solidFill>
                <a:latin typeface="Consolas" panose="020B0609020204030204" pitchFamily="49" charset="0"/>
              </a:rPr>
              <a:t>  {</a:t>
            </a:r>
          </a:p>
          <a:p>
            <a:pPr marL="0" indent="0">
              <a:buNone/>
            </a:pP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dEncoded</a:t>
            </a:r>
            <a:r>
              <a:rPr lang="en-US" sz="1000" dirty="0">
                <a:solidFill>
                  <a:srgbClr val="000000"/>
                </a:solidFill>
                <a:latin typeface="Consolas" panose="020B0609020204030204" pitchFamily="49" charset="0"/>
              </a:rPr>
              <a:t>[</a:t>
            </a:r>
            <a:r>
              <a:rPr lang="en-US" sz="1000" dirty="0" err="1">
                <a:solidFill>
                  <a:srgbClr val="000000"/>
                </a:solidFill>
                <a:latin typeface="Consolas" panose="020B0609020204030204" pitchFamily="49" charset="0"/>
              </a:rPr>
              <a:t>m_index</a:t>
            </a:r>
            <a:r>
              <a:rPr lang="en-US" sz="1000" dirty="0">
                <a:solidFill>
                  <a:srgbClr val="000000"/>
                </a:solidFill>
                <a:latin typeface="Consolas" panose="020B0609020204030204" pitchFamily="49" charset="0"/>
              </a:rPr>
              <a:t>++] = *s;</a:t>
            </a:r>
            <a:endParaRPr lang="en-US" sz="1000" dirty="0">
              <a:latin typeface="Consolas" panose="020B0609020204030204" pitchFamily="49" charset="0"/>
            </a:endParaRPr>
          </a:p>
          <a:p>
            <a:pPr marL="0" indent="0">
              <a:buNone/>
            </a:pPr>
            <a:r>
              <a:rPr lang="en-US" sz="1000" dirty="0">
                <a:solidFill>
                  <a:srgbClr val="000000"/>
                </a:solidFill>
                <a:latin typeface="Consolas" panose="020B0609020204030204" pitchFamily="49" charset="0"/>
              </a:rPr>
              <a:t>  }</a:t>
            </a:r>
          </a:p>
          <a:p>
            <a:pPr marL="0" indent="0">
              <a:buNone/>
            </a:pPr>
            <a:r>
              <a:rPr lang="en-US" sz="1000"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else</a:t>
            </a:r>
          </a:p>
          <a:p>
            <a:pPr marL="0" indent="0">
              <a:buNone/>
            </a:pPr>
            <a:r>
              <a:rPr lang="en-US" sz="1000" dirty="0">
                <a:solidFill>
                  <a:srgbClr val="000000"/>
                </a:solidFill>
                <a:latin typeface="Consolas" panose="020B0609020204030204" pitchFamily="49" charset="0"/>
              </a:rPr>
              <a:t>  {</a:t>
            </a:r>
          </a:p>
          <a:p>
            <a:pPr marL="0" indent="0">
              <a:buNone/>
            </a:pPr>
            <a:r>
              <a:rPr lang="en-US" sz="1000" dirty="0">
                <a:solidFill>
                  <a:srgbClr val="000000"/>
                </a:solidFill>
                <a:latin typeface="Consolas" panose="020B0609020204030204" pitchFamily="49" charset="0"/>
              </a:rPr>
              <a:t>      </a:t>
            </a:r>
            <a:r>
              <a:rPr lang="en-US" sz="1000" dirty="0">
                <a:solidFill>
                  <a:srgbClr val="005032"/>
                </a:solidFill>
                <a:latin typeface="Consolas" panose="020B0609020204030204" pitchFamily="49" charset="0"/>
              </a:rPr>
              <a:t>UNS32</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len</a:t>
            </a:r>
            <a:r>
              <a:rPr lang="en-US" sz="1000" dirty="0">
                <a:solidFill>
                  <a:srgbClr val="000000"/>
                </a:solidFill>
                <a:latin typeface="Consolas" panose="020B0609020204030204" pitchFamily="49" charset="0"/>
              </a:rPr>
              <a:t> = </a:t>
            </a:r>
            <a:r>
              <a:rPr lang="en-US" sz="1000" dirty="0" err="1">
                <a:solidFill>
                  <a:srgbClr val="000000"/>
                </a:solidFill>
                <a:latin typeface="Consolas" panose="020B0609020204030204" pitchFamily="49" charset="0"/>
              </a:rPr>
              <a:t>sizeIn</a:t>
            </a:r>
            <a:r>
              <a:rPr lang="en-US" sz="1000" dirty="0">
                <a:solidFill>
                  <a:srgbClr val="000000"/>
                </a:solidFill>
                <a:latin typeface="Consolas" panose="020B0609020204030204" pitchFamily="49" charset="0"/>
              </a:rPr>
              <a:t>/2;</a:t>
            </a:r>
          </a:p>
          <a:p>
            <a:pPr marL="0" indent="0">
              <a:buNone/>
            </a:pPr>
            <a:r>
              <a:rPr lang="en-US" sz="1000" dirty="0">
                <a:solidFill>
                  <a:srgbClr val="000000"/>
                </a:solidFill>
                <a:latin typeface="Consolas" panose="020B0609020204030204" pitchFamily="49" charset="0"/>
              </a:rPr>
              <a:t>      </a:t>
            </a:r>
            <a:r>
              <a:rPr lang="en-US" sz="1000" dirty="0">
                <a:solidFill>
                  <a:srgbClr val="005032"/>
                </a:solidFill>
                <a:latin typeface="Consolas" panose="020B0609020204030204" pitchFamily="49" charset="0"/>
              </a:rPr>
              <a:t>UNS32</a:t>
            </a:r>
            <a:r>
              <a:rPr lang="en-US" sz="1000" dirty="0">
                <a:solidFill>
                  <a:srgbClr val="000000"/>
                </a:solidFill>
                <a:latin typeface="Consolas" panose="020B0609020204030204" pitchFamily="49" charset="0"/>
              </a:rPr>
              <a:t> s1[</a:t>
            </a:r>
            <a:r>
              <a:rPr lang="en-US" sz="1000" dirty="0" err="1">
                <a:solidFill>
                  <a:srgbClr val="000000"/>
                </a:solidFill>
                <a:latin typeface="Consolas" panose="020B0609020204030204" pitchFamily="49" charset="0"/>
              </a:rPr>
              <a:t>len</a:t>
            </a:r>
            <a:r>
              <a:rPr lang="en-US" sz="1000" dirty="0">
                <a:solidFill>
                  <a:srgbClr val="000000"/>
                </a:solidFill>
                <a:latin typeface="Consolas" panose="020B0609020204030204" pitchFamily="49" charset="0"/>
              </a:rPr>
              <a:t>];</a:t>
            </a:r>
          </a:p>
          <a:p>
            <a:pPr marL="0" indent="0">
              <a:buNone/>
            </a:pPr>
            <a:r>
              <a:rPr lang="en-US" sz="1000" dirty="0">
                <a:solidFill>
                  <a:srgbClr val="000000"/>
                </a:solidFill>
                <a:latin typeface="Consolas" panose="020B0609020204030204" pitchFamily="49" charset="0"/>
              </a:rPr>
              <a:t>      </a:t>
            </a:r>
            <a:r>
              <a:rPr lang="en-US" sz="1000" dirty="0">
                <a:solidFill>
                  <a:srgbClr val="005032"/>
                </a:solidFill>
                <a:latin typeface="Consolas" panose="020B0609020204030204" pitchFamily="49" charset="0"/>
              </a:rPr>
              <a:t>UNS32</a:t>
            </a:r>
            <a:r>
              <a:rPr lang="en-US" sz="1000" dirty="0">
                <a:solidFill>
                  <a:srgbClr val="000000"/>
                </a:solidFill>
                <a:latin typeface="Consolas" panose="020B0609020204030204" pitchFamily="49" charset="0"/>
              </a:rPr>
              <a:t> s2[</a:t>
            </a:r>
            <a:r>
              <a:rPr lang="en-US" sz="1000" dirty="0" err="1">
                <a:solidFill>
                  <a:srgbClr val="000000"/>
                </a:solidFill>
                <a:latin typeface="Consolas" panose="020B0609020204030204" pitchFamily="49" charset="0"/>
              </a:rPr>
              <a:t>len</a:t>
            </a:r>
            <a:r>
              <a:rPr lang="en-US" sz="1000" dirty="0">
                <a:solidFill>
                  <a:srgbClr val="000000"/>
                </a:solidFill>
                <a:latin typeface="Consolas" panose="020B0609020204030204" pitchFamily="49" charset="0"/>
              </a:rPr>
              <a:t>];</a:t>
            </a:r>
          </a:p>
          <a:p>
            <a:pPr marL="0" indent="0">
              <a:buNone/>
            </a:pP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std</a:t>
            </a:r>
            <a:r>
              <a:rPr lang="en-US" sz="1000" dirty="0">
                <a:solidFill>
                  <a:srgbClr val="000000"/>
                </a:solidFill>
                <a:latin typeface="Consolas" panose="020B0609020204030204" pitchFamily="49" charset="0"/>
              </a:rPr>
              <a:t>::copy(s, </a:t>
            </a:r>
            <a:r>
              <a:rPr lang="en-US" sz="1000" dirty="0" err="1">
                <a:solidFill>
                  <a:srgbClr val="000000"/>
                </a:solidFill>
                <a:latin typeface="Consolas" panose="020B0609020204030204" pitchFamily="49" charset="0"/>
              </a:rPr>
              <a:t>s+len</a:t>
            </a:r>
            <a:r>
              <a:rPr lang="en-US" sz="1000" dirty="0">
                <a:solidFill>
                  <a:srgbClr val="000000"/>
                </a:solidFill>
                <a:latin typeface="Consolas" panose="020B0609020204030204" pitchFamily="49" charset="0"/>
              </a:rPr>
              <a:t>, s1);</a:t>
            </a:r>
          </a:p>
          <a:p>
            <a:pPr marL="0" indent="0">
              <a:buNone/>
            </a:pP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std</a:t>
            </a:r>
            <a:r>
              <a:rPr lang="en-US" sz="1000" dirty="0">
                <a:solidFill>
                  <a:srgbClr val="000000"/>
                </a:solidFill>
                <a:latin typeface="Consolas" panose="020B0609020204030204" pitchFamily="49" charset="0"/>
              </a:rPr>
              <a:t>::copy(</a:t>
            </a:r>
            <a:r>
              <a:rPr lang="en-US" sz="1000" dirty="0" err="1">
                <a:solidFill>
                  <a:srgbClr val="000000"/>
                </a:solidFill>
                <a:latin typeface="Consolas" panose="020B0609020204030204" pitchFamily="49" charset="0"/>
              </a:rPr>
              <a:t>s+len</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s+sizeIn</a:t>
            </a:r>
            <a:r>
              <a:rPr lang="en-US" sz="1000" dirty="0">
                <a:solidFill>
                  <a:srgbClr val="000000"/>
                </a:solidFill>
                <a:latin typeface="Consolas" panose="020B0609020204030204" pitchFamily="49" charset="0"/>
              </a:rPr>
              <a:t>, s2);</a:t>
            </a:r>
          </a:p>
          <a:p>
            <a:pPr marL="0" indent="0">
              <a:buNone/>
            </a:pPr>
            <a:r>
              <a:rPr lang="en-US" sz="1000"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for</a:t>
            </a:r>
            <a:r>
              <a:rPr lang="en-US" sz="1000" b="1" dirty="0">
                <a:solidFill>
                  <a:srgbClr val="000000"/>
                </a:solidFill>
                <a:latin typeface="Consolas" panose="020B0609020204030204" pitchFamily="49" charset="0"/>
              </a:rPr>
              <a:t> (</a:t>
            </a:r>
            <a:r>
              <a:rPr lang="en-US" sz="1000" b="1" dirty="0">
                <a:solidFill>
                  <a:srgbClr val="005032"/>
                </a:solidFill>
                <a:latin typeface="Consolas" panose="020B0609020204030204" pitchFamily="49" charset="0"/>
              </a:rPr>
              <a:t>UNS32</a:t>
            </a:r>
            <a:r>
              <a:rPr lang="en-US" sz="1000" b="1" dirty="0">
                <a:solidFill>
                  <a:srgbClr val="000000"/>
                </a:solidFill>
                <a:latin typeface="Consolas" panose="020B0609020204030204" pitchFamily="49" charset="0"/>
              </a:rPr>
              <a:t> </a:t>
            </a:r>
            <a:r>
              <a:rPr lang="en-US" sz="1000" b="1" dirty="0" err="1">
                <a:solidFill>
                  <a:srgbClr val="000000"/>
                </a:solidFill>
                <a:latin typeface="Consolas" panose="020B0609020204030204" pitchFamily="49" charset="0"/>
              </a:rPr>
              <a:t>i</a:t>
            </a:r>
            <a:r>
              <a:rPr lang="en-US" sz="1000" b="1" dirty="0">
                <a:solidFill>
                  <a:srgbClr val="000000"/>
                </a:solidFill>
                <a:latin typeface="Consolas" panose="020B0609020204030204" pitchFamily="49" charset="0"/>
              </a:rPr>
              <a:t> = 0; </a:t>
            </a:r>
            <a:r>
              <a:rPr lang="en-US" sz="1000" b="1" dirty="0" err="1">
                <a:solidFill>
                  <a:srgbClr val="000000"/>
                </a:solidFill>
                <a:latin typeface="Consolas" panose="020B0609020204030204" pitchFamily="49" charset="0"/>
              </a:rPr>
              <a:t>i</a:t>
            </a:r>
            <a:r>
              <a:rPr lang="en-US" sz="1000" b="1" dirty="0">
                <a:solidFill>
                  <a:srgbClr val="000000"/>
                </a:solidFill>
                <a:latin typeface="Consolas" panose="020B0609020204030204" pitchFamily="49" charset="0"/>
              </a:rPr>
              <a:t> &lt; </a:t>
            </a:r>
            <a:r>
              <a:rPr lang="en-US" sz="1000" b="1" dirty="0" err="1">
                <a:solidFill>
                  <a:srgbClr val="000000"/>
                </a:solidFill>
                <a:latin typeface="Consolas" panose="020B0609020204030204" pitchFamily="49" charset="0"/>
              </a:rPr>
              <a:t>len</a:t>
            </a:r>
            <a:r>
              <a:rPr lang="en-US" sz="1000" b="1" dirty="0">
                <a:solidFill>
                  <a:srgbClr val="000000"/>
                </a:solidFill>
                <a:latin typeface="Consolas" panose="020B0609020204030204" pitchFamily="49" charset="0"/>
              </a:rPr>
              <a:t>; ++</a:t>
            </a:r>
            <a:r>
              <a:rPr lang="en-US" sz="1000" b="1" dirty="0" err="1">
                <a:solidFill>
                  <a:srgbClr val="000000"/>
                </a:solidFill>
                <a:latin typeface="Consolas" panose="020B0609020204030204" pitchFamily="49" charset="0"/>
              </a:rPr>
              <a:t>i</a:t>
            </a:r>
            <a:r>
              <a:rPr lang="en-US" sz="1000" b="1" dirty="0">
                <a:solidFill>
                  <a:srgbClr val="000000"/>
                </a:solidFill>
                <a:latin typeface="Consolas" panose="020B0609020204030204" pitchFamily="49" charset="0"/>
              </a:rPr>
              <a:t>)</a:t>
            </a:r>
          </a:p>
          <a:p>
            <a:pPr marL="0" indent="0">
              <a:buNone/>
            </a:pPr>
            <a:r>
              <a:rPr lang="en-US" sz="1000" dirty="0">
                <a:solidFill>
                  <a:srgbClr val="000000"/>
                </a:solidFill>
                <a:latin typeface="Consolas" panose="020B0609020204030204" pitchFamily="49" charset="0"/>
              </a:rPr>
              <a:t>        s1[</a:t>
            </a:r>
            <a:r>
              <a:rPr lang="en-US" sz="1000" dirty="0" err="1">
                <a:solidFill>
                  <a:srgbClr val="000000"/>
                </a:solidFill>
                <a:latin typeface="Consolas" panose="020B0609020204030204" pitchFamily="49" charset="0"/>
              </a:rPr>
              <a:t>i</a:t>
            </a:r>
            <a:r>
              <a:rPr lang="en-US" sz="1000" dirty="0">
                <a:solidFill>
                  <a:srgbClr val="000000"/>
                </a:solidFill>
                <a:latin typeface="Consolas" panose="020B0609020204030204" pitchFamily="49" charset="0"/>
              </a:rPr>
              <a:t>]= (s1[</a:t>
            </a:r>
            <a:r>
              <a:rPr lang="en-US" sz="1000" dirty="0" err="1">
                <a:solidFill>
                  <a:srgbClr val="000000"/>
                </a:solidFill>
                <a:latin typeface="Consolas" panose="020B0609020204030204" pitchFamily="49" charset="0"/>
              </a:rPr>
              <a:t>i</a:t>
            </a:r>
            <a:r>
              <a:rPr lang="en-US" sz="1000" dirty="0">
                <a:solidFill>
                  <a:srgbClr val="000000"/>
                </a:solidFill>
                <a:latin typeface="Consolas" panose="020B0609020204030204" pitchFamily="49" charset="0"/>
              </a:rPr>
              <a:t>] + s2[</a:t>
            </a:r>
            <a:r>
              <a:rPr lang="en-US" sz="1000" dirty="0" err="1">
                <a:solidFill>
                  <a:srgbClr val="000000"/>
                </a:solidFill>
                <a:latin typeface="Consolas" panose="020B0609020204030204" pitchFamily="49" charset="0"/>
              </a:rPr>
              <a:t>i</a:t>
            </a:r>
            <a:r>
              <a:rPr lang="en-US" sz="1000" dirty="0">
                <a:solidFill>
                  <a:srgbClr val="000000"/>
                </a:solidFill>
                <a:latin typeface="Consolas" panose="020B0609020204030204" pitchFamily="49" charset="0"/>
              </a:rPr>
              <a:t>]) % 2</a:t>
            </a:r>
            <a:endParaRPr lang="en-US" sz="1000" dirty="0">
              <a:latin typeface="Consolas" panose="020B0609020204030204" pitchFamily="49" charset="0"/>
            </a:endParaRPr>
          </a:p>
          <a:p>
            <a:pPr marL="0" indent="0">
              <a:buNone/>
            </a:pP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recursiveMultG</a:t>
            </a:r>
            <a:r>
              <a:rPr lang="en-US" sz="1000" dirty="0">
                <a:solidFill>
                  <a:srgbClr val="000000"/>
                </a:solidFill>
                <a:latin typeface="Consolas" panose="020B0609020204030204" pitchFamily="49" charset="0"/>
              </a:rPr>
              <a:t>(s1,len,dEncoded);</a:t>
            </a:r>
          </a:p>
          <a:p>
            <a:pPr marL="0" indent="0">
              <a:buNone/>
            </a:pP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recursiveMultG</a:t>
            </a:r>
            <a:r>
              <a:rPr lang="en-US" sz="1000" dirty="0">
                <a:solidFill>
                  <a:srgbClr val="000000"/>
                </a:solidFill>
                <a:latin typeface="Consolas" panose="020B0609020204030204" pitchFamily="49" charset="0"/>
              </a:rPr>
              <a:t>(s2,len,dEncoded);</a:t>
            </a:r>
          </a:p>
          <a:p>
            <a:pPr marL="0" indent="0">
              <a:buNone/>
            </a:pPr>
            <a:r>
              <a:rPr lang="en-US" sz="1000" dirty="0">
                <a:solidFill>
                  <a:srgbClr val="000000"/>
                </a:solidFill>
                <a:latin typeface="Consolas" panose="020B0609020204030204" pitchFamily="49" charset="0"/>
              </a:rPr>
              <a:t>  }</a:t>
            </a:r>
            <a:endParaRPr lang="en-US" sz="1000" dirty="0"/>
          </a:p>
        </p:txBody>
      </p:sp>
      <p:sp>
        <p:nvSpPr>
          <p:cNvPr id="14" name="Content Placeholder 13"/>
          <p:cNvSpPr>
            <a:spLocks noGrp="1"/>
          </p:cNvSpPr>
          <p:nvPr>
            <p:ph sz="half" idx="2"/>
          </p:nvPr>
        </p:nvSpPr>
        <p:spPr>
          <a:xfrm>
            <a:off x="4160720" y="1054386"/>
            <a:ext cx="4116600" cy="2632926"/>
          </a:xfrm>
        </p:spPr>
        <p:txBody>
          <a:bodyPr/>
          <a:lstStyle/>
          <a:p>
            <a:pPr marL="0" indent="0">
              <a:buNone/>
            </a:pPr>
            <a:r>
              <a:rPr lang="en-US" sz="1000" b="1" dirty="0">
                <a:solidFill>
                  <a:srgbClr val="7F0055"/>
                </a:solidFill>
                <a:latin typeface="Consolas" panose="020B0609020204030204" pitchFamily="49" charset="0"/>
              </a:rPr>
              <a:t>if</a:t>
            </a:r>
            <a:r>
              <a:rPr lang="en-US" sz="1000" b="1" dirty="0">
                <a:solidFill>
                  <a:srgbClr val="000000"/>
                </a:solidFill>
                <a:latin typeface="Consolas" panose="020B0609020204030204" pitchFamily="49" charset="0"/>
              </a:rPr>
              <a:t> (</a:t>
            </a:r>
            <a:r>
              <a:rPr lang="en-US" sz="1000" b="1" dirty="0" err="1">
                <a:solidFill>
                  <a:srgbClr val="000000"/>
                </a:solidFill>
                <a:latin typeface="Consolas" panose="020B0609020204030204" pitchFamily="49" charset="0"/>
              </a:rPr>
              <a:t>sizeIn</a:t>
            </a:r>
            <a:r>
              <a:rPr lang="en-US" sz="1000" b="1" dirty="0">
                <a:solidFill>
                  <a:srgbClr val="000000"/>
                </a:solidFill>
                <a:latin typeface="Consolas" panose="020B0609020204030204" pitchFamily="49" charset="0"/>
              </a:rPr>
              <a:t>==1)</a:t>
            </a:r>
          </a:p>
          <a:p>
            <a:pPr marL="0" indent="0">
              <a:buNone/>
            </a:pPr>
            <a:r>
              <a:rPr lang="en-US" sz="1000" dirty="0">
                <a:solidFill>
                  <a:srgbClr val="000000"/>
                </a:solidFill>
                <a:latin typeface="Consolas" panose="020B0609020204030204" pitchFamily="49" charset="0"/>
              </a:rPr>
              <a:t>  {</a:t>
            </a:r>
          </a:p>
          <a:p>
            <a:pPr marL="0" indent="0">
              <a:buNone/>
            </a:pP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dEncoded</a:t>
            </a:r>
            <a:r>
              <a:rPr lang="en-US" sz="1000" dirty="0">
                <a:solidFill>
                  <a:srgbClr val="000000"/>
                </a:solidFill>
                <a:latin typeface="Consolas" panose="020B0609020204030204" pitchFamily="49" charset="0"/>
              </a:rPr>
              <a:t>[</a:t>
            </a:r>
            <a:r>
              <a:rPr lang="en-US" sz="1000" dirty="0" err="1">
                <a:solidFill>
                  <a:srgbClr val="000000"/>
                </a:solidFill>
                <a:latin typeface="Consolas" panose="020B0609020204030204" pitchFamily="49" charset="0"/>
              </a:rPr>
              <a:t>m_index</a:t>
            </a:r>
            <a:r>
              <a:rPr lang="en-US" sz="1000" dirty="0">
                <a:solidFill>
                  <a:srgbClr val="000000"/>
                </a:solidFill>
                <a:latin typeface="Consolas" panose="020B0609020204030204" pitchFamily="49" charset="0"/>
              </a:rPr>
              <a:t>++] = *s;</a:t>
            </a:r>
          </a:p>
          <a:p>
            <a:pPr marL="0" indent="0">
              <a:buNone/>
            </a:pPr>
            <a:r>
              <a:rPr lang="en-US" sz="1000" dirty="0">
                <a:solidFill>
                  <a:srgbClr val="000000"/>
                </a:solidFill>
                <a:latin typeface="Consolas" panose="020B0609020204030204" pitchFamily="49" charset="0"/>
              </a:rPr>
              <a:t>  }</a:t>
            </a:r>
          </a:p>
          <a:p>
            <a:pPr marL="0" indent="0">
              <a:buNone/>
            </a:pPr>
            <a:r>
              <a:rPr lang="en-US" sz="1000"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else</a:t>
            </a:r>
          </a:p>
          <a:p>
            <a:pPr marL="0" indent="0">
              <a:buNone/>
            </a:pPr>
            <a:r>
              <a:rPr lang="en-US" sz="1000" dirty="0">
                <a:solidFill>
                  <a:srgbClr val="000000"/>
                </a:solidFill>
                <a:latin typeface="Consolas" panose="020B0609020204030204" pitchFamily="49" charset="0"/>
              </a:rPr>
              <a:t>  {</a:t>
            </a:r>
          </a:p>
          <a:p>
            <a:pPr marL="0" indent="0">
              <a:buNone/>
            </a:pPr>
            <a:r>
              <a:rPr lang="en-US" sz="1000" dirty="0">
                <a:solidFill>
                  <a:srgbClr val="000000"/>
                </a:solidFill>
                <a:latin typeface="Consolas" panose="020B0609020204030204" pitchFamily="49" charset="0"/>
              </a:rPr>
              <a:t>      </a:t>
            </a:r>
            <a:r>
              <a:rPr lang="en-US" sz="1000" dirty="0">
                <a:solidFill>
                  <a:srgbClr val="005032"/>
                </a:solidFill>
                <a:latin typeface="Consolas" panose="020B0609020204030204" pitchFamily="49" charset="0"/>
              </a:rPr>
              <a:t>UNS32</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len</a:t>
            </a:r>
            <a:r>
              <a:rPr lang="en-US" sz="1000" dirty="0">
                <a:solidFill>
                  <a:srgbClr val="000000"/>
                </a:solidFill>
                <a:latin typeface="Consolas" panose="020B0609020204030204" pitchFamily="49" charset="0"/>
              </a:rPr>
              <a:t> = </a:t>
            </a:r>
            <a:r>
              <a:rPr lang="en-US" sz="1000" dirty="0" err="1">
                <a:solidFill>
                  <a:srgbClr val="000000"/>
                </a:solidFill>
                <a:latin typeface="Consolas" panose="020B0609020204030204" pitchFamily="49" charset="0"/>
              </a:rPr>
              <a:t>sizeIn</a:t>
            </a:r>
            <a:r>
              <a:rPr lang="en-US" sz="1000" dirty="0">
                <a:solidFill>
                  <a:srgbClr val="000000"/>
                </a:solidFill>
                <a:latin typeface="Consolas" panose="020B0609020204030204" pitchFamily="49" charset="0"/>
              </a:rPr>
              <a:t> &gt;&gt; 1;</a:t>
            </a:r>
          </a:p>
          <a:p>
            <a:pPr marL="0" indent="0">
              <a:buNone/>
            </a:pPr>
            <a:r>
              <a:rPr lang="en-US" sz="1000" dirty="0">
                <a:solidFill>
                  <a:srgbClr val="000000"/>
                </a:solidFill>
                <a:latin typeface="Consolas" panose="020B0609020204030204" pitchFamily="49" charset="0"/>
              </a:rPr>
              <a:t>      </a:t>
            </a:r>
            <a:r>
              <a:rPr lang="en-US" sz="1000" dirty="0">
                <a:solidFill>
                  <a:srgbClr val="005032"/>
                </a:solidFill>
                <a:latin typeface="Consolas" panose="020B0609020204030204" pitchFamily="49" charset="0"/>
              </a:rPr>
              <a:t>UNS32</a:t>
            </a:r>
            <a:r>
              <a:rPr lang="en-US" sz="1000" dirty="0">
                <a:solidFill>
                  <a:srgbClr val="000000"/>
                </a:solidFill>
                <a:latin typeface="Consolas" panose="020B0609020204030204" pitchFamily="49" charset="0"/>
              </a:rPr>
              <a:t> *s1 = s;</a:t>
            </a:r>
          </a:p>
          <a:p>
            <a:pPr marL="0" indent="0">
              <a:buNone/>
            </a:pPr>
            <a:r>
              <a:rPr lang="en-US" sz="1000" dirty="0">
                <a:solidFill>
                  <a:srgbClr val="000000"/>
                </a:solidFill>
                <a:latin typeface="Consolas" panose="020B0609020204030204" pitchFamily="49" charset="0"/>
              </a:rPr>
              <a:t>      </a:t>
            </a:r>
            <a:r>
              <a:rPr lang="en-US" sz="1000" dirty="0">
                <a:solidFill>
                  <a:srgbClr val="005032"/>
                </a:solidFill>
                <a:latin typeface="Consolas" panose="020B0609020204030204" pitchFamily="49" charset="0"/>
              </a:rPr>
              <a:t>UNS32</a:t>
            </a:r>
            <a:r>
              <a:rPr lang="en-US" sz="1000" dirty="0">
                <a:solidFill>
                  <a:srgbClr val="000000"/>
                </a:solidFill>
                <a:latin typeface="Consolas" panose="020B0609020204030204" pitchFamily="49" charset="0"/>
              </a:rPr>
              <a:t> *s2 = s + </a:t>
            </a:r>
            <a:r>
              <a:rPr lang="en-US" sz="1000" dirty="0" err="1">
                <a:solidFill>
                  <a:srgbClr val="000000"/>
                </a:solidFill>
                <a:latin typeface="Consolas" panose="020B0609020204030204" pitchFamily="49" charset="0"/>
              </a:rPr>
              <a:t>len</a:t>
            </a:r>
            <a:r>
              <a:rPr lang="en-US" sz="1000" dirty="0">
                <a:solidFill>
                  <a:srgbClr val="000000"/>
                </a:solidFill>
                <a:latin typeface="Consolas" panose="020B0609020204030204" pitchFamily="49" charset="0"/>
              </a:rPr>
              <a:t>;</a:t>
            </a:r>
          </a:p>
          <a:p>
            <a:pPr marL="0" indent="0">
              <a:buNone/>
            </a:pPr>
            <a:r>
              <a:rPr lang="en-US" sz="1000"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for</a:t>
            </a:r>
            <a:r>
              <a:rPr lang="en-US" sz="1000" b="1" dirty="0">
                <a:solidFill>
                  <a:srgbClr val="000000"/>
                </a:solidFill>
                <a:latin typeface="Consolas" panose="020B0609020204030204" pitchFamily="49" charset="0"/>
              </a:rPr>
              <a:t> (</a:t>
            </a:r>
            <a:r>
              <a:rPr lang="en-US" sz="1000" b="1" dirty="0">
                <a:solidFill>
                  <a:srgbClr val="005032"/>
                </a:solidFill>
                <a:latin typeface="Consolas" panose="020B0609020204030204" pitchFamily="49" charset="0"/>
              </a:rPr>
              <a:t>UNS32</a:t>
            </a:r>
            <a:r>
              <a:rPr lang="en-US" sz="1000" b="1" dirty="0">
                <a:solidFill>
                  <a:srgbClr val="000000"/>
                </a:solidFill>
                <a:latin typeface="Consolas" panose="020B0609020204030204" pitchFamily="49" charset="0"/>
              </a:rPr>
              <a:t> </a:t>
            </a:r>
            <a:r>
              <a:rPr lang="en-US" sz="1000" b="1" dirty="0" err="1">
                <a:solidFill>
                  <a:srgbClr val="000000"/>
                </a:solidFill>
                <a:latin typeface="Consolas" panose="020B0609020204030204" pitchFamily="49" charset="0"/>
              </a:rPr>
              <a:t>i</a:t>
            </a:r>
            <a:r>
              <a:rPr lang="en-US" sz="1000" b="1" dirty="0">
                <a:solidFill>
                  <a:srgbClr val="000000"/>
                </a:solidFill>
                <a:latin typeface="Consolas" panose="020B0609020204030204" pitchFamily="49" charset="0"/>
              </a:rPr>
              <a:t> = 0; </a:t>
            </a:r>
            <a:r>
              <a:rPr lang="en-US" sz="1000" b="1" dirty="0" err="1">
                <a:solidFill>
                  <a:srgbClr val="000000"/>
                </a:solidFill>
                <a:latin typeface="Consolas" panose="020B0609020204030204" pitchFamily="49" charset="0"/>
              </a:rPr>
              <a:t>i</a:t>
            </a:r>
            <a:r>
              <a:rPr lang="en-US" sz="1000" b="1" dirty="0">
                <a:solidFill>
                  <a:srgbClr val="000000"/>
                </a:solidFill>
                <a:latin typeface="Consolas" panose="020B0609020204030204" pitchFamily="49" charset="0"/>
              </a:rPr>
              <a:t> &lt; </a:t>
            </a:r>
            <a:r>
              <a:rPr lang="en-US" sz="1000" b="1" dirty="0" err="1">
                <a:solidFill>
                  <a:srgbClr val="000000"/>
                </a:solidFill>
                <a:latin typeface="Consolas" panose="020B0609020204030204" pitchFamily="49" charset="0"/>
              </a:rPr>
              <a:t>len</a:t>
            </a:r>
            <a:r>
              <a:rPr lang="en-US" sz="1000" b="1" dirty="0">
                <a:solidFill>
                  <a:srgbClr val="000000"/>
                </a:solidFill>
                <a:latin typeface="Consolas" panose="020B0609020204030204" pitchFamily="49" charset="0"/>
              </a:rPr>
              <a:t>; ++</a:t>
            </a:r>
            <a:r>
              <a:rPr lang="en-US" sz="1000" b="1" dirty="0" err="1">
                <a:solidFill>
                  <a:srgbClr val="000000"/>
                </a:solidFill>
                <a:latin typeface="Consolas" panose="020B0609020204030204" pitchFamily="49" charset="0"/>
              </a:rPr>
              <a:t>i</a:t>
            </a:r>
            <a:r>
              <a:rPr lang="en-US" sz="1000" b="1" dirty="0">
                <a:solidFill>
                  <a:srgbClr val="000000"/>
                </a:solidFill>
                <a:latin typeface="Consolas" panose="020B0609020204030204" pitchFamily="49" charset="0"/>
              </a:rPr>
              <a:t>)</a:t>
            </a:r>
          </a:p>
          <a:p>
            <a:pPr marL="0" indent="0">
              <a:buNone/>
            </a:pPr>
            <a:r>
              <a:rPr lang="en-US" sz="1000" dirty="0">
                <a:solidFill>
                  <a:srgbClr val="000000"/>
                </a:solidFill>
                <a:latin typeface="Consolas" panose="020B0609020204030204" pitchFamily="49" charset="0"/>
              </a:rPr>
              <a:t>        s1[</a:t>
            </a:r>
            <a:r>
              <a:rPr lang="en-US" sz="1000" dirty="0" err="1">
                <a:solidFill>
                  <a:srgbClr val="000000"/>
                </a:solidFill>
                <a:latin typeface="Consolas" panose="020B0609020204030204" pitchFamily="49" charset="0"/>
              </a:rPr>
              <a:t>i</a:t>
            </a:r>
            <a:r>
              <a:rPr lang="en-US" sz="1000" dirty="0">
                <a:solidFill>
                  <a:srgbClr val="000000"/>
                </a:solidFill>
                <a:latin typeface="Consolas" panose="020B0609020204030204" pitchFamily="49" charset="0"/>
              </a:rPr>
              <a:t>]= (s1[</a:t>
            </a:r>
            <a:r>
              <a:rPr lang="en-US" sz="1000" dirty="0" err="1">
                <a:solidFill>
                  <a:srgbClr val="000000"/>
                </a:solidFill>
                <a:latin typeface="Consolas" panose="020B0609020204030204" pitchFamily="49" charset="0"/>
              </a:rPr>
              <a:t>i</a:t>
            </a:r>
            <a:r>
              <a:rPr lang="en-US" sz="1000" dirty="0">
                <a:solidFill>
                  <a:srgbClr val="000000"/>
                </a:solidFill>
                <a:latin typeface="Consolas" panose="020B0609020204030204" pitchFamily="49" charset="0"/>
              </a:rPr>
              <a:t>] ^ s2[</a:t>
            </a:r>
            <a:r>
              <a:rPr lang="en-US" sz="1000" dirty="0" err="1">
                <a:solidFill>
                  <a:srgbClr val="000000"/>
                </a:solidFill>
                <a:latin typeface="Consolas" panose="020B0609020204030204" pitchFamily="49" charset="0"/>
              </a:rPr>
              <a:t>i</a:t>
            </a:r>
            <a:r>
              <a:rPr lang="en-US" sz="1000" dirty="0">
                <a:solidFill>
                  <a:srgbClr val="000000"/>
                </a:solidFill>
                <a:latin typeface="Consolas" panose="020B0609020204030204" pitchFamily="49" charset="0"/>
              </a:rPr>
              <a:t>]);</a:t>
            </a:r>
          </a:p>
          <a:p>
            <a:pPr marL="0" indent="0">
              <a:buNone/>
            </a:pP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recursiveMultG</a:t>
            </a:r>
            <a:r>
              <a:rPr lang="en-US" sz="1000" dirty="0">
                <a:solidFill>
                  <a:srgbClr val="000000"/>
                </a:solidFill>
                <a:latin typeface="Consolas" panose="020B0609020204030204" pitchFamily="49" charset="0"/>
              </a:rPr>
              <a:t>(s1,len,dEncoded);</a:t>
            </a:r>
          </a:p>
          <a:p>
            <a:pPr marL="0" indent="0">
              <a:buNone/>
            </a:pP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recursiveMultG</a:t>
            </a:r>
            <a:r>
              <a:rPr lang="en-US" sz="1000" dirty="0">
                <a:solidFill>
                  <a:srgbClr val="000000"/>
                </a:solidFill>
                <a:latin typeface="Consolas" panose="020B0609020204030204" pitchFamily="49" charset="0"/>
              </a:rPr>
              <a:t>(s2,len,dEncoded);</a:t>
            </a:r>
          </a:p>
          <a:p>
            <a:pPr marL="0" indent="0">
              <a:buNone/>
            </a:pPr>
            <a:r>
              <a:rPr lang="en-US" sz="1000" dirty="0">
                <a:solidFill>
                  <a:srgbClr val="000000"/>
                </a:solidFill>
                <a:latin typeface="Consolas" panose="020B0609020204030204" pitchFamily="49" charset="0"/>
              </a:rPr>
              <a:t>  }</a:t>
            </a:r>
            <a:endParaRPr lang="en-US" sz="1000" dirty="0"/>
          </a:p>
        </p:txBody>
      </p:sp>
      <p:sp>
        <p:nvSpPr>
          <p:cNvPr id="101" name="Date Placeholder 100"/>
          <p:cNvSpPr>
            <a:spLocks noGrp="1"/>
          </p:cNvSpPr>
          <p:nvPr>
            <p:ph type="dt" sz="half" idx="10"/>
          </p:nvPr>
        </p:nvSpPr>
        <p:spPr/>
        <p:txBody>
          <a:bodyPr/>
          <a:lstStyle/>
          <a:p>
            <a:fld id="{655E963F-8062-4726-921A-AD19F9ADCF04}" type="datetime1">
              <a:rPr lang="en-US" smtClean="0"/>
              <a:t>7/5/2018</a:t>
            </a:fld>
            <a:endParaRPr lang="en-US"/>
          </a:p>
        </p:txBody>
      </p:sp>
      <p:sp>
        <p:nvSpPr>
          <p:cNvPr id="11" name="TextBox 10"/>
          <p:cNvSpPr txBox="1"/>
          <p:nvPr/>
        </p:nvSpPr>
        <p:spPr>
          <a:xfrm>
            <a:off x="304800" y="3884388"/>
            <a:ext cx="1905000" cy="323165"/>
          </a:xfrm>
          <a:prstGeom prst="rect">
            <a:avLst/>
          </a:prstGeom>
          <a:noFill/>
        </p:spPr>
        <p:txBody>
          <a:bodyPr wrap="square" rtlCol="0">
            <a:spAutoFit/>
          </a:bodyPr>
          <a:lstStyle/>
          <a:p>
            <a:r>
              <a:rPr lang="en-US" sz="1500" dirty="0" smtClean="0"/>
              <a:t>Takes 55us</a:t>
            </a:r>
            <a:endParaRPr lang="en-US" sz="1500" dirty="0" smtClean="0"/>
          </a:p>
        </p:txBody>
      </p:sp>
      <p:sp>
        <p:nvSpPr>
          <p:cNvPr id="19" name="TextBox 18"/>
          <p:cNvSpPr txBox="1"/>
          <p:nvPr/>
        </p:nvSpPr>
        <p:spPr>
          <a:xfrm>
            <a:off x="4727448" y="3886386"/>
            <a:ext cx="1905000" cy="323165"/>
          </a:xfrm>
          <a:prstGeom prst="rect">
            <a:avLst/>
          </a:prstGeom>
          <a:noFill/>
        </p:spPr>
        <p:txBody>
          <a:bodyPr wrap="square" rtlCol="0">
            <a:spAutoFit/>
          </a:bodyPr>
          <a:lstStyle/>
          <a:p>
            <a:r>
              <a:rPr lang="en-US" sz="1500" dirty="0" smtClean="0"/>
              <a:t>Takes 45us</a:t>
            </a:r>
            <a:endParaRPr lang="en-US" sz="1500" dirty="0" smtClean="0"/>
          </a:p>
        </p:txBody>
      </p:sp>
      <p:sp>
        <p:nvSpPr>
          <p:cNvPr id="96" name="RS_Classification_Standard"/>
          <p:cNvSpPr txBox="1"/>
          <p:nvPr/>
        </p:nvSpPr>
        <p:spPr>
          <a:xfrm>
            <a:off x="8990047" y="4575021"/>
            <a:ext cx="153953" cy="212879"/>
          </a:xfrm>
          <a:prstGeom prst="rect">
            <a:avLst/>
          </a:prstGeom>
          <a:solidFill>
            <a:srgbClr val="FFFFFF">
              <a:alpha val="0"/>
            </a:srgbClr>
          </a:solidFill>
        </p:spPr>
        <p:txBody>
          <a:bodyPr vert="horz" wrap="none" lIns="76200" tIns="36830" rIns="76200" bIns="36830" rtlCol="0" anchor="ctr">
            <a:spAutoFit/>
          </a:bodyPr>
          <a:lstStyle/>
          <a:p>
            <a:endParaRPr lang="en-US" sz="900" b="1" kern="900" spc="100" dirty="0" err="1" smtClean="0">
              <a:solidFill>
                <a:srgbClr val="000000"/>
              </a:solidFill>
            </a:endParaRPr>
          </a:p>
        </p:txBody>
      </p:sp>
    </p:spTree>
    <p:custDataLst>
      <p:tags r:id="rId1"/>
    </p:custDataLst>
    <p:extLst>
      <p:ext uri="{BB962C8B-B14F-4D97-AF65-F5344CB8AC3E}">
        <p14:creationId xmlns:p14="http://schemas.microsoft.com/office/powerpoint/2010/main" val="13942698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SIMD implementation of Polar transform</a:t>
            </a:r>
          </a:p>
        </p:txBody>
      </p:sp>
      <p:sp>
        <p:nvSpPr>
          <p:cNvPr id="3" name="Content Placeholder 2"/>
          <p:cNvSpPr>
            <a:spLocks noGrp="1"/>
          </p:cNvSpPr>
          <p:nvPr>
            <p:ph idx="1"/>
          </p:nvPr>
        </p:nvSpPr>
        <p:spPr>
          <a:xfrm>
            <a:off x="344760" y="742950"/>
            <a:ext cx="8280000" cy="3483000"/>
          </a:xfrm>
        </p:spPr>
        <p:txBody>
          <a:bodyPr/>
          <a:lstStyle/>
          <a:p>
            <a:r>
              <a:rPr lang="en-US" dirty="0"/>
              <a:t>Previous polar transform still takes 45us. Implementation can be further optimized using SIMD instructions.</a:t>
            </a:r>
          </a:p>
          <a:p>
            <a:r>
              <a:rPr lang="en-US" dirty="0"/>
              <a:t>In the previous implementation data is processed bit by bit.</a:t>
            </a:r>
          </a:p>
          <a:p>
            <a:r>
              <a:rPr lang="en-US" dirty="0" smtClean="0"/>
              <a:t>Bits can be processed in parallel </a:t>
            </a:r>
            <a:r>
              <a:rPr lang="en-US" dirty="0"/>
              <a:t>by making each set of 8/16/32/64 bits in to integers. This method improves the latency since multiple bits can be processed concurrently.</a:t>
            </a:r>
          </a:p>
          <a:p>
            <a:r>
              <a:rPr lang="en-US" dirty="0"/>
              <a:t>SIMD instructions support register size of 256 bits in AVX2 and 128 bits in AVX.</a:t>
            </a:r>
          </a:p>
          <a:p>
            <a:r>
              <a:rPr lang="en-US" dirty="0"/>
              <a:t>SIMD instructions allow processing of 256 bits in single instruction. Hence significantly improve the latency.</a:t>
            </a:r>
          </a:p>
          <a:p>
            <a:r>
              <a:rPr lang="en-US" dirty="0"/>
              <a:t>To get most out of SIMD, memory needs to be aligned.</a:t>
            </a:r>
          </a:p>
        </p:txBody>
      </p:sp>
      <p:sp>
        <p:nvSpPr>
          <p:cNvPr id="4" name="Date Placeholder 3"/>
          <p:cNvSpPr>
            <a:spLocks noGrp="1"/>
          </p:cNvSpPr>
          <p:nvPr>
            <p:ph type="dt" sz="half" idx="10"/>
          </p:nvPr>
        </p:nvSpPr>
        <p:spPr/>
        <p:txBody>
          <a:bodyPr/>
          <a:lstStyle/>
          <a:p>
            <a:fld id="{4628F20F-EA28-42A5-B1C0-2FA1288016E9}" type="datetime1">
              <a:rPr lang="en-US" smtClean="0"/>
              <a:t>7/5/2018</a:t>
            </a:fld>
            <a:endParaRPr lang="en-US"/>
          </a:p>
        </p:txBody>
      </p:sp>
      <p:sp>
        <p:nvSpPr>
          <p:cNvPr id="28" name="RS_Classification_Standard"/>
          <p:cNvSpPr txBox="1"/>
          <p:nvPr/>
        </p:nvSpPr>
        <p:spPr>
          <a:xfrm>
            <a:off x="8990047" y="4575021"/>
            <a:ext cx="153953" cy="212879"/>
          </a:xfrm>
          <a:prstGeom prst="rect">
            <a:avLst/>
          </a:prstGeom>
          <a:solidFill>
            <a:srgbClr val="FFFFFF">
              <a:alpha val="0"/>
            </a:srgbClr>
          </a:solidFill>
        </p:spPr>
        <p:txBody>
          <a:bodyPr vert="horz" wrap="none" lIns="76200" tIns="36830" rIns="76200" bIns="36830" rtlCol="0" anchor="ctr">
            <a:spAutoFit/>
          </a:bodyPr>
          <a:lstStyle/>
          <a:p>
            <a:endParaRPr lang="en-US" sz="900" b="1" kern="900" spc="100" dirty="0" err="1" smtClean="0">
              <a:solidFill>
                <a:srgbClr val="000000"/>
              </a:solidFill>
            </a:endParaRPr>
          </a:p>
        </p:txBody>
      </p:sp>
    </p:spTree>
    <p:custDataLst>
      <p:tags r:id="rId1"/>
    </p:custDataLst>
    <p:extLst>
      <p:ext uri="{BB962C8B-B14F-4D97-AF65-F5344CB8AC3E}">
        <p14:creationId xmlns:p14="http://schemas.microsoft.com/office/powerpoint/2010/main" val="34858213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bits grouping example</a:t>
            </a:r>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2036649397"/>
              </p:ext>
            </p:extLst>
          </p:nvPr>
        </p:nvGraphicFramePr>
        <p:xfrm>
          <a:off x="780744" y="1514688"/>
          <a:ext cx="2231640" cy="2926080"/>
        </p:xfrm>
        <a:graphic>
          <a:graphicData uri="http://schemas.openxmlformats.org/drawingml/2006/table">
            <a:tbl>
              <a:tblPr firstRow="1" bandRow="1">
                <a:tableStyleId>{2D5ABB26-0587-4C30-8999-92F81FD0307C}</a:tableStyleId>
              </a:tblPr>
              <a:tblGrid>
                <a:gridCol w="278955">
                  <a:extLst>
                    <a:ext uri="{9D8B030D-6E8A-4147-A177-3AD203B41FA5}">
                      <a16:colId xmlns:a16="http://schemas.microsoft.com/office/drawing/2014/main" val="1141767595"/>
                    </a:ext>
                  </a:extLst>
                </a:gridCol>
                <a:gridCol w="278955">
                  <a:extLst>
                    <a:ext uri="{9D8B030D-6E8A-4147-A177-3AD203B41FA5}">
                      <a16:colId xmlns:a16="http://schemas.microsoft.com/office/drawing/2014/main" val="1633635590"/>
                    </a:ext>
                  </a:extLst>
                </a:gridCol>
                <a:gridCol w="278955">
                  <a:extLst>
                    <a:ext uri="{9D8B030D-6E8A-4147-A177-3AD203B41FA5}">
                      <a16:colId xmlns:a16="http://schemas.microsoft.com/office/drawing/2014/main" val="1021072937"/>
                    </a:ext>
                  </a:extLst>
                </a:gridCol>
                <a:gridCol w="278955">
                  <a:extLst>
                    <a:ext uri="{9D8B030D-6E8A-4147-A177-3AD203B41FA5}">
                      <a16:colId xmlns:a16="http://schemas.microsoft.com/office/drawing/2014/main" val="1209856850"/>
                    </a:ext>
                  </a:extLst>
                </a:gridCol>
                <a:gridCol w="278955">
                  <a:extLst>
                    <a:ext uri="{9D8B030D-6E8A-4147-A177-3AD203B41FA5}">
                      <a16:colId xmlns:a16="http://schemas.microsoft.com/office/drawing/2014/main" val="4213650456"/>
                    </a:ext>
                  </a:extLst>
                </a:gridCol>
                <a:gridCol w="278955">
                  <a:extLst>
                    <a:ext uri="{9D8B030D-6E8A-4147-A177-3AD203B41FA5}">
                      <a16:colId xmlns:a16="http://schemas.microsoft.com/office/drawing/2014/main" val="155755104"/>
                    </a:ext>
                  </a:extLst>
                </a:gridCol>
                <a:gridCol w="278955">
                  <a:extLst>
                    <a:ext uri="{9D8B030D-6E8A-4147-A177-3AD203B41FA5}">
                      <a16:colId xmlns:a16="http://schemas.microsoft.com/office/drawing/2014/main" val="2207118230"/>
                    </a:ext>
                  </a:extLst>
                </a:gridCol>
                <a:gridCol w="278955">
                  <a:extLst>
                    <a:ext uri="{9D8B030D-6E8A-4147-A177-3AD203B41FA5}">
                      <a16:colId xmlns:a16="http://schemas.microsoft.com/office/drawing/2014/main" val="1827411247"/>
                    </a:ext>
                  </a:extLst>
                </a:gridCol>
              </a:tblGrid>
              <a:tr h="317103">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2"/>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70227996"/>
                  </a:ext>
                </a:extLst>
              </a:tr>
              <a:tr h="317103">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2"/>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3453280"/>
                  </a:ext>
                </a:extLst>
              </a:tr>
              <a:tr h="317103">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2"/>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4403260"/>
                  </a:ext>
                </a:extLst>
              </a:tr>
              <a:tr h="317103">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2"/>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324812"/>
                  </a:ext>
                </a:extLst>
              </a:tr>
              <a:tr h="317103">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2"/>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3668978"/>
                  </a:ext>
                </a:extLst>
              </a:tr>
              <a:tr h="317103">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2"/>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6952450"/>
                  </a:ext>
                </a:extLst>
              </a:tr>
              <a:tr h="317103">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2"/>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6640018"/>
                  </a:ext>
                </a:extLst>
              </a:tr>
              <a:tr h="317103">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2"/>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6739431"/>
                  </a:ext>
                </a:extLst>
              </a:tr>
            </a:tbl>
          </a:graphicData>
        </a:graphic>
      </p:graphicFrame>
      <p:sp>
        <p:nvSpPr>
          <p:cNvPr id="4" name="Date Placeholder 3"/>
          <p:cNvSpPr>
            <a:spLocks noGrp="1"/>
          </p:cNvSpPr>
          <p:nvPr>
            <p:ph type="dt" sz="half" idx="10"/>
          </p:nvPr>
        </p:nvSpPr>
        <p:spPr/>
        <p:txBody>
          <a:bodyPr/>
          <a:lstStyle/>
          <a:p>
            <a:fld id="{9F7195BA-5ED6-4B93-B057-B636C7D37DCE}" type="datetime1">
              <a:rPr lang="en-US" smtClean="0"/>
              <a:t>7/5/2018</a:t>
            </a:fld>
            <a:endParaRPr lang="en-US"/>
          </a:p>
        </p:txBody>
      </p:sp>
      <p:cxnSp>
        <p:nvCxnSpPr>
          <p:cNvPr id="12" name="Straight Arrow Connector 11"/>
          <p:cNvCxnSpPr/>
          <p:nvPr/>
        </p:nvCxnSpPr>
        <p:spPr>
          <a:xfrm>
            <a:off x="2895600" y="1124625"/>
            <a:ext cx="0" cy="3052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144839" y="979426"/>
            <a:ext cx="2284801" cy="553998"/>
          </a:xfrm>
          <a:prstGeom prst="rect">
            <a:avLst/>
          </a:prstGeom>
          <a:noFill/>
        </p:spPr>
        <p:txBody>
          <a:bodyPr wrap="square" rtlCol="0">
            <a:spAutoFit/>
          </a:bodyPr>
          <a:lstStyle/>
          <a:p>
            <a:r>
              <a:rPr lang="en-US" sz="1500" dirty="0"/>
              <a:t>Last column only contains info bits</a:t>
            </a:r>
          </a:p>
        </p:txBody>
      </p:sp>
      <p:sp>
        <p:nvSpPr>
          <p:cNvPr id="16" name="Right Arrow 15"/>
          <p:cNvSpPr/>
          <p:nvPr/>
        </p:nvSpPr>
        <p:spPr>
          <a:xfrm>
            <a:off x="3585600" y="2532502"/>
            <a:ext cx="1828800" cy="6858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500" dirty="0" err="1"/>
          </a:p>
        </p:txBody>
      </p:sp>
      <p:graphicFrame>
        <p:nvGraphicFramePr>
          <p:cNvPr id="17" name="Table 16"/>
          <p:cNvGraphicFramePr>
            <a:graphicFrameLocks noGrp="1"/>
          </p:cNvGraphicFramePr>
          <p:nvPr>
            <p:extLst>
              <p:ext uri="{D42A27DB-BD31-4B8C-83A1-F6EECF244321}">
                <p14:modId xmlns:p14="http://schemas.microsoft.com/office/powerpoint/2010/main" val="3867394261"/>
              </p:ext>
            </p:extLst>
          </p:nvPr>
        </p:nvGraphicFramePr>
        <p:xfrm>
          <a:off x="6054824" y="2648846"/>
          <a:ext cx="2231640" cy="365760"/>
        </p:xfrm>
        <a:graphic>
          <a:graphicData uri="http://schemas.openxmlformats.org/drawingml/2006/table">
            <a:tbl>
              <a:tblPr firstRow="1" bandRow="1">
                <a:tableStyleId>{2D5ABB26-0587-4C30-8999-92F81FD0307C}</a:tableStyleId>
              </a:tblPr>
              <a:tblGrid>
                <a:gridCol w="278955">
                  <a:extLst>
                    <a:ext uri="{9D8B030D-6E8A-4147-A177-3AD203B41FA5}">
                      <a16:colId xmlns:a16="http://schemas.microsoft.com/office/drawing/2014/main" val="2280016881"/>
                    </a:ext>
                  </a:extLst>
                </a:gridCol>
                <a:gridCol w="278955">
                  <a:extLst>
                    <a:ext uri="{9D8B030D-6E8A-4147-A177-3AD203B41FA5}">
                      <a16:colId xmlns:a16="http://schemas.microsoft.com/office/drawing/2014/main" val="3908149629"/>
                    </a:ext>
                  </a:extLst>
                </a:gridCol>
                <a:gridCol w="278955">
                  <a:extLst>
                    <a:ext uri="{9D8B030D-6E8A-4147-A177-3AD203B41FA5}">
                      <a16:colId xmlns:a16="http://schemas.microsoft.com/office/drawing/2014/main" val="2169261290"/>
                    </a:ext>
                  </a:extLst>
                </a:gridCol>
                <a:gridCol w="278955">
                  <a:extLst>
                    <a:ext uri="{9D8B030D-6E8A-4147-A177-3AD203B41FA5}">
                      <a16:colId xmlns:a16="http://schemas.microsoft.com/office/drawing/2014/main" val="3845126130"/>
                    </a:ext>
                  </a:extLst>
                </a:gridCol>
                <a:gridCol w="278955">
                  <a:extLst>
                    <a:ext uri="{9D8B030D-6E8A-4147-A177-3AD203B41FA5}">
                      <a16:colId xmlns:a16="http://schemas.microsoft.com/office/drawing/2014/main" val="3332483309"/>
                    </a:ext>
                  </a:extLst>
                </a:gridCol>
                <a:gridCol w="278955">
                  <a:extLst>
                    <a:ext uri="{9D8B030D-6E8A-4147-A177-3AD203B41FA5}">
                      <a16:colId xmlns:a16="http://schemas.microsoft.com/office/drawing/2014/main" val="1261234340"/>
                    </a:ext>
                  </a:extLst>
                </a:gridCol>
                <a:gridCol w="278955">
                  <a:extLst>
                    <a:ext uri="{9D8B030D-6E8A-4147-A177-3AD203B41FA5}">
                      <a16:colId xmlns:a16="http://schemas.microsoft.com/office/drawing/2014/main" val="148710499"/>
                    </a:ext>
                  </a:extLst>
                </a:gridCol>
                <a:gridCol w="278955">
                  <a:extLst>
                    <a:ext uri="{9D8B030D-6E8A-4147-A177-3AD203B41FA5}">
                      <a16:colId xmlns:a16="http://schemas.microsoft.com/office/drawing/2014/main" val="202493747"/>
                    </a:ext>
                  </a:extLst>
                </a:gridCol>
              </a:tblGrid>
              <a:tr h="317103">
                <a:tc>
                  <a:txBody>
                    <a:bodyPr/>
                    <a:lstStyle/>
                    <a:p>
                      <a:r>
                        <a:rPr lang="en-US" dirty="0">
                          <a:solidFill>
                            <a:schemeClr val="tx2"/>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2"/>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2"/>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2"/>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2"/>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2"/>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2"/>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2"/>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1471734"/>
                  </a:ext>
                </a:extLst>
              </a:tr>
            </a:tbl>
          </a:graphicData>
        </a:graphic>
      </p:graphicFrame>
      <p:sp>
        <p:nvSpPr>
          <p:cNvPr id="19" name="TextBox 18"/>
          <p:cNvSpPr txBox="1"/>
          <p:nvPr/>
        </p:nvSpPr>
        <p:spPr>
          <a:xfrm>
            <a:off x="6079208" y="1942513"/>
            <a:ext cx="2101271" cy="553998"/>
          </a:xfrm>
          <a:prstGeom prst="rect">
            <a:avLst/>
          </a:prstGeom>
          <a:noFill/>
        </p:spPr>
        <p:txBody>
          <a:bodyPr wrap="square" rtlCol="0">
            <a:spAutoFit/>
          </a:bodyPr>
          <a:lstStyle/>
          <a:p>
            <a:r>
              <a:rPr lang="en-US" sz="1500" dirty="0"/>
              <a:t>8 bits grouped as one integer.</a:t>
            </a:r>
          </a:p>
        </p:txBody>
      </p:sp>
      <p:sp>
        <p:nvSpPr>
          <p:cNvPr id="21" name="TextBox 20"/>
          <p:cNvSpPr txBox="1"/>
          <p:nvPr/>
        </p:nvSpPr>
        <p:spPr>
          <a:xfrm>
            <a:off x="228600" y="666750"/>
            <a:ext cx="2514600" cy="784830"/>
          </a:xfrm>
          <a:prstGeom prst="rect">
            <a:avLst/>
          </a:prstGeom>
          <a:noFill/>
        </p:spPr>
        <p:txBody>
          <a:bodyPr wrap="square" rtlCol="0">
            <a:spAutoFit/>
          </a:bodyPr>
          <a:lstStyle/>
          <a:p>
            <a:r>
              <a:rPr lang="en-US" sz="1500" dirty="0"/>
              <a:t>Each row represents 8 bit integer representing one info bit. </a:t>
            </a:r>
          </a:p>
        </p:txBody>
      </p:sp>
      <p:sp>
        <p:nvSpPr>
          <p:cNvPr id="24" name="TextBox 23"/>
          <p:cNvSpPr txBox="1"/>
          <p:nvPr/>
        </p:nvSpPr>
        <p:spPr>
          <a:xfrm>
            <a:off x="5486400" y="3486150"/>
            <a:ext cx="3200400" cy="1015663"/>
          </a:xfrm>
          <a:prstGeom prst="rect">
            <a:avLst/>
          </a:prstGeom>
          <a:noFill/>
        </p:spPr>
        <p:txBody>
          <a:bodyPr wrap="square" rtlCol="0">
            <a:spAutoFit/>
          </a:bodyPr>
          <a:lstStyle/>
          <a:p>
            <a:r>
              <a:rPr lang="en-US" sz="1500" dirty="0"/>
              <a:t>Same idea can be extended to creating integers of 64 bits, so 64 info bits can processed concurrently.</a:t>
            </a:r>
          </a:p>
        </p:txBody>
      </p:sp>
      <p:sp>
        <p:nvSpPr>
          <p:cNvPr id="131" name="RS_Classification_Standard"/>
          <p:cNvSpPr txBox="1"/>
          <p:nvPr/>
        </p:nvSpPr>
        <p:spPr>
          <a:xfrm>
            <a:off x="8990047" y="4575021"/>
            <a:ext cx="153953" cy="212879"/>
          </a:xfrm>
          <a:prstGeom prst="rect">
            <a:avLst/>
          </a:prstGeom>
          <a:solidFill>
            <a:srgbClr val="FFFFFF">
              <a:alpha val="0"/>
            </a:srgbClr>
          </a:solidFill>
        </p:spPr>
        <p:txBody>
          <a:bodyPr vert="horz" wrap="none" lIns="76200" tIns="36830" rIns="76200" bIns="36830" rtlCol="0" anchor="ctr">
            <a:spAutoFit/>
          </a:bodyPr>
          <a:lstStyle/>
          <a:p>
            <a:endParaRPr lang="en-US" sz="900" b="1" kern="900" spc="100" dirty="0" err="1" smtClean="0">
              <a:solidFill>
                <a:srgbClr val="000000"/>
              </a:solidFill>
            </a:endParaRPr>
          </a:p>
        </p:txBody>
      </p:sp>
    </p:spTree>
    <p:custDataLst>
      <p:tags r:id="rId1"/>
    </p:custDataLst>
    <p:extLst>
      <p:ext uri="{BB962C8B-B14F-4D97-AF65-F5344CB8AC3E}">
        <p14:creationId xmlns:p14="http://schemas.microsoft.com/office/powerpoint/2010/main" val="4026105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a:xfrm>
            <a:off x="356952" y="587160"/>
            <a:ext cx="8280000" cy="3483000"/>
          </a:xfrm>
        </p:spPr>
        <p:txBody>
          <a:bodyPr/>
          <a:lstStyle/>
          <a:p>
            <a:r>
              <a:rPr lang="en-US" dirty="0"/>
              <a:t>Polar Encoding Background</a:t>
            </a:r>
          </a:p>
          <a:p>
            <a:r>
              <a:rPr lang="en-US" dirty="0"/>
              <a:t>5G polar encoding chain</a:t>
            </a:r>
          </a:p>
          <a:p>
            <a:r>
              <a:rPr lang="en-US" dirty="0"/>
              <a:t>Latency measurement.</a:t>
            </a:r>
          </a:p>
          <a:p>
            <a:r>
              <a:rPr lang="en-US" dirty="0"/>
              <a:t>Code profiling</a:t>
            </a:r>
          </a:p>
          <a:p>
            <a:r>
              <a:rPr lang="en-US" dirty="0"/>
              <a:t>Polar encoder latency.</a:t>
            </a:r>
          </a:p>
          <a:p>
            <a:r>
              <a:rPr lang="en-US" dirty="0"/>
              <a:t>Polar code construction and optimization.</a:t>
            </a:r>
          </a:p>
          <a:p>
            <a:r>
              <a:rPr lang="en-US" dirty="0"/>
              <a:t>Polar transform optimization.</a:t>
            </a:r>
          </a:p>
          <a:p>
            <a:r>
              <a:rPr lang="en-US" dirty="0"/>
              <a:t>Optimal CRC calculation.</a:t>
            </a:r>
          </a:p>
          <a:p>
            <a:r>
              <a:rPr lang="en-US" dirty="0"/>
              <a:t>Current status.</a:t>
            </a:r>
          </a:p>
          <a:p>
            <a:r>
              <a:rPr lang="en-US" dirty="0"/>
              <a:t>Research directions.</a:t>
            </a:r>
          </a:p>
          <a:p>
            <a:r>
              <a:rPr lang="en-US" dirty="0"/>
              <a:t>References.</a:t>
            </a:r>
          </a:p>
          <a:p>
            <a:pPr lvl="1"/>
            <a:endParaRPr lang="en-US" dirty="0"/>
          </a:p>
          <a:p>
            <a:endParaRPr lang="en-US" dirty="0"/>
          </a:p>
        </p:txBody>
      </p:sp>
      <p:sp>
        <p:nvSpPr>
          <p:cNvPr id="134" name="Date Placeholder 133"/>
          <p:cNvSpPr>
            <a:spLocks noGrp="1"/>
          </p:cNvSpPr>
          <p:nvPr>
            <p:ph type="dt" sz="half" idx="10"/>
          </p:nvPr>
        </p:nvSpPr>
        <p:spPr/>
        <p:txBody>
          <a:bodyPr/>
          <a:lstStyle/>
          <a:p>
            <a:fld id="{6EEB4846-39C2-4442-8A32-667F7C89B062}" type="datetime1">
              <a:rPr lang="en-US" smtClean="0"/>
              <a:t>7/5/2018</a:t>
            </a:fld>
            <a:endParaRPr lang="en-US"/>
          </a:p>
        </p:txBody>
      </p:sp>
      <p:sp>
        <p:nvSpPr>
          <p:cNvPr id="27" name="RS_Classification_Standard"/>
          <p:cNvSpPr txBox="1"/>
          <p:nvPr/>
        </p:nvSpPr>
        <p:spPr>
          <a:xfrm>
            <a:off x="8990047" y="4575021"/>
            <a:ext cx="153953" cy="212879"/>
          </a:xfrm>
          <a:prstGeom prst="rect">
            <a:avLst/>
          </a:prstGeom>
          <a:solidFill>
            <a:srgbClr val="FFFFFF">
              <a:alpha val="0"/>
            </a:srgbClr>
          </a:solidFill>
        </p:spPr>
        <p:txBody>
          <a:bodyPr vert="horz" wrap="none" lIns="76200" tIns="36830" rIns="76200" bIns="36830" rtlCol="0" anchor="ctr">
            <a:spAutoFit/>
          </a:bodyPr>
          <a:lstStyle/>
          <a:p>
            <a:endParaRPr lang="en-US" sz="900" b="1" kern="900" spc="100" dirty="0" err="1" smtClean="0">
              <a:solidFill>
                <a:srgbClr val="000000"/>
              </a:solidFill>
            </a:endParaRPr>
          </a:p>
        </p:txBody>
      </p:sp>
    </p:spTree>
    <p:custDataLst>
      <p:tags r:id="rId1"/>
    </p:custDataLst>
    <p:extLst>
      <p:ext uri="{BB962C8B-B14F-4D97-AF65-F5344CB8AC3E}">
        <p14:creationId xmlns:p14="http://schemas.microsoft.com/office/powerpoint/2010/main" val="38060530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SIMD processing of Information bits.</a:t>
            </a:r>
          </a:p>
        </p:txBody>
      </p:sp>
      <p:sp>
        <p:nvSpPr>
          <p:cNvPr id="3" name="Content Placeholder 2"/>
          <p:cNvSpPr>
            <a:spLocks noGrp="1"/>
          </p:cNvSpPr>
          <p:nvPr>
            <p:ph idx="1"/>
          </p:nvPr>
        </p:nvSpPr>
        <p:spPr>
          <a:xfrm>
            <a:off x="304800" y="819150"/>
            <a:ext cx="8280000" cy="3483000"/>
          </a:xfrm>
        </p:spPr>
        <p:txBody>
          <a:bodyPr/>
          <a:lstStyle/>
          <a:p>
            <a:r>
              <a:rPr lang="en-US" dirty="0"/>
              <a:t>With previous method of grouping info bits, best case 64 bits info bits can be processed concurrently in 64 bit processor.</a:t>
            </a:r>
          </a:p>
          <a:p>
            <a:r>
              <a:rPr lang="en-US" dirty="0"/>
              <a:t>Still in case of 1024 bits, we have to do it 16 times in one node of polar encoding tree. Can we further reduce the number of operations?</a:t>
            </a:r>
          </a:p>
          <a:p>
            <a:r>
              <a:rPr lang="en-US" dirty="0"/>
              <a:t>SIMD instructions to rescue, with AVX2 256 bits and with AVX 128 bits can processed in a single operation.</a:t>
            </a:r>
          </a:p>
          <a:p>
            <a:r>
              <a:rPr lang="en-US" dirty="0"/>
              <a:t>For N=1024 bits, One stage can be processed with four AVX2 operations.</a:t>
            </a:r>
          </a:p>
        </p:txBody>
      </p:sp>
      <p:sp>
        <p:nvSpPr>
          <p:cNvPr id="4" name="Date Placeholder 3"/>
          <p:cNvSpPr>
            <a:spLocks noGrp="1"/>
          </p:cNvSpPr>
          <p:nvPr>
            <p:ph type="dt" sz="half" idx="10"/>
          </p:nvPr>
        </p:nvSpPr>
        <p:spPr/>
        <p:txBody>
          <a:bodyPr/>
          <a:lstStyle/>
          <a:p>
            <a:fld id="{B100C2B2-EC26-453A-A925-234B05C71435}" type="datetime1">
              <a:rPr lang="en-US" smtClean="0"/>
              <a:t>7/5/2018</a:t>
            </a:fld>
            <a:endParaRPr lang="en-US"/>
          </a:p>
        </p:txBody>
      </p:sp>
      <p:sp>
        <p:nvSpPr>
          <p:cNvPr id="28" name="RS_Classification_Standard"/>
          <p:cNvSpPr txBox="1"/>
          <p:nvPr/>
        </p:nvSpPr>
        <p:spPr>
          <a:xfrm>
            <a:off x="8990047" y="4575021"/>
            <a:ext cx="153953" cy="212879"/>
          </a:xfrm>
          <a:prstGeom prst="rect">
            <a:avLst/>
          </a:prstGeom>
          <a:solidFill>
            <a:srgbClr val="FFFFFF">
              <a:alpha val="0"/>
            </a:srgbClr>
          </a:solidFill>
        </p:spPr>
        <p:txBody>
          <a:bodyPr vert="horz" wrap="none" lIns="76200" tIns="36830" rIns="76200" bIns="36830" rtlCol="0" anchor="ctr">
            <a:spAutoFit/>
          </a:bodyPr>
          <a:lstStyle/>
          <a:p>
            <a:endParaRPr lang="en-US" sz="900" b="1" kern="900" spc="100" dirty="0" err="1" smtClean="0">
              <a:solidFill>
                <a:srgbClr val="000000"/>
              </a:solidFill>
            </a:endParaRPr>
          </a:p>
        </p:txBody>
      </p:sp>
    </p:spTree>
    <p:custDataLst>
      <p:tags r:id="rId1"/>
    </p:custDataLst>
    <p:extLst>
      <p:ext uri="{BB962C8B-B14F-4D97-AF65-F5344CB8AC3E}">
        <p14:creationId xmlns:p14="http://schemas.microsoft.com/office/powerpoint/2010/main" val="1396917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SIMD code</a:t>
            </a:r>
          </a:p>
        </p:txBody>
      </p:sp>
      <p:sp>
        <p:nvSpPr>
          <p:cNvPr id="11" name="Content Placeholder 10"/>
          <p:cNvSpPr>
            <a:spLocks noGrp="1"/>
          </p:cNvSpPr>
          <p:nvPr>
            <p:ph sz="half" idx="1"/>
          </p:nvPr>
        </p:nvSpPr>
        <p:spPr>
          <a:xfrm>
            <a:off x="228600" y="1809750"/>
            <a:ext cx="4235400" cy="2492400"/>
          </a:xfrm>
        </p:spPr>
        <p:txBody>
          <a:bodyPr/>
          <a:lstStyle/>
          <a:p>
            <a:pPr marL="0" indent="0">
              <a:buNone/>
            </a:pPr>
            <a:r>
              <a:rPr lang="en-US" sz="1200" b="1" dirty="0">
                <a:solidFill>
                  <a:srgbClr val="7F0055"/>
                </a:solidFill>
                <a:latin typeface="Consolas" panose="020B0609020204030204" pitchFamily="49" charset="0"/>
              </a:rPr>
              <a:t>inline</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xor_256bit(</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*operand1,</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*operand2,</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destn</a:t>
            </a:r>
            <a:r>
              <a:rPr lang="en-US" sz="1200" b="1" dirty="0">
                <a:solidFill>
                  <a:srgbClr val="000000"/>
                </a:solidFill>
                <a:latin typeface="Consolas" panose="020B0609020204030204" pitchFamily="49" charset="0"/>
              </a:rPr>
              <a:t>)</a:t>
            </a:r>
          </a:p>
          <a:p>
            <a:pPr marL="0" indent="0">
              <a:buNone/>
            </a:pPr>
            <a:r>
              <a:rPr lang="en-US" sz="1200" dirty="0">
                <a:solidFill>
                  <a:srgbClr val="000000"/>
                </a:solidFill>
                <a:latin typeface="Consolas" panose="020B0609020204030204" pitchFamily="49" charset="0"/>
              </a:rPr>
              <a:t>{</a:t>
            </a:r>
          </a:p>
          <a:p>
            <a:pPr marL="180000" lvl="1" indent="0">
              <a:buNone/>
            </a:pPr>
            <a:r>
              <a:rPr lang="en-US" sz="1200" dirty="0">
                <a:solidFill>
                  <a:srgbClr val="000000"/>
                </a:solidFill>
                <a:highlight>
                  <a:srgbClr val="E0E0E0"/>
                </a:highlight>
                <a:latin typeface="Consolas" panose="020B0609020204030204" pitchFamily="49" charset="0"/>
              </a:rPr>
              <a:t>__m256i result;</a:t>
            </a:r>
          </a:p>
          <a:p>
            <a:pPr marL="180000" lvl="1" indent="0">
              <a:buNone/>
            </a:pPr>
            <a:r>
              <a:rPr lang="en-US" sz="1200" dirty="0">
                <a:solidFill>
                  <a:srgbClr val="000000"/>
                </a:solidFill>
                <a:highlight>
                  <a:srgbClr val="E0E0E0"/>
                </a:highlight>
                <a:latin typeface="Consolas" panose="020B0609020204030204" pitchFamily="49" charset="0"/>
              </a:rPr>
              <a:t>__m256i temp1 = _mm256_loadu_si256((__m256i*)operand1);</a:t>
            </a:r>
          </a:p>
          <a:p>
            <a:pPr marL="180000" lvl="1" indent="0">
              <a:buNone/>
            </a:pPr>
            <a:r>
              <a:rPr lang="en-US" sz="1200" dirty="0">
                <a:solidFill>
                  <a:srgbClr val="000000"/>
                </a:solidFill>
                <a:highlight>
                  <a:srgbClr val="E0E0E0"/>
                </a:highlight>
                <a:latin typeface="Consolas" panose="020B0609020204030204" pitchFamily="49" charset="0"/>
              </a:rPr>
              <a:t>__m256i temp2 = _mm256_loadu_si256((__m256i*)operand2);</a:t>
            </a:r>
          </a:p>
          <a:p>
            <a:pPr marL="180000" lvl="1" indent="0">
              <a:buNone/>
            </a:pPr>
            <a:r>
              <a:rPr lang="en-US" sz="1200" dirty="0">
                <a:solidFill>
                  <a:srgbClr val="000000"/>
                </a:solidFill>
                <a:highlight>
                  <a:srgbClr val="E0E0E0"/>
                </a:highlight>
                <a:latin typeface="Consolas" panose="020B0609020204030204" pitchFamily="49" charset="0"/>
              </a:rPr>
              <a:t>result =  _mm256_xor_si256(temp1,temp2);</a:t>
            </a:r>
          </a:p>
          <a:p>
            <a:pPr marL="180000" lvl="1" indent="0">
              <a:buNone/>
            </a:pPr>
            <a:r>
              <a:rPr lang="en-US" sz="1200" dirty="0">
                <a:solidFill>
                  <a:srgbClr val="000000"/>
                </a:solidFill>
                <a:highlight>
                  <a:srgbClr val="E0E0E0"/>
                </a:highlight>
                <a:latin typeface="Consolas" panose="020B0609020204030204" pitchFamily="49" charset="0"/>
              </a:rPr>
              <a:t>_mm256_storeu_si256((__m256i*)</a:t>
            </a:r>
            <a:r>
              <a:rPr lang="en-US" sz="1200" dirty="0" err="1">
                <a:solidFill>
                  <a:srgbClr val="000000"/>
                </a:solidFill>
                <a:highlight>
                  <a:srgbClr val="E0E0E0"/>
                </a:highlight>
                <a:latin typeface="Consolas" panose="020B0609020204030204" pitchFamily="49" charset="0"/>
              </a:rPr>
              <a:t>destn</a:t>
            </a:r>
            <a:r>
              <a:rPr lang="en-US" sz="1200" dirty="0">
                <a:solidFill>
                  <a:srgbClr val="000000"/>
                </a:solidFill>
                <a:highlight>
                  <a:srgbClr val="E0E0E0"/>
                </a:highlight>
                <a:latin typeface="Consolas" panose="020B0609020204030204" pitchFamily="49" charset="0"/>
              </a:rPr>
              <a:t>, result);</a:t>
            </a:r>
          </a:p>
          <a:p>
            <a:pPr marL="0" indent="0">
              <a:buNone/>
            </a:pPr>
            <a:r>
              <a:rPr lang="en-US" sz="1200" dirty="0">
                <a:solidFill>
                  <a:srgbClr val="000000"/>
                </a:solidFill>
                <a:latin typeface="Consolas" panose="020B0609020204030204" pitchFamily="49" charset="0"/>
              </a:rPr>
              <a:t>}</a:t>
            </a:r>
            <a:endParaRPr lang="en-US" sz="1200" dirty="0"/>
          </a:p>
        </p:txBody>
      </p:sp>
      <p:sp>
        <p:nvSpPr>
          <p:cNvPr id="12" name="Content Placeholder 11"/>
          <p:cNvSpPr>
            <a:spLocks noGrp="1"/>
          </p:cNvSpPr>
          <p:nvPr>
            <p:ph sz="half" idx="2"/>
          </p:nvPr>
        </p:nvSpPr>
        <p:spPr>
          <a:xfrm>
            <a:off x="4563576" y="2114550"/>
            <a:ext cx="3093000" cy="1371600"/>
          </a:xfrm>
        </p:spPr>
        <p:txBody>
          <a:bodyPr/>
          <a:lstStyle/>
          <a:p>
            <a:pPr marL="0" indent="0">
              <a:buNone/>
            </a:pPr>
            <a:endParaRPr lang="en-US" sz="1600" u="sng" dirty="0">
              <a:solidFill>
                <a:srgbClr val="000000"/>
              </a:solidFill>
              <a:latin typeface="Consolas" panose="020B0609020204030204" pitchFamily="49" charset="0"/>
            </a:endParaRPr>
          </a:p>
          <a:p>
            <a:pPr marL="0" indent="0">
              <a:buNone/>
            </a:pPr>
            <a:r>
              <a:rPr lang="en-US" sz="1600" u="sng" dirty="0" err="1">
                <a:solidFill>
                  <a:srgbClr val="000000"/>
                </a:solidFill>
                <a:latin typeface="Consolas" panose="020B0609020204030204" pitchFamily="49" charset="0"/>
              </a:rPr>
              <a:t>vmovdqu</a:t>
            </a:r>
            <a:r>
              <a:rPr lang="en-US" sz="1600" u="sng" dirty="0">
                <a:solidFill>
                  <a:srgbClr val="000000"/>
                </a:solidFill>
                <a:latin typeface="Consolas" panose="020B0609020204030204" pitchFamily="49" charset="0"/>
              </a:rPr>
              <a:t> 0x40(%</a:t>
            </a:r>
            <a:r>
              <a:rPr lang="en-US" sz="1600" u="sng" dirty="0" err="1">
                <a:solidFill>
                  <a:srgbClr val="000000"/>
                </a:solidFill>
                <a:latin typeface="Consolas" panose="020B0609020204030204" pitchFamily="49" charset="0"/>
              </a:rPr>
              <a:t>rdi</a:t>
            </a:r>
            <a:r>
              <a:rPr lang="en-US" sz="1600" u="sng" dirty="0">
                <a:solidFill>
                  <a:srgbClr val="000000"/>
                </a:solidFill>
                <a:latin typeface="Consolas" panose="020B0609020204030204" pitchFamily="49" charset="0"/>
              </a:rPr>
              <a:t>),%ymm0     </a:t>
            </a:r>
          </a:p>
          <a:p>
            <a:pPr marL="0" indent="0">
              <a:buNone/>
            </a:pPr>
            <a:r>
              <a:rPr lang="en-US" sz="1600" u="sng" dirty="0" err="1">
                <a:solidFill>
                  <a:srgbClr val="000000"/>
                </a:solidFill>
                <a:latin typeface="Consolas" panose="020B0609020204030204" pitchFamily="49" charset="0"/>
              </a:rPr>
              <a:t>vpxor</a:t>
            </a:r>
            <a:r>
              <a:rPr lang="en-US" sz="1600" u="sng" dirty="0">
                <a:solidFill>
                  <a:srgbClr val="000000"/>
                </a:solidFill>
                <a:latin typeface="Consolas" panose="020B0609020204030204" pitchFamily="49" charset="0"/>
              </a:rPr>
              <a:t>  (%</a:t>
            </a:r>
            <a:r>
              <a:rPr lang="en-US" sz="1600" u="sng" dirty="0" err="1">
                <a:solidFill>
                  <a:srgbClr val="000000"/>
                </a:solidFill>
                <a:latin typeface="Consolas" panose="020B0609020204030204" pitchFamily="49" charset="0"/>
              </a:rPr>
              <a:t>rdi</a:t>
            </a:r>
            <a:r>
              <a:rPr lang="en-US" sz="1600" u="sng" dirty="0">
                <a:solidFill>
                  <a:srgbClr val="000000"/>
                </a:solidFill>
                <a:latin typeface="Consolas" panose="020B0609020204030204" pitchFamily="49" charset="0"/>
              </a:rPr>
              <a:t>),%ymm0,%ymm0    </a:t>
            </a:r>
          </a:p>
          <a:p>
            <a:pPr marL="0" indent="0">
              <a:buNone/>
            </a:pPr>
            <a:r>
              <a:rPr lang="en-US" sz="1600" u="sng" dirty="0" err="1">
                <a:solidFill>
                  <a:srgbClr val="000000"/>
                </a:solidFill>
                <a:latin typeface="Consolas" panose="020B0609020204030204" pitchFamily="49" charset="0"/>
              </a:rPr>
              <a:t>vmovdqu</a:t>
            </a:r>
            <a:r>
              <a:rPr lang="en-US" sz="1600" u="sng" dirty="0">
                <a:solidFill>
                  <a:srgbClr val="000000"/>
                </a:solidFill>
                <a:latin typeface="Consolas" panose="020B0609020204030204" pitchFamily="49" charset="0"/>
              </a:rPr>
              <a:t> %ymm0,(%</a:t>
            </a:r>
            <a:r>
              <a:rPr lang="en-US" sz="1600" u="sng" dirty="0" err="1">
                <a:solidFill>
                  <a:srgbClr val="000000"/>
                </a:solidFill>
                <a:latin typeface="Consolas" panose="020B0609020204030204" pitchFamily="49" charset="0"/>
              </a:rPr>
              <a:t>rdi</a:t>
            </a:r>
            <a:r>
              <a:rPr lang="en-US" sz="1600" u="sng" dirty="0">
                <a:solidFill>
                  <a:srgbClr val="000000"/>
                </a:solidFill>
                <a:latin typeface="Consolas" panose="020B0609020204030204" pitchFamily="49" charset="0"/>
              </a:rPr>
              <a:t>)         </a:t>
            </a:r>
          </a:p>
        </p:txBody>
      </p:sp>
      <p:sp>
        <p:nvSpPr>
          <p:cNvPr id="21" name="TextBox 20"/>
          <p:cNvSpPr txBox="1"/>
          <p:nvPr/>
        </p:nvSpPr>
        <p:spPr>
          <a:xfrm>
            <a:off x="228600" y="1504950"/>
            <a:ext cx="3657600" cy="3231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srgbClr val="000000"/>
                </a:solidFill>
                <a:effectLst/>
                <a:uLnTx/>
                <a:uFillTx/>
                <a:latin typeface="Arial"/>
              </a:rPr>
              <a:t>C/C++ sample</a:t>
            </a:r>
          </a:p>
        </p:txBody>
      </p:sp>
      <p:sp>
        <p:nvSpPr>
          <p:cNvPr id="22" name="TextBox 21"/>
          <p:cNvSpPr txBox="1"/>
          <p:nvPr/>
        </p:nvSpPr>
        <p:spPr>
          <a:xfrm>
            <a:off x="4524960" y="1519047"/>
            <a:ext cx="3657600" cy="3231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srgbClr val="000000"/>
                </a:solidFill>
                <a:effectLst/>
                <a:uLnTx/>
                <a:uFillTx/>
                <a:latin typeface="Arial"/>
              </a:rPr>
              <a:t>Corresponding Assembly</a:t>
            </a:r>
          </a:p>
        </p:txBody>
      </p:sp>
      <p:sp>
        <p:nvSpPr>
          <p:cNvPr id="14" name="Date Placeholder 13"/>
          <p:cNvSpPr>
            <a:spLocks noGrp="1"/>
          </p:cNvSpPr>
          <p:nvPr>
            <p:ph type="dt" sz="half" idx="10"/>
          </p:nvPr>
        </p:nvSpPr>
        <p:spPr/>
        <p:txBody>
          <a:bodyPr/>
          <a:lstStyle/>
          <a:p>
            <a:fld id="{A8BAAE75-7D5D-48C2-AD03-B695A2732D01}" type="datetime1">
              <a:rPr lang="en-US" smtClean="0"/>
              <a:t>7/5/2018</a:t>
            </a:fld>
            <a:endParaRPr lang="en-US"/>
          </a:p>
        </p:txBody>
      </p:sp>
      <p:sp>
        <p:nvSpPr>
          <p:cNvPr id="31" name="RS_Classification_Standard"/>
          <p:cNvSpPr txBox="1"/>
          <p:nvPr/>
        </p:nvSpPr>
        <p:spPr>
          <a:xfrm>
            <a:off x="8990047" y="4575021"/>
            <a:ext cx="153953" cy="212879"/>
          </a:xfrm>
          <a:prstGeom prst="rect">
            <a:avLst/>
          </a:prstGeom>
          <a:solidFill>
            <a:srgbClr val="FFFFFF">
              <a:alpha val="0"/>
            </a:srgbClr>
          </a:solidFill>
        </p:spPr>
        <p:txBody>
          <a:bodyPr vert="horz" wrap="none" lIns="76200" tIns="36830" rIns="76200" bIns="36830" rtlCol="0" anchor="ctr">
            <a:spAutoFit/>
          </a:bodyPr>
          <a:lstStyle/>
          <a:p>
            <a:endParaRPr lang="en-US" sz="900" b="1" kern="900" spc="100" dirty="0" err="1" smtClean="0">
              <a:solidFill>
                <a:srgbClr val="000000"/>
              </a:solidFill>
            </a:endParaRPr>
          </a:p>
        </p:txBody>
      </p:sp>
    </p:spTree>
    <p:custDataLst>
      <p:tags r:id="rId1"/>
    </p:custDataLst>
    <p:extLst>
      <p:ext uri="{BB962C8B-B14F-4D97-AF65-F5344CB8AC3E}">
        <p14:creationId xmlns:p14="http://schemas.microsoft.com/office/powerpoint/2010/main" val="1443036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polar encoder in circuit form, N = 16</a:t>
            </a:r>
          </a:p>
        </p:txBody>
      </p:sp>
      <p:pic>
        <p:nvPicPr>
          <p:cNvPr id="27" name="Content Placeholder 2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29200" y="514350"/>
            <a:ext cx="4822800" cy="3977734"/>
          </a:xfrm>
        </p:spPr>
      </p:pic>
      <p:sp>
        <p:nvSpPr>
          <p:cNvPr id="4" name="Date Placeholder 3"/>
          <p:cNvSpPr>
            <a:spLocks noGrp="1"/>
          </p:cNvSpPr>
          <p:nvPr>
            <p:ph type="dt" sz="half" idx="10"/>
          </p:nvPr>
        </p:nvSpPr>
        <p:spPr/>
        <p:txBody>
          <a:bodyPr/>
          <a:lstStyle/>
          <a:p>
            <a:fld id="{8F37B59C-7F75-4E40-BF9B-A60AF4CD7695}" type="datetime1">
              <a:rPr lang="en-US" smtClean="0"/>
              <a:t>7/5/2018</a:t>
            </a:fld>
            <a:endParaRPr lang="en-US"/>
          </a:p>
        </p:txBody>
      </p:sp>
      <p:sp>
        <p:nvSpPr>
          <p:cNvPr id="28" name="RS_Classification_Standard"/>
          <p:cNvSpPr txBox="1"/>
          <p:nvPr/>
        </p:nvSpPr>
        <p:spPr>
          <a:xfrm>
            <a:off x="8990047" y="4575021"/>
            <a:ext cx="153953" cy="212879"/>
          </a:xfrm>
          <a:prstGeom prst="rect">
            <a:avLst/>
          </a:prstGeom>
          <a:solidFill>
            <a:srgbClr val="FFFFFF">
              <a:alpha val="0"/>
            </a:srgbClr>
          </a:solidFill>
        </p:spPr>
        <p:txBody>
          <a:bodyPr vert="horz" wrap="none" lIns="76200" tIns="36830" rIns="76200" bIns="36830" rtlCol="0" anchor="ctr">
            <a:spAutoFit/>
          </a:bodyPr>
          <a:lstStyle/>
          <a:p>
            <a:endParaRPr lang="en-US" sz="900" b="1" kern="900" spc="100" dirty="0" err="1" smtClean="0">
              <a:solidFill>
                <a:srgbClr val="000000"/>
              </a:solidFill>
            </a:endParaRPr>
          </a:p>
        </p:txBody>
      </p:sp>
    </p:spTree>
    <p:custDataLst>
      <p:tags r:id="rId1"/>
    </p:custDataLst>
    <p:extLst>
      <p:ext uri="{BB962C8B-B14F-4D97-AF65-F5344CB8AC3E}">
        <p14:creationId xmlns:p14="http://schemas.microsoft.com/office/powerpoint/2010/main" val="16021285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of polar encoder.</a:t>
            </a:r>
          </a:p>
        </p:txBody>
      </p:sp>
      <p:sp>
        <p:nvSpPr>
          <p:cNvPr id="3" name="Content Placeholder 2"/>
          <p:cNvSpPr>
            <a:spLocks noGrp="1"/>
          </p:cNvSpPr>
          <p:nvPr>
            <p:ph idx="1"/>
          </p:nvPr>
        </p:nvSpPr>
        <p:spPr>
          <a:xfrm>
            <a:off x="360000" y="819150"/>
            <a:ext cx="8280000" cy="3483000"/>
          </a:xfrm>
        </p:spPr>
        <p:txBody>
          <a:bodyPr/>
          <a:lstStyle/>
          <a:p>
            <a:r>
              <a:rPr lang="en-US" dirty="0"/>
              <a:t>One disadvantage of grouping information bits is that, when we need to perform polar transform in last 8 stages, Polar transform requires accessing 4,2 and 1 bits accessing these bits requires masking operation. Which further increase the latency.</a:t>
            </a:r>
          </a:p>
          <a:p>
            <a:r>
              <a:rPr lang="en-US" dirty="0"/>
              <a:t>These operations can be avoided by building a lookup table.</a:t>
            </a:r>
          </a:p>
          <a:p>
            <a:r>
              <a:rPr lang="en-US" dirty="0"/>
              <a:t>Building lookup table is equivalent to pruning encoder tree by grouping 8 leaf nodes to one.</a:t>
            </a:r>
          </a:p>
          <a:p>
            <a:r>
              <a:rPr lang="en-US" dirty="0"/>
              <a:t>Using lookup table reduces the latency in addition to avoiding masking operations.</a:t>
            </a:r>
          </a:p>
        </p:txBody>
      </p:sp>
      <p:sp>
        <p:nvSpPr>
          <p:cNvPr id="4" name="Date Placeholder 3"/>
          <p:cNvSpPr>
            <a:spLocks noGrp="1"/>
          </p:cNvSpPr>
          <p:nvPr>
            <p:ph type="dt" sz="half" idx="10"/>
          </p:nvPr>
        </p:nvSpPr>
        <p:spPr/>
        <p:txBody>
          <a:bodyPr/>
          <a:lstStyle/>
          <a:p>
            <a:fld id="{064C17F6-6EDF-4608-A827-F8DF95F70C1C}" type="datetime1">
              <a:rPr lang="en-US" smtClean="0"/>
              <a:t>7/5/2018</a:t>
            </a:fld>
            <a:endParaRPr lang="en-US"/>
          </a:p>
        </p:txBody>
      </p:sp>
      <p:sp>
        <p:nvSpPr>
          <p:cNvPr id="28" name="RS_Classification_Standard"/>
          <p:cNvSpPr txBox="1"/>
          <p:nvPr/>
        </p:nvSpPr>
        <p:spPr>
          <a:xfrm>
            <a:off x="8990047" y="4575021"/>
            <a:ext cx="153953" cy="212879"/>
          </a:xfrm>
          <a:prstGeom prst="rect">
            <a:avLst/>
          </a:prstGeom>
          <a:solidFill>
            <a:srgbClr val="FFFFFF">
              <a:alpha val="0"/>
            </a:srgbClr>
          </a:solidFill>
        </p:spPr>
        <p:txBody>
          <a:bodyPr vert="horz" wrap="none" lIns="76200" tIns="36830" rIns="76200" bIns="36830" rtlCol="0" anchor="ctr">
            <a:spAutoFit/>
          </a:bodyPr>
          <a:lstStyle/>
          <a:p>
            <a:endParaRPr lang="en-US" sz="900" b="1" kern="900" spc="100" dirty="0" err="1" smtClean="0">
              <a:solidFill>
                <a:srgbClr val="000000"/>
              </a:solidFill>
            </a:endParaRPr>
          </a:p>
        </p:txBody>
      </p:sp>
    </p:spTree>
    <p:custDataLst>
      <p:tags r:id="rId1"/>
    </p:custDataLst>
    <p:extLst>
      <p:ext uri="{BB962C8B-B14F-4D97-AF65-F5344CB8AC3E}">
        <p14:creationId xmlns:p14="http://schemas.microsoft.com/office/powerpoint/2010/main" val="35512960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Unrolling the recursive function.</a:t>
            </a:r>
          </a:p>
        </p:txBody>
      </p:sp>
      <p:sp>
        <p:nvSpPr>
          <p:cNvPr id="3" name="Content Placeholder 2"/>
          <p:cNvSpPr>
            <a:spLocks noGrp="1"/>
          </p:cNvSpPr>
          <p:nvPr>
            <p:ph idx="1"/>
          </p:nvPr>
        </p:nvSpPr>
        <p:spPr>
          <a:xfrm>
            <a:off x="353904" y="819150"/>
            <a:ext cx="8280000" cy="3483000"/>
          </a:xfrm>
        </p:spPr>
        <p:txBody>
          <a:bodyPr/>
          <a:lstStyle/>
          <a:p>
            <a:r>
              <a:rPr lang="en-US" dirty="0"/>
              <a:t>Recursive implementation looks pretty </a:t>
            </a:r>
            <a:r>
              <a:rPr lang="en-US" dirty="0" smtClean="0"/>
              <a:t>neat, </a:t>
            </a:r>
            <a:r>
              <a:rPr lang="en-US" dirty="0"/>
              <a:t>however it has </a:t>
            </a:r>
            <a:r>
              <a:rPr lang="en-US" dirty="0" smtClean="0"/>
              <a:t>considerable </a:t>
            </a:r>
            <a:r>
              <a:rPr lang="en-US" dirty="0"/>
              <a:t>overhead.</a:t>
            </a:r>
          </a:p>
          <a:p>
            <a:r>
              <a:rPr lang="en-US" dirty="0"/>
              <a:t>Every recursive call requires jump instruction and allocation of new stack frame.</a:t>
            </a:r>
          </a:p>
          <a:p>
            <a:r>
              <a:rPr lang="en-US" dirty="0"/>
              <a:t>This overhead can be avoided if encoder is implemented in non recursive way.</a:t>
            </a:r>
          </a:p>
          <a:p>
            <a:endParaRPr lang="en-US" dirty="0"/>
          </a:p>
          <a:p>
            <a:r>
              <a:rPr lang="en-US" dirty="0"/>
              <a:t>As maximum N specified in 5G spec is 1024, We can specialize the polar transform function for different values N. </a:t>
            </a:r>
            <a:r>
              <a:rPr lang="en-US" dirty="0" err="1"/>
              <a:t>i.e</a:t>
            </a:r>
            <a:r>
              <a:rPr lang="en-US" dirty="0"/>
              <a:t> 1024,512 etc. Correct function is chosen based on the value of N, which further calls N/2 specialized functions. All these functions are inline functions, Which makes encoder branch free </a:t>
            </a:r>
            <a:r>
              <a:rPr lang="en-US" dirty="0" smtClean="0"/>
              <a:t>non recursive implementation</a:t>
            </a:r>
            <a:r>
              <a:rPr lang="en-US" dirty="0"/>
              <a:t>. </a:t>
            </a:r>
          </a:p>
        </p:txBody>
      </p:sp>
      <p:sp>
        <p:nvSpPr>
          <p:cNvPr id="4" name="Date Placeholder 3"/>
          <p:cNvSpPr>
            <a:spLocks noGrp="1"/>
          </p:cNvSpPr>
          <p:nvPr>
            <p:ph type="dt" sz="half" idx="10"/>
          </p:nvPr>
        </p:nvSpPr>
        <p:spPr/>
        <p:txBody>
          <a:bodyPr/>
          <a:lstStyle/>
          <a:p>
            <a:fld id="{C660143C-0D7B-4A0C-99F0-7D4B5B4C143E}" type="datetime1">
              <a:rPr lang="en-US" smtClean="0"/>
              <a:t>7/5/2018</a:t>
            </a:fld>
            <a:endParaRPr lang="en-US"/>
          </a:p>
        </p:txBody>
      </p:sp>
      <mc:AlternateContent xmlns:mc="http://schemas.openxmlformats.org/markup-compatibility/2006">
        <mc:Choice xmlns:pslz="http://schemas.microsoft.com/office/powerpoint/2016/slidezoom" xmlns="" Requires="pslz">
          <p:graphicFrame>
            <p:nvGraphicFramePr>
              <p:cNvPr id="8" name="Slide Zoom 7">
                <a:extLst>
                  <a:ext uri="{FF2B5EF4-FFF2-40B4-BE49-F238E27FC236}">
                    <a16:creationId xmlns:a16="http://schemas.microsoft.com/office/drawing/2014/main" id="{9FDF414D-5538-4FA8-AFDA-841D562B2A6A}"/>
                  </a:ext>
                </a:extLst>
              </p:cNvPr>
              <p:cNvGraphicFramePr>
                <a:graphicFrameLocks noChangeAspect="1"/>
              </p:cNvGraphicFramePr>
              <p:nvPr>
                <p:extLst>
                  <p:ext uri="{D42A27DB-BD31-4B8C-83A1-F6EECF244321}">
                    <p14:modId xmlns:p14="http://schemas.microsoft.com/office/powerpoint/2010/main" val="2442681375"/>
                  </p:ext>
                </p:extLst>
              </p:nvPr>
            </p:nvGraphicFramePr>
            <p:xfrm>
              <a:off x="3581400" y="3038475"/>
              <a:ext cx="2286000" cy="1285875"/>
            </p:xfrm>
            <a:graphic>
              <a:graphicData uri="http://schemas.microsoft.com/office/powerpoint/2016/slidezoom">
                <pslz:sldZm>
                  <pslz:sldZmObj sldId="269" cId="1394269815">
                    <pslz:zmPr id="{37F8A195-3430-492E-8049-138454D02799}" returnToParent="0" transitionDur="1000">
                      <p166:blipFill xmlns:p166="http://schemas.microsoft.com/office/powerpoint/2016/6/main">
                        <a:blip r:embed="rId3"/>
                        <a:stretch>
                          <a:fillRect/>
                        </a:stretch>
                      </p166:blipFill>
                      <p166:spPr xmlns:p166="http://schemas.microsoft.com/office/powerpoint/2016/6/main">
                        <a:xfrm>
                          <a:off x="0" y="0"/>
                          <a:ext cx="2286000" cy="1285875"/>
                        </a:xfrm>
                        <a:prstGeom prst="rect">
                          <a:avLst/>
                        </a:prstGeom>
                        <a:ln w="3175">
                          <a:solidFill>
                            <a:prstClr val="ltGray"/>
                          </a:solidFill>
                        </a:ln>
                      </p166:spPr>
                    </pslz:zmPr>
                  </pslz:sldZmObj>
                </pslz:sldZm>
              </a:graphicData>
            </a:graphic>
          </p:graphicFrame>
        </mc:Choice>
        <mc:Fallback>
          <p:pic>
            <p:nvPicPr>
              <p:cNvPr id="8" name="Slide Zoom 7">
                <a:hlinkClick r:id="rId4" action="ppaction://hlinksldjump"/>
                <a:extLst>
                  <a:ext uri="{FF2B5EF4-FFF2-40B4-BE49-F238E27FC236}">
                    <a16:creationId xmlns:a16="http://schemas.microsoft.com/office/drawing/2014/main" id="{9FDF414D-5538-4FA8-AFDA-841D562B2A6A}"/>
                  </a:ext>
                </a:extLst>
              </p:cNvPr>
              <p:cNvPicPr>
                <a:picLocks noGrp="1" noRot="1" noChangeAspect="1" noMove="1" noResize="1" noEditPoints="1" noAdjustHandles="1" noChangeArrowheads="1" noChangeShapeType="1"/>
              </p:cNvPicPr>
              <p:nvPr/>
            </p:nvPicPr>
            <p:blipFill>
              <a:blip r:embed="rId5"/>
              <a:stretch>
                <a:fillRect/>
              </a:stretch>
            </p:blipFill>
            <p:spPr>
              <a:xfrm>
                <a:off x="3581400" y="3038475"/>
                <a:ext cx="2286000" cy="1285875"/>
              </a:xfrm>
              <a:prstGeom prst="rect">
                <a:avLst/>
              </a:prstGeom>
              <a:ln w="3175">
                <a:solidFill>
                  <a:prstClr val="ltGray"/>
                </a:solidFill>
              </a:ln>
            </p:spPr>
          </p:pic>
        </mc:Fallback>
      </mc:AlternateContent>
      <p:sp>
        <p:nvSpPr>
          <p:cNvPr id="29" name="RS_Classification_Standard"/>
          <p:cNvSpPr txBox="1"/>
          <p:nvPr/>
        </p:nvSpPr>
        <p:spPr>
          <a:xfrm>
            <a:off x="8990047" y="4575021"/>
            <a:ext cx="153953" cy="212879"/>
          </a:xfrm>
          <a:prstGeom prst="rect">
            <a:avLst/>
          </a:prstGeom>
          <a:solidFill>
            <a:srgbClr val="FFFFFF">
              <a:alpha val="0"/>
            </a:srgbClr>
          </a:solidFill>
        </p:spPr>
        <p:txBody>
          <a:bodyPr vert="horz" wrap="none" lIns="76200" tIns="36830" rIns="76200" bIns="36830" rtlCol="0" anchor="ctr">
            <a:spAutoFit/>
          </a:bodyPr>
          <a:lstStyle/>
          <a:p>
            <a:endParaRPr lang="en-US" sz="900" b="1" kern="900" spc="100" dirty="0" err="1" smtClean="0">
              <a:solidFill>
                <a:srgbClr val="000000"/>
              </a:solidFill>
            </a:endParaRPr>
          </a:p>
        </p:txBody>
      </p:sp>
    </p:spTree>
    <p:custDataLst>
      <p:tags r:id="rId1"/>
    </p:custDataLst>
    <p:extLst>
      <p:ext uri="{BB962C8B-B14F-4D97-AF65-F5344CB8AC3E}">
        <p14:creationId xmlns:p14="http://schemas.microsoft.com/office/powerpoint/2010/main" val="12053336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Pictorial representation of branch free encoder. For N = 64</a:t>
            </a:r>
          </a:p>
        </p:txBody>
      </p:sp>
      <p:sp>
        <p:nvSpPr>
          <p:cNvPr id="3" name="Content Placeholder 2"/>
          <p:cNvSpPr>
            <a:spLocks noGrp="1"/>
          </p:cNvSpPr>
          <p:nvPr>
            <p:ph idx="1"/>
          </p:nvPr>
        </p:nvSpPr>
        <p:spPr>
          <a:xfrm>
            <a:off x="338664" y="733044"/>
            <a:ext cx="5452536" cy="3483000"/>
          </a:xfrm>
        </p:spPr>
        <p:txBody>
          <a:bodyPr/>
          <a:lstStyle/>
          <a:p>
            <a:r>
              <a:rPr lang="en-US" dirty="0"/>
              <a:t>Unrolled decoder in tree form</a:t>
            </a:r>
          </a:p>
        </p:txBody>
      </p:sp>
      <p:sp>
        <p:nvSpPr>
          <p:cNvPr id="4" name="Date Placeholder 3"/>
          <p:cNvSpPr>
            <a:spLocks noGrp="1"/>
          </p:cNvSpPr>
          <p:nvPr>
            <p:ph type="dt" sz="half" idx="10"/>
          </p:nvPr>
        </p:nvSpPr>
        <p:spPr/>
        <p:txBody>
          <a:bodyPr/>
          <a:lstStyle/>
          <a:p>
            <a:fld id="{50AC6A42-4723-4B56-934B-B2D9FFCD5344}" type="datetime1">
              <a:rPr lang="en-US" smtClean="0"/>
              <a:t>7/5/2018</a:t>
            </a:fld>
            <a:endParaRPr lang="en-US"/>
          </a:p>
        </p:txBody>
      </p:sp>
      <p:sp>
        <p:nvSpPr>
          <p:cNvPr id="49" name="TextBox 48"/>
          <p:cNvSpPr txBox="1"/>
          <p:nvPr/>
        </p:nvSpPr>
        <p:spPr>
          <a:xfrm>
            <a:off x="5874036" y="795838"/>
            <a:ext cx="3291300" cy="1200329"/>
          </a:xfrm>
          <a:prstGeom prst="rect">
            <a:avLst/>
          </a:prstGeom>
          <a:noFill/>
        </p:spPr>
        <p:txBody>
          <a:bodyPr wrap="square" rtlCol="0">
            <a:spAutoFit/>
          </a:bodyPr>
          <a:lstStyle/>
          <a:p>
            <a:r>
              <a:rPr lang="en-US" sz="800" b="1" dirty="0">
                <a:solidFill>
                  <a:srgbClr val="7F0055"/>
                </a:solidFill>
                <a:latin typeface="Consolas" panose="020B0609020204030204" pitchFamily="49" charset="0"/>
              </a:rPr>
              <a:t>inline</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void</a:t>
            </a:r>
            <a:r>
              <a:rPr lang="en-US" sz="800" b="1" dirty="0">
                <a:solidFill>
                  <a:srgbClr val="000000"/>
                </a:solidFill>
                <a:latin typeface="Consolas" panose="020B0609020204030204" pitchFamily="49" charset="0"/>
              </a:rPr>
              <a:t> </a:t>
            </a:r>
            <a:r>
              <a:rPr lang="en-US" sz="800" b="1" dirty="0">
                <a:solidFill>
                  <a:srgbClr val="000000"/>
                </a:solidFill>
                <a:highlight>
                  <a:srgbClr val="D4D4D4"/>
                </a:highlight>
                <a:latin typeface="Consolas" panose="020B0609020204030204" pitchFamily="49" charset="0"/>
              </a:rPr>
              <a:t>bitMultG64(</a:t>
            </a:r>
            <a:r>
              <a:rPr lang="en-US" sz="800" b="1" dirty="0">
                <a:solidFill>
                  <a:srgbClr val="005032"/>
                </a:solidFill>
                <a:highlight>
                  <a:srgbClr val="D4D4D4"/>
                </a:highlight>
                <a:latin typeface="Consolas" panose="020B0609020204030204" pitchFamily="49" charset="0"/>
              </a:rPr>
              <a:t>uint8_t</a:t>
            </a:r>
            <a:r>
              <a:rPr lang="en-US" sz="800" b="1" dirty="0">
                <a:solidFill>
                  <a:srgbClr val="000000"/>
                </a:solidFill>
                <a:highlight>
                  <a:srgbClr val="D4D4D4"/>
                </a:highlight>
                <a:latin typeface="Consolas" panose="020B0609020204030204" pitchFamily="49" charset="0"/>
              </a:rPr>
              <a:t> *s, </a:t>
            </a:r>
            <a:r>
              <a:rPr lang="en-US" sz="800" b="1" dirty="0">
                <a:solidFill>
                  <a:srgbClr val="005032"/>
                </a:solidFill>
                <a:highlight>
                  <a:srgbClr val="D4D4D4"/>
                </a:highlight>
                <a:latin typeface="Consolas" panose="020B0609020204030204" pitchFamily="49" charset="0"/>
              </a:rPr>
              <a:t>uint8_t</a:t>
            </a:r>
            <a:r>
              <a:rPr lang="en-US" sz="800" b="1" dirty="0">
                <a:solidFill>
                  <a:srgbClr val="000000"/>
                </a:solidFill>
                <a:highlight>
                  <a:srgbClr val="D4D4D4"/>
                </a:highlight>
                <a:latin typeface="Consolas" panose="020B0609020204030204" pitchFamily="49" charset="0"/>
              </a:rPr>
              <a:t> *</a:t>
            </a:r>
            <a:r>
              <a:rPr lang="en-US" sz="800" b="1" dirty="0" err="1">
                <a:solidFill>
                  <a:srgbClr val="000000"/>
                </a:solidFill>
                <a:highlight>
                  <a:srgbClr val="D4D4D4"/>
                </a:highlight>
                <a:latin typeface="Consolas" panose="020B0609020204030204" pitchFamily="49" charset="0"/>
              </a:rPr>
              <a:t>dEncoded</a:t>
            </a:r>
            <a:r>
              <a:rPr lang="en-US" sz="800" b="1" dirty="0">
                <a:solidFill>
                  <a:srgbClr val="000000"/>
                </a:solidFill>
                <a:highlight>
                  <a:srgbClr val="D4D4D4"/>
                </a:highlight>
                <a:latin typeface="Consolas" panose="020B0609020204030204" pitchFamily="49" charset="0"/>
              </a:rPr>
              <a:t>) </a:t>
            </a:r>
          </a:p>
          <a:p>
            <a:r>
              <a:rPr lang="en-US" sz="800" b="1" dirty="0">
                <a:solidFill>
                  <a:srgbClr val="000000"/>
                </a:solidFill>
                <a:highlight>
                  <a:srgbClr val="D4D4D4"/>
                </a:highlight>
                <a:latin typeface="Consolas" panose="020B0609020204030204" pitchFamily="49" charset="0"/>
              </a:rPr>
              <a:t>{</a:t>
            </a:r>
          </a:p>
          <a:p>
            <a:r>
              <a:rPr lang="en-US" sz="800" dirty="0">
                <a:solidFill>
                  <a:srgbClr val="000000"/>
                </a:solidFill>
                <a:latin typeface="Consolas" panose="020B0609020204030204" pitchFamily="49" charset="0"/>
              </a:rPr>
              <a:t>    </a:t>
            </a:r>
            <a:r>
              <a:rPr lang="en-US" sz="800" dirty="0">
                <a:solidFill>
                  <a:srgbClr val="3F7F5F"/>
                </a:solidFill>
                <a:latin typeface="Consolas" panose="020B0609020204030204" pitchFamily="49" charset="0"/>
              </a:rPr>
              <a:t>//Here s is 64 bits, Divided to 32 bits each.</a:t>
            </a:r>
          </a:p>
          <a:p>
            <a:r>
              <a:rPr lang="en-US" sz="800" dirty="0">
                <a:solidFill>
                  <a:srgbClr val="000000"/>
                </a:solidFill>
                <a:latin typeface="Consolas" panose="020B0609020204030204" pitchFamily="49" charset="0"/>
              </a:rPr>
              <a:t>    </a:t>
            </a:r>
            <a:r>
              <a:rPr lang="en-US" sz="800" dirty="0">
                <a:solidFill>
                  <a:srgbClr val="005032"/>
                </a:solidFill>
                <a:latin typeface="Consolas" panose="020B0609020204030204" pitchFamily="49" charset="0"/>
              </a:rPr>
              <a:t>uint32_t</a:t>
            </a:r>
            <a:r>
              <a:rPr lang="en-US" sz="800" dirty="0">
                <a:solidFill>
                  <a:srgbClr val="000000"/>
                </a:solidFill>
                <a:latin typeface="Consolas" panose="020B0609020204030204" pitchFamily="49" charset="0"/>
              </a:rPr>
              <a:t> *s1 = (</a:t>
            </a:r>
            <a:r>
              <a:rPr lang="en-US" sz="800" dirty="0">
                <a:solidFill>
                  <a:srgbClr val="005032"/>
                </a:solidFill>
                <a:latin typeface="Consolas" panose="020B0609020204030204" pitchFamily="49" charset="0"/>
              </a:rPr>
              <a:t>uint32_t</a:t>
            </a:r>
            <a:r>
              <a:rPr lang="en-US" sz="800" dirty="0">
                <a:solidFill>
                  <a:srgbClr val="000000"/>
                </a:solidFill>
                <a:latin typeface="Consolas" panose="020B0609020204030204" pitchFamily="49" charset="0"/>
              </a:rPr>
              <a:t> *) s + 1;</a:t>
            </a:r>
          </a:p>
          <a:p>
            <a:r>
              <a:rPr lang="en-US" sz="800" dirty="0">
                <a:solidFill>
                  <a:srgbClr val="005032"/>
                </a:solidFill>
                <a:latin typeface="Consolas" panose="020B0609020204030204" pitchFamily="49" charset="0"/>
              </a:rPr>
              <a:t>    uint32_t</a:t>
            </a:r>
            <a:r>
              <a:rPr lang="en-US" sz="800" dirty="0">
                <a:solidFill>
                  <a:srgbClr val="000000"/>
                </a:solidFill>
                <a:latin typeface="Consolas" panose="020B0609020204030204" pitchFamily="49" charset="0"/>
              </a:rPr>
              <a:t> *s2 = (</a:t>
            </a:r>
            <a:r>
              <a:rPr lang="en-US" sz="800" dirty="0">
                <a:solidFill>
                  <a:srgbClr val="005032"/>
                </a:solidFill>
                <a:latin typeface="Consolas" panose="020B0609020204030204" pitchFamily="49" charset="0"/>
              </a:rPr>
              <a:t>uint32_t</a:t>
            </a:r>
            <a:r>
              <a:rPr lang="en-US" sz="800" dirty="0">
                <a:solidFill>
                  <a:srgbClr val="000000"/>
                </a:solidFill>
                <a:latin typeface="Consolas" panose="020B0609020204030204" pitchFamily="49" charset="0"/>
              </a:rPr>
              <a:t> *) s;</a:t>
            </a:r>
          </a:p>
          <a:p>
            <a:r>
              <a:rPr lang="en-US" sz="800" dirty="0">
                <a:solidFill>
                  <a:srgbClr val="000000"/>
                </a:solidFill>
                <a:latin typeface="Consolas" panose="020B0609020204030204" pitchFamily="49" charset="0"/>
              </a:rPr>
              <a:t>    *s1 = *s1 ^ *s2;</a:t>
            </a:r>
          </a:p>
          <a:p>
            <a:r>
              <a:rPr lang="en-US" sz="800" dirty="0">
                <a:solidFill>
                  <a:srgbClr val="000000"/>
                </a:solidFill>
                <a:latin typeface="Consolas" panose="020B0609020204030204" pitchFamily="49" charset="0"/>
              </a:rPr>
              <a:t>    bitMultG32((</a:t>
            </a:r>
            <a:r>
              <a:rPr lang="en-US" sz="800" dirty="0">
                <a:solidFill>
                  <a:srgbClr val="005032"/>
                </a:solidFill>
                <a:latin typeface="Consolas" panose="020B0609020204030204" pitchFamily="49" charset="0"/>
              </a:rPr>
              <a:t>uint8_t</a:t>
            </a:r>
            <a:r>
              <a:rPr lang="en-US" sz="800" dirty="0">
                <a:solidFill>
                  <a:srgbClr val="000000"/>
                </a:solidFill>
                <a:latin typeface="Consolas" panose="020B0609020204030204" pitchFamily="49" charset="0"/>
              </a:rPr>
              <a:t> *) s1, </a:t>
            </a:r>
            <a:r>
              <a:rPr lang="en-US" sz="800" dirty="0" err="1">
                <a:solidFill>
                  <a:srgbClr val="000000"/>
                </a:solidFill>
                <a:latin typeface="Consolas" panose="020B0609020204030204" pitchFamily="49" charset="0"/>
              </a:rPr>
              <a:t>dEncoded</a:t>
            </a:r>
            <a:r>
              <a:rPr lang="en-US" sz="800" dirty="0">
                <a:solidFill>
                  <a:srgbClr val="000000"/>
                </a:solidFill>
                <a:latin typeface="Consolas" panose="020B0609020204030204" pitchFamily="49" charset="0"/>
              </a:rPr>
              <a:t>);</a:t>
            </a:r>
          </a:p>
          <a:p>
            <a:r>
              <a:rPr lang="en-US" sz="800" dirty="0">
                <a:solidFill>
                  <a:srgbClr val="000000"/>
                </a:solidFill>
                <a:latin typeface="Consolas" panose="020B0609020204030204" pitchFamily="49" charset="0"/>
              </a:rPr>
              <a:t>    bitMultG32((</a:t>
            </a:r>
            <a:r>
              <a:rPr lang="en-US" sz="800" dirty="0">
                <a:solidFill>
                  <a:srgbClr val="005032"/>
                </a:solidFill>
                <a:latin typeface="Consolas" panose="020B0609020204030204" pitchFamily="49" charset="0"/>
              </a:rPr>
              <a:t>uint8_t</a:t>
            </a:r>
            <a:r>
              <a:rPr lang="en-US" sz="800" dirty="0">
                <a:solidFill>
                  <a:srgbClr val="000000"/>
                </a:solidFill>
                <a:latin typeface="Consolas" panose="020B0609020204030204" pitchFamily="49" charset="0"/>
              </a:rPr>
              <a:t> *) s2, </a:t>
            </a:r>
            <a:r>
              <a:rPr lang="en-US" sz="800" dirty="0" err="1">
                <a:solidFill>
                  <a:srgbClr val="000000"/>
                </a:solidFill>
                <a:latin typeface="Consolas" panose="020B0609020204030204" pitchFamily="49" charset="0"/>
              </a:rPr>
              <a:t>dEncoded</a:t>
            </a:r>
            <a:r>
              <a:rPr lang="en-US" sz="800" dirty="0">
                <a:solidFill>
                  <a:srgbClr val="000000"/>
                </a:solidFill>
                <a:latin typeface="Consolas" panose="020B0609020204030204" pitchFamily="49" charset="0"/>
              </a:rPr>
              <a:t>);</a:t>
            </a:r>
          </a:p>
          <a:p>
            <a:r>
              <a:rPr lang="en-US" sz="800" dirty="0">
                <a:solidFill>
                  <a:srgbClr val="000000"/>
                </a:solidFill>
                <a:latin typeface="Consolas" panose="020B0609020204030204" pitchFamily="49" charset="0"/>
              </a:rPr>
              <a:t>}</a:t>
            </a:r>
            <a:endParaRPr lang="en-US" sz="800" dirty="0"/>
          </a:p>
        </p:txBody>
      </p:sp>
      <p:sp>
        <p:nvSpPr>
          <p:cNvPr id="52" name="TextBox 51"/>
          <p:cNvSpPr txBox="1"/>
          <p:nvPr/>
        </p:nvSpPr>
        <p:spPr>
          <a:xfrm>
            <a:off x="5919486" y="2417224"/>
            <a:ext cx="3200400" cy="1200329"/>
          </a:xfrm>
          <a:prstGeom prst="rect">
            <a:avLst/>
          </a:prstGeom>
          <a:noFill/>
        </p:spPr>
        <p:txBody>
          <a:bodyPr wrap="square" rtlCol="0">
            <a:spAutoFit/>
          </a:bodyPr>
          <a:lstStyle/>
          <a:p>
            <a:r>
              <a:rPr lang="en-US" sz="800" b="1" dirty="0">
                <a:solidFill>
                  <a:srgbClr val="7F0055"/>
                </a:solidFill>
                <a:latin typeface="Consolas" panose="020B0609020204030204" pitchFamily="49" charset="0"/>
              </a:rPr>
              <a:t>inline</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void</a:t>
            </a:r>
            <a:r>
              <a:rPr lang="en-US" sz="800" b="1" dirty="0">
                <a:solidFill>
                  <a:srgbClr val="000000"/>
                </a:solidFill>
                <a:latin typeface="Consolas" panose="020B0609020204030204" pitchFamily="49" charset="0"/>
              </a:rPr>
              <a:t> bitMultG32(</a:t>
            </a:r>
            <a:r>
              <a:rPr lang="en-US" sz="800" b="1" dirty="0">
                <a:solidFill>
                  <a:srgbClr val="005032"/>
                </a:solidFill>
                <a:latin typeface="Consolas" panose="020B0609020204030204" pitchFamily="49" charset="0"/>
              </a:rPr>
              <a:t>uint8_t</a:t>
            </a:r>
            <a:r>
              <a:rPr lang="en-US" sz="800" b="1" dirty="0">
                <a:solidFill>
                  <a:srgbClr val="000000"/>
                </a:solidFill>
                <a:latin typeface="Consolas" panose="020B0609020204030204" pitchFamily="49" charset="0"/>
              </a:rPr>
              <a:t> *s, </a:t>
            </a:r>
            <a:r>
              <a:rPr lang="en-US" sz="800" b="1" dirty="0">
                <a:solidFill>
                  <a:srgbClr val="005032"/>
                </a:solidFill>
                <a:latin typeface="Consolas" panose="020B0609020204030204" pitchFamily="49" charset="0"/>
              </a:rPr>
              <a:t>uint8_t</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dEncoded</a:t>
            </a:r>
            <a:r>
              <a:rPr lang="en-US" sz="800" b="1" dirty="0">
                <a:solidFill>
                  <a:srgbClr val="000000"/>
                </a:solidFill>
                <a:latin typeface="Consolas" panose="020B0609020204030204" pitchFamily="49" charset="0"/>
              </a:rPr>
              <a:t>) {</a:t>
            </a:r>
          </a:p>
          <a:p>
            <a:r>
              <a:rPr lang="en-US" sz="800" dirty="0">
                <a:solidFill>
                  <a:srgbClr val="000000"/>
                </a:solidFill>
                <a:latin typeface="Consolas" panose="020B0609020204030204" pitchFamily="49" charset="0"/>
              </a:rPr>
              <a:t>    </a:t>
            </a:r>
            <a:r>
              <a:rPr lang="en-US" sz="800" dirty="0">
                <a:solidFill>
                  <a:srgbClr val="3F7F5F"/>
                </a:solidFill>
                <a:latin typeface="Consolas" panose="020B0609020204030204" pitchFamily="49" charset="0"/>
              </a:rPr>
              <a:t>//Here s is 4 bytes, Divided to two bytes each.</a:t>
            </a:r>
          </a:p>
          <a:p>
            <a:r>
              <a:rPr lang="en-US" sz="800" dirty="0">
                <a:solidFill>
                  <a:srgbClr val="000000"/>
                </a:solidFill>
                <a:latin typeface="Consolas" panose="020B0609020204030204" pitchFamily="49" charset="0"/>
              </a:rPr>
              <a:t>    </a:t>
            </a:r>
            <a:r>
              <a:rPr lang="en-US" sz="800" dirty="0">
                <a:solidFill>
                  <a:srgbClr val="005032"/>
                </a:solidFill>
                <a:latin typeface="Consolas" panose="020B0609020204030204" pitchFamily="49" charset="0"/>
              </a:rPr>
              <a:t>uint16_t</a:t>
            </a:r>
            <a:r>
              <a:rPr lang="en-US" sz="800" dirty="0">
                <a:solidFill>
                  <a:srgbClr val="000000"/>
                </a:solidFill>
                <a:latin typeface="Consolas" panose="020B0609020204030204" pitchFamily="49" charset="0"/>
              </a:rPr>
              <a:t> *s1 = (</a:t>
            </a:r>
            <a:r>
              <a:rPr lang="en-US" sz="800" dirty="0">
                <a:solidFill>
                  <a:srgbClr val="005032"/>
                </a:solidFill>
                <a:latin typeface="Consolas" panose="020B0609020204030204" pitchFamily="49" charset="0"/>
              </a:rPr>
              <a:t>uint16_t</a:t>
            </a:r>
            <a:r>
              <a:rPr lang="en-US" sz="800" dirty="0">
                <a:solidFill>
                  <a:srgbClr val="000000"/>
                </a:solidFill>
                <a:latin typeface="Consolas" panose="020B0609020204030204" pitchFamily="49" charset="0"/>
              </a:rPr>
              <a:t> *) s + 1;</a:t>
            </a:r>
          </a:p>
          <a:p>
            <a:r>
              <a:rPr lang="en-US" sz="800" dirty="0">
                <a:solidFill>
                  <a:srgbClr val="005032"/>
                </a:solidFill>
                <a:latin typeface="Consolas" panose="020B0609020204030204" pitchFamily="49" charset="0"/>
              </a:rPr>
              <a:t>    uint16_t</a:t>
            </a:r>
            <a:r>
              <a:rPr lang="en-US" sz="800" dirty="0">
                <a:solidFill>
                  <a:srgbClr val="000000"/>
                </a:solidFill>
                <a:latin typeface="Consolas" panose="020B0609020204030204" pitchFamily="49" charset="0"/>
              </a:rPr>
              <a:t> *</a:t>
            </a:r>
            <a:r>
              <a:rPr lang="en-US" sz="800" dirty="0">
                <a:solidFill>
                  <a:srgbClr val="000000"/>
                </a:solidFill>
                <a:highlight>
                  <a:srgbClr val="F0D8A8"/>
                </a:highlight>
                <a:latin typeface="Consolas" panose="020B0609020204030204" pitchFamily="49" charset="0"/>
              </a:rPr>
              <a:t>s2 = (</a:t>
            </a:r>
            <a:r>
              <a:rPr lang="en-US" sz="800" dirty="0">
                <a:solidFill>
                  <a:srgbClr val="005032"/>
                </a:solidFill>
                <a:highlight>
                  <a:srgbClr val="F0D8A8"/>
                </a:highlight>
                <a:latin typeface="Consolas" panose="020B0609020204030204" pitchFamily="49" charset="0"/>
              </a:rPr>
              <a:t>uint16_t</a:t>
            </a:r>
            <a:r>
              <a:rPr lang="en-US" sz="800" dirty="0">
                <a:solidFill>
                  <a:srgbClr val="000000"/>
                </a:solidFill>
                <a:highlight>
                  <a:srgbClr val="F0D8A8"/>
                </a:highlight>
                <a:latin typeface="Consolas" panose="020B0609020204030204" pitchFamily="49" charset="0"/>
              </a:rPr>
              <a:t> *) s;</a:t>
            </a:r>
          </a:p>
          <a:p>
            <a:r>
              <a:rPr lang="en-US" sz="800" dirty="0">
                <a:solidFill>
                  <a:srgbClr val="000000"/>
                </a:solidFill>
                <a:latin typeface="Consolas" panose="020B0609020204030204" pitchFamily="49" charset="0"/>
              </a:rPr>
              <a:t>    *s1 = *s1 ^ *</a:t>
            </a:r>
            <a:r>
              <a:rPr lang="en-US" sz="800" dirty="0">
                <a:solidFill>
                  <a:srgbClr val="000000"/>
                </a:solidFill>
                <a:highlight>
                  <a:srgbClr val="D4D4D4"/>
                </a:highlight>
                <a:latin typeface="Consolas" panose="020B0609020204030204" pitchFamily="49" charset="0"/>
              </a:rPr>
              <a:t>s2;</a:t>
            </a:r>
          </a:p>
          <a:p>
            <a:r>
              <a:rPr lang="en-US" sz="800" dirty="0">
                <a:solidFill>
                  <a:srgbClr val="000000"/>
                </a:solidFill>
                <a:latin typeface="Consolas" panose="020B0609020204030204" pitchFamily="49" charset="0"/>
              </a:rPr>
              <a:t>    bitMultG16((</a:t>
            </a:r>
            <a:r>
              <a:rPr lang="en-US" sz="800" dirty="0">
                <a:solidFill>
                  <a:srgbClr val="005032"/>
                </a:solidFill>
                <a:latin typeface="Consolas" panose="020B0609020204030204" pitchFamily="49" charset="0"/>
              </a:rPr>
              <a:t>uint8_t</a:t>
            </a:r>
            <a:r>
              <a:rPr lang="en-US" sz="800" dirty="0">
                <a:solidFill>
                  <a:srgbClr val="000000"/>
                </a:solidFill>
                <a:latin typeface="Consolas" panose="020B0609020204030204" pitchFamily="49" charset="0"/>
              </a:rPr>
              <a:t> *) s1, </a:t>
            </a:r>
            <a:r>
              <a:rPr lang="en-US" sz="800" dirty="0" err="1">
                <a:solidFill>
                  <a:srgbClr val="000000"/>
                </a:solidFill>
                <a:latin typeface="Consolas" panose="020B0609020204030204" pitchFamily="49" charset="0"/>
              </a:rPr>
              <a:t>dEncoded</a:t>
            </a:r>
            <a:r>
              <a:rPr lang="en-US" sz="800" dirty="0">
                <a:solidFill>
                  <a:srgbClr val="000000"/>
                </a:solidFill>
                <a:latin typeface="Consolas" panose="020B0609020204030204" pitchFamily="49" charset="0"/>
              </a:rPr>
              <a:t>);</a:t>
            </a:r>
          </a:p>
          <a:p>
            <a:r>
              <a:rPr lang="en-US" sz="800" dirty="0">
                <a:solidFill>
                  <a:srgbClr val="000000"/>
                </a:solidFill>
                <a:latin typeface="Consolas" panose="020B0609020204030204" pitchFamily="49" charset="0"/>
              </a:rPr>
              <a:t>    bitMultG16((</a:t>
            </a:r>
            <a:r>
              <a:rPr lang="en-US" sz="800" dirty="0">
                <a:solidFill>
                  <a:srgbClr val="005032"/>
                </a:solidFill>
                <a:latin typeface="Consolas" panose="020B0609020204030204" pitchFamily="49" charset="0"/>
              </a:rPr>
              <a:t>uint8_t</a:t>
            </a:r>
            <a:r>
              <a:rPr lang="en-US" sz="800" dirty="0">
                <a:solidFill>
                  <a:srgbClr val="000000"/>
                </a:solidFill>
                <a:latin typeface="Consolas" panose="020B0609020204030204" pitchFamily="49" charset="0"/>
              </a:rPr>
              <a:t> *) </a:t>
            </a:r>
            <a:r>
              <a:rPr lang="en-US" sz="800" dirty="0">
                <a:solidFill>
                  <a:srgbClr val="000000"/>
                </a:solidFill>
                <a:highlight>
                  <a:srgbClr val="D4D4D4"/>
                </a:highlight>
                <a:latin typeface="Consolas" panose="020B0609020204030204" pitchFamily="49" charset="0"/>
              </a:rPr>
              <a:t>s2, </a:t>
            </a:r>
            <a:r>
              <a:rPr lang="en-US" sz="800" dirty="0" err="1">
                <a:solidFill>
                  <a:srgbClr val="000000"/>
                </a:solidFill>
                <a:highlight>
                  <a:srgbClr val="D4D4D4"/>
                </a:highlight>
                <a:latin typeface="Consolas" panose="020B0609020204030204" pitchFamily="49" charset="0"/>
              </a:rPr>
              <a:t>dEncoded</a:t>
            </a:r>
            <a:r>
              <a:rPr lang="en-US" sz="800" dirty="0">
                <a:solidFill>
                  <a:srgbClr val="000000"/>
                </a:solidFill>
                <a:highlight>
                  <a:srgbClr val="D4D4D4"/>
                </a:highlight>
                <a:latin typeface="Consolas" panose="020B0609020204030204" pitchFamily="49" charset="0"/>
              </a:rPr>
              <a:t>);</a:t>
            </a:r>
          </a:p>
          <a:p>
            <a:r>
              <a:rPr lang="en-US" sz="800" dirty="0">
                <a:solidFill>
                  <a:srgbClr val="000000"/>
                </a:solidFill>
                <a:latin typeface="Consolas" panose="020B0609020204030204" pitchFamily="49" charset="0"/>
              </a:rPr>
              <a:t>}</a:t>
            </a:r>
            <a:endParaRPr lang="en-US" sz="800" b="1" dirty="0">
              <a:solidFill>
                <a:srgbClr val="7F0055"/>
              </a:solidFill>
              <a:latin typeface="Consolas" panose="020B0609020204030204" pitchFamily="49" charset="0"/>
            </a:endParaRPr>
          </a:p>
        </p:txBody>
      </p:sp>
      <p:pic>
        <p:nvPicPr>
          <p:cNvPr id="59" name="Picture 5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778924"/>
            <a:ext cx="5721636" cy="3276599"/>
          </a:xfrm>
          <a:prstGeom prst="rect">
            <a:avLst/>
          </a:prstGeom>
        </p:spPr>
      </p:pic>
      <p:sp>
        <p:nvSpPr>
          <p:cNvPr id="61" name="Freeform 60"/>
          <p:cNvSpPr/>
          <p:nvPr/>
        </p:nvSpPr>
        <p:spPr>
          <a:xfrm>
            <a:off x="391489" y="950976"/>
            <a:ext cx="5358410" cy="2791483"/>
          </a:xfrm>
          <a:custGeom>
            <a:avLst/>
            <a:gdLst>
              <a:gd name="connsiteX0" fmla="*/ 2656511 w 5358410"/>
              <a:gd name="connsiteY0" fmla="*/ 0 h 2791483"/>
              <a:gd name="connsiteX1" fmla="*/ 1394639 w 5358410"/>
              <a:gd name="connsiteY1" fmla="*/ 1066800 h 2791483"/>
              <a:gd name="connsiteX2" fmla="*/ 583871 w 5358410"/>
              <a:gd name="connsiteY2" fmla="*/ 1889760 h 2791483"/>
              <a:gd name="connsiteX3" fmla="*/ 4751 w 5358410"/>
              <a:gd name="connsiteY3" fmla="*/ 2645664 h 2791483"/>
              <a:gd name="connsiteX4" fmla="*/ 900863 w 5358410"/>
              <a:gd name="connsiteY4" fmla="*/ 2645664 h 2791483"/>
              <a:gd name="connsiteX5" fmla="*/ 1297103 w 5358410"/>
              <a:gd name="connsiteY5" fmla="*/ 2078736 h 2791483"/>
              <a:gd name="connsiteX6" fmla="*/ 2059103 w 5358410"/>
              <a:gd name="connsiteY6" fmla="*/ 1889760 h 2791483"/>
              <a:gd name="connsiteX7" fmla="*/ 1547039 w 5358410"/>
              <a:gd name="connsiteY7" fmla="*/ 2596896 h 2791483"/>
              <a:gd name="connsiteX8" fmla="*/ 2351711 w 5358410"/>
              <a:gd name="connsiteY8" fmla="*/ 2633472 h 2791483"/>
              <a:gd name="connsiteX9" fmla="*/ 2821103 w 5358410"/>
              <a:gd name="connsiteY9" fmla="*/ 1335024 h 2791483"/>
              <a:gd name="connsiteX10" fmla="*/ 4101263 w 5358410"/>
              <a:gd name="connsiteY10" fmla="*/ 1085088 h 2791483"/>
              <a:gd name="connsiteX11" fmla="*/ 3430703 w 5358410"/>
              <a:gd name="connsiteY11" fmla="*/ 1889760 h 2791483"/>
              <a:gd name="connsiteX12" fmla="*/ 2882063 w 5358410"/>
              <a:gd name="connsiteY12" fmla="*/ 2700528 h 2791483"/>
              <a:gd name="connsiteX13" fmla="*/ 3772079 w 5358410"/>
              <a:gd name="connsiteY13" fmla="*/ 2706624 h 2791483"/>
              <a:gd name="connsiteX14" fmla="*/ 4180511 w 5358410"/>
              <a:gd name="connsiteY14" fmla="*/ 2115312 h 2791483"/>
              <a:gd name="connsiteX15" fmla="*/ 4924223 w 5358410"/>
              <a:gd name="connsiteY15" fmla="*/ 1901952 h 2791483"/>
              <a:gd name="connsiteX16" fmla="*/ 4460927 w 5358410"/>
              <a:gd name="connsiteY16" fmla="*/ 2712720 h 2791483"/>
              <a:gd name="connsiteX17" fmla="*/ 5277791 w 5358410"/>
              <a:gd name="connsiteY17" fmla="*/ 2694432 h 2791483"/>
              <a:gd name="connsiteX18" fmla="*/ 5283887 w 5358410"/>
              <a:gd name="connsiteY18" fmla="*/ 2706624 h 2791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58410" h="2791483">
                <a:moveTo>
                  <a:pt x="2656511" y="0"/>
                </a:moveTo>
                <a:cubicBezTo>
                  <a:pt x="2198295" y="375920"/>
                  <a:pt x="1740079" y="751840"/>
                  <a:pt x="1394639" y="1066800"/>
                </a:cubicBezTo>
                <a:cubicBezTo>
                  <a:pt x="1049199" y="1381760"/>
                  <a:pt x="815519" y="1626616"/>
                  <a:pt x="583871" y="1889760"/>
                </a:cubicBezTo>
                <a:cubicBezTo>
                  <a:pt x="352223" y="2152904"/>
                  <a:pt x="-48081" y="2519680"/>
                  <a:pt x="4751" y="2645664"/>
                </a:cubicBezTo>
                <a:cubicBezTo>
                  <a:pt x="57583" y="2771648"/>
                  <a:pt x="685471" y="2740152"/>
                  <a:pt x="900863" y="2645664"/>
                </a:cubicBezTo>
                <a:cubicBezTo>
                  <a:pt x="1116255" y="2551176"/>
                  <a:pt x="1104063" y="2204720"/>
                  <a:pt x="1297103" y="2078736"/>
                </a:cubicBezTo>
                <a:cubicBezTo>
                  <a:pt x="1490143" y="1952752"/>
                  <a:pt x="2017447" y="1803400"/>
                  <a:pt x="2059103" y="1889760"/>
                </a:cubicBezTo>
                <a:cubicBezTo>
                  <a:pt x="2100759" y="1976120"/>
                  <a:pt x="1498271" y="2472944"/>
                  <a:pt x="1547039" y="2596896"/>
                </a:cubicBezTo>
                <a:cubicBezTo>
                  <a:pt x="1595807" y="2720848"/>
                  <a:pt x="2139367" y="2843784"/>
                  <a:pt x="2351711" y="2633472"/>
                </a:cubicBezTo>
                <a:cubicBezTo>
                  <a:pt x="2564055" y="2423160"/>
                  <a:pt x="2529511" y="1593088"/>
                  <a:pt x="2821103" y="1335024"/>
                </a:cubicBezTo>
                <a:cubicBezTo>
                  <a:pt x="3112695" y="1076960"/>
                  <a:pt x="3999663" y="992632"/>
                  <a:pt x="4101263" y="1085088"/>
                </a:cubicBezTo>
                <a:cubicBezTo>
                  <a:pt x="4202863" y="1177544"/>
                  <a:pt x="3633903" y="1620520"/>
                  <a:pt x="3430703" y="1889760"/>
                </a:cubicBezTo>
                <a:cubicBezTo>
                  <a:pt x="3227503" y="2159000"/>
                  <a:pt x="2825167" y="2564384"/>
                  <a:pt x="2882063" y="2700528"/>
                </a:cubicBezTo>
                <a:cubicBezTo>
                  <a:pt x="2938959" y="2836672"/>
                  <a:pt x="3555671" y="2804160"/>
                  <a:pt x="3772079" y="2706624"/>
                </a:cubicBezTo>
                <a:cubicBezTo>
                  <a:pt x="3988487" y="2609088"/>
                  <a:pt x="3988487" y="2249424"/>
                  <a:pt x="4180511" y="2115312"/>
                </a:cubicBezTo>
                <a:cubicBezTo>
                  <a:pt x="4372535" y="1981200"/>
                  <a:pt x="4877487" y="1802384"/>
                  <a:pt x="4924223" y="1901952"/>
                </a:cubicBezTo>
                <a:cubicBezTo>
                  <a:pt x="4970959" y="2001520"/>
                  <a:pt x="4401999" y="2580640"/>
                  <a:pt x="4460927" y="2712720"/>
                </a:cubicBezTo>
                <a:cubicBezTo>
                  <a:pt x="4519855" y="2844800"/>
                  <a:pt x="5140631" y="2695448"/>
                  <a:pt x="5277791" y="2694432"/>
                </a:cubicBezTo>
                <a:cubicBezTo>
                  <a:pt x="5414951" y="2693416"/>
                  <a:pt x="5349419" y="2700020"/>
                  <a:pt x="5283887" y="2706624"/>
                </a:cubicBez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61"/>
          <p:cNvSpPr/>
          <p:nvPr/>
        </p:nvSpPr>
        <p:spPr>
          <a:xfrm>
            <a:off x="459999" y="981456"/>
            <a:ext cx="5209281" cy="2777746"/>
          </a:xfrm>
          <a:custGeom>
            <a:avLst/>
            <a:gdLst>
              <a:gd name="connsiteX0" fmla="*/ 2575809 w 5209281"/>
              <a:gd name="connsiteY0" fmla="*/ 0 h 2777746"/>
              <a:gd name="connsiteX1" fmla="*/ 1289553 w 5209281"/>
              <a:gd name="connsiteY1" fmla="*/ 1036320 h 2777746"/>
              <a:gd name="connsiteX2" fmla="*/ 417825 w 5209281"/>
              <a:gd name="connsiteY2" fmla="*/ 1853184 h 2777746"/>
              <a:gd name="connsiteX3" fmla="*/ 9393 w 5209281"/>
              <a:gd name="connsiteY3" fmla="*/ 2627376 h 2777746"/>
              <a:gd name="connsiteX4" fmla="*/ 789681 w 5209281"/>
              <a:gd name="connsiteY4" fmla="*/ 2590800 h 2777746"/>
              <a:gd name="connsiteX5" fmla="*/ 1167633 w 5209281"/>
              <a:gd name="connsiteY5" fmla="*/ 2078736 h 2777746"/>
              <a:gd name="connsiteX6" fmla="*/ 1941825 w 5209281"/>
              <a:gd name="connsiteY6" fmla="*/ 1871472 h 2777746"/>
              <a:gd name="connsiteX7" fmla="*/ 1484625 w 5209281"/>
              <a:gd name="connsiteY7" fmla="*/ 2590800 h 2777746"/>
              <a:gd name="connsiteX8" fmla="*/ 2252721 w 5209281"/>
              <a:gd name="connsiteY8" fmla="*/ 2615184 h 2777746"/>
              <a:gd name="connsiteX9" fmla="*/ 2703825 w 5209281"/>
              <a:gd name="connsiteY9" fmla="*/ 1328928 h 2777746"/>
              <a:gd name="connsiteX10" fmla="*/ 4124193 w 5209281"/>
              <a:gd name="connsiteY10" fmla="*/ 1048512 h 2777746"/>
              <a:gd name="connsiteX11" fmla="*/ 3380481 w 5209281"/>
              <a:gd name="connsiteY11" fmla="*/ 1865376 h 2777746"/>
              <a:gd name="connsiteX12" fmla="*/ 2837937 w 5209281"/>
              <a:gd name="connsiteY12" fmla="*/ 2712720 h 2777746"/>
              <a:gd name="connsiteX13" fmla="*/ 3660897 w 5209281"/>
              <a:gd name="connsiteY13" fmla="*/ 2645664 h 2777746"/>
              <a:gd name="connsiteX14" fmla="*/ 4057137 w 5209281"/>
              <a:gd name="connsiteY14" fmla="*/ 2054352 h 2777746"/>
              <a:gd name="connsiteX15" fmla="*/ 4843521 w 5209281"/>
              <a:gd name="connsiteY15" fmla="*/ 1847088 h 2777746"/>
              <a:gd name="connsiteX16" fmla="*/ 4349745 w 5209281"/>
              <a:gd name="connsiteY16" fmla="*/ 2657856 h 2777746"/>
              <a:gd name="connsiteX17" fmla="*/ 5209281 w 5209281"/>
              <a:gd name="connsiteY17" fmla="*/ 2651760 h 2777746"/>
              <a:gd name="connsiteX18" fmla="*/ 5209281 w 5209281"/>
              <a:gd name="connsiteY18" fmla="*/ 2651760 h 2777746"/>
              <a:gd name="connsiteX19" fmla="*/ 5209281 w 5209281"/>
              <a:gd name="connsiteY19" fmla="*/ 2657856 h 2777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209281" h="2777746">
                <a:moveTo>
                  <a:pt x="2575809" y="0"/>
                </a:moveTo>
                <a:cubicBezTo>
                  <a:pt x="2112513" y="363728"/>
                  <a:pt x="1649217" y="727456"/>
                  <a:pt x="1289553" y="1036320"/>
                </a:cubicBezTo>
                <a:cubicBezTo>
                  <a:pt x="929889" y="1345184"/>
                  <a:pt x="631185" y="1588008"/>
                  <a:pt x="417825" y="1853184"/>
                </a:cubicBezTo>
                <a:cubicBezTo>
                  <a:pt x="204465" y="2118360"/>
                  <a:pt x="-52583" y="2504440"/>
                  <a:pt x="9393" y="2627376"/>
                </a:cubicBezTo>
                <a:cubicBezTo>
                  <a:pt x="71369" y="2750312"/>
                  <a:pt x="596641" y="2682240"/>
                  <a:pt x="789681" y="2590800"/>
                </a:cubicBezTo>
                <a:cubicBezTo>
                  <a:pt x="982721" y="2499360"/>
                  <a:pt x="975609" y="2198624"/>
                  <a:pt x="1167633" y="2078736"/>
                </a:cubicBezTo>
                <a:cubicBezTo>
                  <a:pt x="1359657" y="1958848"/>
                  <a:pt x="1888993" y="1786128"/>
                  <a:pt x="1941825" y="1871472"/>
                </a:cubicBezTo>
                <a:cubicBezTo>
                  <a:pt x="1994657" y="1956816"/>
                  <a:pt x="1432809" y="2466848"/>
                  <a:pt x="1484625" y="2590800"/>
                </a:cubicBezTo>
                <a:cubicBezTo>
                  <a:pt x="1536441" y="2714752"/>
                  <a:pt x="2049521" y="2825496"/>
                  <a:pt x="2252721" y="2615184"/>
                </a:cubicBezTo>
                <a:cubicBezTo>
                  <a:pt x="2455921" y="2404872"/>
                  <a:pt x="2391913" y="1590040"/>
                  <a:pt x="2703825" y="1328928"/>
                </a:cubicBezTo>
                <a:cubicBezTo>
                  <a:pt x="3015737" y="1067816"/>
                  <a:pt x="4011417" y="959104"/>
                  <a:pt x="4124193" y="1048512"/>
                </a:cubicBezTo>
                <a:cubicBezTo>
                  <a:pt x="4236969" y="1137920"/>
                  <a:pt x="3594857" y="1588008"/>
                  <a:pt x="3380481" y="1865376"/>
                </a:cubicBezTo>
                <a:cubicBezTo>
                  <a:pt x="3166105" y="2142744"/>
                  <a:pt x="2791201" y="2582672"/>
                  <a:pt x="2837937" y="2712720"/>
                </a:cubicBezTo>
                <a:cubicBezTo>
                  <a:pt x="2884673" y="2842768"/>
                  <a:pt x="3457697" y="2755392"/>
                  <a:pt x="3660897" y="2645664"/>
                </a:cubicBezTo>
                <a:cubicBezTo>
                  <a:pt x="3864097" y="2535936"/>
                  <a:pt x="3860033" y="2187448"/>
                  <a:pt x="4057137" y="2054352"/>
                </a:cubicBezTo>
                <a:cubicBezTo>
                  <a:pt x="4254241" y="1921256"/>
                  <a:pt x="4794753" y="1746504"/>
                  <a:pt x="4843521" y="1847088"/>
                </a:cubicBezTo>
                <a:cubicBezTo>
                  <a:pt x="4892289" y="1947672"/>
                  <a:pt x="4288785" y="2523744"/>
                  <a:pt x="4349745" y="2657856"/>
                </a:cubicBezTo>
                <a:cubicBezTo>
                  <a:pt x="4410705" y="2791968"/>
                  <a:pt x="5209281" y="2651760"/>
                  <a:pt x="5209281" y="2651760"/>
                </a:cubicBezTo>
                <a:lnTo>
                  <a:pt x="5209281" y="2651760"/>
                </a:lnTo>
                <a:lnTo>
                  <a:pt x="5209281" y="2657856"/>
                </a:lnTo>
              </a:path>
            </a:pathLst>
          </a:custGeom>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72" name="TextBox 71">
            <a:hlinkClick r:id="rId4" action="ppaction://hlinksldjump"/>
          </p:cNvPr>
          <p:cNvSpPr txBox="1"/>
          <p:nvPr/>
        </p:nvSpPr>
        <p:spPr>
          <a:xfrm>
            <a:off x="7010400" y="3867150"/>
            <a:ext cx="1219200" cy="323165"/>
          </a:xfrm>
          <a:prstGeom prst="rect">
            <a:avLst/>
          </a:prstGeom>
          <a:gradFill flip="none" rotWithShape="1">
            <a:gsLst>
              <a:gs pos="0">
                <a:schemeClr val="accent5">
                  <a:lumMod val="40000"/>
                  <a:lumOff val="60000"/>
                  <a:tint val="66000"/>
                  <a:satMod val="160000"/>
                </a:schemeClr>
              </a:gs>
              <a:gs pos="50000">
                <a:schemeClr val="accent5">
                  <a:lumMod val="40000"/>
                  <a:lumOff val="60000"/>
                  <a:tint val="44500"/>
                  <a:satMod val="160000"/>
                </a:schemeClr>
              </a:gs>
              <a:gs pos="100000">
                <a:schemeClr val="accent5">
                  <a:lumMod val="40000"/>
                  <a:lumOff val="60000"/>
                  <a:tint val="23500"/>
                  <a:satMod val="160000"/>
                </a:schemeClr>
              </a:gs>
            </a:gsLst>
            <a:lin ang="8100000" scaled="1"/>
            <a:tileRect/>
          </a:gradFill>
        </p:spPr>
        <p:txBody>
          <a:bodyPr wrap="square" rtlCol="0">
            <a:spAutoFit/>
          </a:bodyPr>
          <a:lstStyle/>
          <a:p>
            <a:endParaRPr lang="en-US" sz="1500" dirty="0" err="1"/>
          </a:p>
        </p:txBody>
      </p:sp>
      <p:sp>
        <p:nvSpPr>
          <p:cNvPr id="28" name="RS_Classification_Standard"/>
          <p:cNvSpPr txBox="1"/>
          <p:nvPr/>
        </p:nvSpPr>
        <p:spPr>
          <a:xfrm>
            <a:off x="8990047" y="4575021"/>
            <a:ext cx="153953" cy="212879"/>
          </a:xfrm>
          <a:prstGeom prst="rect">
            <a:avLst/>
          </a:prstGeom>
          <a:solidFill>
            <a:srgbClr val="FFFFFF">
              <a:alpha val="0"/>
            </a:srgbClr>
          </a:solidFill>
        </p:spPr>
        <p:txBody>
          <a:bodyPr vert="horz" wrap="none" lIns="76200" tIns="36830" rIns="76200" bIns="36830" rtlCol="0" anchor="ctr">
            <a:spAutoFit/>
          </a:bodyPr>
          <a:lstStyle/>
          <a:p>
            <a:endParaRPr lang="en-US" sz="900" b="1" kern="900" spc="100" dirty="0" err="1" smtClean="0">
              <a:solidFill>
                <a:srgbClr val="000000"/>
              </a:solidFill>
            </a:endParaRPr>
          </a:p>
        </p:txBody>
      </p:sp>
    </p:spTree>
    <p:custDataLst>
      <p:tags r:id="rId1"/>
    </p:custDataLst>
    <p:extLst>
      <p:ext uri="{BB962C8B-B14F-4D97-AF65-F5344CB8AC3E}">
        <p14:creationId xmlns:p14="http://schemas.microsoft.com/office/powerpoint/2010/main" val="40105831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Latency of </a:t>
            </a:r>
            <a:r>
              <a:rPr lang="en-US" dirty="0" smtClean="0"/>
              <a:t>optimized polar </a:t>
            </a:r>
            <a:r>
              <a:rPr lang="en-US" dirty="0"/>
              <a:t>transform.</a:t>
            </a:r>
          </a:p>
        </p:txBody>
      </p:sp>
      <p:sp>
        <p:nvSpPr>
          <p:cNvPr id="3" name="Content Placeholder 2"/>
          <p:cNvSpPr>
            <a:spLocks noGrp="1"/>
          </p:cNvSpPr>
          <p:nvPr>
            <p:ph idx="1"/>
          </p:nvPr>
        </p:nvSpPr>
        <p:spPr/>
        <p:txBody>
          <a:bodyPr/>
          <a:lstStyle/>
          <a:p>
            <a:r>
              <a:rPr lang="en-US" dirty="0"/>
              <a:t>With all the above optimizations avoiding copy operations, bits grouping, SIMD instructions, Lookup table and unrolled branch free implementation. The latency of polar transform is reduced significantly from 55us to 1.5us for N = 1024.</a:t>
            </a:r>
          </a:p>
          <a:p>
            <a:r>
              <a:rPr lang="en-US" dirty="0"/>
              <a:t>In other words current implementation of polar transform can encode 1024 bits with in 1.5 </a:t>
            </a:r>
            <a:r>
              <a:rPr lang="en-US" dirty="0" smtClean="0"/>
              <a:t>us.</a:t>
            </a:r>
            <a:endParaRPr lang="en-US" dirty="0"/>
          </a:p>
        </p:txBody>
      </p:sp>
      <p:sp>
        <p:nvSpPr>
          <p:cNvPr id="4" name="Date Placeholder 3"/>
          <p:cNvSpPr>
            <a:spLocks noGrp="1"/>
          </p:cNvSpPr>
          <p:nvPr>
            <p:ph type="dt" sz="half" idx="10"/>
          </p:nvPr>
        </p:nvSpPr>
        <p:spPr/>
        <p:txBody>
          <a:bodyPr/>
          <a:lstStyle/>
          <a:p>
            <a:fld id="{94A0871F-6E0E-4CC2-B1CD-86CBB0B356E2}" type="datetime1">
              <a:rPr lang="en-US" smtClean="0"/>
              <a:t>7/5/2018</a:t>
            </a:fld>
            <a:endParaRPr lang="en-US"/>
          </a:p>
        </p:txBody>
      </p:sp>
      <p:sp>
        <p:nvSpPr>
          <p:cNvPr id="28" name="RS_Classification_Standard"/>
          <p:cNvSpPr txBox="1"/>
          <p:nvPr/>
        </p:nvSpPr>
        <p:spPr>
          <a:xfrm>
            <a:off x="8990047" y="4575021"/>
            <a:ext cx="153953" cy="212879"/>
          </a:xfrm>
          <a:prstGeom prst="rect">
            <a:avLst/>
          </a:prstGeom>
          <a:solidFill>
            <a:srgbClr val="FFFFFF">
              <a:alpha val="0"/>
            </a:srgbClr>
          </a:solidFill>
        </p:spPr>
        <p:txBody>
          <a:bodyPr vert="horz" wrap="none" lIns="76200" tIns="36830" rIns="76200" bIns="36830" rtlCol="0" anchor="ctr">
            <a:spAutoFit/>
          </a:bodyPr>
          <a:lstStyle/>
          <a:p>
            <a:endParaRPr lang="en-US" sz="900" b="1" kern="900" spc="100" dirty="0" err="1" smtClean="0">
              <a:solidFill>
                <a:srgbClr val="000000"/>
              </a:solidFill>
            </a:endParaRPr>
          </a:p>
        </p:txBody>
      </p:sp>
    </p:spTree>
    <p:custDataLst>
      <p:tags r:id="rId1"/>
    </p:custDataLst>
    <p:extLst>
      <p:ext uri="{BB962C8B-B14F-4D97-AF65-F5344CB8AC3E}">
        <p14:creationId xmlns:p14="http://schemas.microsoft.com/office/powerpoint/2010/main" val="6404969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Efficient CRC calculation</a:t>
            </a:r>
          </a:p>
        </p:txBody>
      </p:sp>
      <p:sp>
        <p:nvSpPr>
          <p:cNvPr id="3" name="Content Placeholder 2"/>
          <p:cNvSpPr>
            <a:spLocks noGrp="1"/>
          </p:cNvSpPr>
          <p:nvPr>
            <p:ph idx="1"/>
          </p:nvPr>
        </p:nvSpPr>
        <p:spPr>
          <a:xfrm>
            <a:off x="304800" y="819150"/>
            <a:ext cx="8280000" cy="3483000"/>
          </a:xfrm>
        </p:spPr>
        <p:txBody>
          <a:bodyPr/>
          <a:lstStyle/>
          <a:p>
            <a:r>
              <a:rPr lang="en-US" dirty="0"/>
              <a:t>Another significant latency contributor to PDCCH Encoding chain is CRC calculation. On the fly CRC calculation takes  8us with CRC24.</a:t>
            </a:r>
          </a:p>
          <a:p>
            <a:r>
              <a:rPr lang="en-US" dirty="0"/>
              <a:t>In optimized implementation, a lookup table is built. In which 24 bit CRC is calculated for all combinations 8bits and stored in a look up table.</a:t>
            </a:r>
          </a:p>
          <a:p>
            <a:r>
              <a:rPr lang="en-US" dirty="0"/>
              <a:t>For more than 8 bits info bits, CRC read from lookup table for chunks of 8 bits and is combined to generate CRC for the whole data block.</a:t>
            </a:r>
          </a:p>
          <a:p>
            <a:r>
              <a:rPr lang="en-US" dirty="0"/>
              <a:t>Optimized implementation takes 0.8us for 64 information bits.</a:t>
            </a:r>
          </a:p>
        </p:txBody>
      </p:sp>
      <p:sp>
        <p:nvSpPr>
          <p:cNvPr id="4" name="Date Placeholder 3"/>
          <p:cNvSpPr>
            <a:spLocks noGrp="1"/>
          </p:cNvSpPr>
          <p:nvPr>
            <p:ph type="dt" sz="half" idx="10"/>
          </p:nvPr>
        </p:nvSpPr>
        <p:spPr/>
        <p:txBody>
          <a:bodyPr/>
          <a:lstStyle/>
          <a:p>
            <a:fld id="{F9A0F3C7-7E7F-4F55-921A-17E6DBD9A7E5}" type="datetime1">
              <a:rPr lang="en-US" smtClean="0"/>
              <a:t>7/5/2018</a:t>
            </a:fld>
            <a:endParaRPr lang="en-US"/>
          </a:p>
        </p:txBody>
      </p:sp>
      <p:sp>
        <p:nvSpPr>
          <p:cNvPr id="28" name="RS_Classification_Standard"/>
          <p:cNvSpPr txBox="1"/>
          <p:nvPr/>
        </p:nvSpPr>
        <p:spPr>
          <a:xfrm>
            <a:off x="8990047" y="4575021"/>
            <a:ext cx="153953" cy="212879"/>
          </a:xfrm>
          <a:prstGeom prst="rect">
            <a:avLst/>
          </a:prstGeom>
          <a:solidFill>
            <a:srgbClr val="FFFFFF">
              <a:alpha val="0"/>
            </a:srgbClr>
          </a:solidFill>
        </p:spPr>
        <p:txBody>
          <a:bodyPr vert="horz" wrap="none" lIns="76200" tIns="36830" rIns="76200" bIns="36830" rtlCol="0" anchor="ctr">
            <a:spAutoFit/>
          </a:bodyPr>
          <a:lstStyle/>
          <a:p>
            <a:endParaRPr lang="en-US" sz="900" b="1" kern="900" spc="100" dirty="0" err="1" smtClean="0">
              <a:solidFill>
                <a:srgbClr val="000000"/>
              </a:solidFill>
            </a:endParaRPr>
          </a:p>
        </p:txBody>
      </p:sp>
    </p:spTree>
    <p:custDataLst>
      <p:tags r:id="rId1"/>
    </p:custDataLst>
    <p:extLst>
      <p:ext uri="{BB962C8B-B14F-4D97-AF65-F5344CB8AC3E}">
        <p14:creationId xmlns:p14="http://schemas.microsoft.com/office/powerpoint/2010/main" val="1810512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optimizations to FEC chain</a:t>
            </a:r>
          </a:p>
        </p:txBody>
      </p:sp>
      <p:sp>
        <p:nvSpPr>
          <p:cNvPr id="3" name="Content Placeholder 2"/>
          <p:cNvSpPr>
            <a:spLocks noGrp="1"/>
          </p:cNvSpPr>
          <p:nvPr>
            <p:ph idx="1"/>
          </p:nvPr>
        </p:nvSpPr>
        <p:spPr>
          <a:xfrm>
            <a:off x="329520" y="819150"/>
            <a:ext cx="8280000" cy="3483000"/>
          </a:xfrm>
        </p:spPr>
        <p:txBody>
          <a:bodyPr/>
          <a:lstStyle/>
          <a:p>
            <a:pPr marL="180000" lvl="1">
              <a:buSzPct val="105000"/>
              <a:buFont typeface="Arial Black" pitchFamily="34" charset="0"/>
              <a:buChar char="ı"/>
            </a:pPr>
            <a:r>
              <a:rPr lang="en-US" dirty="0"/>
              <a:t>Using compiler primitives to help the branch predictor to reduce branches.</a:t>
            </a:r>
          </a:p>
          <a:p>
            <a:pPr marL="180000" lvl="1">
              <a:buSzPct val="105000"/>
              <a:buFont typeface="Arial Black" pitchFamily="34" charset="0"/>
              <a:buChar char="ı"/>
            </a:pPr>
            <a:r>
              <a:rPr lang="en-US" dirty="0"/>
              <a:t>Aligning memory to 32 bytes so that compiler can generate SIMD code wherever it is possible.</a:t>
            </a:r>
          </a:p>
          <a:p>
            <a:pPr marL="180000" lvl="1">
              <a:buSzPct val="105000"/>
              <a:buFont typeface="Arial Black" pitchFamily="34" charset="0"/>
              <a:buChar char="ı"/>
            </a:pPr>
            <a:r>
              <a:rPr lang="en-US" dirty="0"/>
              <a:t>Avoiding costly operations such as division and multiplications instead using right shift and left shift operations.</a:t>
            </a:r>
          </a:p>
          <a:p>
            <a:pPr marL="180000" lvl="1">
              <a:buSzPct val="105000"/>
              <a:buFont typeface="Arial Black" pitchFamily="34" charset="0"/>
              <a:buChar char="ı"/>
            </a:pPr>
            <a:r>
              <a:rPr lang="en-IN" dirty="0"/>
              <a:t>A</a:t>
            </a:r>
            <a:r>
              <a:rPr lang="en-US" dirty="0"/>
              <a:t>voiding dynamic memory allocations.</a:t>
            </a:r>
          </a:p>
          <a:p>
            <a:pPr marL="180000" lvl="1">
              <a:buSzPct val="105000"/>
              <a:buFont typeface="Arial Black" pitchFamily="34" charset="0"/>
              <a:buChar char="ı"/>
            </a:pPr>
            <a:r>
              <a:rPr lang="en-IN" dirty="0"/>
              <a:t>M</a:t>
            </a:r>
            <a:r>
              <a:rPr lang="en-US" dirty="0" err="1"/>
              <a:t>anual</a:t>
            </a:r>
            <a:r>
              <a:rPr lang="en-US" dirty="0"/>
              <a:t> loop unrolling to reduce the branches (Jumps) in the code.</a:t>
            </a:r>
          </a:p>
          <a:p>
            <a:pPr marL="180000" lvl="1">
              <a:buSzPct val="105000"/>
              <a:buFont typeface="Arial Black" pitchFamily="34" charset="0"/>
              <a:buChar char="ı"/>
            </a:pPr>
            <a:r>
              <a:rPr lang="en-IN" dirty="0"/>
              <a:t>Implementation log2 function using bit wise operations.</a:t>
            </a:r>
          </a:p>
          <a:p>
            <a:pPr marL="180000" lvl="1">
              <a:buSzPct val="105000"/>
              <a:buFont typeface="Arial Black" pitchFamily="34" charset="0"/>
              <a:buChar char="ı"/>
            </a:pPr>
            <a:endParaRPr lang="en-IN" dirty="0"/>
          </a:p>
          <a:p>
            <a:pPr marL="180000" lvl="1">
              <a:buSzPct val="105000"/>
              <a:buFont typeface="Arial Black" pitchFamily="34" charset="0"/>
              <a:buChar char="ı"/>
            </a:pPr>
            <a:endParaRPr lang="en-IN" dirty="0"/>
          </a:p>
          <a:p>
            <a:pPr marL="180000" lvl="1">
              <a:buSzPct val="105000"/>
              <a:buFont typeface="Arial Black" pitchFamily="34" charset="0"/>
              <a:buChar char="ı"/>
            </a:pPr>
            <a:r>
              <a:rPr lang="en-IN" dirty="0"/>
              <a:t>With all the above optimizations, Latency of the whole FEC chain is reduced from 411us to 20us.</a:t>
            </a:r>
            <a:endParaRPr lang="en-US" dirty="0"/>
          </a:p>
        </p:txBody>
      </p:sp>
      <p:sp>
        <p:nvSpPr>
          <p:cNvPr id="4" name="Date Placeholder 3"/>
          <p:cNvSpPr>
            <a:spLocks noGrp="1"/>
          </p:cNvSpPr>
          <p:nvPr>
            <p:ph type="dt" sz="half" idx="10"/>
          </p:nvPr>
        </p:nvSpPr>
        <p:spPr/>
        <p:txBody>
          <a:bodyPr/>
          <a:lstStyle/>
          <a:p>
            <a:fld id="{DE818C20-B04C-41D5-9A4D-B893E2A2248E}" type="datetime1">
              <a:rPr lang="en-US" smtClean="0"/>
              <a:t>7/5/2018</a:t>
            </a:fld>
            <a:endParaRPr lang="en-US"/>
          </a:p>
        </p:txBody>
      </p:sp>
      <p:sp>
        <p:nvSpPr>
          <p:cNvPr id="28" name="RS_Classification_Standard"/>
          <p:cNvSpPr txBox="1"/>
          <p:nvPr/>
        </p:nvSpPr>
        <p:spPr>
          <a:xfrm>
            <a:off x="8990047" y="4575021"/>
            <a:ext cx="153953" cy="212879"/>
          </a:xfrm>
          <a:prstGeom prst="rect">
            <a:avLst/>
          </a:prstGeom>
          <a:solidFill>
            <a:srgbClr val="FFFFFF">
              <a:alpha val="0"/>
            </a:srgbClr>
          </a:solidFill>
        </p:spPr>
        <p:txBody>
          <a:bodyPr vert="horz" wrap="none" lIns="76200" tIns="36830" rIns="76200" bIns="36830" rtlCol="0" anchor="ctr">
            <a:spAutoFit/>
          </a:bodyPr>
          <a:lstStyle/>
          <a:p>
            <a:endParaRPr lang="en-US" sz="900" b="1" kern="900" spc="100" dirty="0" err="1" smtClean="0">
              <a:solidFill>
                <a:srgbClr val="000000"/>
              </a:solidFill>
            </a:endParaRPr>
          </a:p>
        </p:txBody>
      </p:sp>
    </p:spTree>
    <p:custDataLst>
      <p:tags r:id="rId1"/>
    </p:custDataLst>
    <p:extLst>
      <p:ext uri="{BB962C8B-B14F-4D97-AF65-F5344CB8AC3E}">
        <p14:creationId xmlns:p14="http://schemas.microsoft.com/office/powerpoint/2010/main" val="15319639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TODO for Encoding</a:t>
            </a:r>
          </a:p>
        </p:txBody>
      </p:sp>
      <p:sp>
        <p:nvSpPr>
          <p:cNvPr id="3" name="Content Placeholder 2"/>
          <p:cNvSpPr>
            <a:spLocks noGrp="1"/>
          </p:cNvSpPr>
          <p:nvPr>
            <p:ph idx="1"/>
          </p:nvPr>
        </p:nvSpPr>
        <p:spPr/>
        <p:txBody>
          <a:bodyPr/>
          <a:lstStyle/>
          <a:p>
            <a:r>
              <a:rPr lang="en-US" dirty="0"/>
              <a:t>Optimizing the cache accesses. Probably prefetching the data from cache?</a:t>
            </a:r>
          </a:p>
          <a:p>
            <a:r>
              <a:rPr lang="en-US" dirty="0"/>
              <a:t>little difficult , Since it is hard to identify which part of the code is experiencing most cache misses.</a:t>
            </a:r>
          </a:p>
        </p:txBody>
      </p:sp>
      <p:sp>
        <p:nvSpPr>
          <p:cNvPr id="4" name="Date Placeholder 3"/>
          <p:cNvSpPr>
            <a:spLocks noGrp="1"/>
          </p:cNvSpPr>
          <p:nvPr>
            <p:ph type="dt" sz="half" idx="10"/>
          </p:nvPr>
        </p:nvSpPr>
        <p:spPr/>
        <p:txBody>
          <a:bodyPr/>
          <a:lstStyle/>
          <a:p>
            <a:fld id="{52327644-7626-4901-8DBE-12AD4A164590}" type="datetime1">
              <a:rPr lang="en-US" smtClean="0"/>
              <a:t>7/5/2018</a:t>
            </a:fld>
            <a:endParaRPr lang="en-US"/>
          </a:p>
        </p:txBody>
      </p:sp>
      <p:sp>
        <p:nvSpPr>
          <p:cNvPr id="28" name="RS_Classification_Standard"/>
          <p:cNvSpPr txBox="1"/>
          <p:nvPr/>
        </p:nvSpPr>
        <p:spPr>
          <a:xfrm>
            <a:off x="8990047" y="4575021"/>
            <a:ext cx="153953" cy="212879"/>
          </a:xfrm>
          <a:prstGeom prst="rect">
            <a:avLst/>
          </a:prstGeom>
          <a:solidFill>
            <a:srgbClr val="FFFFFF">
              <a:alpha val="0"/>
            </a:srgbClr>
          </a:solidFill>
        </p:spPr>
        <p:txBody>
          <a:bodyPr vert="horz" wrap="none" lIns="76200" tIns="36830" rIns="76200" bIns="36830" rtlCol="0" anchor="ctr">
            <a:spAutoFit/>
          </a:bodyPr>
          <a:lstStyle/>
          <a:p>
            <a:endParaRPr lang="en-US" sz="900" b="1" kern="900" spc="100" dirty="0" err="1" smtClean="0">
              <a:solidFill>
                <a:srgbClr val="000000"/>
              </a:solidFill>
            </a:endParaRPr>
          </a:p>
        </p:txBody>
      </p:sp>
    </p:spTree>
    <p:custDataLst>
      <p:tags r:id="rId1"/>
    </p:custDataLst>
    <p:extLst>
      <p:ext uri="{BB962C8B-B14F-4D97-AF65-F5344CB8AC3E}">
        <p14:creationId xmlns:p14="http://schemas.microsoft.com/office/powerpoint/2010/main" val="2344442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Polar Codes background.</a:t>
            </a:r>
          </a:p>
        </p:txBody>
      </p:sp>
      <p:sp>
        <p:nvSpPr>
          <p:cNvPr id="3" name="Content Placeholder 2"/>
          <p:cNvSpPr>
            <a:spLocks noGrp="1"/>
          </p:cNvSpPr>
          <p:nvPr>
            <p:ph idx="1"/>
          </p:nvPr>
        </p:nvSpPr>
        <p:spPr/>
        <p:txBody>
          <a:bodyPr/>
          <a:lstStyle/>
          <a:p>
            <a:r>
              <a:rPr lang="en-IN" dirty="0"/>
              <a:t>Invented by </a:t>
            </a:r>
            <a:r>
              <a:rPr lang="en-IN" dirty="0" err="1"/>
              <a:t>Erdal</a:t>
            </a:r>
            <a:r>
              <a:rPr lang="en-IN" dirty="0"/>
              <a:t> </a:t>
            </a:r>
            <a:r>
              <a:rPr lang="en-IN" dirty="0" err="1"/>
              <a:t>Arıkan</a:t>
            </a:r>
            <a:r>
              <a:rPr lang="en-IN" dirty="0"/>
              <a:t> in 2009.</a:t>
            </a:r>
          </a:p>
          <a:p>
            <a:r>
              <a:rPr lang="en-IN" dirty="0"/>
              <a:t>First codes to achieve channel capacity of binary memoryless channels with explicit construction.</a:t>
            </a:r>
          </a:p>
          <a:p>
            <a:r>
              <a:rPr lang="en-IN" dirty="0"/>
              <a:t>Encoding a involves polarizing channels to either completely noiseless or fully noisy channels.</a:t>
            </a:r>
          </a:p>
          <a:p>
            <a:endParaRPr lang="en-IN" dirty="0"/>
          </a:p>
        </p:txBody>
      </p:sp>
      <p:sp>
        <p:nvSpPr>
          <p:cNvPr id="4" name="Date Placeholder 3"/>
          <p:cNvSpPr>
            <a:spLocks noGrp="1"/>
          </p:cNvSpPr>
          <p:nvPr>
            <p:ph type="dt" sz="half" idx="10"/>
          </p:nvPr>
        </p:nvSpPr>
        <p:spPr/>
        <p:txBody>
          <a:bodyPr/>
          <a:lstStyle/>
          <a:p>
            <a:fld id="{2353453D-B47B-4613-9F08-98FA1CB14067}" type="datetime1">
              <a:rPr lang="en-US" smtClean="0"/>
              <a:t>7/5/2018</a:t>
            </a:fld>
            <a:endParaRPr lang="en-US" dirty="0"/>
          </a:p>
        </p:txBody>
      </p:sp>
      <p:pic>
        <p:nvPicPr>
          <p:cNvPr id="6" name="Picture 5">
            <a:extLst>
              <a:ext uri="{FF2B5EF4-FFF2-40B4-BE49-F238E27FC236}">
                <a16:creationId xmlns:a16="http://schemas.microsoft.com/office/drawing/2014/main" id="{05FA51C4-D92B-4C3B-A20C-4FE504B35A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8500" y="2200373"/>
            <a:ext cx="5257800" cy="2124773"/>
          </a:xfrm>
          <a:prstGeom prst="rect">
            <a:avLst/>
          </a:prstGeom>
        </p:spPr>
      </p:pic>
      <p:sp>
        <p:nvSpPr>
          <p:cNvPr id="7" name="TextBox 6">
            <a:extLst>
              <a:ext uri="{FF2B5EF4-FFF2-40B4-BE49-F238E27FC236}">
                <a16:creationId xmlns:a16="http://schemas.microsoft.com/office/drawing/2014/main" id="{0781CE99-2BD2-4014-A828-69AED7668B77}"/>
              </a:ext>
            </a:extLst>
          </p:cNvPr>
          <p:cNvSpPr txBox="1"/>
          <p:nvPr/>
        </p:nvSpPr>
        <p:spPr>
          <a:xfrm>
            <a:off x="6324600" y="2571750"/>
            <a:ext cx="1905000" cy="553998"/>
          </a:xfrm>
          <a:prstGeom prst="rect">
            <a:avLst/>
          </a:prstGeom>
          <a:noFill/>
        </p:spPr>
        <p:txBody>
          <a:bodyPr wrap="square" rtlCol="0">
            <a:spAutoFit/>
          </a:bodyPr>
          <a:lstStyle/>
          <a:p>
            <a:r>
              <a:rPr lang="en-IN" sz="1500" dirty="0"/>
              <a:t>Encoder circuit for N=2</a:t>
            </a:r>
            <a:endParaRPr lang="en-US" sz="1500" dirty="0" err="1"/>
          </a:p>
        </p:txBody>
      </p:sp>
      <p:sp>
        <p:nvSpPr>
          <p:cNvPr id="30" name="RS_Classification_Standard"/>
          <p:cNvSpPr txBox="1"/>
          <p:nvPr/>
        </p:nvSpPr>
        <p:spPr>
          <a:xfrm>
            <a:off x="8990047" y="4575021"/>
            <a:ext cx="153953" cy="212879"/>
          </a:xfrm>
          <a:prstGeom prst="rect">
            <a:avLst/>
          </a:prstGeom>
          <a:solidFill>
            <a:srgbClr val="FFFFFF">
              <a:alpha val="0"/>
            </a:srgbClr>
          </a:solidFill>
        </p:spPr>
        <p:txBody>
          <a:bodyPr vert="horz" wrap="none" lIns="76200" tIns="36830" rIns="76200" bIns="36830" rtlCol="0" anchor="ctr">
            <a:spAutoFit/>
          </a:bodyPr>
          <a:lstStyle/>
          <a:p>
            <a:endParaRPr lang="en-US" sz="900" b="1" kern="900" spc="100" dirty="0" err="1" smtClean="0">
              <a:solidFill>
                <a:srgbClr val="000000"/>
              </a:solidFill>
            </a:endParaRPr>
          </a:p>
        </p:txBody>
      </p:sp>
    </p:spTree>
    <p:custDataLst>
      <p:tags r:id="rId1"/>
    </p:custDataLst>
    <p:extLst>
      <p:ext uri="{BB962C8B-B14F-4D97-AF65-F5344CB8AC3E}">
        <p14:creationId xmlns:p14="http://schemas.microsoft.com/office/powerpoint/2010/main" val="33606269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work.</a:t>
            </a:r>
            <a:br>
              <a:rPr lang="en-US" dirty="0"/>
            </a:br>
            <a:r>
              <a:rPr lang="en-US" sz="2400" dirty="0"/>
              <a:t>Decoder implementation with SIMD</a:t>
            </a:r>
            <a:r>
              <a:rPr lang="en-US" dirty="0"/>
              <a:t>.</a:t>
            </a:r>
          </a:p>
        </p:txBody>
      </p:sp>
      <p:sp>
        <p:nvSpPr>
          <p:cNvPr id="3" name="Content Placeholder 2"/>
          <p:cNvSpPr>
            <a:spLocks noGrp="1"/>
          </p:cNvSpPr>
          <p:nvPr>
            <p:ph idx="1"/>
          </p:nvPr>
        </p:nvSpPr>
        <p:spPr>
          <a:xfrm>
            <a:off x="304800" y="1092021"/>
            <a:ext cx="8280000" cy="2013129"/>
          </a:xfrm>
        </p:spPr>
        <p:txBody>
          <a:bodyPr/>
          <a:lstStyle/>
          <a:p>
            <a:r>
              <a:rPr lang="en-US" dirty="0"/>
              <a:t>Have done literature survey related to decoding algorithms. </a:t>
            </a:r>
          </a:p>
          <a:p>
            <a:r>
              <a:rPr lang="en-US" dirty="0"/>
              <a:t>Three different decoding algorithms are popular, Successive cancellation(SC), Simplified Successive Cancellation(SSC) and Fast SSC</a:t>
            </a:r>
            <a:r>
              <a:rPr lang="en-US" dirty="0" smtClean="0"/>
              <a:t>.</a:t>
            </a:r>
            <a:endParaRPr lang="en-US" dirty="0"/>
          </a:p>
          <a:p>
            <a:r>
              <a:rPr lang="en-US" dirty="0"/>
              <a:t>Among three, Fast-SSC is the fastest decoder. </a:t>
            </a:r>
          </a:p>
          <a:p>
            <a:r>
              <a:rPr lang="en-US" dirty="0"/>
              <a:t>Currently, implementing the Fast SSC decoding algorithm</a:t>
            </a:r>
            <a:r>
              <a:rPr lang="en-US" dirty="0" smtClean="0"/>
              <a:t>. SIMD instructions are useful for implementing </a:t>
            </a:r>
            <a:r>
              <a:rPr lang="en-US" smtClean="0"/>
              <a:t>check node(CN) </a:t>
            </a:r>
            <a:r>
              <a:rPr lang="en-US" dirty="0" smtClean="0"/>
              <a:t>and </a:t>
            </a:r>
            <a:r>
              <a:rPr lang="en-US" smtClean="0"/>
              <a:t>variable node(VN) </a:t>
            </a:r>
            <a:r>
              <a:rPr lang="en-US" dirty="0" smtClean="0"/>
              <a:t>operations.</a:t>
            </a:r>
            <a:endParaRPr lang="en-US" dirty="0"/>
          </a:p>
        </p:txBody>
      </p:sp>
      <p:sp>
        <p:nvSpPr>
          <p:cNvPr id="4" name="Date Placeholder 3"/>
          <p:cNvSpPr>
            <a:spLocks noGrp="1"/>
          </p:cNvSpPr>
          <p:nvPr>
            <p:ph type="dt" sz="half" idx="10"/>
          </p:nvPr>
        </p:nvSpPr>
        <p:spPr/>
        <p:txBody>
          <a:bodyPr/>
          <a:lstStyle/>
          <a:p>
            <a:fld id="{44CEA6CF-8242-4118-AD62-7C84885F17E7}" type="datetime1">
              <a:rPr lang="en-US" smtClean="0"/>
              <a:t>7/5/2018</a:t>
            </a:fld>
            <a:endParaRPr lang="en-US"/>
          </a:p>
        </p:txBody>
      </p:sp>
      <p:sp>
        <p:nvSpPr>
          <p:cNvPr id="28" name="RS_Classification_Standard"/>
          <p:cNvSpPr txBox="1"/>
          <p:nvPr/>
        </p:nvSpPr>
        <p:spPr>
          <a:xfrm>
            <a:off x="8990047" y="4575021"/>
            <a:ext cx="153953" cy="212879"/>
          </a:xfrm>
          <a:prstGeom prst="rect">
            <a:avLst/>
          </a:prstGeom>
          <a:solidFill>
            <a:srgbClr val="FFFFFF">
              <a:alpha val="0"/>
            </a:srgbClr>
          </a:solidFill>
        </p:spPr>
        <p:txBody>
          <a:bodyPr vert="horz" wrap="none" lIns="76200" tIns="36830" rIns="76200" bIns="36830" rtlCol="0" anchor="ctr">
            <a:spAutoFit/>
          </a:bodyPr>
          <a:lstStyle/>
          <a:p>
            <a:endParaRPr lang="en-US" sz="900" b="1" kern="900" spc="100" dirty="0" err="1" smtClean="0">
              <a:solidFill>
                <a:srgbClr val="000000"/>
              </a:solidFill>
            </a:endParaRPr>
          </a:p>
        </p:txBody>
      </p:sp>
    </p:spTree>
    <p:custDataLst>
      <p:tags r:id="rId1"/>
    </p:custDataLst>
    <p:extLst>
      <p:ext uri="{BB962C8B-B14F-4D97-AF65-F5344CB8AC3E}">
        <p14:creationId xmlns:p14="http://schemas.microsoft.com/office/powerpoint/2010/main" val="12993264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directions</a:t>
            </a:r>
          </a:p>
        </p:txBody>
      </p:sp>
      <p:sp>
        <p:nvSpPr>
          <p:cNvPr id="3" name="Content Placeholder 2"/>
          <p:cNvSpPr>
            <a:spLocks noGrp="1"/>
          </p:cNvSpPr>
          <p:nvPr>
            <p:ph idx="1"/>
          </p:nvPr>
        </p:nvSpPr>
        <p:spPr>
          <a:xfrm>
            <a:off x="360000" y="819150"/>
            <a:ext cx="8280000" cy="3483000"/>
          </a:xfrm>
        </p:spPr>
        <p:txBody>
          <a:bodyPr/>
          <a:lstStyle/>
          <a:p>
            <a:pPr marL="342900" indent="-342900">
              <a:buFont typeface="+mj-lt"/>
              <a:buAutoNum type="arabicPeriod"/>
            </a:pPr>
            <a:r>
              <a:rPr lang="en-US" dirty="0"/>
              <a:t>Fastest algorithm </a:t>
            </a:r>
            <a:r>
              <a:rPr lang="en-US" dirty="0" err="1"/>
              <a:t>i.e</a:t>
            </a:r>
            <a:r>
              <a:rPr lang="en-US" dirty="0"/>
              <a:t> Fast-SSC identifies repetition and SPC component codes in polar code. These codes are decoded immediately without traversing the remaining tree.</a:t>
            </a:r>
          </a:p>
          <a:p>
            <a:pPr lvl="1"/>
            <a:r>
              <a:rPr lang="en-US" dirty="0"/>
              <a:t>Investigate whether it is possible to identify any other type of component code which allows faster decoding.</a:t>
            </a:r>
          </a:p>
          <a:p>
            <a:pPr marL="342900" indent="-342900">
              <a:buFont typeface="+mj-lt"/>
              <a:buAutoNum type="arabicPeriod"/>
            </a:pPr>
            <a:r>
              <a:rPr lang="en-US" dirty="0"/>
              <a:t>Hard decision decoding is just performing polar transform on received bits after threshold detection. Try performing soft decision decoding for lower level nodes and hard decoding for higher level nodes, This reduces the decoding latency but increases the BER. </a:t>
            </a:r>
          </a:p>
          <a:p>
            <a:pPr lvl="1"/>
            <a:r>
              <a:rPr lang="en-US" dirty="0"/>
              <a:t>Investigate BER versus level of hard decision decoding in tree. Can we trade a BER for low latency?</a:t>
            </a:r>
          </a:p>
          <a:p>
            <a:pPr marL="342900" indent="-342900">
              <a:buFont typeface="+mj-lt"/>
              <a:buAutoNum type="arabicPeriod"/>
            </a:pPr>
            <a:r>
              <a:rPr lang="en-US" dirty="0"/>
              <a:t>Any other ideas and Suggestions for improvement are welcome.</a:t>
            </a:r>
          </a:p>
        </p:txBody>
      </p:sp>
      <p:sp>
        <p:nvSpPr>
          <p:cNvPr id="4" name="Date Placeholder 3"/>
          <p:cNvSpPr>
            <a:spLocks noGrp="1"/>
          </p:cNvSpPr>
          <p:nvPr>
            <p:ph type="dt" sz="half" idx="10"/>
          </p:nvPr>
        </p:nvSpPr>
        <p:spPr/>
        <p:txBody>
          <a:bodyPr/>
          <a:lstStyle/>
          <a:p>
            <a:fld id="{C0D06860-3D27-430C-B457-5BFA0ACE0AA9}" type="datetime1">
              <a:rPr lang="en-US" smtClean="0"/>
              <a:t>7/5/2018</a:t>
            </a:fld>
            <a:endParaRPr lang="en-US"/>
          </a:p>
        </p:txBody>
      </p:sp>
      <p:sp>
        <p:nvSpPr>
          <p:cNvPr id="28" name="RS_Classification_Standard"/>
          <p:cNvSpPr txBox="1"/>
          <p:nvPr/>
        </p:nvSpPr>
        <p:spPr>
          <a:xfrm>
            <a:off x="8990047" y="4575021"/>
            <a:ext cx="153953" cy="212879"/>
          </a:xfrm>
          <a:prstGeom prst="rect">
            <a:avLst/>
          </a:prstGeom>
          <a:solidFill>
            <a:srgbClr val="FFFFFF">
              <a:alpha val="0"/>
            </a:srgbClr>
          </a:solidFill>
        </p:spPr>
        <p:txBody>
          <a:bodyPr vert="horz" wrap="none" lIns="76200" tIns="36830" rIns="76200" bIns="36830" rtlCol="0" anchor="ctr">
            <a:spAutoFit/>
          </a:bodyPr>
          <a:lstStyle/>
          <a:p>
            <a:endParaRPr lang="en-US" sz="900" b="1" kern="900" spc="100" dirty="0" err="1" smtClean="0">
              <a:solidFill>
                <a:srgbClr val="000000"/>
              </a:solidFill>
            </a:endParaRPr>
          </a:p>
        </p:txBody>
      </p:sp>
    </p:spTree>
    <p:custDataLst>
      <p:tags r:id="rId1"/>
    </p:custDataLst>
    <p:extLst>
      <p:ext uri="{BB962C8B-B14F-4D97-AF65-F5344CB8AC3E}">
        <p14:creationId xmlns:p14="http://schemas.microsoft.com/office/powerpoint/2010/main" val="2694541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xfrm>
            <a:off x="356687" y="742950"/>
            <a:ext cx="8280000" cy="3483000"/>
          </a:xfrm>
        </p:spPr>
        <p:txBody>
          <a:bodyPr/>
          <a:lstStyle/>
          <a:p>
            <a:r>
              <a:rPr lang="en-US" dirty="0"/>
              <a:t>E. </a:t>
            </a:r>
            <a:r>
              <a:rPr lang="en-US" dirty="0" err="1"/>
              <a:t>Arıkan</a:t>
            </a:r>
            <a:r>
              <a:rPr lang="en-US" dirty="0"/>
              <a:t>, “Channel polarization: A method for constructing capacity-achieving codes for symmetric binary-input memoryless channels,” IEEE Trans. Inform. Theory, vol. 55, pp. 3051–3073, July 2009.</a:t>
            </a:r>
          </a:p>
          <a:p>
            <a:r>
              <a:rPr lang="en-US" dirty="0"/>
              <a:t>Sarkis, G., &amp; Gross, W. J. (2013). Increasing the throughput of polar decoders. </a:t>
            </a:r>
            <a:r>
              <a:rPr lang="en-US" i="1" dirty="0"/>
              <a:t>IEEE Communications Letters</a:t>
            </a:r>
            <a:r>
              <a:rPr lang="en-US" dirty="0"/>
              <a:t>, </a:t>
            </a:r>
            <a:r>
              <a:rPr lang="en-US" i="1" dirty="0"/>
              <a:t>17</a:t>
            </a:r>
            <a:r>
              <a:rPr lang="en-US" dirty="0"/>
              <a:t>(4), 725–728.</a:t>
            </a:r>
          </a:p>
          <a:p>
            <a:r>
              <a:rPr lang="en-US" dirty="0" err="1"/>
              <a:t>Alamdar-Yazdi</a:t>
            </a:r>
            <a:r>
              <a:rPr lang="en-US" dirty="0"/>
              <a:t>, A., &amp; </a:t>
            </a:r>
            <a:r>
              <a:rPr lang="en-US" dirty="0" err="1"/>
              <a:t>Kschischang</a:t>
            </a:r>
            <a:r>
              <a:rPr lang="en-US" dirty="0"/>
              <a:t>, F. R. (2011). A simplified successive-cancellation decoder for polar codes. </a:t>
            </a:r>
            <a:r>
              <a:rPr lang="en-US" i="1" dirty="0"/>
              <a:t>IEEE Communications Letters</a:t>
            </a:r>
            <a:r>
              <a:rPr lang="en-US" dirty="0"/>
              <a:t>, </a:t>
            </a:r>
            <a:r>
              <a:rPr lang="en-US" i="1" dirty="0"/>
              <a:t>15</a:t>
            </a:r>
            <a:r>
              <a:rPr lang="en-US" dirty="0"/>
              <a:t>(12).</a:t>
            </a:r>
          </a:p>
          <a:p>
            <a:r>
              <a:rPr lang="en-US" dirty="0"/>
              <a:t>Low-Latency Software Polar Decoders, Pascal </a:t>
            </a:r>
            <a:r>
              <a:rPr lang="en-US" dirty="0" err="1"/>
              <a:t>Giard</a:t>
            </a:r>
            <a:r>
              <a:rPr lang="en-US" dirty="0"/>
              <a:t>, Claude </a:t>
            </a:r>
            <a:r>
              <a:rPr lang="en-US" dirty="0" err="1"/>
              <a:t>Thibeault</a:t>
            </a:r>
            <a:r>
              <a:rPr lang="en-US" dirty="0"/>
              <a:t>, Warren J. Gross.</a:t>
            </a:r>
          </a:p>
          <a:p>
            <a:r>
              <a:rPr lang="en-US" dirty="0"/>
              <a:t>A Practical Introduction to Polar Codes (A very simple tutorial for beginners) Harish </a:t>
            </a:r>
            <a:r>
              <a:rPr lang="en-US" dirty="0" err="1"/>
              <a:t>Vangala</a:t>
            </a:r>
            <a:r>
              <a:rPr lang="en-US" dirty="0"/>
              <a:t>, Yi Hong, and Emanuele </a:t>
            </a:r>
            <a:r>
              <a:rPr lang="en-US" dirty="0" err="1"/>
              <a:t>Viterbo</a:t>
            </a:r>
            <a:r>
              <a:rPr lang="en-US" dirty="0"/>
              <a:t>, Monash University, Australia.</a:t>
            </a:r>
          </a:p>
          <a:p>
            <a:r>
              <a:rPr lang="en-US" dirty="0"/>
              <a:t>3rd Generation Partnership Project; </a:t>
            </a:r>
          </a:p>
          <a:p>
            <a:r>
              <a:rPr lang="en-US" dirty="0"/>
              <a:t>Technical Specification Group Radio Access Network; NR; Multiplexing and channel coding (Release 15).</a:t>
            </a:r>
          </a:p>
          <a:p>
            <a:endParaRPr lang="en-US" dirty="0"/>
          </a:p>
          <a:p>
            <a:endParaRPr lang="en-US" dirty="0"/>
          </a:p>
        </p:txBody>
      </p:sp>
      <p:sp>
        <p:nvSpPr>
          <p:cNvPr id="4" name="Date Placeholder 3"/>
          <p:cNvSpPr>
            <a:spLocks noGrp="1"/>
          </p:cNvSpPr>
          <p:nvPr>
            <p:ph type="dt" sz="half" idx="10"/>
          </p:nvPr>
        </p:nvSpPr>
        <p:spPr/>
        <p:txBody>
          <a:bodyPr/>
          <a:lstStyle/>
          <a:p>
            <a:fld id="{C0D06860-3D27-430C-B457-5BFA0ACE0AA9}" type="datetime1">
              <a:rPr lang="en-US" smtClean="0"/>
              <a:t>7/5/2018</a:t>
            </a:fld>
            <a:endParaRPr lang="en-US"/>
          </a:p>
        </p:txBody>
      </p:sp>
      <p:sp>
        <p:nvSpPr>
          <p:cNvPr id="28" name="RS_Classification_Standard"/>
          <p:cNvSpPr txBox="1"/>
          <p:nvPr/>
        </p:nvSpPr>
        <p:spPr>
          <a:xfrm>
            <a:off x="8990047" y="4575021"/>
            <a:ext cx="153953" cy="212879"/>
          </a:xfrm>
          <a:prstGeom prst="rect">
            <a:avLst/>
          </a:prstGeom>
          <a:solidFill>
            <a:srgbClr val="FFFFFF">
              <a:alpha val="0"/>
            </a:srgbClr>
          </a:solidFill>
        </p:spPr>
        <p:txBody>
          <a:bodyPr vert="horz" wrap="none" lIns="76200" tIns="36830" rIns="76200" bIns="36830" rtlCol="0" anchor="ctr">
            <a:spAutoFit/>
          </a:bodyPr>
          <a:lstStyle/>
          <a:p>
            <a:endParaRPr lang="en-US" sz="900" b="1" kern="900" spc="100" dirty="0" err="1" smtClean="0">
              <a:solidFill>
                <a:srgbClr val="000000"/>
              </a:solidFill>
            </a:endParaRPr>
          </a:p>
        </p:txBody>
      </p:sp>
    </p:spTree>
    <p:custDataLst>
      <p:tags r:id="rId1"/>
    </p:custDataLst>
    <p:extLst>
      <p:ext uri="{BB962C8B-B14F-4D97-AF65-F5344CB8AC3E}">
        <p14:creationId xmlns:p14="http://schemas.microsoft.com/office/powerpoint/2010/main" val="12901451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Thanks</a:t>
            </a:r>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C0D06860-3D27-430C-B457-5BFA0ACE0AA9}" type="datetime1">
              <a:rPr lang="en-US" smtClean="0"/>
              <a:t>7/5/2018</a:t>
            </a:fld>
            <a:endParaRPr lang="en-US"/>
          </a:p>
        </p:txBody>
      </p:sp>
      <p:sp>
        <p:nvSpPr>
          <p:cNvPr id="29" name="RS_Classification_Standard"/>
          <p:cNvSpPr txBox="1"/>
          <p:nvPr/>
        </p:nvSpPr>
        <p:spPr>
          <a:xfrm>
            <a:off x="8990047" y="4575021"/>
            <a:ext cx="153953" cy="212879"/>
          </a:xfrm>
          <a:prstGeom prst="rect">
            <a:avLst/>
          </a:prstGeom>
          <a:solidFill>
            <a:srgbClr val="FFFFFF">
              <a:alpha val="0"/>
            </a:srgbClr>
          </a:solidFill>
        </p:spPr>
        <p:txBody>
          <a:bodyPr vert="horz" wrap="none" lIns="76200" tIns="36830" rIns="76200" bIns="36830" rtlCol="0" anchor="ctr">
            <a:spAutoFit/>
          </a:bodyPr>
          <a:lstStyle/>
          <a:p>
            <a:endParaRPr lang="en-US" sz="900" b="1" kern="900" spc="100" dirty="0" err="1" smtClean="0">
              <a:solidFill>
                <a:srgbClr val="000000"/>
              </a:solidFill>
            </a:endParaRPr>
          </a:p>
        </p:txBody>
      </p:sp>
    </p:spTree>
    <p:custDataLst>
      <p:tags r:id="rId1"/>
    </p:custDataLst>
    <p:extLst>
      <p:ext uri="{BB962C8B-B14F-4D97-AF65-F5344CB8AC3E}">
        <p14:creationId xmlns:p14="http://schemas.microsoft.com/office/powerpoint/2010/main" val="914055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000" y="101138"/>
            <a:ext cx="8280000" cy="810000"/>
          </a:xfrm>
        </p:spPr>
        <p:txBody>
          <a:bodyPr/>
          <a:lstStyle/>
          <a:p>
            <a:r>
              <a:rPr lang="en-US" dirty="0"/>
              <a:t>Polar Codes background.</a:t>
            </a:r>
            <a:br>
              <a:rPr lang="en-US" dirty="0"/>
            </a:br>
            <a:r>
              <a:rPr lang="en-US" sz="2000" dirty="0">
                <a:solidFill>
                  <a:schemeClr val="tx1"/>
                </a:solidFill>
              </a:rPr>
              <a:t>Sample encoding in circuit for N = 8</a:t>
            </a:r>
          </a:p>
        </p:txBody>
      </p:sp>
      <p:sp>
        <p:nvSpPr>
          <p:cNvPr id="3" name="Content Placeholder 2"/>
          <p:cNvSpPr>
            <a:spLocks noGrp="1"/>
          </p:cNvSpPr>
          <p:nvPr>
            <p:ph idx="1"/>
          </p:nvPr>
        </p:nvSpPr>
        <p:spPr>
          <a:xfrm>
            <a:off x="366626" y="830250"/>
            <a:ext cx="8280000" cy="3483000"/>
          </a:xfrm>
        </p:spPr>
        <p:txBody>
          <a:bodyPr/>
          <a:lstStyle/>
          <a:p>
            <a:r>
              <a:rPr lang="en-IN" dirty="0"/>
              <a:t># of info bits=4, code word size(N)  = 8.</a:t>
            </a:r>
            <a:endParaRPr lang="en-US" dirty="0"/>
          </a:p>
        </p:txBody>
      </p:sp>
      <p:sp>
        <p:nvSpPr>
          <p:cNvPr id="4" name="Date Placeholder 3"/>
          <p:cNvSpPr>
            <a:spLocks noGrp="1"/>
          </p:cNvSpPr>
          <p:nvPr>
            <p:ph type="dt" sz="half" idx="10"/>
          </p:nvPr>
        </p:nvSpPr>
        <p:spPr/>
        <p:txBody>
          <a:bodyPr/>
          <a:lstStyle/>
          <a:p>
            <a:fld id="{2353453D-B47B-4613-9F08-98FA1CB14067}" type="datetime1">
              <a:rPr lang="en-US" smtClean="0"/>
              <a:t>7/5/2018</a:t>
            </a:fld>
            <a:endParaRPr lang="en-US" dirty="0"/>
          </a:p>
        </p:txBody>
      </p:sp>
      <p:pic>
        <p:nvPicPr>
          <p:cNvPr id="6" name="Picture 5">
            <a:extLst>
              <a:ext uri="{FF2B5EF4-FFF2-40B4-BE49-F238E27FC236}">
                <a16:creationId xmlns:a16="http://schemas.microsoft.com/office/drawing/2014/main" id="{E17E2D87-78BD-4A1B-BF74-25D6475A9F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123950"/>
            <a:ext cx="6052794" cy="3242025"/>
          </a:xfrm>
          <a:prstGeom prst="rect">
            <a:avLst/>
          </a:prstGeom>
        </p:spPr>
      </p:pic>
      <p:sp>
        <p:nvSpPr>
          <p:cNvPr id="29" name="RS_Classification_Standard"/>
          <p:cNvSpPr txBox="1"/>
          <p:nvPr/>
        </p:nvSpPr>
        <p:spPr>
          <a:xfrm>
            <a:off x="8990047" y="4575021"/>
            <a:ext cx="153953" cy="212879"/>
          </a:xfrm>
          <a:prstGeom prst="rect">
            <a:avLst/>
          </a:prstGeom>
          <a:solidFill>
            <a:srgbClr val="FFFFFF">
              <a:alpha val="0"/>
            </a:srgbClr>
          </a:solidFill>
        </p:spPr>
        <p:txBody>
          <a:bodyPr vert="horz" wrap="none" lIns="76200" tIns="36830" rIns="76200" bIns="36830" rtlCol="0" anchor="ctr">
            <a:spAutoFit/>
          </a:bodyPr>
          <a:lstStyle/>
          <a:p>
            <a:endParaRPr lang="en-US" sz="900" b="1" kern="900" spc="100" dirty="0" err="1" smtClean="0">
              <a:solidFill>
                <a:srgbClr val="000000"/>
              </a:solidFill>
            </a:endParaRPr>
          </a:p>
        </p:txBody>
      </p:sp>
    </p:spTree>
    <p:custDataLst>
      <p:tags r:id="rId1"/>
    </p:custDataLst>
    <p:extLst>
      <p:ext uri="{BB962C8B-B14F-4D97-AF65-F5344CB8AC3E}">
        <p14:creationId xmlns:p14="http://schemas.microsoft.com/office/powerpoint/2010/main" val="3585734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68132-CAFD-4B48-914F-DB5CBAEA8D51}"/>
              </a:ext>
            </a:extLst>
          </p:cNvPr>
          <p:cNvSpPr>
            <a:spLocks noGrp="1"/>
          </p:cNvSpPr>
          <p:nvPr>
            <p:ph type="title"/>
          </p:nvPr>
        </p:nvSpPr>
        <p:spPr/>
        <p:txBody>
          <a:bodyPr/>
          <a:lstStyle/>
          <a:p>
            <a:r>
              <a:rPr lang="en-US" dirty="0"/>
              <a:t>Polar Codes background.</a:t>
            </a:r>
          </a:p>
        </p:txBody>
      </p:sp>
      <p:sp>
        <p:nvSpPr>
          <p:cNvPr id="3" name="Content Placeholder 2">
            <a:extLst>
              <a:ext uri="{FF2B5EF4-FFF2-40B4-BE49-F238E27FC236}">
                <a16:creationId xmlns:a16="http://schemas.microsoft.com/office/drawing/2014/main" id="{A492FE9B-5B07-4D78-9675-86AACC05FB06}"/>
              </a:ext>
            </a:extLst>
          </p:cNvPr>
          <p:cNvSpPr>
            <a:spLocks noGrp="1"/>
          </p:cNvSpPr>
          <p:nvPr>
            <p:ph idx="1"/>
          </p:nvPr>
        </p:nvSpPr>
        <p:spPr/>
        <p:txBody>
          <a:bodyPr/>
          <a:lstStyle/>
          <a:p>
            <a:r>
              <a:rPr lang="en-IN" dirty="0"/>
              <a:t>As N becomes large, fraction of reliable bit indices approach the capacity of the channel.</a:t>
            </a:r>
          </a:p>
          <a:p>
            <a:r>
              <a:rPr lang="en-IN" dirty="0"/>
              <a:t>Reliability indices selection is done based on the channel condition(SNR)</a:t>
            </a:r>
          </a:p>
          <a:p>
            <a:r>
              <a:rPr lang="en-IN" dirty="0"/>
              <a:t>Many construction methods proposed such density evolution etc.</a:t>
            </a:r>
          </a:p>
          <a:p>
            <a:r>
              <a:rPr lang="en-IN" dirty="0"/>
              <a:t>Still very complex to construct code on the fly.</a:t>
            </a:r>
          </a:p>
          <a:p>
            <a:r>
              <a:rPr lang="en-IN" dirty="0"/>
              <a:t>5G </a:t>
            </a:r>
            <a:r>
              <a:rPr lang="en-IN" dirty="0" smtClean="0"/>
              <a:t>standard (</a:t>
            </a:r>
            <a:r>
              <a:rPr lang="en-IN" dirty="0" err="1"/>
              <a:t>Huwaei</a:t>
            </a:r>
            <a:r>
              <a:rPr lang="en-IN" dirty="0"/>
              <a:t> contribution) proposes a heuristic low complexity polar code construction independent of channel condition.</a:t>
            </a:r>
          </a:p>
          <a:p>
            <a:r>
              <a:rPr lang="en-IN" dirty="0"/>
              <a:t>This construction performs sufficiently good over a large range of SNR.</a:t>
            </a:r>
            <a:endParaRPr lang="en-US" dirty="0"/>
          </a:p>
        </p:txBody>
      </p:sp>
      <p:sp>
        <p:nvSpPr>
          <p:cNvPr id="4" name="Date Placeholder 3">
            <a:extLst>
              <a:ext uri="{FF2B5EF4-FFF2-40B4-BE49-F238E27FC236}">
                <a16:creationId xmlns:a16="http://schemas.microsoft.com/office/drawing/2014/main" id="{3EA6BC1D-6AB7-41E6-809D-288526051337}"/>
              </a:ext>
            </a:extLst>
          </p:cNvPr>
          <p:cNvSpPr>
            <a:spLocks noGrp="1"/>
          </p:cNvSpPr>
          <p:nvPr>
            <p:ph type="dt" sz="half" idx="10"/>
          </p:nvPr>
        </p:nvSpPr>
        <p:spPr/>
        <p:txBody>
          <a:bodyPr/>
          <a:lstStyle/>
          <a:p>
            <a:fld id="{C0D06860-3D27-430C-B457-5BFA0ACE0AA9}" type="datetime1">
              <a:rPr lang="en-US" smtClean="0"/>
              <a:t>7/5/2018</a:t>
            </a:fld>
            <a:endParaRPr lang="en-US"/>
          </a:p>
        </p:txBody>
      </p:sp>
      <p:sp>
        <p:nvSpPr>
          <p:cNvPr id="28" name="RS_Classification_Standard"/>
          <p:cNvSpPr txBox="1"/>
          <p:nvPr/>
        </p:nvSpPr>
        <p:spPr>
          <a:xfrm>
            <a:off x="8990047" y="4575021"/>
            <a:ext cx="153953" cy="212879"/>
          </a:xfrm>
          <a:prstGeom prst="rect">
            <a:avLst/>
          </a:prstGeom>
          <a:solidFill>
            <a:srgbClr val="FFFFFF">
              <a:alpha val="0"/>
            </a:srgbClr>
          </a:solidFill>
        </p:spPr>
        <p:txBody>
          <a:bodyPr vert="horz" wrap="none" lIns="76200" tIns="36830" rIns="76200" bIns="36830" rtlCol="0" anchor="ctr">
            <a:spAutoFit/>
          </a:bodyPr>
          <a:lstStyle/>
          <a:p>
            <a:endParaRPr lang="en-US" sz="900" b="1" kern="900" spc="100" dirty="0" err="1" smtClean="0">
              <a:solidFill>
                <a:srgbClr val="000000"/>
              </a:solidFill>
            </a:endParaRPr>
          </a:p>
        </p:txBody>
      </p:sp>
    </p:spTree>
    <p:custDataLst>
      <p:tags r:id="rId1"/>
    </p:custDataLst>
    <p:extLst>
      <p:ext uri="{BB962C8B-B14F-4D97-AF65-F5344CB8AC3E}">
        <p14:creationId xmlns:p14="http://schemas.microsoft.com/office/powerpoint/2010/main" val="3177329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000" y="162000"/>
            <a:ext cx="8280000" cy="466650"/>
          </a:xfrm>
        </p:spPr>
        <p:txBody>
          <a:bodyPr/>
          <a:lstStyle/>
          <a:p>
            <a:r>
              <a:rPr lang="en-US" dirty="0"/>
              <a:t>Polar Encoding Chain in 5G</a:t>
            </a:r>
          </a:p>
        </p:txBody>
      </p:sp>
      <p:sp>
        <p:nvSpPr>
          <p:cNvPr id="4" name="Date Placeholder 3"/>
          <p:cNvSpPr>
            <a:spLocks noGrp="1"/>
          </p:cNvSpPr>
          <p:nvPr>
            <p:ph type="dt" sz="half" idx="10"/>
          </p:nvPr>
        </p:nvSpPr>
        <p:spPr/>
        <p:txBody>
          <a:bodyPr/>
          <a:lstStyle/>
          <a:p>
            <a:fld id="{4E80E144-60B9-494A-B39D-134BBAAC0451}" type="datetime1">
              <a:rPr lang="en-US" smtClean="0"/>
              <a:t>7/5/2018</a:t>
            </a:fld>
            <a:endParaRPr lang="en-US"/>
          </a:p>
        </p:txBody>
      </p:sp>
      <p:pic>
        <p:nvPicPr>
          <p:cNvPr id="6" name="Picture 5">
            <a:extLst>
              <a:ext uri="{FF2B5EF4-FFF2-40B4-BE49-F238E27FC236}">
                <a16:creationId xmlns:a16="http://schemas.microsoft.com/office/drawing/2014/main" id="{6D831758-BD1B-4861-99B5-7FE704AC98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7369" y="742950"/>
            <a:ext cx="5402589" cy="3521176"/>
          </a:xfrm>
          <a:prstGeom prst="rect">
            <a:avLst/>
          </a:prstGeom>
        </p:spPr>
      </p:pic>
      <p:sp>
        <p:nvSpPr>
          <p:cNvPr id="28" name="RS_Classification_Standard"/>
          <p:cNvSpPr txBox="1"/>
          <p:nvPr/>
        </p:nvSpPr>
        <p:spPr>
          <a:xfrm>
            <a:off x="8990047" y="4575021"/>
            <a:ext cx="153953" cy="212879"/>
          </a:xfrm>
          <a:prstGeom prst="rect">
            <a:avLst/>
          </a:prstGeom>
          <a:solidFill>
            <a:srgbClr val="FFFFFF">
              <a:alpha val="0"/>
            </a:srgbClr>
          </a:solidFill>
        </p:spPr>
        <p:txBody>
          <a:bodyPr vert="horz" wrap="none" lIns="76200" tIns="36830" rIns="76200" bIns="36830" rtlCol="0" anchor="ctr">
            <a:spAutoFit/>
          </a:bodyPr>
          <a:lstStyle/>
          <a:p>
            <a:endParaRPr lang="en-US" sz="900" b="1" kern="900" spc="100" dirty="0" err="1" smtClean="0">
              <a:solidFill>
                <a:srgbClr val="000000"/>
              </a:solidFill>
            </a:endParaRPr>
          </a:p>
        </p:txBody>
      </p:sp>
    </p:spTree>
    <p:custDataLst>
      <p:tags r:id="rId1"/>
    </p:custDataLst>
    <p:extLst>
      <p:ext uri="{BB962C8B-B14F-4D97-AF65-F5344CB8AC3E}">
        <p14:creationId xmlns:p14="http://schemas.microsoft.com/office/powerpoint/2010/main" val="4266726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nSpc>
                <a:spcPct val="112000"/>
              </a:lnSpc>
              <a:spcBef>
                <a:spcPts val="0"/>
              </a:spcBef>
              <a:buSzPct val="105000"/>
            </a:pPr>
            <a:r>
              <a:rPr lang="en-US" dirty="0"/>
              <a:t>Measuring the latency.</a:t>
            </a:r>
            <a:br>
              <a:rPr lang="en-US" dirty="0"/>
            </a:br>
            <a:r>
              <a:rPr lang="en-US" sz="1800" dirty="0">
                <a:solidFill>
                  <a:srgbClr val="000000"/>
                </a:solidFill>
                <a:latin typeface="Arial"/>
              </a:rPr>
              <a:t>First step in code optimization.</a:t>
            </a:r>
            <a:r>
              <a:rPr lang="en-US" sz="1500" dirty="0">
                <a:solidFill>
                  <a:srgbClr val="000000"/>
                </a:solidFill>
                <a:latin typeface="Arial"/>
              </a:rPr>
              <a:t/>
            </a:r>
            <a:br>
              <a:rPr lang="en-US" sz="1500" dirty="0">
                <a:solidFill>
                  <a:srgbClr val="000000"/>
                </a:solidFill>
                <a:latin typeface="Arial"/>
              </a:rPr>
            </a:br>
            <a:endParaRPr lang="en-US" dirty="0"/>
          </a:p>
        </p:txBody>
      </p:sp>
      <p:sp>
        <p:nvSpPr>
          <p:cNvPr id="3" name="Content Placeholder 2"/>
          <p:cNvSpPr>
            <a:spLocks noGrp="1"/>
          </p:cNvSpPr>
          <p:nvPr>
            <p:ph idx="1"/>
          </p:nvPr>
        </p:nvSpPr>
        <p:spPr/>
        <p:txBody>
          <a:bodyPr/>
          <a:lstStyle/>
          <a:p>
            <a:r>
              <a:rPr lang="en-US" dirty="0"/>
              <a:t>Aim is to reduce the latency of encoding and decoding.</a:t>
            </a:r>
          </a:p>
          <a:p>
            <a:r>
              <a:rPr lang="en-US" dirty="0"/>
              <a:t>Requires accurate measurement of latency.</a:t>
            </a:r>
          </a:p>
          <a:p>
            <a:r>
              <a:rPr lang="en-US" dirty="0"/>
              <a:t>C++ STL </a:t>
            </a:r>
            <a:r>
              <a:rPr lang="en-US" dirty="0" err="1"/>
              <a:t>chrono</a:t>
            </a:r>
            <a:r>
              <a:rPr lang="en-US" dirty="0"/>
              <a:t> library provides high resolution time measurement, accuracy in the order of Nano seconds.</a:t>
            </a:r>
          </a:p>
          <a:p>
            <a:r>
              <a:rPr lang="en-US" dirty="0"/>
              <a:t>Accuracy guaranteed only in Linux platform.</a:t>
            </a:r>
          </a:p>
          <a:p>
            <a:endParaRPr lang="en-US" dirty="0"/>
          </a:p>
          <a:p>
            <a:r>
              <a:rPr lang="en-US" dirty="0"/>
              <a:t>Sample latency measurement snippet.</a:t>
            </a:r>
          </a:p>
          <a:p>
            <a:endParaRPr lang="en-US" dirty="0"/>
          </a:p>
          <a:p>
            <a:pPr marL="360000" lvl="2" indent="0">
              <a:buNone/>
            </a:pPr>
            <a:r>
              <a:rPr lang="en-US" sz="1200" b="1" dirty="0">
                <a:solidFill>
                  <a:srgbClr val="000000"/>
                </a:solidFill>
                <a:latin typeface="Consolas" panose="020B0609020204030204" pitchFamily="49" charset="0"/>
              </a:rPr>
              <a:t> high_resolution_clock::time_point start = high_resolution_clock::now();</a:t>
            </a:r>
          </a:p>
          <a:p>
            <a:pPr marL="360000" lvl="2" indent="0">
              <a:buNone/>
            </a:pPr>
            <a:endParaRPr lang="en-US" sz="1200" b="1" dirty="0">
              <a:latin typeface="Consolas" panose="020B0609020204030204" pitchFamily="49" charset="0"/>
            </a:endParaRPr>
          </a:p>
          <a:p>
            <a:pPr marL="360000" lvl="2" indent="0">
              <a:buNone/>
            </a:pPr>
            <a:r>
              <a:rPr lang="en-US" sz="1200" b="1" dirty="0">
                <a:solidFill>
                  <a:srgbClr val="000000"/>
                </a:solidFill>
                <a:latin typeface="Consolas" panose="020B0609020204030204" pitchFamily="49" charset="0"/>
              </a:rPr>
              <a:t> encodedData = PbchFecModule.fastEncode(</a:t>
            </a:r>
            <a:r>
              <a:rPr lang="en-US" sz="1200" b="1" dirty="0" err="1">
                <a:solidFill>
                  <a:srgbClr val="000000"/>
                </a:solidFill>
                <a:latin typeface="Consolas" panose="020B0609020204030204" pitchFamily="49" charset="0"/>
              </a:rPr>
              <a:t>mib</a:t>
            </a:r>
            <a:r>
              <a:rPr lang="en-US" sz="1200" b="1" dirty="0">
                <a:solidFill>
                  <a:srgbClr val="000000"/>
                </a:solidFill>
                <a:latin typeface="Consolas" panose="020B0609020204030204" pitchFamily="49" charset="0"/>
              </a:rPr>
              <a:t>, sfn, </a:t>
            </a:r>
            <a:r>
              <a:rPr lang="en-US" sz="1200" b="1" dirty="0" err="1">
                <a:solidFill>
                  <a:srgbClr val="000000"/>
                </a:solidFill>
                <a:latin typeface="Consolas" panose="020B0609020204030204" pitchFamily="49" charset="0"/>
              </a:rPr>
              <a:t>n_hf</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iSSB</a:t>
            </a:r>
            <a:r>
              <a:rPr lang="en-US" sz="1200" b="1" dirty="0">
                <a:solidFill>
                  <a:srgbClr val="000000"/>
                </a:solidFill>
                <a:latin typeface="Consolas" panose="020B0609020204030204" pitchFamily="49" charset="0"/>
              </a:rPr>
              <a:t>, k0);</a:t>
            </a:r>
          </a:p>
          <a:p>
            <a:pPr marL="360000" lvl="2" indent="0">
              <a:buNone/>
            </a:pPr>
            <a:endParaRPr lang="en-US" sz="1200" b="1" dirty="0">
              <a:latin typeface="Consolas" panose="020B0609020204030204" pitchFamily="49" charset="0"/>
            </a:endParaRPr>
          </a:p>
          <a:p>
            <a:pPr marL="360000" lvl="2" indent="0">
              <a:buNone/>
            </a:pPr>
            <a:r>
              <a:rPr lang="en-US" sz="1200" b="1" dirty="0">
                <a:solidFill>
                  <a:srgbClr val="000000"/>
                </a:solidFill>
                <a:latin typeface="Consolas" panose="020B0609020204030204" pitchFamily="49" charset="0"/>
              </a:rPr>
              <a:t> high_resolution_clock::time_point end = high_resolution_clock::now();</a:t>
            </a:r>
            <a:endParaRPr lang="en-US" sz="1200" b="1" dirty="0"/>
          </a:p>
        </p:txBody>
      </p:sp>
      <p:sp>
        <p:nvSpPr>
          <p:cNvPr id="4" name="Date Placeholder 3"/>
          <p:cNvSpPr>
            <a:spLocks noGrp="1"/>
          </p:cNvSpPr>
          <p:nvPr>
            <p:ph type="dt" sz="half" idx="10"/>
          </p:nvPr>
        </p:nvSpPr>
        <p:spPr/>
        <p:txBody>
          <a:bodyPr/>
          <a:lstStyle/>
          <a:p>
            <a:fld id="{986BFC4A-4F57-4AA2-9615-F227532C6D43}" type="datetime1">
              <a:rPr lang="en-US" smtClean="0"/>
              <a:t>7/5/2018</a:t>
            </a:fld>
            <a:endParaRPr lang="en-US"/>
          </a:p>
        </p:txBody>
      </p:sp>
      <p:sp>
        <p:nvSpPr>
          <p:cNvPr id="28" name="RS_Classification_Standard"/>
          <p:cNvSpPr txBox="1"/>
          <p:nvPr/>
        </p:nvSpPr>
        <p:spPr>
          <a:xfrm>
            <a:off x="8990047" y="4575021"/>
            <a:ext cx="153953" cy="212879"/>
          </a:xfrm>
          <a:prstGeom prst="rect">
            <a:avLst/>
          </a:prstGeom>
          <a:solidFill>
            <a:srgbClr val="FFFFFF">
              <a:alpha val="0"/>
            </a:srgbClr>
          </a:solidFill>
        </p:spPr>
        <p:txBody>
          <a:bodyPr vert="horz" wrap="none" lIns="76200" tIns="36830" rIns="76200" bIns="36830" rtlCol="0" anchor="ctr">
            <a:spAutoFit/>
          </a:bodyPr>
          <a:lstStyle/>
          <a:p>
            <a:endParaRPr lang="en-US" sz="900" b="1" kern="900" spc="100" dirty="0" err="1" smtClean="0">
              <a:solidFill>
                <a:srgbClr val="000000"/>
              </a:solidFill>
            </a:endParaRPr>
          </a:p>
        </p:txBody>
      </p:sp>
    </p:spTree>
    <p:custDataLst>
      <p:tags r:id="rId1"/>
    </p:custDataLst>
    <p:extLst>
      <p:ext uri="{BB962C8B-B14F-4D97-AF65-F5344CB8AC3E}">
        <p14:creationId xmlns:p14="http://schemas.microsoft.com/office/powerpoint/2010/main" val="470179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nSpc>
                <a:spcPct val="112000"/>
              </a:lnSpc>
              <a:spcBef>
                <a:spcPts val="0"/>
              </a:spcBef>
              <a:buSzPct val="105000"/>
            </a:pPr>
            <a:r>
              <a:rPr lang="en-US" dirty="0"/>
              <a:t>Profiling the code.</a:t>
            </a:r>
            <a:br>
              <a:rPr lang="en-US" dirty="0"/>
            </a:br>
            <a:r>
              <a:rPr lang="en-US" sz="1800" dirty="0">
                <a:solidFill>
                  <a:srgbClr val="000000"/>
                </a:solidFill>
                <a:latin typeface="Arial"/>
              </a:rPr>
              <a:t>Second step in code optimization.</a:t>
            </a:r>
            <a:endParaRPr lang="en-US" dirty="0"/>
          </a:p>
        </p:txBody>
      </p:sp>
      <p:sp>
        <p:nvSpPr>
          <p:cNvPr id="3" name="Content Placeholder 2"/>
          <p:cNvSpPr>
            <a:spLocks noGrp="1"/>
          </p:cNvSpPr>
          <p:nvPr>
            <p:ph idx="1"/>
          </p:nvPr>
        </p:nvSpPr>
        <p:spPr/>
        <p:txBody>
          <a:bodyPr/>
          <a:lstStyle/>
          <a:p>
            <a:r>
              <a:rPr lang="en-US" dirty="0"/>
              <a:t>Helps to identify hotspots in the code.</a:t>
            </a:r>
          </a:p>
          <a:p>
            <a:r>
              <a:rPr lang="en-US" dirty="0"/>
              <a:t>Used open source profiler called perf.</a:t>
            </a:r>
          </a:p>
          <a:p>
            <a:r>
              <a:rPr lang="en-US" dirty="0"/>
              <a:t>Very low overhead and doesn’t require modification of binary file.</a:t>
            </a:r>
          </a:p>
          <a:p>
            <a:r>
              <a:rPr lang="en-US" dirty="0"/>
              <a:t>Data captured from hardware performance counters of the processor.</a:t>
            </a:r>
          </a:p>
          <a:p>
            <a:r>
              <a:rPr lang="en-US" dirty="0"/>
              <a:t>Accurately reflects the runtime behavior of the program.</a:t>
            </a:r>
          </a:p>
        </p:txBody>
      </p:sp>
      <p:sp>
        <p:nvSpPr>
          <p:cNvPr id="4" name="Date Placeholder 3"/>
          <p:cNvSpPr>
            <a:spLocks noGrp="1"/>
          </p:cNvSpPr>
          <p:nvPr>
            <p:ph type="dt" sz="half" idx="10"/>
          </p:nvPr>
        </p:nvSpPr>
        <p:spPr/>
        <p:txBody>
          <a:bodyPr/>
          <a:lstStyle/>
          <a:p>
            <a:fld id="{9D956EFB-E394-49F8-BBE8-3B50B15B50D0}" type="datetime1">
              <a:rPr lang="en-US" smtClean="0"/>
              <a:t>7/5/2018</a:t>
            </a:fld>
            <a:endParaRPr lang="en-US"/>
          </a:p>
        </p:txBody>
      </p:sp>
      <p:sp>
        <p:nvSpPr>
          <p:cNvPr id="28" name="RS_Classification_Standard"/>
          <p:cNvSpPr txBox="1"/>
          <p:nvPr/>
        </p:nvSpPr>
        <p:spPr>
          <a:xfrm>
            <a:off x="8990047" y="4575021"/>
            <a:ext cx="153953" cy="212879"/>
          </a:xfrm>
          <a:prstGeom prst="rect">
            <a:avLst/>
          </a:prstGeom>
          <a:solidFill>
            <a:srgbClr val="FFFFFF">
              <a:alpha val="0"/>
            </a:srgbClr>
          </a:solidFill>
        </p:spPr>
        <p:txBody>
          <a:bodyPr vert="horz" wrap="none" lIns="76200" tIns="36830" rIns="76200" bIns="36830" rtlCol="0" anchor="ctr">
            <a:spAutoFit/>
          </a:bodyPr>
          <a:lstStyle/>
          <a:p>
            <a:endParaRPr lang="en-US" sz="900" b="1" kern="900" spc="100" dirty="0" err="1" smtClean="0">
              <a:solidFill>
                <a:srgbClr val="000000"/>
              </a:solidFill>
            </a:endParaRPr>
          </a:p>
        </p:txBody>
      </p:sp>
    </p:spTree>
    <p:custDataLst>
      <p:tags r:id="rId1"/>
    </p:custDataLst>
    <p:extLst>
      <p:ext uri="{BB962C8B-B14F-4D97-AF65-F5344CB8AC3E}">
        <p14:creationId xmlns:p14="http://schemas.microsoft.com/office/powerpoint/2010/main" val="2098256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 report</a:t>
            </a:r>
          </a:p>
        </p:txBody>
      </p:sp>
      <p:sp>
        <p:nvSpPr>
          <p:cNvPr id="12" name="Content Placeholder 11"/>
          <p:cNvSpPr>
            <a:spLocks noGrp="1"/>
          </p:cNvSpPr>
          <p:nvPr>
            <p:ph idx="1"/>
          </p:nvPr>
        </p:nvSpPr>
        <p:spPr>
          <a:xfrm>
            <a:off x="76200" y="581928"/>
            <a:ext cx="8280000" cy="3483000"/>
          </a:xfrm>
        </p:spPr>
        <p:txBody>
          <a:bodyPr/>
          <a:lstStyle/>
          <a:p>
            <a:pPr algn="r"/>
            <a:endParaRPr lang="en-US" dirty="0"/>
          </a:p>
          <a:p>
            <a:pPr algn="r"/>
            <a:endParaRPr lang="en-US" dirty="0"/>
          </a:p>
          <a:p>
            <a:pPr algn="r"/>
            <a:endParaRPr lang="en-US" dirty="0"/>
          </a:p>
          <a:p>
            <a:pPr algn="r"/>
            <a:endParaRPr lang="en-US" dirty="0"/>
          </a:p>
          <a:p>
            <a:pPr algn="r"/>
            <a:r>
              <a:rPr lang="en-US" dirty="0">
                <a:hlinkClick r:id="rId3" action="ppaction://hlinksldjump"/>
              </a:rPr>
              <a:t>latency slide</a:t>
            </a:r>
            <a:endParaRPr lang="en-US" dirty="0"/>
          </a:p>
        </p:txBody>
      </p:sp>
      <p:pic>
        <p:nvPicPr>
          <p:cNvPr id="14" name="Content Placeholder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800" y="776977"/>
            <a:ext cx="5785949" cy="3482975"/>
          </a:xfrm>
          <a:prstGeom prst="rect">
            <a:avLst/>
          </a:prstGeom>
        </p:spPr>
      </p:pic>
      <p:sp>
        <p:nvSpPr>
          <p:cNvPr id="109" name="Date Placeholder 108"/>
          <p:cNvSpPr>
            <a:spLocks noGrp="1"/>
          </p:cNvSpPr>
          <p:nvPr>
            <p:ph type="dt" sz="half" idx="10"/>
          </p:nvPr>
        </p:nvSpPr>
        <p:spPr/>
        <p:txBody>
          <a:bodyPr/>
          <a:lstStyle/>
          <a:p>
            <a:fld id="{19B116F9-6547-459C-8F36-A42A73B5F873}" type="datetime1">
              <a:rPr lang="en-US" smtClean="0"/>
              <a:t>7/5/2018</a:t>
            </a:fld>
            <a:endParaRPr lang="en-US"/>
          </a:p>
        </p:txBody>
      </p:sp>
      <p:sp>
        <p:nvSpPr>
          <p:cNvPr id="28" name="RS_Classification_Standard"/>
          <p:cNvSpPr txBox="1"/>
          <p:nvPr/>
        </p:nvSpPr>
        <p:spPr>
          <a:xfrm>
            <a:off x="8990047" y="4575021"/>
            <a:ext cx="153953" cy="212879"/>
          </a:xfrm>
          <a:prstGeom prst="rect">
            <a:avLst/>
          </a:prstGeom>
          <a:solidFill>
            <a:srgbClr val="FFFFFF">
              <a:alpha val="0"/>
            </a:srgbClr>
          </a:solidFill>
        </p:spPr>
        <p:txBody>
          <a:bodyPr vert="horz" wrap="none" lIns="76200" tIns="36830" rIns="76200" bIns="36830" rtlCol="0" anchor="ctr">
            <a:spAutoFit/>
          </a:bodyPr>
          <a:lstStyle/>
          <a:p>
            <a:endParaRPr lang="en-US" sz="900" b="1" kern="900" spc="100" dirty="0" err="1" smtClean="0">
              <a:solidFill>
                <a:srgbClr val="000000"/>
              </a:solidFill>
            </a:endParaRPr>
          </a:p>
        </p:txBody>
      </p:sp>
    </p:spTree>
    <p:custDataLst>
      <p:tags r:id="rId1"/>
    </p:custDataLst>
    <p:extLst>
      <p:ext uri="{BB962C8B-B14F-4D97-AF65-F5344CB8AC3E}">
        <p14:creationId xmlns:p14="http://schemas.microsoft.com/office/powerpoint/2010/main" val="137382193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S_CLASSIFICATION_RESETFORMATTING" val="True"/>
</p:tagLst>
</file>

<file path=ppt/tags/tag10.xml><?xml version="1.0" encoding="utf-8"?>
<p:tagLst xmlns:a="http://schemas.openxmlformats.org/drawingml/2006/main" xmlns:r="http://schemas.openxmlformats.org/officeDocument/2006/relationships" xmlns:p="http://schemas.openxmlformats.org/presentationml/2006/main">
  <p:tag name="RS_CLASSIFICATIONID" val="0"/>
  <p:tag name="RS_CLASSIFICATION" val="UNRESTRICTED"/>
</p:tagLst>
</file>

<file path=ppt/tags/tag11.xml><?xml version="1.0" encoding="utf-8"?>
<p:tagLst xmlns:a="http://schemas.openxmlformats.org/drawingml/2006/main" xmlns:r="http://schemas.openxmlformats.org/officeDocument/2006/relationships" xmlns:p="http://schemas.openxmlformats.org/presentationml/2006/main">
  <p:tag name="RS_CLASSIFICATIONID" val="0"/>
  <p:tag name="RS_CLASSIFICATION" val="UNRESTRICTED"/>
</p:tagLst>
</file>

<file path=ppt/tags/tag12.xml><?xml version="1.0" encoding="utf-8"?>
<p:tagLst xmlns:a="http://schemas.openxmlformats.org/drawingml/2006/main" xmlns:r="http://schemas.openxmlformats.org/officeDocument/2006/relationships" xmlns:p="http://schemas.openxmlformats.org/presentationml/2006/main">
  <p:tag name="RS_CLASSIFICATIONID" val="0"/>
  <p:tag name="RS_CLASSIFICATION" val="UNRESTRICTED"/>
</p:tagLst>
</file>

<file path=ppt/tags/tag13.xml><?xml version="1.0" encoding="utf-8"?>
<p:tagLst xmlns:a="http://schemas.openxmlformats.org/drawingml/2006/main" xmlns:r="http://schemas.openxmlformats.org/officeDocument/2006/relationships" xmlns:p="http://schemas.openxmlformats.org/presentationml/2006/main">
  <p:tag name="RS_CLASSIFICATIONID" val="0"/>
  <p:tag name="RS_CLASSIFICATION" val="UNRESTRICTED"/>
</p:tagLst>
</file>

<file path=ppt/tags/tag14.xml><?xml version="1.0" encoding="utf-8"?>
<p:tagLst xmlns:a="http://schemas.openxmlformats.org/drawingml/2006/main" xmlns:r="http://schemas.openxmlformats.org/officeDocument/2006/relationships" xmlns:p="http://schemas.openxmlformats.org/presentationml/2006/main">
  <p:tag name="RS_CLASSIFICATIONID" val="0"/>
  <p:tag name="RS_CLASSIFICATION" val="UNRESTRICTED"/>
</p:tagLst>
</file>

<file path=ppt/tags/tag15.xml><?xml version="1.0" encoding="utf-8"?>
<p:tagLst xmlns:a="http://schemas.openxmlformats.org/drawingml/2006/main" xmlns:r="http://schemas.openxmlformats.org/officeDocument/2006/relationships" xmlns:p="http://schemas.openxmlformats.org/presentationml/2006/main">
  <p:tag name="RS_CLASSIFICATIONID" val="0"/>
  <p:tag name="RS_CLASSIFICATION" val="UNRESTRICTED"/>
</p:tagLst>
</file>

<file path=ppt/tags/tag16.xml><?xml version="1.0" encoding="utf-8"?>
<p:tagLst xmlns:a="http://schemas.openxmlformats.org/drawingml/2006/main" xmlns:r="http://schemas.openxmlformats.org/officeDocument/2006/relationships" xmlns:p="http://schemas.openxmlformats.org/presentationml/2006/main">
  <p:tag name="RS_CLASSIFICATIONID" val="0"/>
  <p:tag name="RS_CLASSIFICATION" val="UNRESTRICTED"/>
</p:tagLst>
</file>

<file path=ppt/tags/tag17.xml><?xml version="1.0" encoding="utf-8"?>
<p:tagLst xmlns:a="http://schemas.openxmlformats.org/drawingml/2006/main" xmlns:r="http://schemas.openxmlformats.org/officeDocument/2006/relationships" xmlns:p="http://schemas.openxmlformats.org/presentationml/2006/main">
  <p:tag name="RS_CLASSIFICATIONID" val="0"/>
  <p:tag name="RS_CLASSIFICATION" val="UNRESTRICTED"/>
</p:tagLst>
</file>

<file path=ppt/tags/tag18.xml><?xml version="1.0" encoding="utf-8"?>
<p:tagLst xmlns:a="http://schemas.openxmlformats.org/drawingml/2006/main" xmlns:r="http://schemas.openxmlformats.org/officeDocument/2006/relationships" xmlns:p="http://schemas.openxmlformats.org/presentationml/2006/main">
  <p:tag name="RS_CLASSIFICATIONID" val="0"/>
  <p:tag name="RS_CLASSIFICATION" val="UNRESTRICTED"/>
</p:tagLst>
</file>

<file path=ppt/tags/tag19.xml><?xml version="1.0" encoding="utf-8"?>
<p:tagLst xmlns:a="http://schemas.openxmlformats.org/drawingml/2006/main" xmlns:r="http://schemas.openxmlformats.org/officeDocument/2006/relationships" xmlns:p="http://schemas.openxmlformats.org/presentationml/2006/main">
  <p:tag name="RS_CLASSIFICATIONID" val="0"/>
  <p:tag name="RS_CLASSIFICATION" val="UNRESTRICTED"/>
</p:tagLst>
</file>

<file path=ppt/tags/tag2.xml><?xml version="1.0" encoding="utf-8"?>
<p:tagLst xmlns:a="http://schemas.openxmlformats.org/drawingml/2006/main" xmlns:r="http://schemas.openxmlformats.org/officeDocument/2006/relationships" xmlns:p="http://schemas.openxmlformats.org/presentationml/2006/main">
  <p:tag name="RS_CLASSIFICATIONID" val="0"/>
  <p:tag name="RS_CLASSIFICATION" val="UNRESTRICTED"/>
</p:tagLst>
</file>

<file path=ppt/tags/tag20.xml><?xml version="1.0" encoding="utf-8"?>
<p:tagLst xmlns:a="http://schemas.openxmlformats.org/drawingml/2006/main" xmlns:r="http://schemas.openxmlformats.org/officeDocument/2006/relationships" xmlns:p="http://schemas.openxmlformats.org/presentationml/2006/main">
  <p:tag name="RS_CLASSIFICATIONID" val="0"/>
  <p:tag name="RS_CLASSIFICATION" val="UNRESTRICTED"/>
</p:tagLst>
</file>

<file path=ppt/tags/tag21.xml><?xml version="1.0" encoding="utf-8"?>
<p:tagLst xmlns:a="http://schemas.openxmlformats.org/drawingml/2006/main" xmlns:r="http://schemas.openxmlformats.org/officeDocument/2006/relationships" xmlns:p="http://schemas.openxmlformats.org/presentationml/2006/main">
  <p:tag name="RS_CLASSIFICATIONID" val="0"/>
  <p:tag name="RS_CLASSIFICATION" val="UNRESTRICTED"/>
</p:tagLst>
</file>

<file path=ppt/tags/tag22.xml><?xml version="1.0" encoding="utf-8"?>
<p:tagLst xmlns:a="http://schemas.openxmlformats.org/drawingml/2006/main" xmlns:r="http://schemas.openxmlformats.org/officeDocument/2006/relationships" xmlns:p="http://schemas.openxmlformats.org/presentationml/2006/main">
  <p:tag name="RS_CLASSIFICATIONID" val="0"/>
  <p:tag name="RS_CLASSIFICATION" val="UNRESTRICTED"/>
</p:tagLst>
</file>

<file path=ppt/tags/tag23.xml><?xml version="1.0" encoding="utf-8"?>
<p:tagLst xmlns:a="http://schemas.openxmlformats.org/drawingml/2006/main" xmlns:r="http://schemas.openxmlformats.org/officeDocument/2006/relationships" xmlns:p="http://schemas.openxmlformats.org/presentationml/2006/main">
  <p:tag name="RS_CLASSIFICATIONID" val="0"/>
  <p:tag name="RS_CLASSIFICATION" val="UNRESTRICTED"/>
</p:tagLst>
</file>

<file path=ppt/tags/tag24.xml><?xml version="1.0" encoding="utf-8"?>
<p:tagLst xmlns:a="http://schemas.openxmlformats.org/drawingml/2006/main" xmlns:r="http://schemas.openxmlformats.org/officeDocument/2006/relationships" xmlns:p="http://schemas.openxmlformats.org/presentationml/2006/main">
  <p:tag name="RS_CLASSIFICATIONID" val="0"/>
  <p:tag name="RS_CLASSIFICATION" val="UNRESTRICTED"/>
</p:tagLst>
</file>

<file path=ppt/tags/tag25.xml><?xml version="1.0" encoding="utf-8"?>
<p:tagLst xmlns:a="http://schemas.openxmlformats.org/drawingml/2006/main" xmlns:r="http://schemas.openxmlformats.org/officeDocument/2006/relationships" xmlns:p="http://schemas.openxmlformats.org/presentationml/2006/main">
  <p:tag name="RS_CLASSIFICATIONID" val="0"/>
  <p:tag name="RS_CLASSIFICATION" val="UNRESTRICTED"/>
</p:tagLst>
</file>

<file path=ppt/tags/tag26.xml><?xml version="1.0" encoding="utf-8"?>
<p:tagLst xmlns:a="http://schemas.openxmlformats.org/drawingml/2006/main" xmlns:r="http://schemas.openxmlformats.org/officeDocument/2006/relationships" xmlns:p="http://schemas.openxmlformats.org/presentationml/2006/main">
  <p:tag name="RS_CLASSIFICATIONID" val="0"/>
  <p:tag name="RS_CLASSIFICATION" val="UNRESTRICTED"/>
</p:tagLst>
</file>

<file path=ppt/tags/tag27.xml><?xml version="1.0" encoding="utf-8"?>
<p:tagLst xmlns:a="http://schemas.openxmlformats.org/drawingml/2006/main" xmlns:r="http://schemas.openxmlformats.org/officeDocument/2006/relationships" xmlns:p="http://schemas.openxmlformats.org/presentationml/2006/main">
  <p:tag name="RS_CLASSIFICATIONID" val="0"/>
  <p:tag name="RS_CLASSIFICATION" val="UNRESTRICTED"/>
</p:tagLst>
</file>

<file path=ppt/tags/tag28.xml><?xml version="1.0" encoding="utf-8"?>
<p:tagLst xmlns:a="http://schemas.openxmlformats.org/drawingml/2006/main" xmlns:r="http://schemas.openxmlformats.org/officeDocument/2006/relationships" xmlns:p="http://schemas.openxmlformats.org/presentationml/2006/main">
  <p:tag name="RS_CLASSIFICATIONID" val="0"/>
  <p:tag name="RS_CLASSIFICATION" val="UNRESTRICTED"/>
</p:tagLst>
</file>

<file path=ppt/tags/tag29.xml><?xml version="1.0" encoding="utf-8"?>
<p:tagLst xmlns:a="http://schemas.openxmlformats.org/drawingml/2006/main" xmlns:r="http://schemas.openxmlformats.org/officeDocument/2006/relationships" xmlns:p="http://schemas.openxmlformats.org/presentationml/2006/main">
  <p:tag name="RS_CLASSIFICATIONID" val="0"/>
  <p:tag name="RS_CLASSIFICATION" val="UNRESTRICTED"/>
</p:tagLst>
</file>

<file path=ppt/tags/tag3.xml><?xml version="1.0" encoding="utf-8"?>
<p:tagLst xmlns:a="http://schemas.openxmlformats.org/drawingml/2006/main" xmlns:r="http://schemas.openxmlformats.org/officeDocument/2006/relationships" xmlns:p="http://schemas.openxmlformats.org/presentationml/2006/main">
  <p:tag name="RS_CLASSIFICATIONID" val="0"/>
  <p:tag name="RS_CLASSIFICATION" val="UNRESTRICTED"/>
</p:tagLst>
</file>

<file path=ppt/tags/tag30.xml><?xml version="1.0" encoding="utf-8"?>
<p:tagLst xmlns:a="http://schemas.openxmlformats.org/drawingml/2006/main" xmlns:r="http://schemas.openxmlformats.org/officeDocument/2006/relationships" xmlns:p="http://schemas.openxmlformats.org/presentationml/2006/main">
  <p:tag name="RS_CLASSIFICATIONID" val="0"/>
  <p:tag name="RS_CLASSIFICATION" val="UNRESTRICTED"/>
</p:tagLst>
</file>

<file path=ppt/tags/tag31.xml><?xml version="1.0" encoding="utf-8"?>
<p:tagLst xmlns:a="http://schemas.openxmlformats.org/drawingml/2006/main" xmlns:r="http://schemas.openxmlformats.org/officeDocument/2006/relationships" xmlns:p="http://schemas.openxmlformats.org/presentationml/2006/main">
  <p:tag name="RS_CLASSIFICATIONID" val="0"/>
  <p:tag name="RS_CLASSIFICATION" val="UNRESTRICTED"/>
</p:tagLst>
</file>

<file path=ppt/tags/tag32.xml><?xml version="1.0" encoding="utf-8"?>
<p:tagLst xmlns:a="http://schemas.openxmlformats.org/drawingml/2006/main" xmlns:r="http://schemas.openxmlformats.org/officeDocument/2006/relationships" xmlns:p="http://schemas.openxmlformats.org/presentationml/2006/main">
  <p:tag name="RS_CLASSIFICATIONID" val="0"/>
  <p:tag name="RS_CLASSIFICATION" val="UNRESTRICTED"/>
</p:tagLst>
</file>

<file path=ppt/tags/tag33.xml><?xml version="1.0" encoding="utf-8"?>
<p:tagLst xmlns:a="http://schemas.openxmlformats.org/drawingml/2006/main" xmlns:r="http://schemas.openxmlformats.org/officeDocument/2006/relationships" xmlns:p="http://schemas.openxmlformats.org/presentationml/2006/main">
  <p:tag name="RS_CLASSIFICATIONID" val="0"/>
  <p:tag name="RS_CLASSIFICATION" val="UNRESTRICTED"/>
</p:tagLst>
</file>

<file path=ppt/tags/tag34.xml><?xml version="1.0" encoding="utf-8"?>
<p:tagLst xmlns:a="http://schemas.openxmlformats.org/drawingml/2006/main" xmlns:r="http://schemas.openxmlformats.org/officeDocument/2006/relationships" xmlns:p="http://schemas.openxmlformats.org/presentationml/2006/main">
  <p:tag name="RS_CLASSIFICATIONID" val="0"/>
  <p:tag name="RS_CLASSIFICATION" val="UNRESTRICTED"/>
</p:tagLst>
</file>

<file path=ppt/tags/tag4.xml><?xml version="1.0" encoding="utf-8"?>
<p:tagLst xmlns:a="http://schemas.openxmlformats.org/drawingml/2006/main" xmlns:r="http://schemas.openxmlformats.org/officeDocument/2006/relationships" xmlns:p="http://schemas.openxmlformats.org/presentationml/2006/main">
  <p:tag name="RS_CLASSIFICATIONID" val="0"/>
  <p:tag name="RS_CLASSIFICATION" val="UNRESTRICTED"/>
</p:tagLst>
</file>

<file path=ppt/tags/tag5.xml><?xml version="1.0" encoding="utf-8"?>
<p:tagLst xmlns:a="http://schemas.openxmlformats.org/drawingml/2006/main" xmlns:r="http://schemas.openxmlformats.org/officeDocument/2006/relationships" xmlns:p="http://schemas.openxmlformats.org/presentationml/2006/main">
  <p:tag name="RS_CLASSIFICATIONID" val="0"/>
  <p:tag name="RS_CLASSIFICATION" val="UNRESTRICTED"/>
</p:tagLst>
</file>

<file path=ppt/tags/tag6.xml><?xml version="1.0" encoding="utf-8"?>
<p:tagLst xmlns:a="http://schemas.openxmlformats.org/drawingml/2006/main" xmlns:r="http://schemas.openxmlformats.org/officeDocument/2006/relationships" xmlns:p="http://schemas.openxmlformats.org/presentationml/2006/main">
  <p:tag name="RS_CLASSIFICATIONID" val="0"/>
  <p:tag name="RS_CLASSIFICATION" val="UNRESTRICTED"/>
</p:tagLst>
</file>

<file path=ppt/tags/tag7.xml><?xml version="1.0" encoding="utf-8"?>
<p:tagLst xmlns:a="http://schemas.openxmlformats.org/drawingml/2006/main" xmlns:r="http://schemas.openxmlformats.org/officeDocument/2006/relationships" xmlns:p="http://schemas.openxmlformats.org/presentationml/2006/main">
  <p:tag name="RS_CLASSIFICATIONID" val="0"/>
  <p:tag name="RS_CLASSIFICATION" val="UNRESTRICTED"/>
</p:tagLst>
</file>

<file path=ppt/tags/tag8.xml><?xml version="1.0" encoding="utf-8"?>
<p:tagLst xmlns:a="http://schemas.openxmlformats.org/drawingml/2006/main" xmlns:r="http://schemas.openxmlformats.org/officeDocument/2006/relationships" xmlns:p="http://schemas.openxmlformats.org/presentationml/2006/main">
  <p:tag name="RS_CLASSIFICATIONID" val="0"/>
  <p:tag name="RS_CLASSIFICATION" val="UNRESTRICTED"/>
</p:tagLst>
</file>

<file path=ppt/tags/tag9.xml><?xml version="1.0" encoding="utf-8"?>
<p:tagLst xmlns:a="http://schemas.openxmlformats.org/drawingml/2006/main" xmlns:r="http://schemas.openxmlformats.org/officeDocument/2006/relationships" xmlns:p="http://schemas.openxmlformats.org/presentationml/2006/main">
  <p:tag name="RS_CLASSIFICATIONID" val="0"/>
  <p:tag name="RS_CLASSIFICATION" val="UNRESTRICTED"/>
</p:tagLst>
</file>

<file path=ppt/theme/theme1.xml><?xml version="1.0" encoding="utf-8"?>
<a:theme xmlns:a="http://schemas.openxmlformats.org/drawingml/2006/main" name="US 16 to 9 Rohde und Schwarz">
  <a:themeElements>
    <a:clrScheme name="Rohde &amp; Schwarz Colors">
      <a:dk1>
        <a:srgbClr val="000000"/>
      </a:dk1>
      <a:lt1>
        <a:srgbClr val="FFFFFF"/>
      </a:lt1>
      <a:dk2>
        <a:srgbClr val="165F9A"/>
      </a:dk2>
      <a:lt2>
        <a:srgbClr val="F6960F"/>
      </a:lt2>
      <a:accent1>
        <a:srgbClr val="009DEC"/>
      </a:accent1>
      <a:accent2>
        <a:srgbClr val="EF2433"/>
      </a:accent2>
      <a:accent3>
        <a:srgbClr val="009759"/>
      </a:accent3>
      <a:accent4>
        <a:srgbClr val="AEB5BB"/>
      </a:accent4>
      <a:accent5>
        <a:srgbClr val="0091B1"/>
      </a:accent5>
      <a:accent6>
        <a:srgbClr val="5A3275"/>
      </a:accent6>
      <a:hlink>
        <a:srgbClr val="009DEC"/>
      </a:hlink>
      <a:folHlink>
        <a:srgbClr val="933973"/>
      </a:folHlink>
    </a:clrScheme>
    <a:fontScheme name="Rohde &amp; Schwarz Font">
      <a:majorFont>
        <a:latin typeface="Arial Narrow"/>
        <a:ea typeface="Arial Unicode MS"/>
        <a:cs typeface="Arial Unicode MS"/>
      </a:majorFont>
      <a:minorFont>
        <a:latin typeface="Arial"/>
        <a:ea typeface="Arial Unicode MS"/>
        <a:cs typeface="Arial Unicode MS"/>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t"/>
      <a:lstStyle>
        <a:defPPr>
          <a:defRPr sz="15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381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500" dirty="0" err="1" smtClean="0"/>
        </a:defPPr>
      </a:lstStyle>
    </a:txDef>
  </a:objectDefaults>
  <a:extraClrSchemeLst/>
  <a:extLst>
    <a:ext uri="{05A4C25C-085E-4340-85A3-A5531E510DB2}">
      <thm15:themeFamily xmlns:thm15="http://schemas.microsoft.com/office/thememl/2012/main" name="vorlage_powerpoint_standard_16zu9_00tr_en.potx" id="{07F336AA-0B7D-4A41-81C2-5244F3C59196}" vid="{C158B7B7-C5EC-4D05-9EFF-F89C44B248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2289</Words>
  <Application>Microsoft Office PowerPoint</Application>
  <PresentationFormat>On-screen Show (16:9)</PresentationFormat>
  <Paragraphs>340</Paragraphs>
  <Slides>33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Arial Black</vt:lpstr>
      <vt:lpstr>Arial Narrow</vt:lpstr>
      <vt:lpstr>Arial Unicode MS</vt:lpstr>
      <vt:lpstr>Calibri</vt:lpstr>
      <vt:lpstr>Consolas</vt:lpstr>
      <vt:lpstr>Wingdings</vt:lpstr>
      <vt:lpstr>US 16 to 9 Rohde und Schwarz</vt:lpstr>
      <vt:lpstr>Polar FEC development in software for NR(5G) Current status</vt:lpstr>
      <vt:lpstr>Contents</vt:lpstr>
      <vt:lpstr>Polar Codes background.</vt:lpstr>
      <vt:lpstr>Polar Codes background. Sample encoding in circuit for N = 8</vt:lpstr>
      <vt:lpstr>Polar Codes background.</vt:lpstr>
      <vt:lpstr>Polar Encoding Chain in 5G</vt:lpstr>
      <vt:lpstr>Measuring the latency. First step in code optimization. </vt:lpstr>
      <vt:lpstr>Profiling the code. Second step in code optimization.</vt:lpstr>
      <vt:lpstr>Perf report</vt:lpstr>
      <vt:lpstr>Perf call graph</vt:lpstr>
      <vt:lpstr>Polar Encoder Latency</vt:lpstr>
      <vt:lpstr>Optimization in selecting reliability indices  </vt:lpstr>
      <vt:lpstr>Optimization of selection reliability indices</vt:lpstr>
      <vt:lpstr>Optimization in selection reliability indices</vt:lpstr>
      <vt:lpstr>Polar encoding in tree structure.</vt:lpstr>
      <vt:lpstr>Optimization of Polar transform</vt:lpstr>
      <vt:lpstr>Polar transform function</vt:lpstr>
      <vt:lpstr>SIMD implementation of Polar transform</vt:lpstr>
      <vt:lpstr>Information bits grouping example</vt:lpstr>
      <vt:lpstr>SIMD processing of Information bits.</vt:lpstr>
      <vt:lpstr>Sample SIMD code</vt:lpstr>
      <vt:lpstr>Sample polar encoder in circuit form, N = 16</vt:lpstr>
      <vt:lpstr>Optimization of polar encoder.</vt:lpstr>
      <vt:lpstr>Unrolling the recursive function.</vt:lpstr>
      <vt:lpstr>Pictorial representation of branch free encoder. For N = 64</vt:lpstr>
      <vt:lpstr>Latency of optimized polar transform.</vt:lpstr>
      <vt:lpstr>Efficient CRC calculation</vt:lpstr>
      <vt:lpstr>Other optimizations to FEC chain</vt:lpstr>
      <vt:lpstr>TODO for Encoding</vt:lpstr>
      <vt:lpstr>Current work. Decoder implementation with SIMD.</vt:lpstr>
      <vt:lpstr>Research directions</vt:lpstr>
      <vt:lpstr>References</vt:lpstr>
      <vt:lpstr>Thanks</vt:lpstr>
    </vt:vector>
  </TitlesOfParts>
  <Manager>Volker Bach/GF-MC-C</Manager>
  <Company>Rohde &amp; Schwarz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 implementation of NR FEC thesis status.</dc:title>
  <dc:subject>Process landscape</dc:subject>
  <dc:creator>Rajathadripura Kumaraiah Yadhunandana 1CS3</dc:creator>
  <cp:keywords>2016-06-01</cp:keywords>
  <cp:lastModifiedBy>Rajathadripura Kumaraiah Yadhunandana 1CS3</cp:lastModifiedBy>
  <cp:revision>243</cp:revision>
  <dcterms:created xsi:type="dcterms:W3CDTF">2018-07-04T08:37:40Z</dcterms:created>
  <dcterms:modified xsi:type="dcterms:W3CDTF">2018-07-05T06:53:26Z</dcterms:modified>
  <cp:category>3575.4794.02</cp:category>
  <cp:contentStatus>02.01</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RS_TemplateCategory">
    <vt:lpwstr>EN(uk.png)/Global(global.png)</vt:lpwstr>
  </property>
  <property fmtid="{D5CDD505-2E9C-101B-9397-08002B2CF9AE}" pid="3" name="RS_TemplateID">
    <vt:lpwstr>3575.4794.02</vt:lpwstr>
  </property>
  <property fmtid="{D5CDD505-2E9C-101B-9397-08002B2CF9AE}" pid="4" name="RS_Version">
    <vt:lpwstr>02.01</vt:lpwstr>
  </property>
  <property fmtid="{D5CDD505-2E9C-101B-9397-08002B2CF9AE}" pid="5" name="RS_TemplateName">
    <vt:lpwstr>R&amp;&amp;S standard template 16 to 9 (PAD-T-R)</vt:lpwstr>
  </property>
  <property fmtid="{D5CDD505-2E9C-101B-9397-08002B2CF9AE}" pid="6" name="RS_TemplateImage">
    <vt:lpwstr>global.png</vt:lpwstr>
  </property>
  <property fmtid="{D5CDD505-2E9C-101B-9397-08002B2CF9AE}" pid="7" name="RS_Classification">
    <vt:lpwstr>UNRESTRICTED</vt:lpwstr>
  </property>
  <property fmtid="{D5CDD505-2E9C-101B-9397-08002B2CF9AE}" pid="8" name="RS_ClassificationID">
    <vt:i4>0</vt:i4>
  </property>
</Properties>
</file>