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0"/>
  </p:notesMasterIdLst>
  <p:handoutMasterIdLst>
    <p:handoutMasterId r:id="rId41"/>
  </p:handoutMasterIdLst>
  <p:sldIdLst>
    <p:sldId id="396" r:id="rId7"/>
    <p:sldId id="397" r:id="rId8"/>
    <p:sldId id="398" r:id="rId9"/>
    <p:sldId id="369" r:id="rId10"/>
    <p:sldId id="399" r:id="rId11"/>
    <p:sldId id="415" r:id="rId12"/>
    <p:sldId id="431" r:id="rId13"/>
    <p:sldId id="417" r:id="rId14"/>
    <p:sldId id="416" r:id="rId15"/>
    <p:sldId id="418" r:id="rId16"/>
    <p:sldId id="400" r:id="rId17"/>
    <p:sldId id="370" r:id="rId18"/>
    <p:sldId id="404" r:id="rId19"/>
    <p:sldId id="402" r:id="rId20"/>
    <p:sldId id="405" r:id="rId21"/>
    <p:sldId id="407" r:id="rId22"/>
    <p:sldId id="406" r:id="rId23"/>
    <p:sldId id="432" r:id="rId24"/>
    <p:sldId id="413" r:id="rId25"/>
    <p:sldId id="414" r:id="rId26"/>
    <p:sldId id="419" r:id="rId27"/>
    <p:sldId id="421" r:id="rId28"/>
    <p:sldId id="422" r:id="rId29"/>
    <p:sldId id="423" r:id="rId30"/>
    <p:sldId id="424" r:id="rId31"/>
    <p:sldId id="429" r:id="rId32"/>
    <p:sldId id="425" r:id="rId33"/>
    <p:sldId id="427" r:id="rId34"/>
    <p:sldId id="428" r:id="rId35"/>
    <p:sldId id="409" r:id="rId36"/>
    <p:sldId id="426" r:id="rId37"/>
    <p:sldId id="411" r:id="rId38"/>
    <p:sldId id="412" r:id="rId39"/>
  </p:sldIdLst>
  <p:sldSz cx="9144000" cy="6858000" type="screen4x3"/>
  <p:notesSz cx="9925050" cy="6665913"/>
  <p:custDataLst>
    <p:tags r:id="rId4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3484" autoAdjust="0"/>
  </p:normalViewPr>
  <p:slideViewPr>
    <p:cSldViewPr snapToGrid="0">
      <p:cViewPr varScale="1">
        <p:scale>
          <a:sx n="131" d="100"/>
          <a:sy n="131" d="100"/>
        </p:scale>
        <p:origin x="126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375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8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649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4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16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position searching, polar transform</a:t>
            </a:r>
          </a:p>
          <a:p>
            <a:r>
              <a:rPr lang="en-US" dirty="0" smtClean="0"/>
              <a:t> Parity calculation,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1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5" Type="http://schemas.openxmlformats.org/officeDocument/2006/relationships/image" Target="../media/image20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Relationship Id="rId5" Type="http://schemas.openxmlformats.org/officeDocument/2006/relationships/hyperlink" Target="http://aff3ct.github.io/" TargetMode="Externa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215" y="233362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8207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Polar FEC chain development in software for 5G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Rajathadripura Kumaraiah (</a:t>
            </a:r>
            <a:r>
              <a:rPr lang="de-DE" dirty="0" err="1" smtClean="0"/>
              <a:t>Yadhu</a:t>
            </a:r>
            <a:r>
              <a:rPr lang="de-DE" dirty="0"/>
              <a:t>)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Steiner, Peihong Yuan (TUM)</a:t>
            </a:r>
          </a:p>
          <a:p>
            <a:r>
              <a:rPr lang="en-US" dirty="0"/>
              <a:t>Dr. Moritz Harteneck, Alexander 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9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0" name="Footer Placeholder 3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800" dirty="0"/>
              <a:t>A. </a:t>
            </a:r>
            <a:r>
              <a:rPr lang="en-US" sz="800" dirty="0" err="1"/>
              <a:t>Herkersdorf</a:t>
            </a:r>
            <a:r>
              <a:rPr lang="en-US" sz="800" dirty="0"/>
              <a:t>, “Chip multi core processors.” Lecture Notes, Institute for </a:t>
            </a:r>
            <a:r>
              <a:rPr lang="en-US" sz="800" dirty="0" smtClean="0"/>
              <a:t>Integrated Systems</a:t>
            </a:r>
            <a:r>
              <a:rPr lang="en-US" sz="800" dirty="0"/>
              <a:t>, </a:t>
            </a:r>
            <a:r>
              <a:rPr lang="en-US" sz="800" dirty="0" err="1"/>
              <a:t>Technische</a:t>
            </a:r>
            <a:r>
              <a:rPr lang="en-US" sz="800" dirty="0"/>
              <a:t> </a:t>
            </a:r>
            <a:r>
              <a:rPr lang="en-US" sz="800" dirty="0" err="1" smtClean="0"/>
              <a:t>Universitaet</a:t>
            </a:r>
            <a:r>
              <a:rPr lang="en-US" sz="800" dirty="0" smtClean="0"/>
              <a:t> </a:t>
            </a:r>
            <a:r>
              <a:rPr lang="en-US" sz="800" dirty="0" err="1" smtClean="0"/>
              <a:t>Muenchen</a:t>
            </a:r>
            <a:r>
              <a:rPr lang="en-US" sz="800" dirty="0"/>
              <a:t>,</a:t>
            </a:r>
            <a:endParaRPr lang="en-US" sz="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61120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Instruction </a:t>
            </a:r>
            <a:r>
              <a:rPr lang="en-US" dirty="0">
                <a:solidFill>
                  <a:schemeClr val="bg2"/>
                </a:solidFill>
              </a:rPr>
              <a:t>pipelining</a:t>
            </a:r>
          </a:p>
        </p:txBody>
      </p:sp>
      <p:sp>
        <p:nvSpPr>
          <p:cNvPr id="385" name="Content Placeholder 384"/>
          <p:cNvSpPr>
            <a:spLocks noGrp="1"/>
          </p:cNvSpPr>
          <p:nvPr>
            <p:ph idx="1"/>
          </p:nvPr>
        </p:nvSpPr>
        <p:spPr>
          <a:xfrm>
            <a:off x="311162" y="1184350"/>
            <a:ext cx="8508999" cy="51289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Modern processors come with advanced pipelining.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Pipelining increases IPC (Instructions Per Cycle).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Branching and  cache misses create stalls in pipelining which reduce IPC.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Branches and cache misses need to be reduced in code to achieve high performance.</a:t>
            </a:r>
            <a:endParaRPr lang="en-US" dirty="0"/>
          </a:p>
        </p:txBody>
      </p:sp>
      <p:pic>
        <p:nvPicPr>
          <p:cNvPr id="386" name="Content Placeholder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75" y="3114731"/>
            <a:ext cx="5984149" cy="301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1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5234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 multiple data elements (vectors) in a single instruction. Incorporated in modern processors.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 data parallelism, </a:t>
            </a:r>
            <a:r>
              <a:rPr lang="en-US" dirty="0"/>
              <a:t>popular among </a:t>
            </a:r>
            <a:r>
              <a:rPr lang="en-US" dirty="0" smtClean="0"/>
              <a:t>video/image </a:t>
            </a:r>
            <a:r>
              <a:rPr lang="en-US" dirty="0"/>
              <a:t>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</a:t>
            </a:r>
            <a:r>
              <a:rPr lang="en-US" dirty="0" smtClean="0"/>
              <a:t>using </a:t>
            </a:r>
            <a:r>
              <a:rPr lang="en-US" dirty="0" smtClean="0"/>
              <a:t>SIMD</a:t>
            </a:r>
            <a:r>
              <a:rPr lang="en-US" dirty="0"/>
              <a:t> </a:t>
            </a:r>
            <a:r>
              <a:rPr lang="en-US" dirty="0" smtClean="0"/>
              <a:t>(Single instruction multiple data) </a:t>
            </a:r>
            <a:r>
              <a:rPr lang="en-US" dirty="0" smtClean="0"/>
              <a:t>instructions.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</a:t>
            </a:r>
            <a:r>
              <a:rPr lang="en-US" dirty="0" smtClean="0"/>
              <a:t>latency </a:t>
            </a:r>
            <a:r>
              <a:rPr lang="en-US" dirty="0"/>
              <a:t>due to </a:t>
            </a:r>
            <a:r>
              <a:rPr lang="en-US" dirty="0" smtClean="0"/>
              <a:t>vector.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0456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 processing units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17" y="3212377"/>
            <a:ext cx="2741462" cy="2821388"/>
          </a:xfrm>
          <a:prstGeom prst="rect">
            <a:avLst/>
          </a:prstGeom>
        </p:spPr>
      </p:pic>
      <p:sp>
        <p:nvSpPr>
          <p:cNvPr id="19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94520"/>
            <a:ext cx="8297379" cy="376292"/>
          </a:xfrm>
        </p:spPr>
        <p:txBody>
          <a:bodyPr/>
          <a:lstStyle/>
          <a:p>
            <a:r>
              <a:rPr lang="en-US" sz="800" dirty="0"/>
              <a:t>By </a:t>
            </a:r>
            <a:r>
              <a:rPr lang="en-US" sz="800" dirty="0" err="1"/>
              <a:t>Vadikus</a:t>
            </a:r>
            <a:r>
              <a:rPr lang="en-US" sz="800" dirty="0"/>
              <a:t> - </a:t>
            </a:r>
            <a:r>
              <a:rPr lang="en-US" sz="800" dirty="0" smtClean="0"/>
              <a:t>CC </a:t>
            </a:r>
            <a:r>
              <a:rPr lang="en-US" sz="800" dirty="0"/>
              <a:t>BY-SA 4.0, https://commons.wikimedia.org/w/index.php?curid=39715273</a:t>
            </a:r>
            <a:endParaRPr lang="en-US" sz="800" dirty="0"/>
          </a:p>
        </p:txBody>
      </p:sp>
      <p:sp>
        <p:nvSpPr>
          <p:cNvPr id="59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39754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Encoding FEC </a:t>
            </a:r>
            <a:r>
              <a:rPr sz="3000" dirty="0" err="1">
                <a:solidFill>
                  <a:schemeClr val="bg2"/>
                </a:solidFill>
              </a:rPr>
              <a:t>chain</a:t>
            </a:r>
            <a:r>
              <a:rPr sz="3000" dirty="0">
                <a:solidFill>
                  <a:schemeClr val="bg2"/>
                </a:solidFill>
              </a:rPr>
              <a:t>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Code rates (at encoder)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PBCH: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56/512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PDCCH: Code rate varies based DCI format. In one case.</a:t>
                </a: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80/512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blipFill>
                <a:blip r:embed="rId4"/>
                <a:stretch>
                  <a:fillRect l="-5526" t="-1505" r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1" name="Picture 1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2055540"/>
            <a:ext cx="5935239" cy="4584127"/>
          </a:xfrm>
          <a:prstGeom prst="rect">
            <a:avLst/>
          </a:prstGeom>
        </p:spPr>
      </p:pic>
      <p:sp>
        <p:nvSpPr>
          <p:cNvPr id="56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2408"/>
                <a:ext cx="8508999" cy="4699572"/>
              </a:xfrm>
            </p:spPr>
            <p:txBody>
              <a:bodyPr/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Reliable </a:t>
                </a:r>
                <a:r>
                  <a:rPr lang="en-US" dirty="0"/>
                  <a:t>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</a:t>
                </a:r>
                <a:r>
                  <a:rPr lang="en-US" dirty="0" smtClean="0"/>
                  <a:t>to this </a:t>
                </a:r>
                <a:r>
                  <a:rPr lang="en-US" dirty="0"/>
                  <a:t>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(377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</a:t>
                </a:r>
                <a:r>
                  <a:rPr lang="en-US" dirty="0" smtClean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Algorithm reformulated to use lookup table and mark the elements instead of removing.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Reformulated algorithm avoids redundant copying, search </a:t>
                </a:r>
                <a:r>
                  <a:rPr lang="en-US" dirty="0"/>
                  <a:t>and remove </a:t>
                </a:r>
                <a:r>
                  <a:rPr lang="en-US" dirty="0" smtClean="0"/>
                  <a:t>operations. </a:t>
                </a:r>
                <a:r>
                  <a:rPr lang="en-US" dirty="0"/>
                  <a:t>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2408"/>
                <a:ext cx="8508999" cy="4699572"/>
              </a:xfrm>
              <a:blipFill>
                <a:blip r:embed="rId3"/>
                <a:stretch>
                  <a:fillRect l="-1361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3781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 indices selection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3" y="5127281"/>
            <a:ext cx="6057900" cy="590550"/>
          </a:xfrm>
          <a:prstGeom prst="rect">
            <a:avLst/>
          </a:prstGeom>
        </p:spPr>
      </p:pic>
      <p:sp>
        <p:nvSpPr>
          <p:cNvPr id="62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15960"/>
                <a:ext cx="8508999" cy="520919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Avoiding superfluous copying: </a:t>
                </a:r>
                <a:endParaRPr lang="en-US" dirty="0" smtClean="0">
                  <a:solidFill>
                    <a:schemeClr val="bg2"/>
                  </a:solidFill>
                  <a:latin typeface="+mj-lt"/>
                  <a:ea typeface="+mj-ea"/>
                  <a:cs typeface="+mj-cs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</a:t>
                </a:r>
                <a:r>
                  <a:rPr lang="en-US" dirty="0" smtClean="0"/>
                  <a:t>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lvl="3" indent="0">
                  <a:buNone/>
                </a:pPr>
                <a:endParaRPr lang="en-US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Plain </a:t>
                </a:r>
                <a:r>
                  <a:rPr lang="en-US" dirty="0"/>
                  <a:t>implementation in software considers each bit as one </a:t>
                </a:r>
                <a:r>
                  <a:rPr lang="en-US" dirty="0" smtClean="0"/>
                  <a:t>integer. </a:t>
                </a:r>
                <a:r>
                  <a:rPr lang="en-US" dirty="0"/>
                  <a:t>E</a:t>
                </a:r>
                <a:r>
                  <a:rPr lang="en-US" dirty="0" smtClean="0"/>
                  <a:t>ach </a:t>
                </a:r>
                <a:r>
                  <a:rPr lang="en-US" dirty="0"/>
                  <a:t>bit processed </a:t>
                </a:r>
                <a:r>
                  <a:rPr lang="en-US" dirty="0" smtClean="0"/>
                  <a:t>sequentially.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Information bits can be processed in parallel by packing multiple </a:t>
                </a:r>
                <a:r>
                  <a:rPr lang="en-US" dirty="0" smtClean="0"/>
                  <a:t> bits </a:t>
                </a:r>
                <a:r>
                  <a:rPr lang="en-US" dirty="0"/>
                  <a:t>to single integer.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example: 8 bit integer = 8 info bits, </a:t>
                </a:r>
                <a:r>
                  <a:rPr lang="en-US" dirty="0" smtClean="0"/>
                  <a:t>32 </a:t>
                </a:r>
                <a:r>
                  <a:rPr lang="en-US" dirty="0"/>
                  <a:t>bit integer = 32 info bits, 64 bits integer = 64 info bits.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SIMD processors have register size of 256 bits therefore 256 bits can be processed in a single instruction</a:t>
                </a:r>
                <a:r>
                  <a:rPr lang="en-US" dirty="0" smtClean="0"/>
                  <a:t>. Resulting in a parallelism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256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15960"/>
                <a:ext cx="8508999" cy="5209198"/>
              </a:xfrm>
              <a:blipFill>
                <a:blip r:embed="rId3"/>
                <a:stretch>
                  <a:fillRect l="-1361" t="-1054" r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50320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Encoding</a:t>
            </a:r>
          </a:p>
        </p:txBody>
      </p:sp>
      <p:sp>
        <p:nvSpPr>
          <p:cNvPr id="464" name="Content Placeholder 1"/>
          <p:cNvSpPr txBox="1">
            <a:spLocks/>
          </p:cNvSpPr>
          <p:nvPr/>
        </p:nvSpPr>
        <p:spPr>
          <a:xfrm>
            <a:off x="881279" y="5248096"/>
            <a:ext cx="8508999" cy="505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black"/>
              </a:solidFill>
            </a:endParaRPr>
          </a:p>
          <a:p>
            <a:pPr lvl="3" indent="0">
              <a:buFont typeface="Symbol" pitchFamily="18" charset="2"/>
              <a:buNone/>
            </a:pPr>
            <a:endParaRPr lang="en-US" dirty="0"/>
          </a:p>
        </p:txBody>
      </p:sp>
      <p:pic>
        <p:nvPicPr>
          <p:cNvPr id="465" name="Picture 4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74" y="1225241"/>
            <a:ext cx="1240794" cy="1472976"/>
          </a:xfrm>
          <a:prstGeom prst="rect">
            <a:avLst/>
          </a:prstGeom>
        </p:spPr>
      </p:pic>
      <p:sp>
        <p:nvSpPr>
          <p:cNvPr id="59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774934" y="6333270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601" y="645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bits packing example</a:t>
            </a:r>
          </a:p>
        </p:txBody>
      </p:sp>
      <p:graphicFrame>
        <p:nvGraphicFramePr>
          <p:cNvPr id="13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769837"/>
              </p:ext>
            </p:extLst>
          </p:nvPr>
        </p:nvGraphicFramePr>
        <p:xfrm>
          <a:off x="1052361" y="2048451"/>
          <a:ext cx="223164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134589" y="1602325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92089" y="1345012"/>
            <a:ext cx="2284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Only last column contains info bits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520089" y="2728870"/>
            <a:ext cx="1828800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58750"/>
              </p:ext>
            </p:extLst>
          </p:nvPr>
        </p:nvGraphicFramePr>
        <p:xfrm>
          <a:off x="5659114" y="2920713"/>
          <a:ext cx="223164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659114" y="2257845"/>
            <a:ext cx="2101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8 bits grouped as one integer.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224" y="1193183"/>
            <a:ext cx="2514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Each row represents 8 bit integer representing one info bit.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52361" y="5071038"/>
            <a:ext cx="739973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Same idea can be extended to 256 bits packing for SIMD.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08365" y="2182480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508365" y="5526298"/>
            <a:ext cx="8051370" cy="842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Packing/Unpacking needs to be performed very efficiently.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</a:rPr>
              <a:t>SIMD extensions provide dedicated instructions to perform fast packing and unpacking</a:t>
            </a:r>
            <a:r>
              <a:rPr lang="en-US" sz="1600" dirty="0" smtClean="0">
                <a:latin typeface="+mn-lt"/>
              </a:rPr>
              <a:t>.</a:t>
            </a:r>
            <a:endParaRPr lang="en-US" sz="1600" dirty="0" smtClean="0">
              <a:latin typeface="+mn-lt"/>
            </a:endParaRPr>
          </a:p>
        </p:txBody>
      </p:sp>
      <p:sp>
        <p:nvSpPr>
          <p:cNvPr id="59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5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499286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implementation of encoding traverses till the end of tree, In other words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</a:t>
                </a:r>
                <a:r>
                  <a:rPr lang="en-US" dirty="0" smtClean="0"/>
                  <a:t>traverse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nodes </a:t>
                </a:r>
                <a:r>
                  <a:rPr lang="en-US" dirty="0" smtClean="0"/>
                  <a:t>of a tree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nodes can be significantly reduced by pruning the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of tree can be done by building a lookup table and stopping encoding when level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i.e.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</a:t>
                </a:r>
                <a:r>
                  <a:rPr lang="en-US" dirty="0" smtClean="0"/>
                  <a:t>educes </a:t>
                </a:r>
                <a:r>
                  <a:rPr lang="en-US" dirty="0"/>
                  <a:t>the number of nodes to be traversed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 smtClean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 </a:t>
                </a:r>
                <a:r>
                  <a:rPr lang="en-US" dirty="0" smtClean="0"/>
                  <a:t>hence</a:t>
                </a:r>
                <a:r>
                  <a:rPr lang="en-US" dirty="0" smtClean="0"/>
                  <a:t> </a:t>
                </a:r>
                <a:r>
                  <a:rPr lang="en-US" dirty="0"/>
                  <a:t>significantly reduces 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can also be applied for hardware implementations.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499286"/>
                <a:ext cx="8508999" cy="4962474"/>
              </a:xfrm>
              <a:blipFill>
                <a:blip r:embed="rId3"/>
                <a:stretch>
                  <a:fillRect l="-1361" t="-1106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1310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Encoder tree pruning </a:t>
            </a:r>
          </a:p>
        </p:txBody>
      </p:sp>
      <p:sp>
        <p:nvSpPr>
          <p:cNvPr id="58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75496"/>
            <a:ext cx="8508999" cy="493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function has overhead since every function call requires new stack allocation and jumping to function target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Avoiding branching(Jump </a:t>
            </a:r>
            <a:r>
              <a:rPr lang="en-US" dirty="0" smtClean="0"/>
              <a:t>instruction) </a:t>
            </a:r>
            <a:r>
              <a:rPr lang="en-US" dirty="0"/>
              <a:t>which has significant overhead.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9475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Unrolling the recursive implementation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8" y="2326610"/>
            <a:ext cx="7357150" cy="4213206"/>
          </a:xfrm>
          <a:prstGeom prst="rect">
            <a:avLst/>
          </a:prstGeom>
        </p:spPr>
      </p:pic>
      <p:sp>
        <p:nvSpPr>
          <p:cNvPr id="35" name="Freeform 34"/>
          <p:cNvSpPr/>
          <p:nvPr/>
        </p:nvSpPr>
        <p:spPr>
          <a:xfrm>
            <a:off x="929555" y="2647335"/>
            <a:ext cx="6686397" cy="3571757"/>
          </a:xfrm>
          <a:custGeom>
            <a:avLst/>
            <a:gdLst>
              <a:gd name="connsiteX0" fmla="*/ 2575809 w 5209281"/>
              <a:gd name="connsiteY0" fmla="*/ 0 h 2777746"/>
              <a:gd name="connsiteX1" fmla="*/ 1289553 w 5209281"/>
              <a:gd name="connsiteY1" fmla="*/ 1036320 h 2777746"/>
              <a:gd name="connsiteX2" fmla="*/ 417825 w 5209281"/>
              <a:gd name="connsiteY2" fmla="*/ 1853184 h 2777746"/>
              <a:gd name="connsiteX3" fmla="*/ 9393 w 5209281"/>
              <a:gd name="connsiteY3" fmla="*/ 2627376 h 2777746"/>
              <a:gd name="connsiteX4" fmla="*/ 789681 w 5209281"/>
              <a:gd name="connsiteY4" fmla="*/ 2590800 h 2777746"/>
              <a:gd name="connsiteX5" fmla="*/ 1167633 w 5209281"/>
              <a:gd name="connsiteY5" fmla="*/ 2078736 h 2777746"/>
              <a:gd name="connsiteX6" fmla="*/ 1941825 w 5209281"/>
              <a:gd name="connsiteY6" fmla="*/ 1871472 h 2777746"/>
              <a:gd name="connsiteX7" fmla="*/ 1484625 w 5209281"/>
              <a:gd name="connsiteY7" fmla="*/ 2590800 h 2777746"/>
              <a:gd name="connsiteX8" fmla="*/ 2252721 w 5209281"/>
              <a:gd name="connsiteY8" fmla="*/ 2615184 h 2777746"/>
              <a:gd name="connsiteX9" fmla="*/ 2703825 w 5209281"/>
              <a:gd name="connsiteY9" fmla="*/ 1328928 h 2777746"/>
              <a:gd name="connsiteX10" fmla="*/ 4124193 w 5209281"/>
              <a:gd name="connsiteY10" fmla="*/ 1048512 h 2777746"/>
              <a:gd name="connsiteX11" fmla="*/ 3380481 w 5209281"/>
              <a:gd name="connsiteY11" fmla="*/ 1865376 h 2777746"/>
              <a:gd name="connsiteX12" fmla="*/ 2837937 w 5209281"/>
              <a:gd name="connsiteY12" fmla="*/ 2712720 h 2777746"/>
              <a:gd name="connsiteX13" fmla="*/ 3660897 w 5209281"/>
              <a:gd name="connsiteY13" fmla="*/ 2645664 h 2777746"/>
              <a:gd name="connsiteX14" fmla="*/ 4057137 w 5209281"/>
              <a:gd name="connsiteY14" fmla="*/ 2054352 h 2777746"/>
              <a:gd name="connsiteX15" fmla="*/ 4843521 w 5209281"/>
              <a:gd name="connsiteY15" fmla="*/ 1847088 h 2777746"/>
              <a:gd name="connsiteX16" fmla="*/ 4349745 w 5209281"/>
              <a:gd name="connsiteY16" fmla="*/ 2657856 h 2777746"/>
              <a:gd name="connsiteX17" fmla="*/ 5209281 w 5209281"/>
              <a:gd name="connsiteY17" fmla="*/ 2651760 h 2777746"/>
              <a:gd name="connsiteX18" fmla="*/ 5209281 w 5209281"/>
              <a:gd name="connsiteY18" fmla="*/ 2651760 h 2777746"/>
              <a:gd name="connsiteX19" fmla="*/ 5209281 w 5209281"/>
              <a:gd name="connsiteY19" fmla="*/ 2657856 h 277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09281" h="2777746">
                <a:moveTo>
                  <a:pt x="2575809" y="0"/>
                </a:moveTo>
                <a:cubicBezTo>
                  <a:pt x="2112513" y="363728"/>
                  <a:pt x="1649217" y="727456"/>
                  <a:pt x="1289553" y="1036320"/>
                </a:cubicBezTo>
                <a:cubicBezTo>
                  <a:pt x="929889" y="1345184"/>
                  <a:pt x="631185" y="1588008"/>
                  <a:pt x="417825" y="1853184"/>
                </a:cubicBezTo>
                <a:cubicBezTo>
                  <a:pt x="204465" y="2118360"/>
                  <a:pt x="-52583" y="2504440"/>
                  <a:pt x="9393" y="2627376"/>
                </a:cubicBezTo>
                <a:cubicBezTo>
                  <a:pt x="71369" y="2750312"/>
                  <a:pt x="596641" y="2682240"/>
                  <a:pt x="789681" y="2590800"/>
                </a:cubicBezTo>
                <a:cubicBezTo>
                  <a:pt x="982721" y="2499360"/>
                  <a:pt x="975609" y="2198624"/>
                  <a:pt x="1167633" y="2078736"/>
                </a:cubicBezTo>
                <a:cubicBezTo>
                  <a:pt x="1359657" y="1958848"/>
                  <a:pt x="1888993" y="1786128"/>
                  <a:pt x="1941825" y="1871472"/>
                </a:cubicBezTo>
                <a:cubicBezTo>
                  <a:pt x="1994657" y="1956816"/>
                  <a:pt x="1432809" y="2466848"/>
                  <a:pt x="1484625" y="2590800"/>
                </a:cubicBezTo>
                <a:cubicBezTo>
                  <a:pt x="1536441" y="2714752"/>
                  <a:pt x="2049521" y="2825496"/>
                  <a:pt x="2252721" y="2615184"/>
                </a:cubicBezTo>
                <a:cubicBezTo>
                  <a:pt x="2455921" y="2404872"/>
                  <a:pt x="2391913" y="1590040"/>
                  <a:pt x="2703825" y="1328928"/>
                </a:cubicBezTo>
                <a:cubicBezTo>
                  <a:pt x="3015737" y="1067816"/>
                  <a:pt x="4011417" y="959104"/>
                  <a:pt x="4124193" y="1048512"/>
                </a:cubicBezTo>
                <a:cubicBezTo>
                  <a:pt x="4236969" y="1137920"/>
                  <a:pt x="3594857" y="1588008"/>
                  <a:pt x="3380481" y="1865376"/>
                </a:cubicBezTo>
                <a:cubicBezTo>
                  <a:pt x="3166105" y="2142744"/>
                  <a:pt x="2791201" y="2582672"/>
                  <a:pt x="2837937" y="2712720"/>
                </a:cubicBezTo>
                <a:cubicBezTo>
                  <a:pt x="2884673" y="2842768"/>
                  <a:pt x="3457697" y="2755392"/>
                  <a:pt x="3660897" y="2645664"/>
                </a:cubicBezTo>
                <a:cubicBezTo>
                  <a:pt x="3864097" y="2535936"/>
                  <a:pt x="3860033" y="2187448"/>
                  <a:pt x="4057137" y="2054352"/>
                </a:cubicBezTo>
                <a:cubicBezTo>
                  <a:pt x="4254241" y="1921256"/>
                  <a:pt x="4794753" y="1746504"/>
                  <a:pt x="4843521" y="1847088"/>
                </a:cubicBezTo>
                <a:cubicBezTo>
                  <a:pt x="4892289" y="1947672"/>
                  <a:pt x="4288785" y="2523744"/>
                  <a:pt x="4349745" y="2657856"/>
                </a:cubicBezTo>
                <a:cubicBezTo>
                  <a:pt x="4410705" y="2791968"/>
                  <a:pt x="5209281" y="2651760"/>
                  <a:pt x="5209281" y="2651760"/>
                </a:cubicBezTo>
                <a:lnTo>
                  <a:pt x="5209281" y="2651760"/>
                </a:lnTo>
                <a:lnTo>
                  <a:pt x="5209281" y="2657856"/>
                </a:ln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0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 smtClean="0"/>
                  <a:t>Worst case encoding FEC chain:</a:t>
                </a:r>
                <a:endParaRPr lang="en-US" b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Encoding chain </a:t>
            </a:r>
            <a:r>
              <a:rPr lang="en-US" dirty="0">
                <a:solidFill>
                  <a:schemeClr val="bg2"/>
                </a:solidFill>
              </a:rPr>
              <a:t>r</a:t>
            </a:r>
            <a:r>
              <a:rPr lang="en-US" dirty="0" smtClean="0">
                <a:solidFill>
                  <a:schemeClr val="bg2"/>
                </a:solidFill>
              </a:rPr>
              <a:t>esults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62157"/>
              </p:ext>
            </p:extLst>
          </p:nvPr>
        </p:nvGraphicFramePr>
        <p:xfrm>
          <a:off x="318007" y="3708320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 smtClean="0"/>
                        <a:t>451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 smtClean="0"/>
                        <a:t>40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8008" y="6378854"/>
            <a:ext cx="8265818" cy="2770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 Fast Forward Error Correction Toolbox (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http://aff3ct.github.io/</a:t>
            </a:r>
            <a:r>
              <a:rPr lang="en-US" dirty="0">
                <a:solidFill>
                  <a:srgbClr val="000000"/>
                </a:solidFill>
              </a:rPr>
              <a:t>) (No SIMD optimization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03924"/>
              </p:ext>
            </p:extLst>
          </p:nvPr>
        </p:nvGraphicFramePr>
        <p:xfrm>
          <a:off x="318007" y="1976702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aff3c</a:t>
                      </a: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baseline="30000" dirty="0"/>
                        <a:t>[1]</a:t>
                      </a:r>
                      <a:r>
                        <a:rPr lang="en-US" sz="1600" b="0" dirty="0"/>
                        <a:t> (No</a:t>
                      </a:r>
                      <a:r>
                        <a:rPr lang="en-US" sz="1600" b="0" baseline="0" dirty="0"/>
                        <a:t> SIMD)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5.6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54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7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62251"/>
            <a:ext cx="8508999" cy="41036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Decoding FEC chain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77" name="Content Placeholder 476"/>
          <p:cNvSpPr>
            <a:spLocks noGrp="1"/>
          </p:cNvSpPr>
          <p:nvPr>
            <p:ph idx="1"/>
          </p:nvPr>
        </p:nvSpPr>
        <p:spPr>
          <a:xfrm>
            <a:off x="319090" y="1148486"/>
            <a:ext cx="8508999" cy="5313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FEC chain for Physical Uplink Control Channel (</a:t>
            </a:r>
            <a:r>
              <a:rPr lang="en-US" i="1" dirty="0" smtClean="0"/>
              <a:t>PUCCH</a:t>
            </a:r>
            <a:r>
              <a:rPr lang="en-US" dirty="0" smtClean="0"/>
              <a:t>) and Physical uplink shared Channel (</a:t>
            </a:r>
            <a:r>
              <a:rPr lang="en-US" i="1" dirty="0" smtClean="0"/>
              <a:t>PUSCH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78" name="Content Placeholder 11">
            <a:extLst>
              <a:ext uri="{FF2B5EF4-FFF2-40B4-BE49-F238E27FC236}">
                <a16:creationId xmlns:a16="http://schemas.microsoft.com/office/drawing/2014/main" id="{957F4742-937F-4F3E-8F2F-1263E39A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06" y="1995161"/>
            <a:ext cx="4466962" cy="425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51448"/>
            <a:ext cx="8508999" cy="502186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Motivation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Conclusion and Outlook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595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58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Inverse of </a:t>
                </a:r>
                <a:r>
                  <a:rPr lang="en-US" dirty="0" err="1"/>
                  <a:t>subblock</a:t>
                </a:r>
                <a:r>
                  <a:rPr lang="en-US" dirty="0"/>
                  <a:t> </a:t>
                </a:r>
                <a:r>
                  <a:rPr lang="en-US" dirty="0" err="1"/>
                  <a:t>interleaver</a:t>
                </a:r>
                <a:r>
                  <a:rPr lang="en-US" dirty="0"/>
                  <a:t> operation performed at the transmitter.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Deinterleaving</a:t>
                </a:r>
                <a:r>
                  <a:rPr lang="en-US" dirty="0"/>
                  <a:t> is performed as shown in the figure.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</a:t>
                </a:r>
                <a:r>
                  <a:rPr lang="en-US" dirty="0" smtClean="0"/>
                  <a:t>xpensive </a:t>
                </a:r>
                <a:r>
                  <a:rPr lang="en-US" dirty="0"/>
                  <a:t>operation due to huge number of division, multiplication and modulus operations and it is also sequential.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operation is broken down into three parts, each of them are implemented using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permute</a:t>
                </a:r>
                <a:r>
                  <a:rPr lang="en-US" dirty="0"/>
                  <a:t> and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blend</a:t>
                </a:r>
                <a:r>
                  <a:rPr lang="en-US" dirty="0"/>
                  <a:t>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Latency reduced from </a:t>
                </a:r>
                <a:r>
                  <a:rPr lang="en-US" dirty="0" smtClean="0"/>
                  <a:t>19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to  0.47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  <a:blipFill>
                <a:blip r:embed="rId3"/>
                <a:stretch>
                  <a:fillRect l="-1361" t="-1038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97772"/>
            <a:ext cx="8508999" cy="410369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Subblock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deinterleaver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4620656"/>
            <a:ext cx="8509686" cy="1069523"/>
          </a:xfrm>
          <a:prstGeom prst="rect">
            <a:avLst/>
          </a:prstGeom>
        </p:spPr>
      </p:pic>
      <p:sp>
        <p:nvSpPr>
          <p:cNvPr id="55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8" y="144505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multiple frozen bits </a:t>
            </a:r>
            <a:r>
              <a:rPr lang="en-US" dirty="0" smtClean="0"/>
              <a:t>allows efficient </a:t>
            </a:r>
            <a:r>
              <a:rPr lang="en-US" dirty="0"/>
              <a:t>identification of component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pattern is passed in packed bit format to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component codes is performed at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of multiple bits together allows identification of component codes in a single comparison instruction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Reduces the expensive branch instructions and exploits data parallelism.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frozen pattern at child node  = {1,1……..1,1} //256 values.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de-DE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int8_t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de-DE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endParaRPr lang="de-DE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auto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256;i++)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!= 1) {   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60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decoding: Packing frozen </a:t>
            </a:r>
            <a:r>
              <a:rPr lang="en-US" dirty="0" smtClean="0">
                <a:solidFill>
                  <a:schemeClr val="bg2"/>
                </a:solidFill>
              </a:rPr>
              <a:t>pattern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007258" y="3897824"/>
            <a:ext cx="10146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Naive way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715973" y="3874356"/>
            <a:ext cx="21265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Efficient SIMD way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255007" y="4164351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smtClean="0">
                <a:solidFill>
                  <a:srgbClr val="005032"/>
                </a:solidFill>
                <a:latin typeface="Consolas" panose="020B0609020204030204" pitchFamily="49" charset="0"/>
              </a:rPr>
              <a:t>uint64_t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temp1 = _mm256_loadu_si256 ((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*)s);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temp2</a:t>
            </a:r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temp2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 _mm256_set1_epi8 ((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)0xFF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 smtClean="0">
                <a:solidFill>
                  <a:srgbClr val="005032"/>
                </a:solidFill>
                <a:latin typeface="Consolas" panose="020B0609020204030204" pitchFamily="49" charset="0"/>
              </a:rPr>
              <a:t>    __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_mm256_cmpeq_epi64 (temp1, temp2);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bitmask = _mm256_movemask_epi8(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(bitmask == 0xffffffffU);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56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30693" y="149891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Decoding operation involves CN, VN and bit combination instructions in every node of decoding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Efficient implementation of these operations is critical for achieving low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CN, VN and bit combination operations are </a:t>
                </a:r>
                <a:r>
                  <a:rPr lang="en-US" dirty="0" err="1" smtClean="0"/>
                  <a:t>vectorized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Sign multiplication in CN operation is reduced to bitwise negation operations and implemented using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VN operation multiplication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is reformulated using bit wise negation operations.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Bit combination is performed with 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SIMD XOR </a:t>
                </a:r>
                <a:r>
                  <a:rPr lang="en-US" dirty="0" smtClean="0">
                    <a:cs typeface="Simplified Arabic Fixed" panose="02070309020205020404" pitchFamily="49" charset="-78"/>
                  </a:rPr>
                  <a:t>instructions.</a:t>
                </a:r>
                <a:endParaRPr lang="en-US" dirty="0">
                  <a:cs typeface="Simplified Arabic Fixed" panose="02070309020205020404" pitchFamily="49" charset="-78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693" y="1498919"/>
                <a:ext cx="8508999" cy="4699572"/>
              </a:xfrm>
              <a:blipFill>
                <a:blip r:embed="rId3"/>
                <a:stretch>
                  <a:fillRect l="-1361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895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Optimized CN, VN and bit combination operations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6" name="Content Placeholder 1"/>
              <p:cNvSpPr txBox="1">
                <a:spLocks/>
              </p:cNvSpPr>
              <p:nvPr/>
            </p:nvSpPr>
            <p:spPr>
              <a:xfrm>
                <a:off x="568221" y="4549738"/>
                <a:ext cx="3769693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1200" dirty="0" smtClean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0" lvl="1" indent="0">
                  <a:buFont typeface="Arial" charset="0"/>
                  <a:buNone/>
                </a:pPr>
                <a:r>
                  <a:rPr lang="en-US" sz="1200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>
          <p:sp>
            <p:nvSpPr>
              <p:cNvPr id="45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1" y="4549738"/>
                <a:ext cx="3769693" cy="2200917"/>
              </a:xfrm>
              <a:prstGeom prst="rect">
                <a:avLst/>
              </a:prstGeom>
              <a:blipFill>
                <a:blip r:embed="rId4"/>
                <a:stretch>
                  <a:fillRect l="-22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7" name="Content Placeholder 1"/>
              <p:cNvSpPr txBox="1">
                <a:spLocks/>
              </p:cNvSpPr>
              <p:nvPr/>
            </p:nvSpPr>
            <p:spPr>
              <a:xfrm>
                <a:off x="4585193" y="4362699"/>
                <a:ext cx="3372139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VN </a:t>
                </a:r>
                <a:r>
                  <a:rPr lang="en-US" sz="1200" dirty="0">
                    <a:solidFill>
                      <a:prstClr val="black"/>
                    </a:solidFill>
                  </a:rPr>
                  <a:t>operation</a:t>
                </a:r>
                <a:r>
                  <a:rPr lang="en-US" sz="1200" dirty="0" smtClean="0">
                    <a:solidFill>
                      <a:prstClr val="black"/>
                    </a:solidFill>
                  </a:rPr>
                  <a:t>:</a:t>
                </a:r>
                <a:endParaRPr lang="en-US" sz="1200" dirty="0">
                  <a:solidFill>
                    <a:prstClr val="black"/>
                  </a:solidFill>
                </a:endParaRPr>
              </a:p>
              <a:p>
                <a:pPr marL="538162" lvl="4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200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>
          <p:sp>
            <p:nvSpPr>
              <p:cNvPr id="45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193" y="4362699"/>
                <a:ext cx="3372139" cy="2200917"/>
              </a:xfrm>
              <a:prstGeom prst="rect">
                <a:avLst/>
              </a:prstGeom>
              <a:blipFill>
                <a:blip r:embed="rId5"/>
                <a:stretch>
                  <a:fillRect l="-2532" b="-520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5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Content Placeholder 283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R0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R0 node contains all frozen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</a:t>
                </a:r>
                <a:r>
                  <a:rPr lang="en-US" dirty="0" smtClean="0"/>
                  <a:t>ecoded </a:t>
                </a:r>
                <a:r>
                  <a:rPr lang="en-US" dirty="0"/>
                  <a:t>bits are set to zero. Further tree traversal isn’t necessary.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R1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R1 node contains all information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No extra information is gained by traversing full tree.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Simple hard decision decoding is performed at this node.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Decoding </a:t>
                </a:r>
                <a:r>
                  <a:rPr lang="en-US" dirty="0"/>
                  <a:t>performed by applying threshold detection and polar </a:t>
                </a:r>
                <a:r>
                  <a:rPr lang="en-US" dirty="0" smtClean="0"/>
                  <a:t>transform.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 speedup R1 node decoding, threshold detection and polar transform is </a:t>
                </a:r>
                <a:r>
                  <a:rPr lang="en-US" dirty="0" err="1" smtClean="0"/>
                  <a:t>vectorized</a:t>
                </a:r>
                <a:r>
                  <a:rPr lang="en-US" dirty="0"/>
                  <a:t> </a:t>
                </a:r>
                <a:r>
                  <a:rPr lang="en-US" dirty="0" smtClean="0"/>
                  <a:t>with a parallelism factor of 16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</a:t>
                </a:r>
                <a:r>
                  <a:rPr lang="en-US" dirty="0" smtClean="0"/>
                  <a:t>rocesses vectors of size 16 using SIMD instructions. Namely with </a:t>
                </a:r>
                <a:r>
                  <a:rPr lang="en-US" dirty="0" err="1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vpcmpeq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>
                    <a:cs typeface="Simplified Arabic Fixed" panose="02070309020205020404" pitchFamily="49" charset="-78"/>
                  </a:rPr>
                  <a:t>and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 err="1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vpxor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84" name="Content Placeholder 28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  <a:blipFill>
                <a:blip r:embed="rId3"/>
                <a:stretch>
                  <a:fillRect l="-1361" t="-1167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61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R0 and R1 </a:t>
            </a:r>
            <a:r>
              <a:rPr lang="en-US" dirty="0" smtClean="0">
                <a:solidFill>
                  <a:schemeClr val="bg2"/>
                </a:solidFill>
              </a:rPr>
              <a:t>codes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6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8008" y="130498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RPC node’s right most descendent contains information and all remaining bits are frozen.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operation involves summing of all the elements of LLR vector and deciding the bit based on the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is stored at information bit position and zeros are stored in frozen bit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Summation is calculated block wise with AVX2 vector instructions.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311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RPC </a:t>
            </a:r>
            <a:r>
              <a:rPr lang="en-US" dirty="0" smtClean="0">
                <a:solidFill>
                  <a:schemeClr val="bg2"/>
                </a:solidFill>
              </a:rPr>
              <a:t>Node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08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81" y="3014489"/>
            <a:ext cx="5649826" cy="26901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/>
              <p:cNvSpPr txBox="1"/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 err="1" smtClean="0">
                  <a:latin typeface="+mn-lt"/>
                </a:endParaRPr>
              </a:p>
            </p:txBody>
          </p:sp>
        </mc:Choice>
        <mc:Fallback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5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29209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Decoding SPC node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9090" y="1162373"/>
            <a:ext cx="8508999" cy="53109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SPC node’s left most descendent is a frozen bit and remaining positions contain information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involves threshold detection, parity calculation, searching minimum magnitude LLR and polar transform.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Block </a:t>
            </a:r>
            <a:r>
              <a:rPr lang="en-US" dirty="0"/>
              <a:t>wise </a:t>
            </a:r>
            <a:r>
              <a:rPr lang="en-US" dirty="0" smtClean="0"/>
              <a:t>threshold detection with SIMD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Parity calculation with bit packing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 </a:t>
            </a:r>
            <a:r>
              <a:rPr lang="en-US" dirty="0">
                <a:cs typeface="Simplified Arabic Fixed" panose="02070309020205020404" pitchFamily="49" charset="-78"/>
              </a:rPr>
              <a:t>instruction</a:t>
            </a:r>
            <a:r>
              <a:rPr lang="en-US" dirty="0" smtClean="0">
                <a:cs typeface="Simplified Arabic Fixed" panose="02070309020205020404" pitchFamily="49" charset="-78"/>
              </a:rPr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implified Arabic Fixed" panose="02070309020205020404" pitchFamily="49" charset="-78"/>
              </a:rPr>
              <a:t>Searching is performed with another SIMD instruction </a:t>
            </a:r>
            <a:r>
              <a:rPr lang="en-US" dirty="0" err="1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r>
              <a:rPr lang="en-US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</a:t>
            </a:r>
            <a:endParaRPr lang="en-US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implified Arabic Fixed" panose="02070309020205020404" pitchFamily="49" charset="-78"/>
              </a:rPr>
              <a:t>Finally optimized polar transform function is called.</a:t>
            </a:r>
            <a:endParaRPr lang="en-US" dirty="0">
              <a:cs typeface="Simplified Arabic Fixed" panose="02070309020205020404" pitchFamily="49" charset="-78"/>
            </a:endParaRPr>
          </a:p>
        </p:txBody>
      </p:sp>
      <p:sp>
        <p:nvSpPr>
          <p:cNvPr id="347" name="Cloud 346"/>
          <p:cNvSpPr/>
          <p:nvPr/>
        </p:nvSpPr>
        <p:spPr>
          <a:xfrm>
            <a:off x="3032452" y="3514112"/>
            <a:ext cx="1495587" cy="79816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 smtClean="0"/>
              <a:t>SPC decoding</a:t>
            </a:r>
            <a:endParaRPr lang="en-US" sz="1200" dirty="0" smtClean="0"/>
          </a:p>
        </p:txBody>
      </p:sp>
      <p:sp>
        <p:nvSpPr>
          <p:cNvPr id="351" name="Cloud 350"/>
          <p:cNvSpPr/>
          <p:nvPr/>
        </p:nvSpPr>
        <p:spPr>
          <a:xfrm>
            <a:off x="1323107" y="4240622"/>
            <a:ext cx="1048133" cy="545181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 smtClean="0"/>
              <a:t>Threshold detection</a:t>
            </a:r>
            <a:endParaRPr lang="en-US" sz="800" dirty="0" smtClean="0"/>
          </a:p>
        </p:txBody>
      </p:sp>
      <p:sp>
        <p:nvSpPr>
          <p:cNvPr id="352" name="Cloud 351"/>
          <p:cNvSpPr/>
          <p:nvPr/>
        </p:nvSpPr>
        <p:spPr>
          <a:xfrm>
            <a:off x="4466800" y="5790824"/>
            <a:ext cx="1135837" cy="469471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endParaRPr lang="en-US" sz="80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algn="ctr">
              <a:lnSpc>
                <a:spcPct val="114000"/>
              </a:lnSpc>
            </a:pPr>
            <a:r>
              <a:rPr lang="en-US" sz="800" dirty="0"/>
              <a:t>Instruction</a:t>
            </a:r>
          </a:p>
        </p:txBody>
      </p:sp>
      <p:sp>
        <p:nvSpPr>
          <p:cNvPr id="353" name="Cloud 352"/>
          <p:cNvSpPr/>
          <p:nvPr/>
        </p:nvSpPr>
        <p:spPr>
          <a:xfrm>
            <a:off x="531418" y="5061959"/>
            <a:ext cx="1227639" cy="509682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 smtClean="0"/>
              <a:t>SIMD Comparison</a:t>
            </a:r>
            <a:endParaRPr lang="en-US" sz="800" dirty="0" smtClean="0"/>
          </a:p>
        </p:txBody>
      </p:sp>
      <p:sp>
        <p:nvSpPr>
          <p:cNvPr id="354" name="Cloud 353"/>
          <p:cNvSpPr/>
          <p:nvPr/>
        </p:nvSpPr>
        <p:spPr>
          <a:xfrm>
            <a:off x="2552733" y="5785378"/>
            <a:ext cx="1004128" cy="4749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</a:t>
            </a:r>
            <a:r>
              <a:rPr lang="en-US" sz="800" dirty="0"/>
              <a:t> instruction</a:t>
            </a:r>
          </a:p>
        </p:txBody>
      </p:sp>
      <p:sp>
        <p:nvSpPr>
          <p:cNvPr id="355" name="Cloud 354"/>
          <p:cNvSpPr/>
          <p:nvPr/>
        </p:nvSpPr>
        <p:spPr>
          <a:xfrm>
            <a:off x="5189251" y="4044089"/>
            <a:ext cx="1025569" cy="558908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Polar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Transform</a:t>
            </a:r>
          </a:p>
        </p:txBody>
      </p:sp>
      <p:sp>
        <p:nvSpPr>
          <p:cNvPr id="356" name="Cloud 355"/>
          <p:cNvSpPr/>
          <p:nvPr/>
        </p:nvSpPr>
        <p:spPr>
          <a:xfrm>
            <a:off x="4092836" y="4702769"/>
            <a:ext cx="1029354" cy="411672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Searching</a:t>
            </a:r>
          </a:p>
        </p:txBody>
      </p:sp>
      <p:sp>
        <p:nvSpPr>
          <p:cNvPr id="357" name="Cloud 356"/>
          <p:cNvSpPr/>
          <p:nvPr/>
        </p:nvSpPr>
        <p:spPr>
          <a:xfrm>
            <a:off x="2666759" y="4862068"/>
            <a:ext cx="961506" cy="455586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Parity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compute</a:t>
            </a:r>
          </a:p>
        </p:txBody>
      </p:sp>
      <p:sp>
        <p:nvSpPr>
          <p:cNvPr id="358" name="Cloud 357"/>
          <p:cNvSpPr/>
          <p:nvPr/>
        </p:nvSpPr>
        <p:spPr>
          <a:xfrm>
            <a:off x="6295219" y="5114441"/>
            <a:ext cx="1106792" cy="47370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</a:t>
            </a: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XOR</a:t>
            </a:r>
            <a:r>
              <a:rPr lang="en-US" sz="800" dirty="0"/>
              <a:t> operation</a:t>
            </a:r>
          </a:p>
        </p:txBody>
      </p:sp>
      <p:cxnSp>
        <p:nvCxnSpPr>
          <p:cNvPr id="361" name="Straight Arrow Connector 360"/>
          <p:cNvCxnSpPr/>
          <p:nvPr/>
        </p:nvCxnSpPr>
        <p:spPr>
          <a:xfrm flipH="1">
            <a:off x="2255044" y="4044089"/>
            <a:ext cx="799754" cy="2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endCxn id="353" idx="3"/>
          </p:cNvCxnSpPr>
          <p:nvPr/>
        </p:nvCxnSpPr>
        <p:spPr>
          <a:xfrm flipH="1">
            <a:off x="1145238" y="4696834"/>
            <a:ext cx="331137" cy="3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endCxn id="357" idx="3"/>
          </p:cNvCxnSpPr>
          <p:nvPr/>
        </p:nvCxnSpPr>
        <p:spPr>
          <a:xfrm flipH="1">
            <a:off x="3147512" y="4260357"/>
            <a:ext cx="264817" cy="6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57" idx="1"/>
            <a:endCxn id="354" idx="3"/>
          </p:cNvCxnSpPr>
          <p:nvPr/>
        </p:nvCxnSpPr>
        <p:spPr>
          <a:xfrm flipH="1">
            <a:off x="3054797" y="5317169"/>
            <a:ext cx="92715" cy="49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endCxn id="356" idx="3"/>
          </p:cNvCxnSpPr>
          <p:nvPr/>
        </p:nvCxnSpPr>
        <p:spPr>
          <a:xfrm>
            <a:off x="3986735" y="4230672"/>
            <a:ext cx="620778" cy="49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endCxn id="352" idx="3"/>
          </p:cNvCxnSpPr>
          <p:nvPr/>
        </p:nvCxnSpPr>
        <p:spPr>
          <a:xfrm>
            <a:off x="4770291" y="5061959"/>
            <a:ext cx="264428" cy="7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347" idx="0"/>
            <a:endCxn id="355" idx="2"/>
          </p:cNvCxnSpPr>
          <p:nvPr/>
        </p:nvCxnSpPr>
        <p:spPr>
          <a:xfrm>
            <a:off x="4526793" y="3913194"/>
            <a:ext cx="665639" cy="41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5853113" y="4513212"/>
            <a:ext cx="835086" cy="67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63315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Recursive formulation is advantageous for hardware implementation. However in software recursive function calling </a:t>
            </a:r>
            <a:r>
              <a:rPr lang="en-US" dirty="0" smtClean="0"/>
              <a:t>causes a huge </a:t>
            </a:r>
            <a:r>
              <a:rPr lang="en-US" dirty="0"/>
              <a:t>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overcome this overhead decoder implementation is unrolled using templates concept of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templates compiler automatically generates the code for different vector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can also explicitly specialize </a:t>
            </a:r>
            <a:r>
              <a:rPr lang="en-US" dirty="0" smtClean="0"/>
              <a:t>functions, </a:t>
            </a:r>
            <a:r>
              <a:rPr lang="en-US" dirty="0"/>
              <a:t>if different logic needs to be implemented for particular vector size.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83" y="72963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Unrolling the decoder</a:t>
            </a: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9" y="3341505"/>
            <a:ext cx="6317170" cy="2876595"/>
          </a:xfrm>
          <a:prstGeom prst="rect">
            <a:avLst/>
          </a:prstGeom>
        </p:spPr>
      </p:pic>
      <p:sp>
        <p:nvSpPr>
          <p:cNvPr id="53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7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352955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VN, CN and bit combination operations fetch a block of memory to perform vector operations.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</a:t>
            </a:r>
            <a:r>
              <a:rPr lang="en-US" dirty="0"/>
              <a:t>access </a:t>
            </a:r>
            <a:r>
              <a:rPr lang="en-US" dirty="0" smtClean="0"/>
              <a:t>pattern is predictable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Memory a</a:t>
            </a:r>
            <a:r>
              <a:rPr lang="en-US" dirty="0" smtClean="0"/>
              <a:t>ccess latencies of future accesses can be reduced by fetching cache well in advance.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Cache line fetching </a:t>
            </a:r>
            <a:r>
              <a:rPr lang="en-US" dirty="0"/>
              <a:t>is provided by non </a:t>
            </a:r>
            <a:r>
              <a:rPr lang="en-US" dirty="0" smtClean="0"/>
              <a:t>blocking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PREFETCH</a:t>
            </a:r>
            <a:r>
              <a:rPr lang="en-US" dirty="0"/>
              <a:t> instruction which is part of latest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3dnow</a:t>
            </a:r>
            <a:r>
              <a:rPr lang="en-US" dirty="0"/>
              <a:t> extension of AMD EPYC processor.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3623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Cache prefetching</a:t>
            </a:r>
          </a:p>
        </p:txBody>
      </p:sp>
      <p:grpSp>
        <p:nvGrpSpPr>
          <p:cNvPr id="408" name="Group 407"/>
          <p:cNvGrpSpPr/>
          <p:nvPr/>
        </p:nvGrpSpPr>
        <p:grpSpPr>
          <a:xfrm>
            <a:off x="1162372" y="4200778"/>
            <a:ext cx="6354306" cy="1580307"/>
            <a:chOff x="2084521" y="4138785"/>
            <a:chExt cx="6354306" cy="1580307"/>
          </a:xfrm>
        </p:grpSpPr>
        <p:grpSp>
          <p:nvGrpSpPr>
            <p:cNvPr id="393" name="Group 392"/>
            <p:cNvGrpSpPr/>
            <p:nvPr/>
          </p:nvGrpSpPr>
          <p:grpSpPr>
            <a:xfrm>
              <a:off x="2084521" y="4244039"/>
              <a:ext cx="4037817" cy="1475053"/>
              <a:chOff x="2084521" y="4244039"/>
              <a:chExt cx="4037817" cy="1475053"/>
            </a:xfrm>
          </p:grpSpPr>
          <p:sp>
            <p:nvSpPr>
              <p:cNvPr id="371" name="Rounded Rectangle 370"/>
              <p:cNvSpPr/>
              <p:nvPr/>
            </p:nvSpPr>
            <p:spPr>
              <a:xfrm rot="5400000" flipH="1" flipV="1">
                <a:off x="1812164" y="4640602"/>
                <a:ext cx="1226640" cy="68192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sz="1200" dirty="0" smtClean="0"/>
              </a:p>
              <a:p>
                <a:pPr algn="ctr">
                  <a:lnSpc>
                    <a:spcPct val="114000"/>
                  </a:lnSpc>
                </a:pPr>
                <a:r>
                  <a:rPr lang="en-US" sz="1200" dirty="0" smtClean="0"/>
                  <a:t>Processor</a:t>
                </a:r>
                <a:endParaRPr lang="en-US" sz="1200" dirty="0" smtClean="0"/>
              </a:p>
            </p:txBody>
          </p:sp>
          <p:sp>
            <p:nvSpPr>
              <p:cNvPr id="372" name="Rounded Rectangle 371"/>
              <p:cNvSpPr/>
              <p:nvPr/>
            </p:nvSpPr>
            <p:spPr>
              <a:xfrm>
                <a:off x="3017558" y="4625104"/>
                <a:ext cx="402955" cy="71292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 smtClean="0"/>
                  <a:t>L1-Cache</a:t>
                </a:r>
                <a:endParaRPr lang="en-US" sz="1000" dirty="0" smtClean="0"/>
              </a:p>
            </p:txBody>
          </p:sp>
          <p:sp>
            <p:nvSpPr>
              <p:cNvPr id="373" name="Rounded Rectangle 372"/>
              <p:cNvSpPr/>
              <p:nvPr/>
            </p:nvSpPr>
            <p:spPr>
              <a:xfrm>
                <a:off x="3596837" y="4558667"/>
                <a:ext cx="490779" cy="84579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 smtClean="0"/>
                  <a:t>L2-Cache</a:t>
                </a:r>
                <a:endParaRPr lang="en-US" sz="1000" dirty="0" smtClean="0"/>
              </a:p>
            </p:txBody>
          </p:sp>
          <p:sp>
            <p:nvSpPr>
              <p:cNvPr id="374" name="Rounded Rectangle 373"/>
              <p:cNvSpPr/>
              <p:nvPr/>
            </p:nvSpPr>
            <p:spPr>
              <a:xfrm>
                <a:off x="4456167" y="4494452"/>
                <a:ext cx="537274" cy="97422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 smtClean="0"/>
                  <a:t>L3-Cache</a:t>
                </a:r>
                <a:endParaRPr lang="en-US" sz="1000" dirty="0" smtClean="0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5607381" y="4244039"/>
                <a:ext cx="514957" cy="147505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 smtClean="0"/>
                  <a:t>Main memory</a:t>
                </a:r>
                <a:endParaRPr lang="en-US" sz="1000" dirty="0" smtClean="0"/>
              </a:p>
            </p:txBody>
          </p:sp>
          <p:cxnSp>
            <p:nvCxnSpPr>
              <p:cNvPr id="377" name="Straight Connector 376"/>
              <p:cNvCxnSpPr>
                <a:stCxn id="371" idx="2"/>
                <a:endCxn id="372" idx="1"/>
              </p:cNvCxnSpPr>
              <p:nvPr/>
            </p:nvCxnSpPr>
            <p:spPr>
              <a:xfrm>
                <a:off x="2766447" y="4981565"/>
                <a:ext cx="25111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1" name="Straight Arrow Connector 380"/>
              <p:cNvCxnSpPr/>
              <p:nvPr/>
            </p:nvCxnSpPr>
            <p:spPr>
              <a:xfrm>
                <a:off x="3420513" y="4819973"/>
                <a:ext cx="176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/>
              <p:nvPr/>
            </p:nvCxnSpPr>
            <p:spPr>
              <a:xfrm>
                <a:off x="4087616" y="4819973"/>
                <a:ext cx="3685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/>
              <p:cNvCxnSpPr/>
              <p:nvPr/>
            </p:nvCxnSpPr>
            <p:spPr>
              <a:xfrm>
                <a:off x="4993441" y="4819973"/>
                <a:ext cx="613940" cy="2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/>
              <p:cNvCxnSpPr/>
              <p:nvPr/>
            </p:nvCxnSpPr>
            <p:spPr>
              <a:xfrm flipH="1">
                <a:off x="4993441" y="5106692"/>
                <a:ext cx="613940" cy="23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/>
              <p:cNvCxnSpPr/>
              <p:nvPr/>
            </p:nvCxnSpPr>
            <p:spPr>
              <a:xfrm flipH="1" flipV="1">
                <a:off x="4087406" y="5118315"/>
                <a:ext cx="36876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1" name="Straight Arrow Connector 390"/>
              <p:cNvCxnSpPr/>
              <p:nvPr/>
            </p:nvCxnSpPr>
            <p:spPr>
              <a:xfrm flipH="1">
                <a:off x="3411676" y="5118315"/>
                <a:ext cx="1843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6" name="Straight Arrow Connector 395"/>
            <p:cNvCxnSpPr/>
            <p:nvPr/>
          </p:nvCxnSpPr>
          <p:spPr>
            <a:xfrm>
              <a:off x="6533089" y="4244039"/>
              <a:ext cx="472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/>
            <p:nvPr/>
          </p:nvCxnSpPr>
          <p:spPr>
            <a:xfrm flipV="1">
              <a:off x="6533301" y="4624818"/>
              <a:ext cx="471933" cy="2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1" name="TextBox 400"/>
            <p:cNvSpPr txBox="1"/>
            <p:nvPr/>
          </p:nvSpPr>
          <p:spPr>
            <a:xfrm>
              <a:off x="7067227" y="4138785"/>
              <a:ext cx="1371600" cy="210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 smtClean="0">
                  <a:latin typeface="+mn-lt"/>
                </a:rPr>
                <a:t>Prefetching request</a:t>
              </a:r>
              <a:endParaRPr lang="en-US" sz="1200" dirty="0" smtClean="0">
                <a:latin typeface="+mn-lt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7067227" y="4542964"/>
              <a:ext cx="1247614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 smtClean="0">
                  <a:latin typeface="+mn-lt"/>
                </a:rPr>
                <a:t>Data transfer</a:t>
              </a:r>
              <a:endParaRPr lang="en-US" sz="1200" dirty="0" smtClean="0">
                <a:latin typeface="+mn-lt"/>
              </a:endParaRPr>
            </a:p>
          </p:txBody>
        </p:sp>
      </p:grpSp>
      <p:sp>
        <p:nvSpPr>
          <p:cNvPr id="58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8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305753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latency can be further reduced by intelligently pruning the decoder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Decoder </a:t>
            </a:r>
            <a:r>
              <a:rPr lang="en-US" dirty="0"/>
              <a:t>tree is pruned irrespective </a:t>
            </a:r>
            <a:r>
              <a:rPr lang="en-US" dirty="0" smtClean="0"/>
              <a:t>of frozen </a:t>
            </a:r>
            <a:r>
              <a:rPr lang="en-US" dirty="0"/>
              <a:t>pattern </a:t>
            </a:r>
            <a:r>
              <a:rPr lang="en-US" dirty="0" smtClean="0"/>
              <a:t>type.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Latency reduction comes at the cost of increased BLER.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high SNR and low code rate scenarios this method can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Pruning increases the BLER. Level of pruning and BLER can be dealt as a trade-off.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4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Decoder tree pruning</a:t>
            </a:r>
          </a:p>
        </p:txBody>
      </p:sp>
      <p:pic>
        <p:nvPicPr>
          <p:cNvPr id="383" name="Picture 3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94" y="3008885"/>
            <a:ext cx="6418411" cy="2922696"/>
          </a:xfrm>
          <a:prstGeom prst="rect">
            <a:avLst/>
          </a:prstGeom>
        </p:spPr>
      </p:pic>
      <p:sp>
        <p:nvSpPr>
          <p:cNvPr id="55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8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PBCH and PDCCH </a:t>
            </a:r>
            <a:r>
              <a:rPr lang="en-US" dirty="0" smtClean="0"/>
              <a:t>channels </a:t>
            </a:r>
            <a:r>
              <a:rPr lang="en-US" dirty="0"/>
              <a:t>need to calculate </a:t>
            </a:r>
            <a:r>
              <a:rPr lang="en-US" i="1" dirty="0"/>
              <a:t>CRC24 </a:t>
            </a:r>
            <a:r>
              <a:rPr lang="en-US" dirty="0"/>
              <a:t>for downlink control information transmission.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PUCCH and PUSCH </a:t>
            </a:r>
            <a:r>
              <a:rPr lang="en-US" dirty="0" smtClean="0"/>
              <a:t>channels calculate </a:t>
            </a:r>
            <a:r>
              <a:rPr lang="en-US" i="1" dirty="0"/>
              <a:t>CRC6</a:t>
            </a:r>
            <a:r>
              <a:rPr lang="en-US" dirty="0"/>
              <a:t> or </a:t>
            </a:r>
            <a:r>
              <a:rPr lang="en-US" i="1" dirty="0"/>
              <a:t>CRC11 </a:t>
            </a:r>
            <a:r>
              <a:rPr lang="en-US" dirty="0"/>
              <a:t>for CRC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calculation is one of the significant latency contributor to </a:t>
            </a:r>
            <a:r>
              <a:rPr lang="en-US" dirty="0" smtClean="0"/>
              <a:t>both </a:t>
            </a:r>
            <a:r>
              <a:rPr lang="en-US" dirty="0"/>
              <a:t>encoding and decoding FEC chains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Processing individual bits for CRC calculation is very inefficient.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Extended </a:t>
            </a:r>
            <a:r>
              <a:rPr lang="en-US" dirty="0" smtClean="0"/>
              <a:t>the popular </a:t>
            </a:r>
            <a:r>
              <a:rPr lang="en-US" dirty="0"/>
              <a:t>CRC algorithm</a:t>
            </a:r>
            <a:r>
              <a:rPr lang="en-US" baseline="30000" dirty="0"/>
              <a:t>[1]</a:t>
            </a:r>
            <a:r>
              <a:rPr lang="en-US" dirty="0"/>
              <a:t> to calculate CRC24, CRC6 and CRC11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this algorithm, 8 </a:t>
            </a:r>
            <a:r>
              <a:rPr lang="en-US" dirty="0"/>
              <a:t>bits are processed in parallel rather than bit by bit,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Reduced </a:t>
            </a:r>
            <a:r>
              <a:rPr lang="en-US" dirty="0"/>
              <a:t>CRC calculation latency from 8 </a:t>
            </a:r>
            <a:r>
              <a:rPr lang="el-GR" dirty="0"/>
              <a:t>μ</a:t>
            </a:r>
            <a:r>
              <a:rPr lang="en-US" dirty="0"/>
              <a:t>s to 0.8 </a:t>
            </a:r>
            <a:r>
              <a:rPr lang="el-GR" dirty="0"/>
              <a:t>μ</a:t>
            </a:r>
            <a:r>
              <a:rPr lang="en-US" dirty="0"/>
              <a:t>s in FEC chain.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CRC calculation</a:t>
            </a:r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D.V. </a:t>
            </a:r>
            <a:r>
              <a:rPr lang="en-US" sz="800" dirty="0" err="1"/>
              <a:t>Sarwate</a:t>
            </a:r>
            <a:r>
              <a:rPr lang="en-US" sz="800" dirty="0"/>
              <a:t>, “Computation of Cyclic Redundancy Checks via Table Lookup,”</a:t>
            </a:r>
            <a:r>
              <a:rPr lang="en-US" sz="800" dirty="0" err="1"/>
              <a:t>Comm</a:t>
            </a:r>
            <a:r>
              <a:rPr lang="en-US" sz="800" dirty="0"/>
              <a:t>. ACM, vol.31, no. 8, pp. 1008-1013,Aug. 1988</a:t>
            </a: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55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5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Traditionally FEC chains are developed in hardware i.e. 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recent advances in General Purpose </a:t>
            </a:r>
            <a:r>
              <a:rPr lang="en-US" dirty="0" smtClean="0"/>
              <a:t>Processors, </a:t>
            </a:r>
            <a:r>
              <a:rPr lang="en-US" dirty="0"/>
              <a:t>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implementations require less </a:t>
            </a:r>
            <a:r>
              <a:rPr lang="en-US" dirty="0" smtClean="0"/>
              <a:t>development/maintenance </a:t>
            </a:r>
            <a:r>
              <a:rPr lang="en-US" dirty="0"/>
              <a:t>effort and provide flexibility and ease of 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algorithms need to adopted/optimized to efficiently implement in software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sp>
        <p:nvSpPr>
          <p:cNvPr id="58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Replaced multiplication/division and modulus operations with bitwise operations which achieve the same result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Implemented </a:t>
                </a:r>
                <a:r>
                  <a:rPr lang="en-US" dirty="0"/>
                  <a:t>approximate versions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en-US" dirty="0"/>
                  <a:t> and exponential functions to reduce the number of floating point multiplications.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Reduced the usage of</a:t>
                </a:r>
                <a:r>
                  <a:rPr lang="en-US" dirty="0" smtClean="0"/>
                  <a:t> </a:t>
                </a:r>
                <a:r>
                  <a:rPr lang="en-US" dirty="0"/>
                  <a:t>jump functions to avoid flushing of the instruction </a:t>
                </a:r>
                <a:r>
                  <a:rPr lang="en-US" dirty="0" smtClean="0"/>
                  <a:t>pipeline, instead latest instruction extension 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CMOV </a:t>
                </a:r>
                <a:r>
                  <a:rPr lang="en-US" dirty="0" smtClean="0">
                    <a:cs typeface="Simplified Arabic Fixed" panose="02070309020205020404" pitchFamily="49" charset="-78"/>
                  </a:rPr>
                  <a:t>is used.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Used </a:t>
                </a:r>
                <a:r>
                  <a:rPr lang="en-US" dirty="0"/>
                  <a:t>the compiler optimization primitives </a:t>
                </a:r>
                <a:r>
                  <a:rPr lang="en-US" dirty="0" smtClean="0"/>
                  <a:t>for better instruction scheduling.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Avoiding superfluous copying: </a:t>
                </a:r>
                <a:endParaRPr lang="en-US" dirty="0">
                  <a:solidFill>
                    <a:prstClr val="black"/>
                  </a:solidFill>
                  <a:cs typeface="Simplified Arabic Fixed" panose="02070309020205020404" pitchFamily="49" charset="-78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Intelligently </a:t>
                </a:r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designing the memory layout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so that </a:t>
                </a:r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it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without explicit copying.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] ⨁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 dirty="0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∕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∕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𝐽𝑢𝑠𝑡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𝑐𝑜𝑝𝑦𝑖𝑛𝑔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  <a:blipFill>
                <a:blip r:embed="rId3"/>
                <a:stretch>
                  <a:fillRect l="-1648" t="-1038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2133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sp>
        <p:nvSpPr>
          <p:cNvPr id="58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state of the art polar decoder software implementation (in AMD EPYC processor at </a:t>
                </a:r>
                <a:r>
                  <a:rPr lang="en-US" dirty="0" smtClean="0"/>
                  <a:t>1.6 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sz="1100" dirty="0" smtClean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Decoding chain results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386"/>
              </p:ext>
            </p:extLst>
          </p:nvPr>
        </p:nvGraphicFramePr>
        <p:xfrm>
          <a:off x="379708" y="5235657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391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79707" y="6554304"/>
            <a:ext cx="8265818" cy="20314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P. </a:t>
            </a:r>
            <a:r>
              <a:rPr lang="en-US" sz="800" dirty="0" err="1">
                <a:solidFill>
                  <a:srgbClr val="000000"/>
                </a:solidFill>
              </a:rPr>
              <a:t>Giard</a:t>
            </a:r>
            <a:r>
              <a:rPr lang="en-US" sz="800" dirty="0">
                <a:solidFill>
                  <a:srgbClr val="000000"/>
                </a:solidFill>
              </a:rPr>
              <a:t>, G. </a:t>
            </a:r>
            <a:r>
              <a:rPr lang="en-US" sz="800" dirty="0" err="1">
                <a:solidFill>
                  <a:srgbClr val="000000"/>
                </a:solidFill>
              </a:rPr>
              <a:t>Sarkis</a:t>
            </a:r>
            <a:r>
              <a:rPr lang="en-US" sz="800" dirty="0">
                <a:solidFill>
                  <a:srgbClr val="000000"/>
                </a:solidFill>
              </a:rPr>
              <a:t>, C. </a:t>
            </a:r>
            <a:r>
              <a:rPr lang="en-US" sz="800" dirty="0" err="1">
                <a:solidFill>
                  <a:srgbClr val="000000"/>
                </a:solidFill>
              </a:rPr>
              <a:t>Leroux</a:t>
            </a:r>
            <a:r>
              <a:rPr lang="en-US" sz="800" dirty="0">
                <a:solidFill>
                  <a:srgbClr val="000000"/>
                </a:solidFill>
              </a:rPr>
              <a:t>, C. </a:t>
            </a:r>
            <a:r>
              <a:rPr lang="en-US" sz="800" dirty="0" err="1">
                <a:solidFill>
                  <a:srgbClr val="000000"/>
                </a:solidFill>
              </a:rPr>
              <a:t>Thibeault</a:t>
            </a:r>
            <a:r>
              <a:rPr lang="en-US" sz="8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47968"/>
              </p:ext>
            </p:extLst>
          </p:nvPr>
        </p:nvGraphicFramePr>
        <p:xfrm>
          <a:off x="379707" y="257555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]*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379708" y="4934988"/>
            <a:ext cx="3187860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/>
              <a:t>Worst case decoding </a:t>
            </a:r>
            <a:r>
              <a:rPr lang="en-US" sz="1600" b="1" dirty="0"/>
              <a:t>FEC chain</a:t>
            </a:r>
            <a:r>
              <a:rPr lang="en-US" sz="1600" b="1" dirty="0" smtClean="0"/>
              <a:t>:</a:t>
            </a:r>
            <a:endParaRPr lang="en-US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79707" y="3362528"/>
            <a:ext cx="1952787" cy="192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hangingPunct="0">
              <a:lnSpc>
                <a:spcPct val="114000"/>
              </a:lnSpc>
            </a:pPr>
            <a:r>
              <a:rPr lang="en-US" sz="1100" dirty="0">
                <a:solidFill>
                  <a:prstClr val="black"/>
                </a:solidFill>
                <a:latin typeface="Arial"/>
                <a:cs typeface="+mn-cs"/>
              </a:rPr>
              <a:t>*Scaled according to </a:t>
            </a:r>
            <a:r>
              <a:rPr lang="en-US" sz="1100" dirty="0" smtClean="0">
                <a:solidFill>
                  <a:prstClr val="black"/>
                </a:solidFill>
                <a:latin typeface="Arial"/>
                <a:cs typeface="+mn-cs"/>
              </a:rPr>
              <a:t>frequency</a:t>
            </a:r>
            <a:endParaRPr lang="en-US" sz="11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96121"/>
              </p:ext>
            </p:extLst>
          </p:nvPr>
        </p:nvGraphicFramePr>
        <p:xfrm>
          <a:off x="379707" y="398172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  <a:endParaRPr lang="en-US" sz="17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283.4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79708" y="3659214"/>
            <a:ext cx="165269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/>
              <a:t>Decoder latency:</a:t>
            </a:r>
            <a:endParaRPr lang="en-US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79708" y="2245880"/>
            <a:ext cx="434734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/>
              <a:t>Decoder latency compared to state of the art</a:t>
            </a:r>
            <a:endParaRPr lang="en-US" sz="1600" b="1" dirty="0"/>
          </a:p>
        </p:txBody>
      </p:sp>
      <p:sp>
        <p:nvSpPr>
          <p:cNvPr id="53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251359"/>
            <a:ext cx="8508999" cy="15064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</a:t>
            </a:r>
            <a:r>
              <a:rPr lang="en-US" dirty="0"/>
              <a:t>encoding and decoding FEC chains are efficiently implemented </a:t>
            </a:r>
            <a:r>
              <a:rPr lang="en-US" dirty="0" smtClean="0"/>
              <a:t>achieved latency requirements through </a:t>
            </a:r>
            <a:r>
              <a:rPr lang="en-US" dirty="0"/>
              <a:t>both algorithmic and software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implementation exploits </a:t>
            </a:r>
            <a:r>
              <a:rPr lang="en-US" dirty="0" smtClean="0"/>
              <a:t>modern features. </a:t>
            </a:r>
            <a:r>
              <a:rPr lang="en-US" dirty="0" smtClean="0"/>
              <a:t>Namely</a:t>
            </a:r>
            <a:r>
              <a:rPr lang="en-US" dirty="0" smtClean="0"/>
              <a:t> </a:t>
            </a:r>
            <a:r>
              <a:rPr lang="en-US" dirty="0"/>
              <a:t>SIMD, Cache prefetching </a:t>
            </a:r>
            <a:r>
              <a:rPr lang="en-US" dirty="0" smtClean="0"/>
              <a:t>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Achieved latency reduction of 10x.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4368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Conclusion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29" name="Title 3"/>
          <p:cNvSpPr txBox="1">
            <a:spLocks/>
          </p:cNvSpPr>
          <p:nvPr/>
        </p:nvSpPr>
        <p:spPr>
          <a:xfrm>
            <a:off x="391022" y="285559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</a:rPr>
              <a:t>Outlook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30" name="Content Placeholder 1"/>
          <p:cNvSpPr txBox="1">
            <a:spLocks/>
          </p:cNvSpPr>
          <p:nvPr/>
        </p:nvSpPr>
        <p:spPr>
          <a:xfrm>
            <a:off x="318009" y="3649525"/>
            <a:ext cx="8508999" cy="150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31" name="Content Placeholder 1"/>
          <p:cNvSpPr txBox="1">
            <a:spLocks/>
          </p:cNvSpPr>
          <p:nvPr/>
        </p:nvSpPr>
        <p:spPr>
          <a:xfrm>
            <a:off x="318008" y="3363737"/>
            <a:ext cx="8508999" cy="253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CRC aided Successive Cancellation List (</a:t>
            </a:r>
            <a:r>
              <a:rPr lang="en-US" i="1" dirty="0" smtClean="0"/>
              <a:t>CA-SCL</a:t>
            </a:r>
            <a:r>
              <a:rPr lang="en-US" dirty="0" smtClean="0"/>
              <a:t>) algorithm is also implemented. However it is not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CA-SCL </a:t>
            </a:r>
            <a:r>
              <a:rPr lang="en-US" dirty="0" smtClean="0"/>
              <a:t>algorithm has approximately 1.5dB gain over </a:t>
            </a:r>
            <a:r>
              <a:rPr lang="en-US" i="1" dirty="0" smtClean="0"/>
              <a:t>fast-SSC </a:t>
            </a:r>
            <a:r>
              <a:rPr lang="en-US" dirty="0" smtClean="0"/>
              <a:t>algorithm for N = 2048 and list size of 8</a:t>
            </a:r>
            <a:r>
              <a:rPr lang="en-US" baseline="30000" dirty="0" smtClean="0"/>
              <a:t>[1]</a:t>
            </a:r>
            <a:r>
              <a:rPr lang="en-US" dirty="0" smtClean="0"/>
              <a:t>.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Future work:  </a:t>
            </a:r>
            <a:r>
              <a:rPr lang="en-US" dirty="0"/>
              <a:t>E</a:t>
            </a:r>
            <a:r>
              <a:rPr lang="en-US" dirty="0" smtClean="0"/>
              <a:t>xtend decoding FEC chain with optimized </a:t>
            </a:r>
            <a:r>
              <a:rPr lang="en-US" i="1" dirty="0" smtClean="0"/>
              <a:t>CA-SCL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nteresting to see latency of </a:t>
            </a:r>
            <a:r>
              <a:rPr lang="en-US" i="1" dirty="0" smtClean="0"/>
              <a:t>CA-SCL </a:t>
            </a:r>
            <a:r>
              <a:rPr lang="en-US" dirty="0" smtClean="0"/>
              <a:t>which has expensive </a:t>
            </a:r>
            <a:r>
              <a:rPr lang="en-US" i="1" dirty="0" smtClean="0"/>
              <a:t>sort</a:t>
            </a:r>
            <a:r>
              <a:rPr lang="en-US" dirty="0" smtClean="0"/>
              <a:t> and </a:t>
            </a:r>
            <a:r>
              <a:rPr lang="en-US" i="1" dirty="0" smtClean="0"/>
              <a:t>copying</a:t>
            </a:r>
            <a:r>
              <a:rPr lang="en-US" dirty="0" smtClean="0"/>
              <a:t> operations.</a:t>
            </a:r>
          </a:p>
          <a:p>
            <a:endParaRPr lang="en-US" dirty="0"/>
          </a:p>
        </p:txBody>
      </p:sp>
      <p:sp>
        <p:nvSpPr>
          <p:cNvPr id="533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91022" y="6438900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I. Tal and A. Vardy, “List decoding of polar codes,” IEEE Transactions on </a:t>
            </a:r>
            <a:r>
              <a:rPr lang="en-US" sz="800" dirty="0" smtClean="0"/>
              <a:t>Information </a:t>
            </a:r>
            <a:r>
              <a:rPr lang="en-US" sz="800" dirty="0"/>
              <a:t>Theory, vol. 61, pp. 2213–2226, May 2015</a:t>
            </a:r>
            <a:endParaRPr lang="en-US" sz="800" dirty="0"/>
          </a:p>
        </p:txBody>
      </p:sp>
      <p:sp>
        <p:nvSpPr>
          <p:cNvPr id="59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7" y="2044292"/>
            <a:ext cx="3789432" cy="378943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47360" y="3070788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sp>
        <p:nvSpPr>
          <p:cNvPr id="59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339565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Invented by </a:t>
            </a:r>
            <a:r>
              <a:rPr lang="en-IN" dirty="0" err="1">
                <a:solidFill>
                  <a:srgbClr val="000000"/>
                </a:solidFill>
              </a:rPr>
              <a:t>Erdal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Arıkan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r>
              <a:rPr lang="en-IN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First codes to theoretically </a:t>
            </a:r>
            <a:r>
              <a:rPr lang="en-IN" dirty="0" smtClean="0">
                <a:solidFill>
                  <a:srgbClr val="000000"/>
                </a:solidFill>
              </a:rPr>
              <a:t>approach </a:t>
            </a:r>
            <a:r>
              <a:rPr lang="en-IN" dirty="0">
                <a:solidFill>
                  <a:srgbClr val="000000"/>
                </a:solidFill>
              </a:rPr>
              <a:t>channel capacity </a:t>
            </a:r>
            <a:r>
              <a:rPr lang="en-IN" dirty="0" smtClean="0">
                <a:solidFill>
                  <a:srgbClr val="000000"/>
                </a:solidFill>
              </a:rPr>
              <a:t>for </a:t>
            </a:r>
            <a:r>
              <a:rPr lang="en-IN" dirty="0" smtClean="0">
                <a:solidFill>
                  <a:srgbClr val="000000"/>
                </a:solidFill>
              </a:rPr>
              <a:t>BMC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Basic idea is synthesizing either </a:t>
            </a:r>
            <a:r>
              <a:rPr lang="en-IN" dirty="0">
                <a:solidFill>
                  <a:srgbClr val="000000"/>
                </a:solidFill>
              </a:rPr>
              <a:t>completely noiseless or fully noisy </a:t>
            </a:r>
            <a:r>
              <a:rPr lang="en-IN" dirty="0" smtClean="0">
                <a:solidFill>
                  <a:srgbClr val="000000"/>
                </a:solidFill>
              </a:rPr>
              <a:t>channels based on SNR.</a:t>
            </a:r>
            <a:endParaRPr lang="en-IN" dirty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Information bits transmitted in </a:t>
            </a:r>
            <a:r>
              <a:rPr lang="en-IN" dirty="0" smtClean="0">
                <a:solidFill>
                  <a:srgbClr val="000000"/>
                </a:solidFill>
              </a:rPr>
              <a:t>noiseless and zeros in noisy channels 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Synthesizing channels for every SNR is complex. </a:t>
            </a:r>
            <a:r>
              <a:rPr lang="en-IN" dirty="0">
                <a:solidFill>
                  <a:srgbClr val="000000"/>
                </a:solidFill>
              </a:rPr>
              <a:t>5G adopted heuristic low </a:t>
            </a:r>
            <a:r>
              <a:rPr lang="en-IN" dirty="0" smtClean="0">
                <a:solidFill>
                  <a:srgbClr val="000000"/>
                </a:solidFill>
              </a:rPr>
              <a:t>complexity approach independent of SNR</a:t>
            </a:r>
            <a:r>
              <a:rPr lang="en-IN" baseline="30000" dirty="0" smtClean="0">
                <a:solidFill>
                  <a:srgbClr val="000000"/>
                </a:solidFill>
              </a:rPr>
              <a:t>[2]</a:t>
            </a:r>
            <a:r>
              <a:rPr lang="en-IN" dirty="0" smtClean="0">
                <a:solidFill>
                  <a:srgbClr val="000000"/>
                </a:solidFill>
              </a:rPr>
              <a:t> .</a:t>
            </a:r>
            <a:endParaRPr lang="en-IN" dirty="0" smtClean="0">
              <a:solidFill>
                <a:srgbClr val="000000"/>
              </a:solidFill>
            </a:endParaRP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This </a:t>
            </a:r>
            <a:r>
              <a:rPr lang="en-IN" dirty="0">
                <a:solidFill>
                  <a:srgbClr val="000000"/>
                </a:solidFill>
              </a:rPr>
              <a:t>construction performs sufficiently good over a large range of SNR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endParaRPr lang="en-US" baseline="30000" dirty="0"/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dirty="0">
              <a:solidFill>
                <a:srgbClr val="000000"/>
              </a:solidFill>
            </a:endParaRPr>
          </a:p>
          <a:p>
            <a:endParaRPr dirty="0"/>
          </a:p>
          <a:p>
            <a:endParaRPr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9538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Background:  Polar </a:t>
            </a:r>
            <a:r>
              <a:rPr sz="3000" dirty="0" err="1">
                <a:solidFill>
                  <a:schemeClr val="bg2"/>
                </a:solidFill>
              </a:rPr>
              <a:t>codes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FA51C4-D92B-4C3B-A20C-4FE504B35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2" y="4466188"/>
            <a:ext cx="3528020" cy="14257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Encoder circuit for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200" dirty="0" err="1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146434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E. </a:t>
            </a:r>
            <a:r>
              <a:rPr lang="en-US" sz="800" dirty="0" err="1">
                <a:solidFill>
                  <a:srgbClr val="000000"/>
                </a:solidFill>
              </a:rPr>
              <a:t>Arıkan</a:t>
            </a:r>
            <a:r>
              <a:rPr lang="en-US" sz="800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</a:t>
            </a:r>
            <a:r>
              <a:rPr lang="en-US" sz="8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 fontAlgn="auto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de-DE" sz="800" dirty="0"/>
              <a:t>β-expansion: A </a:t>
            </a:r>
            <a:r>
              <a:rPr lang="de-DE" sz="800" dirty="0" err="1"/>
              <a:t>theoretical</a:t>
            </a:r>
            <a:r>
              <a:rPr lang="de-DE" sz="800" dirty="0"/>
              <a:t> </a:t>
            </a:r>
            <a:r>
              <a:rPr lang="de-DE" sz="800" dirty="0" err="1"/>
              <a:t>framework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Fast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Recursive</a:t>
            </a:r>
            <a:r>
              <a:rPr lang="de-DE" sz="800" dirty="0"/>
              <a:t> </a:t>
            </a:r>
            <a:r>
              <a:rPr lang="de-DE" sz="800" dirty="0" err="1"/>
              <a:t>Construction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Polar </a:t>
            </a:r>
            <a:r>
              <a:rPr lang="de-DE" sz="800" dirty="0" smtClean="0"/>
              <a:t>Codes</a:t>
            </a:r>
            <a:endParaRPr lang="en-US" sz="800" dirty="0" smtClean="0">
              <a:solidFill>
                <a:srgbClr val="000000"/>
              </a:solidFill>
            </a:endParaRP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7" name="TextBox 486"/>
              <p:cNvSpPr txBox="1"/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 smtClean="0">
                    <a:latin typeface="+mn-lt"/>
                  </a:rPr>
                  <a:t>,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200" dirty="0" smtClean="0">
                    <a:latin typeface="+mn-lt"/>
                  </a:rPr>
                  <a:t>Fraction of good channels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200" dirty="0" smtClean="0">
                  <a:latin typeface="+mn-lt"/>
                </a:endParaRPr>
              </a:p>
            </p:txBody>
          </p:sp>
        </mc:Choice>
        <mc:Fallback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blipFill>
                <a:blip r:embed="rId5"/>
                <a:stretch>
                  <a:fillRect l="-3440" t="-101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8" name="TextBox 557">
            <a:extLst>
              <a:ext uri="{FF2B5EF4-FFF2-40B4-BE49-F238E27FC236}">
                <a16:creationId xmlns:a16="http://schemas.microsoft.com/office/drawing/2014/main" id="{0781CE99-2BD2-4014-A828-69AED7668B77}"/>
              </a:ext>
            </a:extLst>
          </p:cNvPr>
          <p:cNvSpPr txBox="1"/>
          <p:nvPr/>
        </p:nvSpPr>
        <p:spPr>
          <a:xfrm>
            <a:off x="887092" y="4266748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 smtClean="0"/>
              <a:t>Butterfly circuit</a:t>
            </a:r>
            <a:endParaRPr lang="en-US" sz="1200" dirty="0" err="1"/>
          </a:p>
        </p:txBody>
      </p:sp>
      <p:sp>
        <p:nvSpPr>
          <p:cNvPr id="56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4205874"/>
            <a:ext cx="9144000" cy="25842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Each </a:t>
                </a:r>
                <a:r>
                  <a:rPr lang="en-IN" dirty="0"/>
                  <a:t>stage contains vector of size 2</a:t>
                </a:r>
                <a:r>
                  <a:rPr lang="en-IN" baseline="30000" dirty="0"/>
                  <a:t>(N-stage)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dirty="0" smtClean="0"/>
                  <a:t>introduces </a:t>
                </a:r>
                <a:r>
                  <a:rPr lang="en-US" dirty="0"/>
                  <a:t>correlation between code word </a:t>
                </a:r>
                <a:r>
                  <a:rPr lang="en-US" dirty="0" smtClean="0"/>
                  <a:t>bits</a:t>
                </a:r>
                <a:r>
                  <a:rPr lang="en-US" dirty="0" smtClean="0">
                    <a:latin typeface="+mj-lt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+mj-lt"/>
                    <a:cs typeface="Simplified Arabic Fixed" panose="02070309020205020404" pitchFamily="49" charset="-78"/>
                  </a:rPr>
                  <a:t>Bits shown in red </a:t>
                </a: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are</a:t>
                </a:r>
                <a:r>
                  <a:rPr lang="en-US" dirty="0" smtClean="0">
                    <a:latin typeface="+mj-lt"/>
                    <a:cs typeface="Simplified Arabic Fixed" panose="02070309020205020404" pitchFamily="49" charset="-78"/>
                  </a:rPr>
                  <a:t> frozen bits.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Node operation in encoder with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dirty="0" smtClean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</a:rPr>
                      <m:t> 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5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8" y="668140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</a:t>
            </a:r>
            <a:r>
              <a:rPr lang="en-US" dirty="0" smtClean="0">
                <a:solidFill>
                  <a:schemeClr val="bg2"/>
                </a:solidFill>
              </a:rPr>
              <a:t>Encoding (Polar Transform)</a:t>
            </a:r>
            <a:endParaRPr lang="de-DE" sz="3000" dirty="0">
              <a:solidFill>
                <a:schemeClr val="bg2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407549" y="3799913"/>
            <a:ext cx="1545609" cy="271677"/>
            <a:chOff x="275670" y="5845544"/>
            <a:chExt cx="3396560" cy="271677"/>
          </a:xfrm>
        </p:grpSpPr>
        <p:sp>
          <p:nvSpPr>
            <p:cNvPr id="24" name="Flowchart: Or 23"/>
            <p:cNvSpPr/>
            <p:nvPr/>
          </p:nvSpPr>
          <p:spPr>
            <a:xfrm>
              <a:off x="275670" y="5876543"/>
              <a:ext cx="414582" cy="196497"/>
            </a:xfrm>
            <a:prstGeom prst="flowChar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US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1248" y="5845544"/>
              <a:ext cx="2830982" cy="2716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600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XOR</a:t>
              </a:r>
              <a:r>
                <a:rPr lang="en-US" sz="1600" dirty="0" smtClean="0">
                  <a:latin typeface="+mn-lt"/>
                </a:rPr>
                <a:t> operation</a:t>
              </a:r>
              <a:endParaRPr lang="en-US" sz="1600" dirty="0" smtClean="0">
                <a:latin typeface="+mn-lt"/>
              </a:endParaRPr>
            </a:p>
          </p:txBody>
        </p:sp>
      </p:grpSp>
      <p:pic>
        <p:nvPicPr>
          <p:cNvPr id="256" name="Picture 2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550" y="2187506"/>
            <a:ext cx="1456841" cy="1729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8" name="Rectangle 547"/>
              <p:cNvSpPr/>
              <p:nvPr/>
            </p:nvSpPr>
            <p:spPr>
              <a:xfrm>
                <a:off x="1953158" y="3788263"/>
                <a:ext cx="13649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i="1" dirty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sz="1400" dirty="0"/>
                  <a:t>.</a:t>
                </a:r>
                <a:endParaRPr lang="en-US" sz="1400" dirty="0"/>
              </a:p>
            </p:txBody>
          </p:sp>
        </mc:Choice>
        <mc:Fallback>
          <p:sp>
            <p:nvSpPr>
              <p:cNvPr id="548" name="Rectangle 5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158" y="3788263"/>
                <a:ext cx="1364925" cy="307777"/>
              </a:xfrm>
              <a:prstGeom prst="rect">
                <a:avLst/>
              </a:prstGeom>
              <a:blipFill>
                <a:blip r:embed="rId7"/>
                <a:stretch>
                  <a:fillRect t="-1961" r="-446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" y="3440794"/>
            <a:ext cx="8958460" cy="251941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499" y="126063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Decoder estimates the code word by exploiting the correlation introduced by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involves Check Node (CN), Variable Node (VN) and bit combination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Every node in the decoder tree performs these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Decoding circuit can also be viewed as binary tree.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79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polar codes</a:t>
            </a:r>
          </a:p>
        </p:txBody>
      </p:sp>
      <p:sp>
        <p:nvSpPr>
          <p:cNvPr id="56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6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</p:spPr>
            <p:txBody>
              <a:bodyPr/>
              <a:lstStyle/>
              <a:p>
                <a:pPr lvl="0"/>
                <a:r>
                  <a:rPr lang="en-US" dirty="0" smtClean="0">
                    <a:solidFill>
                      <a:prstClr val="black"/>
                    </a:solidFill>
                  </a:rPr>
                  <a:t>For LLR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lvl="0"/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CN </a:t>
                </a:r>
                <a:r>
                  <a:rPr lang="en-US" dirty="0">
                    <a:solidFill>
                      <a:prstClr val="black"/>
                    </a:solidFill>
                  </a:rPr>
                  <a:t>operation: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VN </a:t>
                </a:r>
                <a:r>
                  <a:rPr lang="en-US" dirty="0">
                    <a:solidFill>
                      <a:prstClr val="black"/>
                    </a:solidFill>
                  </a:rPr>
                  <a:t>operation: (   )</a:t>
                </a:r>
              </a:p>
              <a:p>
                <a:pPr marL="538162" lvl="4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/>
                    </a:solidFill>
                  </a:rPr>
                  <a:t>Bit </a:t>
                </a:r>
                <a:r>
                  <a:rPr lang="en-US" dirty="0">
                    <a:solidFill>
                      <a:prstClr val="black"/>
                    </a:solidFill>
                  </a:rPr>
                  <a:t>combination:</a:t>
                </a:r>
              </a:p>
              <a:p>
                <a:pPr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82449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CN, VN and bit combination operations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" name="Content Placeholder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80" y="2688389"/>
            <a:ext cx="1537488" cy="178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89280" y="2231922"/>
            <a:ext cx="1721709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100" dirty="0">
                <a:latin typeface="+mn-lt"/>
              </a:rPr>
              <a:t>Local decoder with messages</a:t>
            </a:r>
          </a:p>
        </p:txBody>
      </p:sp>
      <p:sp>
        <p:nvSpPr>
          <p:cNvPr id="15" name="Oval 14"/>
          <p:cNvSpPr/>
          <p:nvPr/>
        </p:nvSpPr>
        <p:spPr>
          <a:xfrm>
            <a:off x="1991532" y="3824829"/>
            <a:ext cx="131735" cy="131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41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6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4360"/>
            <a:ext cx="9144000" cy="27789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Fast-SSC algorithm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Content Placeholder 11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Fast-SSC algorithm identifies special component codes from polar code which allow immediate decoding avoiding full tree traversal.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number of CN and VN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Parallelizes the decoding operation</a:t>
                </a:r>
                <a:r>
                  <a:rPr lang="en-US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𝑓𝑟𝑜𝑧𝑒𝑛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𝑝𝑎𝑡𝑡𝑒𝑟𝑛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{1,1,1,0,0,1,0,0}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2" name="Content Placeholder 1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  <a:blipFill>
                <a:blip r:embed="rId5"/>
                <a:stretch>
                  <a:fillRect l="-1361" t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/>
          <p:cNvSpPr txBox="1"/>
          <p:nvPr/>
        </p:nvSpPr>
        <p:spPr>
          <a:xfrm>
            <a:off x="860156" y="3375364"/>
            <a:ext cx="316940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Origina</a:t>
            </a:r>
            <a:r>
              <a:rPr lang="en-US" sz="1600" dirty="0" smtClean="0">
                <a:latin typeface="+mn-lt"/>
              </a:rPr>
              <a:t>l decoder tree</a:t>
            </a:r>
            <a:endParaRPr lang="en-US" sz="1600" dirty="0" smtClean="0">
              <a:latin typeface="+mn-lt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916586" y="3375364"/>
            <a:ext cx="204577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Reduced tree</a:t>
            </a:r>
            <a:endParaRPr lang="en-US" sz="1600" dirty="0" smtClean="0">
              <a:latin typeface="+mn-lt"/>
            </a:endParaRPr>
          </a:p>
        </p:txBody>
      </p:sp>
      <p:sp>
        <p:nvSpPr>
          <p:cNvPr id="56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312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Processor architecture: Cache memory</a:t>
            </a:r>
          </a:p>
        </p:txBody>
      </p:sp>
      <p:sp>
        <p:nvSpPr>
          <p:cNvPr id="397" name="Content Placeholder 396"/>
          <p:cNvSpPr>
            <a:spLocks noGrp="1"/>
          </p:cNvSpPr>
          <p:nvPr>
            <p:ph idx="1"/>
          </p:nvPr>
        </p:nvSpPr>
        <p:spPr>
          <a:xfrm>
            <a:off x="233849" y="136698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Performance bottleneck in modern processors is accessing main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Modern processors come with faster memory called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Caches reduce the average memory access latency.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Copy of frequently accessed data is stored in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access latency of cache is negligible comparatively.</a:t>
            </a:r>
            <a:endParaRPr lang="en-US" dirty="0"/>
          </a:p>
        </p:txBody>
      </p:sp>
      <p:pic>
        <p:nvPicPr>
          <p:cNvPr id="398" name="Content Placeholder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3932345"/>
            <a:ext cx="7169106" cy="135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8009" y="6438900"/>
            <a:ext cx="6464280" cy="365125"/>
          </a:xfrm>
        </p:spPr>
        <p:txBody>
          <a:bodyPr/>
          <a:lstStyle/>
          <a:p>
            <a:r>
              <a:rPr lang="en-US" sz="1000" dirty="0" smtClean="0"/>
              <a:t>Reference: Ulrich </a:t>
            </a:r>
            <a:r>
              <a:rPr lang="en-US" sz="1000" dirty="0" err="1"/>
              <a:t>Drepper</a:t>
            </a:r>
            <a:r>
              <a:rPr lang="en-US" sz="1000" dirty="0"/>
              <a:t>, “What Every Programmer Should Know About Memory.” Red Hat, Inc.</a:t>
            </a:r>
            <a:endParaRPr lang="en-US" sz="1000" dirty="0"/>
          </a:p>
        </p:txBody>
      </p:sp>
      <p:sp>
        <p:nvSpPr>
          <p:cNvPr id="56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9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2395</Words>
  <Application>Microsoft Office PowerPoint</Application>
  <PresentationFormat>On-screen Show (4:3)</PresentationFormat>
  <Paragraphs>463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Arial</vt:lpstr>
      <vt:lpstr>Arial Black</vt:lpstr>
      <vt:lpstr>Calibri</vt:lpstr>
      <vt:lpstr>Cambria Math</vt:lpstr>
      <vt:lpstr>Consolas</vt:lpstr>
      <vt:lpstr>Courier New</vt:lpstr>
      <vt:lpstr>Simplified Arabic Fixed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Polar FEC chain development in software for 5G Final thesis presentation</vt:lpstr>
      <vt:lpstr>Agenda</vt:lpstr>
      <vt:lpstr>Motivation</vt:lpstr>
      <vt:lpstr>Background:  Polar codes</vt:lpstr>
      <vt:lpstr>Polar Encoding (Polar Transform)</vt:lpstr>
      <vt:lpstr>Decoding polar codes</vt:lpstr>
      <vt:lpstr>CN, VN and bit combination operations</vt:lpstr>
      <vt:lpstr>Fast-SSC algorithm</vt:lpstr>
      <vt:lpstr>Processor architecture: Cache memory</vt:lpstr>
      <vt:lpstr>Instruction pipelining</vt:lpstr>
      <vt:lpstr>Vector processing units</vt:lpstr>
      <vt:lpstr>Encoding FEC chain in 5G</vt:lpstr>
      <vt:lpstr>Information bit indices selection</vt:lpstr>
      <vt:lpstr>Optimization of Polar Encoding</vt:lpstr>
      <vt:lpstr>Information bits packing example</vt:lpstr>
      <vt:lpstr>Encoder tree pruning </vt:lpstr>
      <vt:lpstr>Unrolling the recursive implementation</vt:lpstr>
      <vt:lpstr>Encoding chain results</vt:lpstr>
      <vt:lpstr>Decoding FEC chain</vt:lpstr>
      <vt:lpstr>Subblock deinterleaver</vt:lpstr>
      <vt:lpstr>Polar decoding: Packing frozen pattern</vt:lpstr>
      <vt:lpstr>Optimized CN, VN and bit combination operations</vt:lpstr>
      <vt:lpstr>Decoding R0 and R1 codes</vt:lpstr>
      <vt:lpstr>Decoding RPC Node</vt:lpstr>
      <vt:lpstr>Decoding SPC node</vt:lpstr>
      <vt:lpstr>Unrolling the decoder</vt:lpstr>
      <vt:lpstr>Cache prefetching</vt:lpstr>
      <vt:lpstr>Decoder tree pruning</vt:lpstr>
      <vt:lpstr>CRC calculation</vt:lpstr>
      <vt:lpstr>Miscellaneous Optimizations</vt:lpstr>
      <vt:lpstr>Decoding chain results</vt:lpstr>
      <vt:lpstr>Conclusion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Rajathadripura Kumaraiah Yadhunandana 1CS3</cp:lastModifiedBy>
  <cp:revision>891</cp:revision>
  <cp:lastPrinted>2015-07-30T14:04:45Z</cp:lastPrinted>
  <dcterms:created xsi:type="dcterms:W3CDTF">2018-07-18T09:27:41Z</dcterms:created>
  <dcterms:modified xsi:type="dcterms:W3CDTF">2018-11-15T14:28:02Z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