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85" r:id="rId6"/>
    <p:sldId id="260" r:id="rId7"/>
    <p:sldId id="279" r:id="rId8"/>
    <p:sldId id="281" r:id="rId9"/>
    <p:sldId id="282" r:id="rId10"/>
    <p:sldId id="288" r:id="rId11"/>
    <p:sldId id="270" r:id="rId12"/>
    <p:sldId id="263" r:id="rId13"/>
    <p:sldId id="289" r:id="rId14"/>
    <p:sldId id="287" r:id="rId15"/>
    <p:sldId id="497" r:id="rId16"/>
    <p:sldId id="498"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18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0"/>
  </p:normalViewPr>
  <p:slideViewPr>
    <p:cSldViewPr snapToGrid="0">
      <p:cViewPr varScale="1">
        <p:scale>
          <a:sx n="95" d="100"/>
          <a:sy n="95" d="100"/>
        </p:scale>
        <p:origin x="58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ctr"/>
          <a:r>
            <a:rPr lang="en-US" sz="1800" dirty="0">
              <a:latin typeface="Times New Roman" panose="02020603050405020304" pitchFamily="18" charset="0"/>
              <a:cs typeface="Times New Roman" panose="02020603050405020304" pitchFamily="18" charset="0"/>
            </a:rPr>
            <a:t>Understanding the role and internship</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Introducing the actual Project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latin typeface="Times New Roman" panose="02020603050405020304" pitchFamily="18" charset="0"/>
              <a:cs typeface="Times New Roman" panose="02020603050405020304" pitchFamily="18" charset="0"/>
            </a:rPr>
            <a:t>50% Completion of the project</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754B43BD-0101-45A6-95D6-C265797608C5}">
      <dgm:prSet/>
      <dgm:spPr/>
      <dgm:t>
        <a:bodyPr/>
        <a:lstStyle/>
        <a:p>
          <a:r>
            <a:rPr lang="en-IN" dirty="0"/>
            <a:t>100% completion of the project</a:t>
          </a:r>
        </a:p>
      </dgm:t>
    </dgm:pt>
    <dgm:pt modelId="{7EC2B8D1-D441-4AF6-85BD-D642E6B276C2}" type="parTrans" cxnId="{96BD23F6-4BD2-45C4-944F-3DB232A71765}">
      <dgm:prSet/>
      <dgm:spPr/>
      <dgm:t>
        <a:bodyPr/>
        <a:lstStyle/>
        <a:p>
          <a:endParaRPr lang="en-IN"/>
        </a:p>
      </dgm:t>
    </dgm:pt>
    <dgm:pt modelId="{5AA2685C-5CEE-4F1D-8725-FACC0739881D}" type="sibTrans" cxnId="{96BD23F6-4BD2-45C4-944F-3DB232A71765}">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D8F20511-0401-4C4A-BAF4-0C6F61B361DF}" type="presOf" srcId="{754B43BD-0101-45A6-95D6-C265797608C5}" destId="{98225A61-A0EC-450A-BED8-EF2E47E8FD18}" srcOrd="1" destOrd="0" presId="urn:microsoft.com/office/officeart/2011/layout/InterconnectedBlockProcess"/>
    <dgm:cxn modelId="{4AF8B01B-308C-4891-94AB-8B03C714C25D}" type="presOf" srcId="{754B43BD-0101-45A6-95D6-C265797608C5}" destId="{FC0F1314-3294-4A8C-8DCE-EB53E236164C}"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96BD23F6-4BD2-45C4-944F-3DB232A71765}" srcId="{5E92505A-51E0-4F78-B3C5-704ACF8710DE}" destId="{754B43BD-0101-45A6-95D6-C265797608C5}" srcOrd="0" destOrd="0" parTransId="{7EC2B8D1-D441-4AF6-85BD-D642E6B276C2}" sibTransId="{5AA2685C-5CEE-4F1D-8725-FACC0739881D}"/>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IN" sz="1600" kern="1200" dirty="0"/>
            <a:t>100% completion of the project</a:t>
          </a: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363171"/>
            <a:satOff val="-234"/>
            <a:lumOff val="37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50% Completion of the project</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726342"/>
            <a:satOff val="-469"/>
            <a:lumOff val="75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Introducing the actual Project</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3089511"/>
            <a:satOff val="-703"/>
            <a:lumOff val="113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Understanding the role and internship</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14/05/25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14/05/2025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 y="987429"/>
            <a:ext cx="12191999"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3200" dirty="0">
                <a:latin typeface="Cambria" panose="02040503050406030204" pitchFamily="18" charset="0"/>
                <a:ea typeface="Cambria" panose="02040503050406030204" pitchFamily="18" charset="0"/>
              </a:rPr>
              <a:t>PLACE RECOMMENDATION USING </a:t>
            </a:r>
            <a:r>
              <a:rPr lang="en-US" sz="3200" dirty="0" err="1">
                <a:latin typeface="Cambria" panose="02040503050406030204" pitchFamily="18" charset="0"/>
                <a:ea typeface="Cambria" panose="02040503050406030204" pitchFamily="18" charset="0"/>
              </a:rPr>
              <a:t>CrewAI</a:t>
            </a:r>
            <a:r>
              <a:rPr lang="en-US" sz="3200" dirty="0">
                <a:latin typeface="Cambria" panose="02040503050406030204" pitchFamily="18" charset="0"/>
                <a:ea typeface="Cambria" panose="02040503050406030204" pitchFamily="18" charset="0"/>
              </a:rPr>
              <a:t> and </a:t>
            </a:r>
            <a:r>
              <a:rPr lang="en-US" sz="3200" dirty="0" err="1">
                <a:latin typeface="Cambria" panose="02040503050406030204" pitchFamily="18" charset="0"/>
                <a:ea typeface="Cambria" panose="02040503050406030204" pitchFamily="18" charset="0"/>
              </a:rPr>
              <a:t>OpenRouter</a:t>
            </a:r>
            <a:r>
              <a:rPr lang="en-US" sz="3200" dirty="0">
                <a:latin typeface="Cambria" panose="02040503050406030204" pitchFamily="18" charset="0"/>
                <a:ea typeface="Cambria" panose="02040503050406030204" pitchFamily="18" charset="0"/>
              </a:rPr>
              <a:t> </a:t>
            </a:r>
          </a:p>
        </p:txBody>
      </p:sp>
      <p:sp>
        <p:nvSpPr>
          <p:cNvPr id="90" name="Google Shape;90;p13"/>
          <p:cNvSpPr txBox="1"/>
          <p:nvPr/>
        </p:nvSpPr>
        <p:spPr>
          <a:xfrm>
            <a:off x="6452934" y="2292566"/>
            <a:ext cx="5514300" cy="169497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r>
              <a:rPr lang="en-GB" sz="1600" b="1" dirty="0">
                <a:solidFill>
                  <a:srgbClr val="17365D"/>
                </a:solidFill>
                <a:latin typeface="Cambria" panose="02040503050406030204" pitchFamily="18" charset="0"/>
                <a:ea typeface="Cambria" panose="02040503050406030204" pitchFamily="18" charset="0"/>
                <a:sym typeface="Verdana"/>
              </a:rPr>
              <a:t>Mrs STERLIN MINISH</a:t>
            </a:r>
            <a:endParaRPr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600" dirty="0">
              <a:latin typeface="Cambria" panose="02040503050406030204" pitchFamily="18" charset="0"/>
              <a:ea typeface="Cambria" panose="02040503050406030204" pitchFamily="18" charset="0"/>
            </a:endParaRPr>
          </a:p>
        </p:txBody>
      </p:sp>
      <p:sp>
        <p:nvSpPr>
          <p:cNvPr id="91" name="Google Shape;91;p13"/>
          <p:cNvSpPr txBox="1"/>
          <p:nvPr/>
        </p:nvSpPr>
        <p:spPr>
          <a:xfrm>
            <a:off x="0" y="93398"/>
            <a:ext cx="121920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CSE7301-</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INTERNSHIP</a:t>
            </a:r>
            <a:endParaRPr sz="2000" b="1"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 y="4650202"/>
            <a:ext cx="12192000"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Program:PIP</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4004 INTERNSHIP </a:t>
            </a:r>
            <a:endParaRPr lang="en-US" sz="2000" b="1" dirty="0">
              <a:solidFill>
                <a:schemeClr val="tx1"/>
              </a:solidFill>
              <a:latin typeface="Cambria" panose="02040503050406030204" pitchFamily="18" charset="0"/>
              <a:ea typeface="Cambria" panose="02040503050406030204" pitchFamily="18" charset="0"/>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latin typeface="Cambria" panose="02040503050406030204" pitchFamily="18" charset="0"/>
                <a:ea typeface="Cambria" panose="02040503050406030204" pitchFamily="18" charset="0"/>
                <a:cs typeface="Verdana"/>
              </a:rPr>
              <a:t>Dr.</a:t>
            </a:r>
            <a:r>
              <a:rPr lang="en-IN" sz="2000" b="1" dirty="0">
                <a:solidFill>
                  <a:schemeClr val="tx1"/>
                </a:solidFill>
                <a:latin typeface="Cambria" panose="02040503050406030204" pitchFamily="18" charset="0"/>
                <a:ea typeface="Cambria" panose="02040503050406030204" pitchFamily="18" charset="0"/>
                <a:cs typeface="Verdana"/>
              </a:rPr>
              <a:t> </a:t>
            </a:r>
            <a:r>
              <a:rPr lang="en-IN" sz="2000" b="1" dirty="0" err="1">
                <a:solidFill>
                  <a:schemeClr val="tx1"/>
                </a:solidFill>
                <a:latin typeface="Cambria" panose="02040503050406030204" pitchFamily="18" charset="0"/>
                <a:ea typeface="Cambria" panose="02040503050406030204" pitchFamily="18" charset="0"/>
                <a:cs typeface="Verdana"/>
              </a:rPr>
              <a:t>Anandaraj</a:t>
            </a:r>
            <a:r>
              <a:rPr lang="en-IN" sz="2000" b="1" dirty="0">
                <a:solidFill>
                  <a:schemeClr val="tx1"/>
                </a:solidFill>
                <a:latin typeface="Cambria" panose="02040503050406030204" pitchFamily="18" charset="0"/>
                <a:ea typeface="Cambria" panose="02040503050406030204" pitchFamily="18" charset="0"/>
                <a:cs typeface="Verdana"/>
              </a:rPr>
              <a:t>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10" name="Table 9"/>
          <p:cNvGraphicFramePr>
            <a:graphicFrameLocks noGrp="1"/>
          </p:cNvGraphicFramePr>
          <p:nvPr>
            <p:extLst>
              <p:ext uri="{D42A27DB-BD31-4B8C-83A1-F6EECF244321}">
                <p14:modId xmlns:p14="http://schemas.microsoft.com/office/powerpoint/2010/main" val="1225656542"/>
              </p:ext>
            </p:extLst>
          </p:nvPr>
        </p:nvGraphicFramePr>
        <p:xfrm>
          <a:off x="636452" y="2263550"/>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err="1">
                          <a:latin typeface="Cambria" panose="02040503050406030204" pitchFamily="18" charset="0"/>
                          <a:ea typeface="Cambria" panose="02040503050406030204" pitchFamily="18" charset="0"/>
                          <a:cs typeface="Times New Roman" panose="02020603050405020304" pitchFamily="18" charset="0"/>
                        </a:rPr>
                        <a:t>Yadhunandhan</a:t>
                      </a:r>
                      <a:r>
                        <a:rPr lang="en-US" dirty="0">
                          <a:latin typeface="Cambria" panose="02040503050406030204" pitchFamily="18" charset="0"/>
                          <a:ea typeface="Cambria" panose="02040503050406030204" pitchFamily="18" charset="0"/>
                          <a:cs typeface="Times New Roman" panose="02020603050405020304" pitchFamily="18" charset="0"/>
                        </a:rPr>
                        <a:t>. R</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20211CIT0132</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CIT-G10</a:t>
                      </a:r>
                    </a:p>
                  </a:txBody>
                  <a:tcPr/>
                </a:tc>
                <a:extLst>
                  <a:ext uri="{0D108BD9-81ED-4DB2-BD59-A6C34878D82A}">
                    <a16:rowId xmlns:a16="http://schemas.microsoft.com/office/drawing/2014/main" val="341331655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8E7E3-F49C-85DE-2E16-AEFCD3AA84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E677C-D1A1-581F-FE88-F6E9C4455948}"/>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4D527CD9-A789-4DEA-5233-D04A3D6F79D9}"/>
              </a:ext>
            </a:extLst>
          </p:cNvPr>
          <p:cNvSpPr>
            <a:spLocks noGrp="1"/>
          </p:cNvSpPr>
          <p:nvPr>
            <p:ph idx="1"/>
          </p:nvPr>
        </p:nvSpPr>
        <p:spPr>
          <a:xfrm>
            <a:off x="812800" y="1124183"/>
            <a:ext cx="10668000" cy="4899112"/>
          </a:xfrm>
        </p:spPr>
        <p:txBody>
          <a:bodyPr>
            <a:noAutofit/>
          </a:bodyPr>
          <a:lstStyle/>
          <a:p>
            <a:pPr marL="0" indent="0">
              <a:buNone/>
            </a:pPr>
            <a:r>
              <a:rPr lang="en-IN" sz="1600" b="1" dirty="0"/>
              <a:t>Step 4: Real-Time Data Scraping</a:t>
            </a:r>
            <a:endParaRPr lang="en-IN" sz="1600" dirty="0"/>
          </a:p>
          <a:p>
            <a:pPr marL="0" indent="0">
              <a:buNone/>
            </a:pPr>
            <a:r>
              <a:rPr lang="en-IN" sz="1600" dirty="0"/>
              <a:t>The Place Recommender Agent invokes the </a:t>
            </a:r>
            <a:r>
              <a:rPr lang="en-IN" sz="1600" b="1" dirty="0" err="1"/>
              <a:t>ScrapeWebsite</a:t>
            </a:r>
            <a:r>
              <a:rPr lang="en-IN" sz="1600" b="1" dirty="0"/>
              <a:t> tool</a:t>
            </a:r>
            <a:r>
              <a:rPr lang="en-IN" sz="1600" dirty="0"/>
              <a:t> to extract live content from tourism websites relevant to the request.</a:t>
            </a:r>
          </a:p>
          <a:p>
            <a:pPr marL="0" indent="0">
              <a:buNone/>
            </a:pPr>
            <a:endParaRPr lang="en-IN" sz="1600" b="1" dirty="0"/>
          </a:p>
          <a:p>
            <a:pPr marL="0" indent="0">
              <a:buNone/>
            </a:pPr>
            <a:r>
              <a:rPr lang="en-IN" sz="1600" b="1" dirty="0"/>
              <a:t>Step 5: Intelligent Filtering and Reasoning</a:t>
            </a:r>
            <a:endParaRPr lang="en-IN" sz="1600" dirty="0"/>
          </a:p>
          <a:p>
            <a:pPr marL="0" indent="0">
              <a:buNone/>
            </a:pPr>
            <a:r>
              <a:rPr lang="en-IN" sz="1600" dirty="0"/>
              <a:t>The LLM-powered agent interprets the scraped content and filters relevant places.</a:t>
            </a:r>
          </a:p>
          <a:p>
            <a:pPr marL="0" indent="0">
              <a:buNone/>
            </a:pPr>
            <a:r>
              <a:rPr lang="en-IN" sz="1600" dirty="0"/>
              <a:t>Prioritizes based on keywords, ratings, and semantic matches to user preferences.</a:t>
            </a:r>
          </a:p>
          <a:p>
            <a:pPr marL="0" indent="0">
              <a:buNone/>
            </a:pPr>
            <a:endParaRPr lang="en-IN" sz="1600" b="1" dirty="0"/>
          </a:p>
          <a:p>
            <a:pPr marL="0" indent="0">
              <a:buNone/>
            </a:pPr>
            <a:r>
              <a:rPr lang="en-IN" sz="1600" b="1" dirty="0"/>
              <a:t>Step 6: Recommendation Generation</a:t>
            </a:r>
            <a:endParaRPr lang="en-IN" sz="1600" dirty="0"/>
          </a:p>
          <a:p>
            <a:pPr marL="0" indent="0">
              <a:buNone/>
            </a:pPr>
            <a:r>
              <a:rPr lang="en-IN" sz="1600" dirty="0"/>
              <a:t>Generates a list of 3–5 recommended places.</a:t>
            </a:r>
          </a:p>
          <a:p>
            <a:pPr marL="0" indent="0">
              <a:buNone/>
            </a:pPr>
            <a:r>
              <a:rPr lang="en-IN" sz="1600" dirty="0"/>
              <a:t>Each includes: Name, Type, Description, Coordinates (Lat/Long), and Reason for Recommendation.</a:t>
            </a:r>
          </a:p>
          <a:p>
            <a:pPr marL="0" indent="0" algn="just">
              <a:lnSpc>
                <a:spcPct val="150000"/>
              </a:lnSpc>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78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7923" y="319112"/>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sz="3600" dirty="0">
                <a:latin typeface="Cambria" panose="02040503050406030204" pitchFamily="18" charset="0"/>
                <a:ea typeface="Cambria" panose="02040503050406030204" pitchFamily="18" charset="0"/>
              </a:rPr>
              <a:t>Internship Road Map</a:t>
            </a:r>
            <a:endParaRPr sz="3600" dirty="0">
              <a:latin typeface="Cambria" panose="02040503050406030204" pitchFamily="18" charset="0"/>
              <a:ea typeface="Cambria" panose="020405030504060302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29014822"/>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98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a:t>
            </a:r>
          </a:p>
        </p:txBody>
      </p:sp>
      <p:sp>
        <p:nvSpPr>
          <p:cNvPr id="3" name="Content Placeholder 2"/>
          <p:cNvSpPr>
            <a:spLocks noGrp="1"/>
          </p:cNvSpPr>
          <p:nvPr>
            <p:ph idx="1"/>
          </p:nvPr>
        </p:nvSpPr>
        <p:spPr>
          <a:xfrm>
            <a:off x="812800" y="1189839"/>
            <a:ext cx="10668000" cy="5318620"/>
          </a:xfrm>
        </p:spPr>
        <p:txBody>
          <a:bodyPr>
            <a:noAutofit/>
          </a:bodyPr>
          <a:lstStyle/>
          <a:p>
            <a:pPr>
              <a:buFont typeface="Arial" panose="020B0604020202020204" pitchFamily="34" charset="0"/>
              <a:buChar char="•"/>
            </a:pPr>
            <a:r>
              <a:rPr lang="en-IN" sz="1600" b="1" dirty="0"/>
              <a:t>Personalized Travel Suggestions</a:t>
            </a:r>
            <a:br>
              <a:rPr lang="en-IN" sz="1600" dirty="0"/>
            </a:br>
            <a:r>
              <a:rPr lang="en-IN" sz="1600" dirty="0"/>
              <a:t>The system will generate highly relevant and customized place recommendations based on user input, such as age group, interests, and location.</a:t>
            </a:r>
          </a:p>
          <a:p>
            <a:pPr>
              <a:buFont typeface="Arial" panose="020B0604020202020204" pitchFamily="34" charset="0"/>
              <a:buChar char="•"/>
            </a:pPr>
            <a:endParaRPr lang="en-IN" sz="1600" b="1" dirty="0"/>
          </a:p>
          <a:p>
            <a:pPr>
              <a:buFont typeface="Arial" panose="020B0604020202020204" pitchFamily="34" charset="0"/>
              <a:buChar char="•"/>
            </a:pPr>
            <a:r>
              <a:rPr lang="en-IN" sz="1600" b="1" dirty="0"/>
              <a:t>Autonomous Agent Collaboration</a:t>
            </a:r>
            <a:br>
              <a:rPr lang="en-IN" sz="1600" dirty="0"/>
            </a:br>
            <a:r>
              <a:rPr lang="en-IN" sz="1600" dirty="0"/>
              <a:t>Multiple agents will coordinate using </a:t>
            </a:r>
            <a:r>
              <a:rPr lang="en-IN" sz="1600" dirty="0" err="1"/>
              <a:t>CrewAI</a:t>
            </a:r>
            <a:r>
              <a:rPr lang="en-IN" sz="1600" dirty="0"/>
              <a:t> to </a:t>
            </a:r>
            <a:r>
              <a:rPr lang="en-IN" sz="1600" dirty="0" err="1"/>
              <a:t>analyze</a:t>
            </a:r>
            <a:r>
              <a:rPr lang="en-IN" sz="1600" dirty="0"/>
              <a:t> user needs, extract relevant data, and provide intelligent suggestions without manual intervention.</a:t>
            </a:r>
          </a:p>
          <a:p>
            <a:pPr>
              <a:buFont typeface="Arial" panose="020B0604020202020204" pitchFamily="34" charset="0"/>
              <a:buChar char="•"/>
            </a:pPr>
            <a:endParaRPr lang="en-IN" sz="1600" dirty="0"/>
          </a:p>
          <a:p>
            <a:pPr>
              <a:buFont typeface="Arial" panose="020B0604020202020204" pitchFamily="34" charset="0"/>
              <a:buChar char="•"/>
            </a:pPr>
            <a:r>
              <a:rPr lang="en-IN" sz="1600" dirty="0"/>
              <a:t> </a:t>
            </a:r>
            <a:r>
              <a:rPr lang="en-IN" sz="1600" b="1" dirty="0"/>
              <a:t>Real-Time Information Retrieval</a:t>
            </a:r>
            <a:br>
              <a:rPr lang="en-IN" sz="1600" dirty="0"/>
            </a:br>
            <a:r>
              <a:rPr lang="en-IN" sz="1600" dirty="0"/>
              <a:t>The integrated scraping tool enables agents to gather live data from trusted tourism websites, ensuring up-to-date and accurate recommendations.</a:t>
            </a:r>
          </a:p>
          <a:p>
            <a:pPr>
              <a:buFont typeface="Arial" panose="020B0604020202020204" pitchFamily="34" charset="0"/>
              <a:buChar char="•"/>
            </a:pPr>
            <a:endParaRPr lang="en-IN" sz="1600" dirty="0"/>
          </a:p>
          <a:p>
            <a:pPr>
              <a:buFont typeface="Arial" panose="020B0604020202020204" pitchFamily="34" charset="0"/>
              <a:buChar char="•"/>
            </a:pPr>
            <a:r>
              <a:rPr lang="en-IN" sz="1600" dirty="0"/>
              <a:t> </a:t>
            </a:r>
            <a:r>
              <a:rPr lang="en-IN" sz="1600" b="1" dirty="0"/>
              <a:t>Location-Aware Results</a:t>
            </a:r>
            <a:br>
              <a:rPr lang="en-IN" sz="1600" dirty="0"/>
            </a:br>
            <a:r>
              <a:rPr lang="en-IN" sz="1600" dirty="0"/>
              <a:t>Final recommendations include detailed attributes such as place name, type, description, user-fit reasoning, and coordinates (latitude &amp; longitude).</a:t>
            </a:r>
          </a:p>
          <a:p>
            <a:pPr>
              <a:buFont typeface="Arial" panose="020B0604020202020204" pitchFamily="34" charset="0"/>
              <a:buChar char="•"/>
            </a:pPr>
            <a:endParaRPr lang="en-IN" sz="1600" dirty="0"/>
          </a:p>
          <a:p>
            <a:pPr>
              <a:buFont typeface="Arial" panose="020B0604020202020204" pitchFamily="34" charset="0"/>
              <a:buChar char="•"/>
            </a:pPr>
            <a:r>
              <a:rPr lang="en-IN" sz="1600" dirty="0"/>
              <a:t> </a:t>
            </a:r>
            <a:r>
              <a:rPr lang="en-IN" sz="1600" b="1" dirty="0"/>
              <a:t>Scalable AI Framework</a:t>
            </a:r>
            <a:br>
              <a:rPr lang="en-IN" sz="1600" dirty="0"/>
            </a:br>
            <a:r>
              <a:rPr lang="en-IN" sz="1600" dirty="0"/>
              <a:t>The modular, agent-based design enables future expansion into more cities, user categories (solo, couples, senior citizens), or recommendation types (food, events, hotels).</a:t>
            </a:r>
          </a:p>
          <a:p>
            <a:pPr marL="0" indent="0" algn="just">
              <a:buNone/>
            </a:pPr>
            <a:endParaRPr lang="en-GB" sz="3600" dirty="0">
              <a:latin typeface="Times New Roman" panose="02020603050405020304" pitchFamily="18" charset="0"/>
              <a:cs typeface="Times New Roman" panose="02020603050405020304" pitchFamily="18" charset="0"/>
            </a:endParaRPr>
          </a:p>
          <a:p>
            <a:pPr marL="0" indent="0" algn="just">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0DF9A-1482-5ACE-3039-1D960AEBF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2E37E-84CF-B913-A7B9-BEA6C2673B8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F121CAC-9591-A2FC-646B-9C3B7F6644E7}"/>
              </a:ext>
            </a:extLst>
          </p:cNvPr>
          <p:cNvSpPr>
            <a:spLocks noGrp="1"/>
          </p:cNvSpPr>
          <p:nvPr>
            <p:ph idx="1"/>
          </p:nvPr>
        </p:nvSpPr>
        <p:spPr>
          <a:xfrm>
            <a:off x="812800" y="1034563"/>
            <a:ext cx="10668000" cy="4948633"/>
          </a:xfrm>
        </p:spPr>
        <p:txBody>
          <a:bodyPr>
            <a:noAutofit/>
          </a:bodyPr>
          <a:lstStyle/>
          <a:p>
            <a:r>
              <a:rPr lang="en-IN" sz="1600" dirty="0"/>
              <a:t>This project demonstrates a shift from traditional rule-based or ML-only recommendation engines to </a:t>
            </a:r>
            <a:r>
              <a:rPr lang="en-IN" sz="1600" b="1" dirty="0"/>
              <a:t>LLM-powered, autonomous, agent-based systems</a:t>
            </a:r>
            <a:r>
              <a:rPr lang="en-IN" sz="1600" dirty="0"/>
              <a:t>. By using </a:t>
            </a:r>
            <a:r>
              <a:rPr lang="en-IN" sz="1600" dirty="0" err="1"/>
              <a:t>CrewAI</a:t>
            </a:r>
            <a:r>
              <a:rPr lang="en-IN" sz="1600" dirty="0"/>
              <a:t> and </a:t>
            </a:r>
            <a:r>
              <a:rPr lang="en-IN" sz="1600" dirty="0" err="1"/>
              <a:t>OpenRouter</a:t>
            </a:r>
            <a:r>
              <a:rPr lang="en-IN" sz="1600" dirty="0"/>
              <a:t> APIs, the system achieves:</a:t>
            </a:r>
          </a:p>
          <a:p>
            <a:pPr>
              <a:buFont typeface="Arial" panose="020B0604020202020204" pitchFamily="34" charset="0"/>
              <a:buChar char="•"/>
            </a:pPr>
            <a:endParaRPr lang="en-IN" sz="1600" dirty="0"/>
          </a:p>
          <a:p>
            <a:pPr>
              <a:buFont typeface="Arial" panose="020B0604020202020204" pitchFamily="34" charset="0"/>
              <a:buChar char="•"/>
            </a:pPr>
            <a:r>
              <a:rPr lang="en-IN" sz="1600" dirty="0"/>
              <a:t>Seamless </a:t>
            </a:r>
            <a:r>
              <a:rPr lang="en-IN" sz="1600" b="1" dirty="0"/>
              <a:t>task orchestration</a:t>
            </a:r>
            <a:r>
              <a:rPr lang="en-IN" sz="1600" dirty="0"/>
              <a:t> among intelligent agents</a:t>
            </a:r>
          </a:p>
          <a:p>
            <a:pPr>
              <a:buFont typeface="Arial" panose="020B0604020202020204" pitchFamily="34" charset="0"/>
              <a:buChar char="•"/>
            </a:pPr>
            <a:endParaRPr lang="en-IN" sz="1600" dirty="0"/>
          </a:p>
          <a:p>
            <a:pPr>
              <a:buFont typeface="Arial" panose="020B0604020202020204" pitchFamily="34" charset="0"/>
              <a:buChar char="•"/>
            </a:pPr>
            <a:r>
              <a:rPr lang="en-IN" sz="1600" dirty="0"/>
              <a:t>Dynamic </a:t>
            </a:r>
            <a:r>
              <a:rPr lang="en-IN" sz="1600" b="1" dirty="0"/>
              <a:t>web scraping</a:t>
            </a:r>
            <a:r>
              <a:rPr lang="en-IN" sz="1600" dirty="0"/>
              <a:t> to enhance recommendation accuracy</a:t>
            </a:r>
          </a:p>
          <a:p>
            <a:pPr>
              <a:buFont typeface="Arial" panose="020B0604020202020204" pitchFamily="34" charset="0"/>
              <a:buChar char="•"/>
            </a:pPr>
            <a:endParaRPr lang="en-IN" sz="1600" dirty="0"/>
          </a:p>
          <a:p>
            <a:pPr>
              <a:buFont typeface="Arial" panose="020B0604020202020204" pitchFamily="34" charset="0"/>
              <a:buChar char="•"/>
            </a:pPr>
            <a:r>
              <a:rPr lang="en-IN" sz="1600" dirty="0"/>
              <a:t>Context-aware </a:t>
            </a:r>
            <a:r>
              <a:rPr lang="en-IN" sz="1600" b="1" dirty="0"/>
              <a:t>decision-making</a:t>
            </a:r>
            <a:r>
              <a:rPr lang="en-IN" sz="1600" dirty="0"/>
              <a:t> tailored to real-world user needs</a:t>
            </a:r>
          </a:p>
          <a:p>
            <a:endParaRPr lang="en-IN" sz="1600" dirty="0"/>
          </a:p>
          <a:p>
            <a:r>
              <a:rPr lang="en-IN" sz="1600" dirty="0"/>
              <a:t>The architecture aligns with smart city and sustainable tourism goals (SDG 9 &amp; 11), offering a powerful foundation for future travel-tech innovations. With enhancements like voice input, feedback loops, and multilingual support, the project can evolve into a full-fledged AI Travel Assistant platform.</a:t>
            </a:r>
          </a:p>
          <a:p>
            <a:pPr marL="0" indent="0" algn="just">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77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032A5-D603-3741-F2F9-56F5423DDB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FC1B1-AACB-9FF2-86EE-3C92AFDE8B2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A597AE60-7AB4-8255-3F85-F1874DD43854}"/>
              </a:ext>
            </a:extLst>
          </p:cNvPr>
          <p:cNvSpPr>
            <a:spLocks noGrp="1"/>
          </p:cNvSpPr>
          <p:nvPr>
            <p:ph idx="1"/>
          </p:nvPr>
        </p:nvSpPr>
        <p:spPr>
          <a:xfrm>
            <a:off x="762000" y="1025555"/>
            <a:ext cx="10668000" cy="4952997"/>
          </a:xfrm>
        </p:spPr>
        <p:txBody>
          <a:bodyPr>
            <a:normAutofit/>
          </a:bodyPr>
          <a:lstStyle/>
          <a:p>
            <a:pPr marL="0" indent="0" algn="just">
              <a:buNone/>
            </a:pPr>
            <a:endParaRPr lang="en-IN" sz="22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Ricci, F., Rokach, L., Shapira, B., &amp; Kantor, P. B. (2011). Recommender Systems Handbook. Springer.</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Resnick, P., </a:t>
            </a:r>
            <a:r>
              <a:rPr lang="en-IN" sz="2200" dirty="0" err="1">
                <a:latin typeface="Times New Roman" panose="02020603050405020304" pitchFamily="18" charset="0"/>
                <a:cs typeface="Times New Roman" panose="02020603050405020304" pitchFamily="18" charset="0"/>
              </a:rPr>
              <a:t>Iacovou</a:t>
            </a:r>
            <a:r>
              <a:rPr lang="en-IN" sz="2200" dirty="0">
                <a:latin typeface="Times New Roman" panose="02020603050405020304" pitchFamily="18" charset="0"/>
                <a:cs typeface="Times New Roman" panose="02020603050405020304" pitchFamily="18" charset="0"/>
              </a:rPr>
              <a:t>, N., Suchak, M., Bergstrom, P., &amp; Riedl, J. (1994). "</a:t>
            </a:r>
            <a:r>
              <a:rPr lang="en-IN" sz="2200" dirty="0" err="1">
                <a:latin typeface="Times New Roman" panose="02020603050405020304" pitchFamily="18" charset="0"/>
                <a:cs typeface="Times New Roman" panose="02020603050405020304" pitchFamily="18" charset="0"/>
              </a:rPr>
              <a:t>GroupLens</a:t>
            </a:r>
            <a:r>
              <a:rPr lang="en-IN" sz="2200" dirty="0">
                <a:latin typeface="Times New Roman" panose="02020603050405020304" pitchFamily="18" charset="0"/>
                <a:cs typeface="Times New Roman" panose="02020603050405020304" pitchFamily="18" charset="0"/>
              </a:rPr>
              <a:t>: An Open Architecture for Collaborative Filtering of Netnews." Proceedings of the 1994 ACM Conference on Computer Supported Cooperative Work.</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Su, X., &amp; </a:t>
            </a:r>
            <a:r>
              <a:rPr lang="en-IN" sz="2200" dirty="0" err="1">
                <a:latin typeface="Times New Roman" panose="02020603050405020304" pitchFamily="18" charset="0"/>
                <a:cs typeface="Times New Roman" panose="02020603050405020304" pitchFamily="18" charset="0"/>
              </a:rPr>
              <a:t>Khoshgoftaar</a:t>
            </a:r>
            <a:r>
              <a:rPr lang="en-IN" sz="2200" dirty="0">
                <a:latin typeface="Times New Roman" panose="02020603050405020304" pitchFamily="18" charset="0"/>
                <a:cs typeface="Times New Roman" panose="02020603050405020304" pitchFamily="18" charset="0"/>
              </a:rPr>
              <a:t>, T. M. (2009). "A Survey of Collaborative Filtering Techniques." Advances in Artificial Intelligence.</a:t>
            </a:r>
          </a:p>
          <a:p>
            <a:pPr algn="just"/>
            <a:endParaRPr lang="en-IN" sz="2200" dirty="0">
              <a:latin typeface="Times New Roman" panose="02020603050405020304" pitchFamily="18" charset="0"/>
              <a:cs typeface="Times New Roman" panose="02020603050405020304" pitchFamily="18" charset="0"/>
            </a:endParaRPr>
          </a:p>
          <a:p>
            <a:pPr marL="0" indent="0" algn="just">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3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latin typeface="Times New Roman" panose="02020603050405020304" pitchFamily="18" charset="0"/>
                <a:cs typeface="Times New Roman" panose="02020603050405020304" pitchFamily="18" charset="0"/>
              </a:rPr>
              <a:t>Project Work Mapping with SDG</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pic>
        <p:nvPicPr>
          <p:cNvPr id="5" name="Content Placeholder 4">
            <a:extLst>
              <a:ext uri="{FF2B5EF4-FFF2-40B4-BE49-F238E27FC236}">
                <a16:creationId xmlns:a16="http://schemas.microsoft.com/office/drawing/2014/main" id="{9A347071-0FD3-C151-EAC9-85960BA2217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0888" y="1313656"/>
            <a:ext cx="7366000" cy="3848100"/>
          </a:xfrm>
          <a:prstGeom prst="rect">
            <a:avLst/>
          </a:prstGeom>
          <a:noFill/>
          <a:ln>
            <a:noFill/>
          </a:ln>
        </p:spPr>
      </p:pic>
    </p:spTree>
    <p:extLst>
      <p:ext uri="{BB962C8B-B14F-4D97-AF65-F5344CB8AC3E}">
        <p14:creationId xmlns:p14="http://schemas.microsoft.com/office/powerpoint/2010/main" val="72166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latin typeface="Times New Roman" panose="02020603050405020304" pitchFamily="18" charset="0"/>
                <a:cs typeface="Times New Roman" panose="02020603050405020304" pitchFamily="18" charset="0"/>
              </a:rPr>
              <a:t>Project Work Mapping with SDG</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p:cNvSpPr>
            <a:spLocks noGrp="1"/>
          </p:cNvSpPr>
          <p:nvPr>
            <p:ph idx="1"/>
          </p:nvPr>
        </p:nvSpPr>
        <p:spPr>
          <a:xfrm>
            <a:off x="446308" y="1061297"/>
            <a:ext cx="10515600" cy="4351338"/>
          </a:xfrm>
        </p:spPr>
        <p:txBody>
          <a:bodyPr>
            <a:normAutofit lnSpcReduction="10000"/>
          </a:bodyPr>
          <a:lstStyle/>
          <a:p>
            <a:pPr algn="just">
              <a:lnSpc>
                <a:spcPct val="150000"/>
              </a:lnSpc>
              <a:spcBef>
                <a:spcPts val="20"/>
              </a:spcBef>
            </a:pPr>
            <a:r>
              <a:rPr lang="en-US" sz="1800" b="1" dirty="0">
                <a:effectLst/>
                <a:latin typeface="Times New Roman" panose="02020603050405020304" pitchFamily="18" charset="0"/>
                <a:ea typeface="Times New Roman" panose="02020603050405020304" pitchFamily="18" charset="0"/>
              </a:rPr>
              <a:t>The Project work carried out here is mapped to SDG-9 Industry, Innovation and Infrastructure and SDG- 11: Sustainable Cities and Communities.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20"/>
              </a:spcBef>
            </a:pPr>
            <a:r>
              <a:rPr lang="en-US" sz="1800" dirty="0">
                <a:effectLst/>
                <a:latin typeface="Times New Roman" panose="02020603050405020304" pitchFamily="18" charset="0"/>
                <a:ea typeface="Times New Roman" panose="02020603050405020304" pitchFamily="18" charset="0"/>
              </a:rPr>
              <a:t>Utilizing multi-agent orchestration via </a:t>
            </a:r>
            <a:r>
              <a:rPr lang="en-US" sz="1800" dirty="0" err="1">
                <a:effectLst/>
                <a:latin typeface="Times New Roman" panose="02020603050405020304" pitchFamily="18" charset="0"/>
                <a:ea typeface="Times New Roman" panose="02020603050405020304" pitchFamily="18" charset="0"/>
              </a:rPr>
              <a:t>CrewAI</a:t>
            </a:r>
            <a:r>
              <a:rPr lang="en-US" sz="1800" dirty="0">
                <a:effectLst/>
                <a:latin typeface="Times New Roman" panose="02020603050405020304" pitchFamily="18" charset="0"/>
                <a:ea typeface="Times New Roman" panose="02020603050405020304" pitchFamily="18" charset="0"/>
              </a:rPr>
              <a:t> and real-time data extraction using web scraping, the system proposes a very innovative method of customized travel planning. It is an example of digital infrastructure that can be scaled up, modularized, and well-fitted into smart city ecosystems. The system facilitates innovation in the travel-tech sector by facilitating AI-based decisions based on context and dynamic web content. In accordance with SDG 11, the system makes city life better by assisting users in finding location-specific, secure, and culturally appropriate destinations. It can be further extended to lead tourists to lesser-crowded, eco-friendly destinations, thus facilitating inclusive and sustainable tourism. By way of additional embedding into municipal tourist platforms or public mobility systems, the solution will help create more sustainable, joined-up, and accessible cities.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434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6" name="Picture 2" descr="Thank you Vectors &amp; Illustrations for Free Download | Freepik">
            <a:extLst>
              <a:ext uri="{FF2B5EF4-FFF2-40B4-BE49-F238E27FC236}">
                <a16:creationId xmlns:a16="http://schemas.microsoft.com/office/drawing/2014/main" id="{C3D953F8-4095-7E76-D913-1BF89A600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2" y="1275399"/>
            <a:ext cx="6086475" cy="4307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265325"/>
            <a:ext cx="10668000" cy="3921272"/>
          </a:xfrm>
        </p:spPr>
        <p:txBody>
          <a:bodyPr>
            <a:noAutofit/>
          </a:bodyPr>
          <a:lstStyle/>
          <a:p>
            <a:pPr marL="0" indent="0" algn="just">
              <a:buNone/>
            </a:pPr>
            <a:r>
              <a:rPr lang="en-IN" sz="1600" dirty="0"/>
              <a:t>The increasing demand for personalized AI-driven experiences has led to the development of intelligent recommendation systems. This project introduces an </a:t>
            </a:r>
            <a:r>
              <a:rPr lang="en-IN" sz="1600" b="1" dirty="0"/>
              <a:t>AI-powered Travel Recommendation System</a:t>
            </a:r>
            <a:r>
              <a:rPr lang="en-IN" sz="1600" dirty="0"/>
              <a:t> built using </a:t>
            </a:r>
            <a:r>
              <a:rPr lang="en-IN" sz="1600" b="1" dirty="0" err="1"/>
              <a:t>CrewAI</a:t>
            </a:r>
            <a:r>
              <a:rPr lang="en-IN" sz="1600" dirty="0"/>
              <a:t>, </a:t>
            </a:r>
            <a:r>
              <a:rPr lang="en-IN" sz="1600" b="1" dirty="0" err="1"/>
              <a:t>LangChain</a:t>
            </a:r>
            <a:r>
              <a:rPr lang="en-IN" sz="1600" dirty="0"/>
              <a:t>, and </a:t>
            </a:r>
            <a:r>
              <a:rPr lang="en-IN" sz="1600" b="1" dirty="0" err="1"/>
              <a:t>OpenRouter</a:t>
            </a:r>
            <a:r>
              <a:rPr lang="en-IN" sz="1600" dirty="0"/>
              <a:t>, which leverages agent-based orchestration to deliver customized travel plans. By integrating language models with tools like web scraping and real-time APIs, the system dynamically generates travel recommendations based on user preferences, such as place types, age group, and purpose of visit. </a:t>
            </a:r>
            <a:r>
              <a:rPr lang="en-IN" sz="1600" dirty="0" err="1"/>
              <a:t>CrewAI</a:t>
            </a:r>
            <a:r>
              <a:rPr lang="en-IN" sz="1600" dirty="0"/>
              <a:t> enables modular agent collaboration, making the recommendation process more autonomous, scalable, and adaptive. The architecture promotes a shift from traditional ML-based recommenders to intelligent, multi-agent, LLM-powered systems.</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95547" y="1143001"/>
            <a:ext cx="10668000" cy="4952997"/>
          </a:xfrm>
        </p:spPr>
        <p:txBody>
          <a:bodyPr>
            <a:normAutofit/>
          </a:bodyPr>
          <a:lstStyle/>
          <a:p>
            <a:r>
              <a:rPr lang="en-IN" sz="1600" b="1" dirty="0"/>
              <a:t>AI Agents and Multi-Agent Collaboration</a:t>
            </a:r>
            <a:br>
              <a:rPr lang="en-IN" sz="1600" dirty="0"/>
            </a:br>
            <a:r>
              <a:rPr lang="en-IN" sz="1600" dirty="0"/>
              <a:t>The use of intelligent agents in AI systems has grown with the emergence of frameworks like </a:t>
            </a:r>
            <a:r>
              <a:rPr lang="en-IN" sz="1600" dirty="0" err="1"/>
              <a:t>CrewAI</a:t>
            </a:r>
            <a:r>
              <a:rPr lang="en-IN" sz="1600" dirty="0"/>
              <a:t>. These systems leverage autonomous agents that can reason, delegate tasks, and collaborate with each other to achieve complex goals. Multi-agent systems (MAS) are particularly useful in domains requiring coordination, adaptability, and contextual understanding — such as personalized travel recommendations.</a:t>
            </a:r>
          </a:p>
          <a:p>
            <a:endParaRPr lang="en-IN" sz="1600" b="1" dirty="0"/>
          </a:p>
          <a:p>
            <a:endParaRPr lang="en-IN" sz="1600" b="1" dirty="0"/>
          </a:p>
          <a:p>
            <a:r>
              <a:rPr lang="en-IN" sz="1600" b="1" dirty="0"/>
              <a:t>LLM Orchestration in Recommender Systems</a:t>
            </a:r>
            <a:br>
              <a:rPr lang="en-IN" sz="1600" dirty="0"/>
            </a:br>
            <a:r>
              <a:rPr lang="en-IN" sz="1600" dirty="0"/>
              <a:t>With the rise of large language models (LLMs), recommender systems have evolved beyond traditional algorithms. Recent advancements allow LLMs to </a:t>
            </a:r>
            <a:r>
              <a:rPr lang="en-IN" sz="1600" dirty="0" err="1"/>
              <a:t>analyze</a:t>
            </a:r>
            <a:r>
              <a:rPr lang="en-IN" sz="1600" dirty="0"/>
              <a:t> natural language inputs, infer user intent, and query external tools to provide personalized results. </a:t>
            </a:r>
            <a:r>
              <a:rPr lang="en-IN" sz="1600" dirty="0" err="1"/>
              <a:t>CrewAI</a:t>
            </a:r>
            <a:r>
              <a:rPr lang="en-IN" sz="1600" dirty="0"/>
              <a:t> integrates LLMs like GPT through </a:t>
            </a:r>
            <a:r>
              <a:rPr lang="en-IN" sz="1600" dirty="0" err="1"/>
              <a:t>OpenRouter</a:t>
            </a:r>
            <a:r>
              <a:rPr lang="en-IN" sz="1600" dirty="0"/>
              <a:t> or </a:t>
            </a:r>
            <a:r>
              <a:rPr lang="en-IN" sz="1600" dirty="0" err="1"/>
              <a:t>OpenAI</a:t>
            </a:r>
            <a:r>
              <a:rPr lang="en-IN" sz="1600" dirty="0"/>
              <a:t> APIs to enable autonomous decision-making in task-specific agents.</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IN" sz="1600" b="1" dirty="0"/>
              <a:t>Tool-Augmented Language Models</a:t>
            </a:r>
            <a:br>
              <a:rPr lang="en-IN" sz="1600" dirty="0"/>
            </a:br>
            <a:r>
              <a:rPr lang="en-IN" sz="1600" dirty="0"/>
              <a:t>Tool use in LLMs is a cutting-edge research area. Agents that can call web scrapers, APIs, or databases enhance their knowledge and relevance in dynamic environments. Literature supports this trend by highlighting the benefits of LLMs with tool use for tasks like data extraction, knowledge augmentation, and real-time recommendation generation.</a:t>
            </a:r>
          </a:p>
          <a:p>
            <a:endParaRPr lang="en-IN" sz="1600" b="1" dirty="0"/>
          </a:p>
          <a:p>
            <a:r>
              <a:rPr lang="en-IN" sz="1600" b="1" dirty="0"/>
              <a:t>Applications in Travel-Tech and Smart Tourism</a:t>
            </a:r>
            <a:br>
              <a:rPr lang="en-IN" sz="1600" dirty="0"/>
            </a:br>
            <a:r>
              <a:rPr lang="en-IN" sz="1600" dirty="0"/>
              <a:t>Agent-based systems are increasingly being explored in tourism, offering scalable solutions for smart city ecosystems. Studies suggest that personalized, real-time travel guides powered by AI can improve user satisfaction, accessibility, and sustainable exploration of destinations — aligning with smart tourism and sustainable development goals (SDGs).</a:t>
            </a:r>
          </a:p>
          <a:p>
            <a:pPr marL="0" indent="0" algn="just">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29F38-C652-D4FD-0792-5B507462E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95AEC0-2CC1-82C0-C05F-DE65269497CE}"/>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F295B31F-3625-82FC-076D-D3C027D02228}"/>
              </a:ext>
            </a:extLst>
          </p:cNvPr>
          <p:cNvSpPr>
            <a:spLocks noGrp="1"/>
          </p:cNvSpPr>
          <p:nvPr>
            <p:ph idx="1"/>
          </p:nvPr>
        </p:nvSpPr>
        <p:spPr/>
        <p:txBody>
          <a:bodyPr>
            <a:normAutofit/>
          </a:bodyPr>
          <a:lstStyle/>
          <a:p>
            <a:pPr marL="0" indent="0" algn="just">
              <a:buNone/>
            </a:pPr>
            <a:r>
              <a:rPr lang="en-IN" sz="2200" b="1" dirty="0">
                <a:latin typeface="Times New Roman" panose="02020603050405020304" pitchFamily="18" charset="0"/>
                <a:cs typeface="Times New Roman" panose="02020603050405020304" pitchFamily="18" charset="0"/>
              </a:rPr>
              <a:t>Data Pre-processing and Model Training</a:t>
            </a:r>
          </a:p>
          <a:p>
            <a:pPr algn="just"/>
            <a:r>
              <a:rPr lang="en-IN" sz="2200" dirty="0">
                <a:latin typeface="Times New Roman" panose="02020603050405020304" pitchFamily="18" charset="0"/>
                <a:cs typeface="Times New Roman" panose="02020603050405020304" pitchFamily="18" charset="0"/>
              </a:rPr>
              <a:t>Effective data pre-processing is crucial for recommender systems. Sparse rating matrices, as found in the dataset used in this study, require techniques such as matrix factorization or sparse matrix representations to optimize computations (Koren et al., 2009). The use of a sparse matrix representation with the Scikit-learn k-NN model enables the system to efficiently compute similarity scores among places.</a:t>
            </a:r>
          </a:p>
          <a:p>
            <a:pPr algn="just"/>
            <a:endParaRPr lang="en-IN" sz="2200" dirty="0">
              <a:latin typeface="Times New Roman" panose="02020603050405020304" pitchFamily="18" charset="0"/>
              <a:cs typeface="Times New Roman" panose="02020603050405020304" pitchFamily="18" charset="0"/>
            </a:endParaRPr>
          </a:p>
          <a:p>
            <a:pPr marL="0" indent="0" algn="just">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85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78698"/>
            <a:ext cx="10657541" cy="4764902"/>
          </a:xfrm>
        </p:spPr>
        <p:txBody>
          <a:bodyPr>
            <a:normAutofit/>
          </a:bodyPr>
          <a:lstStyle/>
          <a:p>
            <a:pPr marL="0" indent="0">
              <a:buNone/>
            </a:pPr>
            <a:r>
              <a:rPr lang="en-IN" sz="1600" b="1" dirty="0"/>
              <a:t>1. Multi-Agent System Design</a:t>
            </a:r>
            <a:br>
              <a:rPr lang="en-IN" sz="1600" dirty="0"/>
            </a:br>
            <a:r>
              <a:rPr lang="en-IN" sz="1600" dirty="0"/>
              <a:t>Design and implement a multi-agent AI architecture using </a:t>
            </a:r>
            <a:r>
              <a:rPr lang="en-IN" sz="1600" b="1" dirty="0" err="1"/>
              <a:t>CrewAI</a:t>
            </a:r>
            <a:r>
              <a:rPr lang="en-IN" sz="1600" dirty="0"/>
              <a:t>, where each agent has a specific role such as user preference analysis, place recommendation, and data retrieval.</a:t>
            </a:r>
          </a:p>
          <a:p>
            <a:pPr marL="0" indent="0">
              <a:buNone/>
            </a:pPr>
            <a:endParaRPr lang="en-IN" sz="1600" b="1" dirty="0"/>
          </a:p>
          <a:p>
            <a:pPr marL="0" indent="0">
              <a:buNone/>
            </a:pPr>
            <a:r>
              <a:rPr lang="en-IN" sz="1600" b="1" dirty="0"/>
              <a:t>2. Agent Specialization and Role Definition</a:t>
            </a:r>
            <a:br>
              <a:rPr lang="en-IN" sz="1600" dirty="0"/>
            </a:br>
            <a:r>
              <a:rPr lang="en-IN" sz="1600" dirty="0"/>
              <a:t>Develop autonomous agents (e.g., </a:t>
            </a:r>
            <a:r>
              <a:rPr lang="en-IN" sz="1600" i="1" dirty="0"/>
              <a:t>Travel Analyzer</a:t>
            </a:r>
            <a:r>
              <a:rPr lang="en-IN" sz="1600" dirty="0"/>
              <a:t> and </a:t>
            </a:r>
            <a:r>
              <a:rPr lang="en-IN" sz="1600" i="1" dirty="0"/>
              <a:t>Place Recommender</a:t>
            </a:r>
            <a:r>
              <a:rPr lang="en-IN" sz="1600" dirty="0"/>
              <a:t>) with defined goals, backstories, and responsibilities to perform end-to-end decision-making collaboratively.</a:t>
            </a:r>
          </a:p>
          <a:p>
            <a:pPr marL="0" indent="0">
              <a:buNone/>
            </a:pPr>
            <a:endParaRPr lang="en-IN" sz="1600" b="1" dirty="0"/>
          </a:p>
          <a:p>
            <a:pPr marL="0" indent="0">
              <a:buNone/>
            </a:pPr>
            <a:r>
              <a:rPr lang="en-IN" sz="1600" b="1" dirty="0"/>
              <a:t>3. Language Model Integration</a:t>
            </a:r>
            <a:br>
              <a:rPr lang="en-IN" sz="1600" dirty="0"/>
            </a:br>
            <a:r>
              <a:rPr lang="en-IN" sz="1600" dirty="0"/>
              <a:t>Leverage </a:t>
            </a:r>
            <a:r>
              <a:rPr lang="en-IN" sz="1600" b="1" dirty="0" err="1"/>
              <a:t>OpenRouter’s</a:t>
            </a:r>
            <a:r>
              <a:rPr lang="en-IN" sz="1600" b="1" dirty="0"/>
              <a:t> API</a:t>
            </a:r>
            <a:r>
              <a:rPr lang="en-IN" sz="1600" dirty="0"/>
              <a:t> with LLMs (e.g., GPT-3.5/4) to power the agents' reasoning capabilities, enabling natural language understanding and dynamic task execution.</a:t>
            </a:r>
          </a:p>
          <a:p>
            <a:pPr marL="0" indent="0">
              <a:buNone/>
            </a:pPr>
            <a:endParaRPr lang="en-IN" sz="1600" b="1" dirty="0"/>
          </a:p>
          <a:p>
            <a:pPr marL="0" indent="0">
              <a:buNone/>
            </a:pPr>
            <a:r>
              <a:rPr lang="en-IN" sz="1600" b="1" dirty="0"/>
              <a:t>4. Prompt Engineering and Task Delegation</a:t>
            </a:r>
            <a:br>
              <a:rPr lang="en-IN" sz="1600" dirty="0"/>
            </a:br>
            <a:r>
              <a:rPr lang="en-IN" sz="1600" dirty="0"/>
              <a:t>Craft detailed task descriptions and agent prompts for effective reasoning, delegation, and output generation through </a:t>
            </a:r>
            <a:r>
              <a:rPr lang="en-IN" sz="1600" b="1" dirty="0"/>
              <a:t>sequential agent workflows</a:t>
            </a:r>
            <a:r>
              <a:rPr lang="en-IN" sz="1600" dirty="0"/>
              <a:t>.</a:t>
            </a: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29323-9DC1-0F91-1A96-8D7F9AC274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84A04-6A90-FB91-8E87-79E9A49C585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83F59E46-CED1-A5C2-8C2E-07CB4163F77D}"/>
              </a:ext>
            </a:extLst>
          </p:cNvPr>
          <p:cNvSpPr>
            <a:spLocks noGrp="1"/>
          </p:cNvSpPr>
          <p:nvPr>
            <p:ph idx="1"/>
          </p:nvPr>
        </p:nvSpPr>
        <p:spPr>
          <a:xfrm>
            <a:off x="357554" y="1107803"/>
            <a:ext cx="11476892" cy="4700885"/>
          </a:xfrm>
        </p:spPr>
        <p:txBody>
          <a:bodyPr>
            <a:noAutofit/>
          </a:bodyPr>
          <a:lstStyle/>
          <a:p>
            <a:pPr marL="0" indent="0">
              <a:buNone/>
            </a:pPr>
            <a:r>
              <a:rPr lang="en-IN" sz="1600" b="1" dirty="0"/>
              <a:t>5. Tool-Enhanced Intelligence</a:t>
            </a:r>
            <a:br>
              <a:rPr lang="en-IN" sz="1600" dirty="0"/>
            </a:br>
            <a:r>
              <a:rPr lang="en-IN" sz="1600" dirty="0"/>
              <a:t>Integrate tools like custom </a:t>
            </a:r>
            <a:r>
              <a:rPr lang="en-IN" sz="1600" b="1" dirty="0"/>
              <a:t>web scraping agents</a:t>
            </a:r>
            <a:r>
              <a:rPr lang="en-IN" sz="1600" dirty="0"/>
              <a:t> to extract real-time data from tourism websites, enhancing the system’s accuracy and relevance in recommendations.</a:t>
            </a:r>
          </a:p>
          <a:p>
            <a:pPr marL="0" indent="0">
              <a:buNone/>
            </a:pPr>
            <a:endParaRPr lang="en-IN" sz="1600" b="1" dirty="0"/>
          </a:p>
          <a:p>
            <a:pPr marL="0" indent="0">
              <a:buNone/>
            </a:pPr>
            <a:r>
              <a:rPr lang="en-IN" sz="1600" b="1" dirty="0"/>
              <a:t>6. Real-Time Travel Recommendation Generation</a:t>
            </a:r>
            <a:br>
              <a:rPr lang="en-IN" sz="1600" dirty="0"/>
            </a:br>
            <a:r>
              <a:rPr lang="en-IN" sz="1600" dirty="0"/>
              <a:t>Use autonomous reasoning and external data sources to recommend personalized places to users based on constraints like location, age group, place type, and ratings.</a:t>
            </a:r>
          </a:p>
          <a:p>
            <a:pPr marL="0" indent="0">
              <a:buNone/>
            </a:pPr>
            <a:endParaRPr lang="en-IN" sz="1600" b="1" dirty="0"/>
          </a:p>
          <a:p>
            <a:pPr marL="0" indent="0">
              <a:buNone/>
            </a:pPr>
            <a:r>
              <a:rPr lang="en-IN" sz="1600" b="1" dirty="0"/>
              <a:t>7. Error Handling and Robust Execution</a:t>
            </a:r>
            <a:br>
              <a:rPr lang="en-IN" sz="1600" dirty="0"/>
            </a:br>
            <a:r>
              <a:rPr lang="en-IN" sz="1600" dirty="0"/>
              <a:t>Implement safeguards for API/tool failures, timeouts, and irrelevant content to ensure system reliability and consistency in varied internet conditions.</a:t>
            </a:r>
          </a:p>
          <a:p>
            <a:pPr marL="0" indent="0">
              <a:buNone/>
            </a:pPr>
            <a:endParaRPr lang="en-IN" sz="1600" b="1" dirty="0"/>
          </a:p>
          <a:p>
            <a:pPr marL="0" indent="0">
              <a:buNone/>
            </a:pPr>
            <a:r>
              <a:rPr lang="en-IN" sz="1600" b="1" dirty="0"/>
              <a:t>8. Alignment with SDGs &amp; Smart Tourism</a:t>
            </a:r>
            <a:br>
              <a:rPr lang="en-IN" sz="1600" dirty="0"/>
            </a:br>
            <a:r>
              <a:rPr lang="en-IN" sz="1600" dirty="0"/>
              <a:t>Ensure the system supports </a:t>
            </a:r>
            <a:r>
              <a:rPr lang="en-IN" sz="1600" b="1" dirty="0"/>
              <a:t>sustainable and inclusive tourism goals (SDG 9 and 11)</a:t>
            </a:r>
            <a:r>
              <a:rPr lang="en-IN" sz="1600" dirty="0"/>
              <a:t> by guiding users to culturally relevant, safe, and less-crowded destinations.</a:t>
            </a:r>
          </a:p>
          <a:p>
            <a:pPr marL="0" indent="0" algn="just">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8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F65BB-E587-0B5C-3C0D-54849C8D9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5E91B-EF31-1643-74E2-48C104EC5090}"/>
              </a:ext>
            </a:extLst>
          </p:cNvPr>
          <p:cNvSpPr>
            <a:spLocks noGrp="1"/>
          </p:cNvSpPr>
          <p:nvPr>
            <p:ph type="title"/>
          </p:nvPr>
        </p:nvSpPr>
        <p:spPr/>
        <p:txBody>
          <a:bodyPr/>
          <a:lstStyle/>
          <a:p>
            <a:r>
              <a:rPr lang="en-GB" dirty="0"/>
              <a:t>Algorithm</a:t>
            </a:r>
          </a:p>
        </p:txBody>
      </p:sp>
      <p:pic>
        <p:nvPicPr>
          <p:cNvPr id="11" name="Picture 10">
            <a:extLst>
              <a:ext uri="{FF2B5EF4-FFF2-40B4-BE49-F238E27FC236}">
                <a16:creationId xmlns:a16="http://schemas.microsoft.com/office/drawing/2014/main" id="{8D373EC5-DD5B-6DD3-693E-865A845008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3751" y="1522866"/>
            <a:ext cx="6380997" cy="3998040"/>
          </a:xfrm>
          <a:prstGeom prst="rect">
            <a:avLst/>
          </a:prstGeom>
          <a:noFill/>
          <a:ln>
            <a:noFill/>
          </a:ln>
        </p:spPr>
      </p:pic>
    </p:spTree>
    <p:extLst>
      <p:ext uri="{BB962C8B-B14F-4D97-AF65-F5344CB8AC3E}">
        <p14:creationId xmlns:p14="http://schemas.microsoft.com/office/powerpoint/2010/main" val="43631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33D4A-273E-F6A5-6D92-B49556CF3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3C41E-DDE6-B27B-73FD-331C1EBF0F29}"/>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id="{7F96DB8A-32EB-762E-4524-215FDB49CB52}"/>
              </a:ext>
            </a:extLst>
          </p:cNvPr>
          <p:cNvSpPr>
            <a:spLocks noGrp="1"/>
          </p:cNvSpPr>
          <p:nvPr>
            <p:ph idx="1"/>
          </p:nvPr>
        </p:nvSpPr>
        <p:spPr>
          <a:xfrm>
            <a:off x="812800" y="1124183"/>
            <a:ext cx="10668000" cy="4899112"/>
          </a:xfrm>
        </p:spPr>
        <p:txBody>
          <a:bodyPr>
            <a:noAutofit/>
          </a:bodyPr>
          <a:lstStyle/>
          <a:p>
            <a:pPr marL="0" indent="0">
              <a:buNone/>
            </a:pPr>
            <a:r>
              <a:rPr lang="en-IN" sz="1600" b="1" dirty="0"/>
              <a:t>Step 1: User Input Analysis</a:t>
            </a:r>
            <a:endParaRPr lang="en-IN" sz="1600" dirty="0"/>
          </a:p>
          <a:p>
            <a:pPr marL="0" indent="0">
              <a:buNone/>
            </a:pPr>
            <a:r>
              <a:rPr lang="en-IN" sz="1600" dirty="0"/>
              <a:t>Accept natural language input from the user (e.g., “I’m visiting Bangalore with my kids aged 5 and 10, looking for amusement parks.”).</a:t>
            </a:r>
          </a:p>
          <a:p>
            <a:pPr marL="0" indent="0">
              <a:buNone/>
            </a:pPr>
            <a:r>
              <a:rPr lang="en-IN" sz="1600" dirty="0"/>
              <a:t>Pass the input to the </a:t>
            </a:r>
            <a:r>
              <a:rPr lang="en-IN" sz="1600" b="1" dirty="0"/>
              <a:t>Travel Analyzer Agent</a:t>
            </a:r>
            <a:r>
              <a:rPr lang="en-IN" sz="1600" dirty="0"/>
              <a:t>.</a:t>
            </a:r>
          </a:p>
          <a:p>
            <a:pPr marL="0" indent="0">
              <a:buNone/>
            </a:pPr>
            <a:endParaRPr lang="en-IN" sz="1600" b="1" dirty="0"/>
          </a:p>
          <a:p>
            <a:pPr marL="0" indent="0">
              <a:buNone/>
            </a:pPr>
            <a:r>
              <a:rPr lang="en-IN" sz="1600" b="1" dirty="0"/>
              <a:t>Step 2: Preference Extraction via LLM</a:t>
            </a:r>
            <a:endParaRPr lang="en-IN" sz="1600" dirty="0"/>
          </a:p>
          <a:p>
            <a:pPr marL="0" indent="0">
              <a:buNone/>
            </a:pPr>
            <a:r>
              <a:rPr lang="en-IN" sz="1600" dirty="0"/>
              <a:t>The Travel Analyzer Agent uses the language model (GPT via </a:t>
            </a:r>
            <a:r>
              <a:rPr lang="en-IN" sz="1600" dirty="0" err="1"/>
              <a:t>OpenRouter</a:t>
            </a:r>
            <a:r>
              <a:rPr lang="en-IN" sz="1600" dirty="0"/>
              <a:t>) to extract structured details such as:</a:t>
            </a:r>
          </a:p>
          <a:p>
            <a:pPr marL="457200" lvl="1" indent="0">
              <a:buNone/>
            </a:pPr>
            <a:r>
              <a:rPr lang="en-IN" sz="1600" dirty="0"/>
              <a:t>Place type (e.g., amusement parks, temples)</a:t>
            </a:r>
          </a:p>
          <a:p>
            <a:pPr marL="457200" lvl="1" indent="0">
              <a:buNone/>
            </a:pPr>
            <a:r>
              <a:rPr lang="en-IN" sz="1600" dirty="0"/>
              <a:t>User constraints (age, group type, location)</a:t>
            </a:r>
          </a:p>
          <a:p>
            <a:pPr marL="457200" lvl="1" indent="0">
              <a:buNone/>
            </a:pPr>
            <a:r>
              <a:rPr lang="en-IN" sz="1600" dirty="0"/>
              <a:t>Contextual preferences (ratings, crowd level, etc.)</a:t>
            </a:r>
          </a:p>
          <a:p>
            <a:pPr marL="0" indent="0">
              <a:buNone/>
            </a:pPr>
            <a:endParaRPr lang="en-IN" sz="1600" b="1"/>
          </a:p>
          <a:p>
            <a:pPr marL="0" indent="0">
              <a:buNone/>
            </a:pPr>
            <a:r>
              <a:rPr lang="en-IN" sz="1600" b="1"/>
              <a:t>Step </a:t>
            </a:r>
            <a:r>
              <a:rPr lang="en-IN" sz="1600" b="1" dirty="0"/>
              <a:t>3: Task Delegation to Recommender Agent</a:t>
            </a:r>
            <a:endParaRPr lang="en-IN" sz="1600" dirty="0"/>
          </a:p>
          <a:p>
            <a:pPr marL="0" indent="0">
              <a:buNone/>
            </a:pPr>
            <a:r>
              <a:rPr lang="en-IN" sz="1600" dirty="0"/>
              <a:t>The Place Recommender Agent receives this structured analysis and proceeds to generate recommendations based on the filtered criteria.</a:t>
            </a:r>
          </a:p>
          <a:p>
            <a:pPr marL="0" indent="0" algn="just">
              <a:lnSpc>
                <a:spcPct val="150000"/>
              </a:lnSpc>
              <a:buNone/>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04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454</TotalTime>
  <Words>1602</Words>
  <Application>Microsoft Macintosh PowerPoint</Application>
  <PresentationFormat>Widescreen</PresentationFormat>
  <Paragraphs>117</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Times New Roman</vt:lpstr>
      <vt:lpstr>Verdana</vt:lpstr>
      <vt:lpstr>Bioinformatics</vt:lpstr>
      <vt:lpstr>PLACE RECOMMENDATION USING CrewAI and OpenRouter </vt:lpstr>
      <vt:lpstr>Introduction</vt:lpstr>
      <vt:lpstr>Literature Review</vt:lpstr>
      <vt:lpstr>Literature Review</vt:lpstr>
      <vt:lpstr>Literature Review</vt:lpstr>
      <vt:lpstr>Objectives</vt:lpstr>
      <vt:lpstr>Objectives</vt:lpstr>
      <vt:lpstr>Algorithm</vt:lpstr>
      <vt:lpstr>Algorithm</vt:lpstr>
      <vt:lpstr>Algorithm</vt:lpstr>
      <vt:lpstr>Internship Road Map</vt:lpstr>
      <vt:lpstr>Expected Outcome</vt:lpstr>
      <vt:lpstr>Conclusion</vt:lpstr>
      <vt:lpstr>References</vt:lpstr>
      <vt:lpstr>Project Work Mapping with SDG</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Microsoft Office User</cp:lastModifiedBy>
  <cp:revision>44</cp:revision>
  <dcterms:created xsi:type="dcterms:W3CDTF">2023-03-16T03:26:27Z</dcterms:created>
  <dcterms:modified xsi:type="dcterms:W3CDTF">2025-05-14T07:00:58Z</dcterms:modified>
</cp:coreProperties>
</file>