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43342b08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43342b08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43342b0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43342b0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43342b08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43342b08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43342b0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43342b0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43342b08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43342b08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</a:t>
            </a:r>
            <a:r>
              <a:rPr lang="iw"/>
              <a:t>he impact of physical exercise treatment on mental health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4550" y="3336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iw" sz="5200">
                <a:solidFill>
                  <a:schemeClr val="dk1"/>
                </a:solidFill>
              </a:rPr>
              <a:t>EDA Project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by </a:t>
            </a:r>
            <a:r>
              <a:rPr lang="iw"/>
              <a:t>Oren Ben Ami, Gilad Danin, Yadin Sapir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78900"/>
            <a:ext cx="50268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</a:t>
            </a:r>
            <a:r>
              <a:rPr lang="iw"/>
              <a:t>database at hand describes the effect of physical exercise as </a:t>
            </a:r>
            <a:r>
              <a:rPr lang="iw"/>
              <a:t>intervene</a:t>
            </a:r>
            <a:r>
              <a:rPr lang="iw"/>
              <a:t> treatment on clinical symptoms of depression, anxiety, and physical condition among adolescent patients who have been admitted to a psychiatric hospital.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iw"/>
              <a:t>The data gathered through a randomized controlled trial (RCT) design represents the most effective methodology for drawing meaningful inferences.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600" y="1243413"/>
            <a:ext cx="3725125" cy="26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Data overview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data contains the results of randomized clinical trial done on youngsters hospitalized due to anxiety and depression backgrounds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trial examined the effect of physical exercise (‘sport’) on anxiety/depression scores (compared to the placebo effect of non-sport activity)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Data overview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The data contains:</a:t>
            </a:r>
            <a:endParaRPr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b="1" lang="iw" sz="1800"/>
              <a:t>Physiological data</a:t>
            </a:r>
            <a:r>
              <a:rPr lang="iw" sz="1800"/>
              <a:t>: weight, BMI, maximal oxygen uptake (VO2Max)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iw" sz="1800"/>
              <a:t>Scores of various </a:t>
            </a:r>
            <a:r>
              <a:rPr b="1" lang="iw" sz="1800"/>
              <a:t>mental health tests</a:t>
            </a:r>
            <a:r>
              <a:rPr lang="iw" sz="1800"/>
              <a:t> before and after the activity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40 adolescents were randomly assigned to either a </a:t>
            </a:r>
            <a:r>
              <a:rPr b="1" lang="iw"/>
              <a:t>physical exercise </a:t>
            </a:r>
            <a:r>
              <a:rPr lang="iw"/>
              <a:t>or a </a:t>
            </a:r>
            <a:r>
              <a:rPr b="1" lang="iw"/>
              <a:t>control program </a:t>
            </a:r>
            <a:r>
              <a:rPr lang="iw"/>
              <a:t>done 3-4 times per week over 6 weeks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iw"/>
              <a:t>These questionnaires and tests were filled at baseline and after intervention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1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Variables Overview: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98075" y="783325"/>
            <a:ext cx="8734200" cy="4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iw"/>
              <a:t>Mental examinations:</a:t>
            </a:r>
            <a:endParaRPr/>
          </a:p>
          <a:p>
            <a:pPr indent="-310832" lvl="1" marL="990000" rtl="0" algn="l">
              <a:spcBef>
                <a:spcPts val="1200"/>
              </a:spcBef>
              <a:spcAft>
                <a:spcPts val="0"/>
              </a:spcAft>
              <a:buSzPct val="100000"/>
              <a:buAutoNum type="alphaLcPeriod"/>
            </a:pPr>
            <a:r>
              <a:rPr lang="iw"/>
              <a:t>The primary outcome was the Hospital Anxiety Depression Scale for evaluation of depression (</a:t>
            </a:r>
            <a:r>
              <a:rPr b="1" lang="iw"/>
              <a:t>HADS-D</a:t>
            </a:r>
            <a:r>
              <a:rPr lang="iw"/>
              <a:t>) and anxiety (</a:t>
            </a:r>
            <a:r>
              <a:rPr b="1" lang="iw"/>
              <a:t>HADS-A</a:t>
            </a:r>
            <a:r>
              <a:rPr lang="iw"/>
              <a:t>) symptoms. </a:t>
            </a:r>
            <a:endParaRPr/>
          </a:p>
          <a:p>
            <a:pPr indent="-310832" lvl="1" marL="990000" rtl="0" algn="l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iw"/>
              <a:t>SDS</a:t>
            </a:r>
            <a:r>
              <a:rPr lang="iw"/>
              <a:t>: Secondary outcomes were psychological self-assessments (The Zung Self-Assessment Depression Scale</a:t>
            </a:r>
            <a:endParaRPr/>
          </a:p>
          <a:p>
            <a:pPr indent="-310832" lvl="1" marL="990000" rtl="0" algn="l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iw"/>
              <a:t>BDI-13</a:t>
            </a:r>
            <a:r>
              <a:rPr lang="iw"/>
              <a:t>: Beck’s abbreviated Depression Inventory</a:t>
            </a:r>
            <a:endParaRPr/>
          </a:p>
          <a:p>
            <a:pPr indent="-310832" lvl="1" marL="990000" rtl="0" algn="l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iw"/>
              <a:t>CDI</a:t>
            </a:r>
            <a:r>
              <a:rPr lang="iw"/>
              <a:t>: The Child Depression Inventory</a:t>
            </a:r>
            <a:endParaRPr/>
          </a:p>
          <a:p>
            <a:pPr indent="-310832" lvl="1" marL="990000" rtl="0" algn="l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iw"/>
              <a:t>STAI</a:t>
            </a:r>
            <a:r>
              <a:rPr lang="iw"/>
              <a:t>: The State-Trait Anxiety Inventory</a:t>
            </a:r>
            <a:endParaRPr/>
          </a:p>
          <a:p>
            <a:pPr indent="-310832" lvl="1" marL="990000" rtl="0" algn="l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iw"/>
              <a:t>HAM-D</a:t>
            </a:r>
            <a:r>
              <a:rPr lang="iw"/>
              <a:t>: Depression Diagnostic interview score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iw"/>
              <a:t>Physical examinations: </a:t>
            </a:r>
            <a:endParaRPr/>
          </a:p>
          <a:p>
            <a:pPr indent="-310832" lvl="1" marL="990000" rtl="0" algn="l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iw"/>
              <a:t>VO2 max</a:t>
            </a:r>
            <a:r>
              <a:rPr lang="iw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iw"/>
              <a:t>physical effort Test (Indication to cardiorespiratory fitness - the higher the better)</a:t>
            </a:r>
            <a:endParaRPr/>
          </a:p>
          <a:p>
            <a:pPr indent="-310832" lvl="1" marL="990000" rtl="0" algn="l">
              <a:spcBef>
                <a:spcPts val="1000"/>
              </a:spcBef>
              <a:spcAft>
                <a:spcPts val="0"/>
              </a:spcAft>
              <a:buSzPct val="100000"/>
              <a:buAutoNum type="alphaLcPeriod"/>
            </a:pPr>
            <a:r>
              <a:rPr b="1" lang="iw"/>
              <a:t>BMI </a:t>
            </a:r>
            <a:r>
              <a:rPr lang="iw"/>
              <a:t>(Body Mass Index - the lower the better)</a:t>
            </a:r>
            <a:endParaRPr/>
          </a:p>
          <a:p>
            <a:pPr indent="-310832" lvl="1" marL="990000" rtl="0" algn="l">
              <a:spcBef>
                <a:spcPts val="1000"/>
              </a:spcBef>
              <a:spcAft>
                <a:spcPts val="1200"/>
              </a:spcAft>
              <a:buSzPct val="100000"/>
              <a:buAutoNum type="alphaLcPeriod"/>
            </a:pPr>
            <a:r>
              <a:rPr b="1" lang="iw"/>
              <a:t>Weight </a:t>
            </a:r>
            <a:r>
              <a:rPr lang="iw"/>
              <a:t>(The lower the better)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Goals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Correlations between matched samples (within the group, before and after)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Correlations between unmatched samples (test group to control group)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Show differences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iw"/>
              <a:t>Visualisations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