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59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69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5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6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74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300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7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61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54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5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50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0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0C17-D27D-4D86-B44B-BDDD98423282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EE8E-E021-4617-8416-3EB4692F5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53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3863" y="639204"/>
            <a:ext cx="9144000" cy="2387600"/>
          </a:xfrm>
        </p:spPr>
        <p:txBody>
          <a:bodyPr/>
          <a:lstStyle/>
          <a:p>
            <a:r>
              <a:rPr lang="es-MX" dirty="0" smtClean="0"/>
              <a:t>Capitulo IV</a:t>
            </a:r>
            <a:br>
              <a:rPr lang="es-MX" dirty="0" smtClean="0"/>
            </a:br>
            <a:r>
              <a:rPr lang="es-ES" dirty="0" smtClean="0"/>
              <a:t>Fiabilidad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1" y="5063389"/>
            <a:ext cx="5915024" cy="1065949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Alma Yadira Esparza Montelongo</a:t>
            </a:r>
          </a:p>
          <a:p>
            <a:r>
              <a:rPr lang="es-MX" dirty="0" smtClean="0">
                <a:solidFill>
                  <a:schemeClr val="bg1"/>
                </a:solidFill>
              </a:rPr>
              <a:t>José Ulises Domínguez Botello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9406" t="4235"/>
          <a:stretch/>
        </p:blipFill>
        <p:spPr>
          <a:xfrm>
            <a:off x="6943726" y="1300163"/>
            <a:ext cx="5248274" cy="4471988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71613"/>
            <a:ext cx="5876925" cy="4570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dirty="0" smtClean="0"/>
              <a:t>La figura 4.1 muestra </a:t>
            </a:r>
            <a:r>
              <a:rPr lang="es-MX" dirty="0"/>
              <a:t>un árbol de </a:t>
            </a:r>
            <a:r>
              <a:rPr lang="es-MX" dirty="0" smtClean="0"/>
              <a:t>fiabilidad.</a:t>
            </a:r>
          </a:p>
          <a:p>
            <a:pPr algn="just">
              <a:lnSpc>
                <a:spcPct val="150000"/>
              </a:lnSpc>
            </a:pPr>
            <a:r>
              <a:rPr lang="es-MX" dirty="0" smtClean="0"/>
              <a:t> </a:t>
            </a:r>
            <a:r>
              <a:rPr lang="es-MX" dirty="0"/>
              <a:t>Además de los atributos de </a:t>
            </a:r>
            <a:r>
              <a:rPr lang="es-MX" dirty="0" smtClean="0"/>
              <a:t>fiabilidad, </a:t>
            </a:r>
            <a:r>
              <a:rPr lang="es-MX" dirty="0"/>
              <a:t>muestra los medios para </a:t>
            </a:r>
            <a:r>
              <a:rPr lang="es-MX" dirty="0" smtClean="0"/>
              <a:t>lograrlos y </a:t>
            </a:r>
            <a:r>
              <a:rPr lang="es-MX" dirty="0"/>
              <a:t>los impedimentos para </a:t>
            </a:r>
            <a:r>
              <a:rPr lang="es-MX" dirty="0" smtClean="0"/>
              <a:t>conseguirlos.</a:t>
            </a:r>
          </a:p>
        </p:txBody>
      </p:sp>
    </p:spTree>
    <p:extLst>
      <p:ext uri="{BB962C8B-B14F-4D97-AF65-F5344CB8AC3E}">
        <p14:creationId xmlns:p14="http://schemas.microsoft.com/office/powerpoint/2010/main" val="424349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2131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Safety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la protección que un sistema tiene en contra de catástrofes como accidentes o perdida de la información. Aplica directamente a su entorno por ejemplo, un incendio quemó el servidor y se perdió la información.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16" y="3732256"/>
            <a:ext cx="3810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5081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Confidencialidad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5865" y="1430209"/>
            <a:ext cx="10515600" cy="4351338"/>
          </a:xfrm>
        </p:spPr>
        <p:txBody>
          <a:bodyPr/>
          <a:lstStyle/>
          <a:p>
            <a:pPr algn="just"/>
            <a:r>
              <a:rPr lang="es-MX" dirty="0" smtClean="0"/>
              <a:t>Es el correcto manejo de la información que maneja el sistema, actualmente en la mayoría de sistemas existe algo llamado aviso de privacidad, el cual expone el uso que se le dará a los datos proporcionados. Este aviso es expuesto antes de hacer uso del sistema y el usuario da el permiso de que sus datos sean usados. En México existe la ley federal de protección a datos personales, para todo aquel sistema que no cumpla con su aviso de privacidad.</a:t>
            </a:r>
            <a:endParaRPr lang="es-MX" dirty="0"/>
          </a:p>
        </p:txBody>
      </p:sp>
      <p:pic>
        <p:nvPicPr>
          <p:cNvPr id="4" name="Picture 2" descr="http://www.muypymes.com/wp-content/uploads/2011/08/confiden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22" y="4289267"/>
            <a:ext cx="4050485" cy="22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8606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Impedimentos de la confiabilidad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Como ya vimos en el diagrama 4-1 las fallas pueden ser tanto de software como de hardware.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09" y="369209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1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0369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Fallas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Una falla es cuando el sistema reacciona de una forma que no estaba planeada. Existen varias formas de que un sistema puede fallar, el siguiente diagrama nos lo explica: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511" t="47200" r="38054" b="35816"/>
          <a:stretch/>
        </p:blipFill>
        <p:spPr>
          <a:xfrm>
            <a:off x="2916194" y="3426941"/>
            <a:ext cx="5984315" cy="233954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326" y="202514"/>
            <a:ext cx="2422462" cy="16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0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5082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Errores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31355"/>
            <a:ext cx="10515600" cy="4351338"/>
          </a:xfrm>
        </p:spPr>
        <p:txBody>
          <a:bodyPr/>
          <a:lstStyle/>
          <a:p>
            <a:pPr algn="just"/>
            <a:r>
              <a:rPr lang="es-MX" dirty="0" smtClean="0"/>
              <a:t>Un error es un estado del sistema en que no puede avanzar ni retroceder, son más fáciles de detectar que una falla, debido a que el compilador de los lenguajes lo encuentra de inmediato.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39" y="2586432"/>
            <a:ext cx="4437235" cy="38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9179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Causas de los errores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Pueden ser clasificadas de la siguiente forma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9321" t="25454" r="36652" b="45126"/>
          <a:stretch/>
        </p:blipFill>
        <p:spPr>
          <a:xfrm>
            <a:off x="3105664" y="2693773"/>
            <a:ext cx="4679092" cy="32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3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Métodos 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Existen varias formas para evitar fallas y errores en el sistema, la primera y más lógica es establecer procesos que nos ayuden a evitarlos. Pero ya cuando suceden existen las siguientes.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614094"/>
            <a:ext cx="48577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7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3276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Tolerancia a fallos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refiere a la detección de potenciales errores que ya fueron detectados.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6997" t="40968" r="35318" b="37910"/>
          <a:stretch/>
        </p:blipFill>
        <p:spPr>
          <a:xfrm>
            <a:off x="3587720" y="2864737"/>
            <a:ext cx="5296645" cy="22731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2" y="4215650"/>
            <a:ext cx="3360766" cy="24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1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0941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Eliminación de fallos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siguiente diagrama muestra la eliminación de fallos.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2420" t="23096" r="35401" b="55623"/>
          <a:stretch/>
        </p:blipFill>
        <p:spPr>
          <a:xfrm>
            <a:off x="4094205" y="2767913"/>
            <a:ext cx="7064164" cy="26278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14262" t="14696" r="11581" b="13277"/>
          <a:stretch/>
        </p:blipFill>
        <p:spPr>
          <a:xfrm>
            <a:off x="700216" y="2849022"/>
            <a:ext cx="2496065" cy="32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34938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4.1 Información </a:t>
            </a:r>
            <a:r>
              <a:rPr lang="es-MX" b="1" dirty="0" smtClean="0">
                <a:solidFill>
                  <a:schemeClr val="bg1"/>
                </a:solidFill>
              </a:rPr>
              <a:t>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b="1" u="sng" dirty="0" smtClean="0"/>
              <a:t>Fiabilidad</a:t>
            </a:r>
            <a:r>
              <a:rPr lang="es-MX" dirty="0" smtClean="0"/>
              <a:t>: Probabilidad de que un sistema, aparato o dispositivo cumpla una determinada función bajo ciertas condiciones durante un tiempo determinado.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dirty="0" smtClean="0"/>
              <a:t>Fiabilidad </a:t>
            </a:r>
            <a:r>
              <a:rPr lang="es-MX" dirty="0"/>
              <a:t>tiene varios </a:t>
            </a:r>
            <a:r>
              <a:rPr lang="es-MX" dirty="0" smtClean="0"/>
              <a:t>atributos.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1026" name="Picture 2" descr="http://www.optimainfinito.com/wp-content/uploads/2010/04/checklist-ver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364807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10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Prevención de fallos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22" t="27318" r="34673" b="57808"/>
          <a:stretch/>
        </p:blipFill>
        <p:spPr>
          <a:xfrm>
            <a:off x="838199" y="1581663"/>
            <a:ext cx="7899433" cy="22324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3426940"/>
            <a:ext cx="5143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816" y="2844714"/>
            <a:ext cx="10515600" cy="1325563"/>
          </a:xfrm>
        </p:spPr>
        <p:txBody>
          <a:bodyPr/>
          <a:lstStyle/>
          <a:p>
            <a:pPr algn="ctr"/>
            <a:r>
              <a:rPr lang="es-MX" dirty="0" smtClean="0"/>
              <a:t>CONCLUSIONES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87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Atributos de Calidad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8612" y="1582591"/>
            <a:ext cx="11534775" cy="498965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s-MX" b="1" u="sng" dirty="0"/>
              <a:t>D</a:t>
            </a:r>
            <a:r>
              <a:rPr lang="es-MX" b="1" u="sng" dirty="0" smtClean="0"/>
              <a:t>isponibilidad</a:t>
            </a:r>
            <a:r>
              <a:rPr lang="es-MX" b="1" u="sng" dirty="0"/>
              <a:t>: </a:t>
            </a:r>
            <a:r>
              <a:rPr lang="es-MX" dirty="0" smtClean="0"/>
              <a:t>Preparación </a:t>
            </a:r>
            <a:r>
              <a:rPr lang="es-MX" dirty="0"/>
              <a:t>para el </a:t>
            </a:r>
            <a:r>
              <a:rPr lang="es-MX" dirty="0" smtClean="0"/>
              <a:t>uso</a:t>
            </a:r>
          </a:p>
          <a:p>
            <a:pPr algn="just">
              <a:lnSpc>
                <a:spcPct val="150000"/>
              </a:lnSpc>
            </a:pPr>
            <a:r>
              <a:rPr lang="es-MX" b="1" u="sng" dirty="0" smtClean="0"/>
              <a:t>Confiabilidad:</a:t>
            </a:r>
            <a:r>
              <a:rPr lang="es-MX" dirty="0" smtClean="0"/>
              <a:t> Continuidad </a:t>
            </a:r>
            <a:r>
              <a:rPr lang="es-MX" dirty="0"/>
              <a:t>del servicio</a:t>
            </a:r>
          </a:p>
          <a:p>
            <a:pPr algn="just">
              <a:lnSpc>
                <a:spcPct val="150000"/>
              </a:lnSpc>
            </a:pPr>
            <a:r>
              <a:rPr lang="es-MX" b="1" u="sng" dirty="0" smtClean="0"/>
              <a:t>Seguridad: </a:t>
            </a:r>
            <a:r>
              <a:rPr lang="es-MX" dirty="0" smtClean="0"/>
              <a:t>No </a:t>
            </a:r>
            <a:r>
              <a:rPr lang="es-MX" dirty="0"/>
              <a:t>ocurrencia, de consecuencias catastróficas para el medio </a:t>
            </a:r>
            <a:r>
              <a:rPr lang="es-MX" dirty="0" smtClean="0"/>
              <a:t>ambiente</a:t>
            </a:r>
          </a:p>
          <a:p>
            <a:pPr algn="just">
              <a:lnSpc>
                <a:spcPct val="150000"/>
              </a:lnSpc>
            </a:pPr>
            <a:r>
              <a:rPr lang="es-MX" b="1" u="sng" dirty="0" smtClean="0"/>
              <a:t>Confidencialidad:</a:t>
            </a:r>
            <a:r>
              <a:rPr lang="es-MX" dirty="0" smtClean="0"/>
              <a:t> No </a:t>
            </a:r>
            <a:r>
              <a:rPr lang="es-MX" dirty="0"/>
              <a:t>ocurrencia, de divulgación no autorizada de la </a:t>
            </a:r>
            <a:r>
              <a:rPr lang="es-MX" dirty="0" smtClean="0"/>
              <a:t>información</a:t>
            </a:r>
          </a:p>
          <a:p>
            <a:pPr algn="just">
              <a:lnSpc>
                <a:spcPct val="150000"/>
              </a:lnSpc>
            </a:pPr>
            <a:r>
              <a:rPr lang="es-MX" b="1" u="sng" dirty="0" smtClean="0"/>
              <a:t>Integridad</a:t>
            </a:r>
            <a:r>
              <a:rPr lang="es-MX" b="1" dirty="0" smtClean="0"/>
              <a:t>: </a:t>
            </a:r>
            <a:r>
              <a:rPr lang="es-MX" dirty="0" smtClean="0"/>
              <a:t>No </a:t>
            </a:r>
            <a:r>
              <a:rPr lang="es-MX" dirty="0"/>
              <a:t>ocurrencia, de alteración indebida de </a:t>
            </a:r>
            <a:r>
              <a:rPr lang="es-MX" dirty="0" smtClean="0"/>
              <a:t>información</a:t>
            </a:r>
          </a:p>
          <a:p>
            <a:pPr algn="just">
              <a:lnSpc>
                <a:spcPct val="150000"/>
              </a:lnSpc>
            </a:pPr>
            <a:r>
              <a:rPr lang="es-MX" b="1" u="sng" dirty="0" smtClean="0"/>
              <a:t>Mantenimiento: </a:t>
            </a:r>
            <a:r>
              <a:rPr lang="es-MX" dirty="0" smtClean="0"/>
              <a:t>Aptitud </a:t>
            </a:r>
            <a:r>
              <a:rPr lang="es-MX" dirty="0"/>
              <a:t>para someterse a las reparaciones y evolución</a:t>
            </a:r>
          </a:p>
          <a:p>
            <a:pPr algn="just">
              <a:lnSpc>
                <a:spcPct val="150000"/>
              </a:lnSpc>
            </a:pPr>
            <a:endParaRPr lang="es-MX" dirty="0"/>
          </a:p>
        </p:txBody>
      </p:sp>
      <p:pic>
        <p:nvPicPr>
          <p:cNvPr id="2050" name="Picture 2" descr="https://karlidad.files.wordpress.com/2010/07/concep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463" y="257028"/>
            <a:ext cx="2251075" cy="237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D</a:t>
            </a:r>
            <a:r>
              <a:rPr lang="es-MX" dirty="0" smtClean="0">
                <a:solidFill>
                  <a:schemeClr val="bg1"/>
                </a:solidFill>
              </a:rPr>
              <a:t>isponibilidad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La disponibilidad de un sistema es una medida de su preparación para el </a:t>
            </a:r>
            <a:r>
              <a:rPr lang="es-MX" dirty="0" smtClean="0"/>
              <a:t>uso o también la continuidad de servicio. </a:t>
            </a:r>
          </a:p>
          <a:p>
            <a:pPr algn="just">
              <a:lnSpc>
                <a:spcPct val="150000"/>
              </a:lnSpc>
            </a:pPr>
            <a:r>
              <a:rPr lang="es-MX" dirty="0" smtClean="0"/>
              <a:t>La </a:t>
            </a:r>
            <a:r>
              <a:rPr lang="es-MX" dirty="0"/>
              <a:t>disponibilidad es siempre un preocupación al considerar la confiabilidad del sistema, aunque en diferentes grados, dependiendo de acerca de la petición.</a:t>
            </a:r>
          </a:p>
        </p:txBody>
      </p:sp>
      <p:pic>
        <p:nvPicPr>
          <p:cNvPr id="3074" name="Picture 2" descr="http://teleinfo.mx/wp-content/uploads/2012/07/business-syn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65" y="4972051"/>
            <a:ext cx="223405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7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</a:t>
            </a:r>
            <a:r>
              <a:rPr lang="es-MX" dirty="0" smtClean="0">
                <a:solidFill>
                  <a:schemeClr val="bg1"/>
                </a:solidFill>
              </a:rPr>
              <a:t>onfiabilidad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6738" y="1711333"/>
            <a:ext cx="11263312" cy="510310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 smtClean="0"/>
              <a:t>La confiabilidad </a:t>
            </a:r>
            <a:r>
              <a:rPr lang="es-MX" dirty="0"/>
              <a:t>de un sistema es una medida de la capacidad de un sistema para seguir operando </a:t>
            </a:r>
            <a:r>
              <a:rPr lang="es-MX" dirty="0" smtClean="0"/>
              <a:t>con </a:t>
            </a:r>
            <a:r>
              <a:rPr lang="es-MX" dirty="0"/>
              <a:t>el tiempo. </a:t>
            </a:r>
            <a:endParaRPr lang="es-MX" dirty="0" smtClean="0"/>
          </a:p>
          <a:p>
            <a:pPr algn="just">
              <a:lnSpc>
                <a:spcPct val="150000"/>
              </a:lnSpc>
            </a:pPr>
            <a:r>
              <a:rPr lang="es-MX" dirty="0" smtClean="0"/>
              <a:t>Dependiendo </a:t>
            </a:r>
            <a:r>
              <a:rPr lang="es-MX" dirty="0"/>
              <a:t>del sistema, </a:t>
            </a:r>
            <a:r>
              <a:rPr lang="es-MX" dirty="0" smtClean="0"/>
              <a:t>confiabilidad </a:t>
            </a:r>
            <a:r>
              <a:rPr lang="es-MX" dirty="0"/>
              <a:t>a largo plazo no puede ser un motivo de preocupación. </a:t>
            </a:r>
            <a:endParaRPr lang="es-MX" dirty="0" smtClean="0"/>
          </a:p>
          <a:p>
            <a:pPr algn="just">
              <a:lnSpc>
                <a:spcPct val="150000"/>
              </a:lnSpc>
            </a:pPr>
            <a:r>
              <a:rPr lang="es-MX" dirty="0" smtClean="0"/>
              <a:t>Por </a:t>
            </a:r>
            <a:r>
              <a:rPr lang="es-MX" dirty="0"/>
              <a:t>ejemplo, considerar un sistema de auto-tierra. El requisito de la disponibilidad de este sistema es alto — debe ser </a:t>
            </a:r>
            <a:r>
              <a:rPr lang="es-MX" dirty="0" smtClean="0"/>
              <a:t>disponible.</a:t>
            </a:r>
            <a:endParaRPr lang="es-MX" dirty="0"/>
          </a:p>
          <a:p>
            <a:pPr algn="just">
              <a:lnSpc>
                <a:spcPct val="150000"/>
              </a:lnSpc>
            </a:pPr>
            <a:endParaRPr lang="es-MX" dirty="0"/>
          </a:p>
        </p:txBody>
      </p:sp>
      <p:pic>
        <p:nvPicPr>
          <p:cNvPr id="4098" name="Picture 2" descr="http://revistaitnow.com/wp-content/uploads/2014/07/foto-shutter-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7" b="100000" l="9964" r="955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37" y="-228601"/>
            <a:ext cx="2443163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5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belt.es/noticiasmdb/imagenes/Seguridad-informatica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8" t="2051"/>
          <a:stretch/>
        </p:blipFill>
        <p:spPr bwMode="auto">
          <a:xfrm>
            <a:off x="9001537" y="4295771"/>
            <a:ext cx="290471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Seguridad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2738"/>
            <a:ext cx="10515600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Desde un punto de vista de la fiabilidad, la seguridad se define como la ausencia de consecuencia catastróficas en el medio ambiente lo define como la ausencia de accidentes y la pérdida. Esto conduce a una medida binaria de seguridad: un sistema es segura no es seguro. Seguridad se trata por separado en el presente informe.</a:t>
            </a:r>
          </a:p>
        </p:txBody>
      </p:sp>
    </p:spTree>
    <p:extLst>
      <p:ext uri="{BB962C8B-B14F-4D97-AF65-F5344CB8AC3E}">
        <p14:creationId xmlns:p14="http://schemas.microsoft.com/office/powerpoint/2010/main" val="137860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06363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Integridad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La integridad es la no ocurrencia, de la alteración indebida de </a:t>
            </a:r>
            <a:r>
              <a:rPr lang="es-MX" dirty="0" smtClean="0"/>
              <a:t>información.</a:t>
            </a:r>
            <a:endParaRPr lang="es-MX" dirty="0"/>
          </a:p>
        </p:txBody>
      </p:sp>
      <p:pic>
        <p:nvPicPr>
          <p:cNvPr id="7170" name="Picture 2" descr="http://2.bp.blogspot.com/_LcAwixWpCeY/TL3vN5jPvjI/AAAAAAAAAKE/dd7AEV4NVp0/s1600/integrid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1" y="3336270"/>
            <a:ext cx="3687763" cy="258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7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ncapfinal.galeon.com/mantenimiento.jpg?v=131599380939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t="2778" r="3292" b="4777"/>
          <a:stretch/>
        </p:blipFill>
        <p:spPr bwMode="auto">
          <a:xfrm>
            <a:off x="4324350" y="2864007"/>
            <a:ext cx="3543300" cy="35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Mantenimiento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/>
              <a:t>El mantenimiento de un sistema es su capacidad para someterse a la reparación y la evolución.</a:t>
            </a:r>
          </a:p>
        </p:txBody>
      </p:sp>
    </p:spTree>
    <p:extLst>
      <p:ext uri="{BB962C8B-B14F-4D97-AF65-F5344CB8AC3E}">
        <p14:creationId xmlns:p14="http://schemas.microsoft.com/office/powerpoint/2010/main" val="12088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4.1.2 taxonomía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MX" dirty="0" smtClean="0"/>
              <a:t>La taxonomía de la disponibilidad se explica en el diagrama siguiente. </a:t>
            </a:r>
            <a:endParaRPr lang="es-MX" dirty="0"/>
          </a:p>
        </p:txBody>
      </p:sp>
      <p:pic>
        <p:nvPicPr>
          <p:cNvPr id="9218" name="Picture 2" descr="http://sgc.mtt.cl/iso/file.php/1/Mono_proceso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609849"/>
            <a:ext cx="3876675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7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643</Words>
  <Application>Microsoft Office PowerPoint</Application>
  <PresentationFormat>Panorámica</PresentationFormat>
  <Paragraphs>50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Capitulo IV Fiabilidad</vt:lpstr>
      <vt:lpstr>4.1 Información general</vt:lpstr>
      <vt:lpstr>Atributos de Calidad</vt:lpstr>
      <vt:lpstr>Disponibilidad</vt:lpstr>
      <vt:lpstr>Confiabilidad</vt:lpstr>
      <vt:lpstr>Seguridad</vt:lpstr>
      <vt:lpstr>Integridad</vt:lpstr>
      <vt:lpstr>Mantenimiento</vt:lpstr>
      <vt:lpstr>4.1.2 taxonomía</vt:lpstr>
      <vt:lpstr>Presentación de PowerPoint</vt:lpstr>
      <vt:lpstr>Safety</vt:lpstr>
      <vt:lpstr>Confidencialidad </vt:lpstr>
      <vt:lpstr>Impedimentos de la confiabilidad </vt:lpstr>
      <vt:lpstr>Fallas</vt:lpstr>
      <vt:lpstr>Errores</vt:lpstr>
      <vt:lpstr>Causas de los errores</vt:lpstr>
      <vt:lpstr>Métodos </vt:lpstr>
      <vt:lpstr>Tolerancia a fallos</vt:lpstr>
      <vt:lpstr>Eliminación de fallos</vt:lpstr>
      <vt:lpstr>Prevención de fallos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IV Fiabilidad</dc:title>
  <dc:creator>★☆уα∂ιяα єѕραяzα☆★</dc:creator>
  <cp:lastModifiedBy>★☆уα∂ιяα єѕραяzα☆★</cp:lastModifiedBy>
  <cp:revision>18</cp:revision>
  <dcterms:created xsi:type="dcterms:W3CDTF">2015-02-13T07:50:59Z</dcterms:created>
  <dcterms:modified xsi:type="dcterms:W3CDTF">2015-02-16T07:50:11Z</dcterms:modified>
</cp:coreProperties>
</file>