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65" r:id="rId5"/>
    <p:sldId id="313" r:id="rId6"/>
    <p:sldId id="314" r:id="rId7"/>
    <p:sldId id="321" r:id="rId8"/>
    <p:sldId id="319" r:id="rId9"/>
    <p:sldId id="320" r:id="rId10"/>
    <p:sldId id="332" r:id="rId11"/>
    <p:sldId id="322" r:id="rId12"/>
    <p:sldId id="323" r:id="rId13"/>
    <p:sldId id="324" r:id="rId14"/>
    <p:sldId id="326" r:id="rId15"/>
    <p:sldId id="325" r:id="rId16"/>
    <p:sldId id="329" r:id="rId17"/>
    <p:sldId id="328" r:id="rId18"/>
    <p:sldId id="330" r:id="rId19"/>
    <p:sldId id="331" r:id="rId2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86513" autoAdjust="0"/>
  </p:normalViewPr>
  <p:slideViewPr>
    <p:cSldViewPr snapToGrid="0" showGuides="1">
      <p:cViewPr>
        <p:scale>
          <a:sx n="66" d="100"/>
          <a:sy n="66" d="100"/>
        </p:scale>
        <p:origin x="-522" y="1164"/>
      </p:cViewPr>
      <p:guideLst>
        <p:guide orient="horz" pos="780"/>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478" y="-72"/>
      </p:cViewPr>
      <p:guideLst>
        <p:guide orient="horz" pos="533"/>
        <p:guide pos="43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B228672-4337-41E0-A109-2BF6C0A0EED5}" type="datetimeFigureOut">
              <a:rPr lang="en-US" smtClean="0"/>
              <a:pPr/>
              <a:t>10/24/2016</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10002726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1825" y="768350"/>
            <a:ext cx="5032375" cy="3836988"/>
          </a:xfrm>
          <a:prstGeom prst="rect">
            <a:avLst/>
          </a:prstGeom>
          <a:noFill/>
          <a:ln w="12700">
            <a:solidFill>
              <a:prstClr val="black"/>
            </a:solidFill>
          </a:ln>
        </p:spPr>
        <p:txBody>
          <a:bodyPr vert="horz" lIns="99048" tIns="49524" rIns="99048" bIns="49524" rtlCol="0" anchor="ctr"/>
          <a:lstStyle/>
          <a:p>
            <a:r>
              <a:rPr lang="en-US" dirty="0" smtClean="0"/>
              <a:t>text</a:t>
            </a:r>
            <a:endParaRPr lang="en-US" dirty="0"/>
          </a:p>
        </p:txBody>
      </p:sp>
      <p:sp>
        <p:nvSpPr>
          <p:cNvPr id="5" name="Notes Placeholder 4"/>
          <p:cNvSpPr>
            <a:spLocks noGrp="1"/>
          </p:cNvSpPr>
          <p:nvPr>
            <p:ph type="body" sz="quarter" idx="3"/>
          </p:nvPr>
        </p:nvSpPr>
        <p:spPr>
          <a:xfrm>
            <a:off x="1912938" y="5118100"/>
            <a:ext cx="5021262" cy="4605576"/>
          </a:xfrm>
          <a:prstGeom prst="rect">
            <a:avLst/>
          </a:prstGeom>
        </p:spPr>
        <p:txBody>
          <a:bodyPr vert="horz" lIns="99048" tIns="49524" rIns="99048" bIns="4952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12460" y="511731"/>
            <a:ext cx="0" cy="8955286"/>
          </a:xfrm>
          <a:prstGeom prst="line">
            <a:avLst/>
          </a:prstGeom>
          <a:noFill/>
          <a:ln w="9525">
            <a:solidFill>
              <a:schemeClr val="tx1"/>
            </a:solidFill>
            <a:round/>
            <a:headEnd/>
            <a:tailEnd/>
          </a:ln>
          <a:effectLst/>
        </p:spPr>
        <p:txBody>
          <a:bodyPr lIns="99048" tIns="49524" rIns="99048" bIns="49524"/>
          <a:lstStyle/>
          <a:p>
            <a:endParaRPr lang="en-US"/>
          </a:p>
        </p:txBody>
      </p:sp>
      <p:sp>
        <p:nvSpPr>
          <p:cNvPr id="8" name="Rectangle 12"/>
          <p:cNvSpPr>
            <a:spLocks noGrp="1" noChangeArrowheads="1"/>
          </p:cNvSpPr>
          <p:nvPr>
            <p:ph type="hdr" sz="quarter"/>
          </p:nvPr>
        </p:nvSpPr>
        <p:spPr>
          <a:xfrm>
            <a:off x="197203" y="170577"/>
            <a:ext cx="6704894" cy="293447"/>
          </a:xfrm>
          <a:prstGeom prst="rect">
            <a:avLst/>
          </a:prstGeom>
          <a:ln/>
        </p:spPr>
        <p:txBody>
          <a:bodyPr lIns="99048" tIns="49524" rIns="99048" bIns="49524"/>
          <a:lstStyle>
            <a:lvl1pPr>
              <a:defRPr sz="1300" b="1">
                <a:latin typeface="Candara" pitchFamily="34" charset="0"/>
                <a:cs typeface="Arial" pitchFamily="34" charset="0"/>
              </a:defRPr>
            </a:lvl1pPr>
          </a:lstStyle>
          <a:p>
            <a:r>
              <a:rPr lang="en-US" dirty="0" smtClean="0"/>
              <a:t>PLP						                   PLP</a:t>
            </a:r>
          </a:p>
          <a:p>
            <a:endParaRPr lang="en-US" dirty="0"/>
          </a:p>
        </p:txBody>
      </p:sp>
      <p:sp>
        <p:nvSpPr>
          <p:cNvPr id="7" name="TextBox 6"/>
          <p:cNvSpPr txBox="1"/>
          <p:nvPr/>
        </p:nvSpPr>
        <p:spPr>
          <a:xfrm>
            <a:off x="81888" y="750602"/>
            <a:ext cx="1306768"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latin typeface="Candara" pitchFamily="34" charset="0"/>
              </a:rPr>
              <a:t>Instructor</a:t>
            </a:r>
            <a:r>
              <a:rPr lang="en-US" sz="1200" b="1" baseline="0" dirty="0" smtClean="0">
                <a:latin typeface="Candara" pitchFamily="34" charset="0"/>
              </a:rPr>
              <a:t> Notes:</a:t>
            </a:r>
            <a:endParaRPr lang="en-IN" sz="1200" b="1" dirty="0">
              <a:latin typeface="Candara" pitchFamily="34" charset="0"/>
            </a:endParaRPr>
          </a:p>
        </p:txBody>
      </p:sp>
    </p:spTree>
    <p:extLst>
      <p:ext uri="{BB962C8B-B14F-4D97-AF65-F5344CB8AC3E}">
        <p14:creationId xmlns:p14="http://schemas.microsoft.com/office/powerpoint/2010/main" val="81381064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Candara" pitchFamily="34" charset="0"/>
        <a:ea typeface="+mn-ea"/>
        <a:cs typeface="Arial" pitchFamily="34" charset="0"/>
      </a:defRPr>
    </a:lvl1pPr>
    <a:lvl2pPr marL="457200" algn="l" defTabSz="914400" rtl="0" eaLnBrk="1" latinLnBrk="0" hangingPunct="1">
      <a:defRPr sz="1200" kern="1200">
        <a:solidFill>
          <a:schemeClr val="tx1"/>
        </a:solidFill>
        <a:latin typeface="Candara" pitchFamily="34" charset="0"/>
        <a:ea typeface="+mn-ea"/>
        <a:cs typeface="Arial" pitchFamily="34" charset="0"/>
      </a:defRPr>
    </a:lvl2pPr>
    <a:lvl3pPr marL="914400" algn="l" defTabSz="914400" rtl="0" eaLnBrk="1" latinLnBrk="0" hangingPunct="1">
      <a:defRPr sz="1200" kern="1200">
        <a:solidFill>
          <a:schemeClr val="tx1"/>
        </a:solidFill>
        <a:latin typeface="Candara" pitchFamily="34" charset="0"/>
        <a:ea typeface="+mn-ea"/>
        <a:cs typeface="Arial" pitchFamily="34" charset="0"/>
      </a:defRPr>
    </a:lvl3pPr>
    <a:lvl4pPr marL="1371600" algn="l" defTabSz="914400" rtl="0" eaLnBrk="1" latinLnBrk="0" hangingPunct="1">
      <a:defRPr sz="1200" kern="1200">
        <a:solidFill>
          <a:schemeClr val="tx1"/>
        </a:solidFill>
        <a:latin typeface="Candara" pitchFamily="34" charset="0"/>
        <a:ea typeface="+mn-ea"/>
        <a:cs typeface="Arial" pitchFamily="34" charset="0"/>
      </a:defRPr>
    </a:lvl4pPr>
    <a:lvl5pPr marL="1828800" algn="l" defTabSz="914400" rtl="0" eaLnBrk="1" latinLnBrk="0" hangingPunct="1">
      <a:defRPr sz="12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90700" y="846138"/>
            <a:ext cx="5211763" cy="3910012"/>
          </a:xfrm>
        </p:spPr>
      </p:sp>
      <p:sp>
        <p:nvSpPr>
          <p:cNvPr id="3" name="Notes Placeholder 2"/>
          <p:cNvSpPr>
            <a:spLocks noGrp="1"/>
          </p:cNvSpPr>
          <p:nvPr>
            <p:ph type="body" idx="1"/>
          </p:nvPr>
        </p:nvSpPr>
        <p:spPr>
          <a:xfrm>
            <a:off x="1871664" y="5118100"/>
            <a:ext cx="5075236" cy="4605576"/>
          </a:xfrm>
        </p:spPr>
        <p:txBody>
          <a:bodyPr>
            <a:normAutofit/>
          </a:bodyPr>
          <a:lstStyle/>
          <a:p>
            <a:endParaRPr lang="en-US" dirty="0"/>
          </a:p>
        </p:txBody>
      </p:sp>
      <p:sp>
        <p:nvSpPr>
          <p:cNvPr id="8" name="Header Placeholder 7"/>
          <p:cNvSpPr>
            <a:spLocks noGrp="1"/>
          </p:cNvSpPr>
          <p:nvPr>
            <p:ph type="hdr" sz="quarter" idx="10"/>
          </p:nvPr>
        </p:nvSpPr>
        <p:spPr/>
        <p:txBody>
          <a:bodyPr/>
          <a:lstStyle/>
          <a:p>
            <a:r>
              <a:rPr lang="en-US" dirty="0" smtClean="0"/>
              <a:t>PLP 						                 PLP</a:t>
            </a:r>
            <a:endParaRPr lang="en-US" dirty="0"/>
          </a:p>
        </p:txBody>
      </p:sp>
      <p:sp>
        <p:nvSpPr>
          <p:cNvPr id="5" name="Text Box 9"/>
          <p:cNvSpPr txBox="1">
            <a:spLocks noChangeArrowheads="1"/>
          </p:cNvSpPr>
          <p:nvPr/>
        </p:nvSpPr>
        <p:spPr bwMode="auto">
          <a:xfrm>
            <a:off x="88283" y="1133475"/>
            <a:ext cx="1331084"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Candara" pitchFamily="34" charset="0"/>
                <a:cs typeface="Arial" pitchFamily="34" charset="0"/>
              </a:rPr>
              <a:t>Add instructor notes here. </a:t>
            </a:r>
            <a:endParaRPr lang="en-US" sz="1000" b="0" dirty="0">
              <a:latin typeface="Candara"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pPr marL="0" lvl="1"/>
            <a:r>
              <a:rPr lang="en-US" altLang="en-US" b="1" u="sng" dirty="0" smtClean="0"/>
              <a:t>Baseline:</a:t>
            </a:r>
          </a:p>
          <a:p>
            <a:pPr marL="0" lvl="1"/>
            <a:r>
              <a:rPr lang="en-US" altLang="en-US" dirty="0" smtClean="0"/>
              <a:t>	A </a:t>
            </a:r>
            <a:r>
              <a:rPr lang="en-US" altLang="en-US" dirty="0"/>
              <a:t>'baseline' is a CI that has been reviewed and agreed upon and is a basis for further development. </a:t>
            </a:r>
          </a:p>
          <a:p>
            <a:pPr marL="0" lvl="1"/>
            <a:r>
              <a:rPr lang="en-US" altLang="en-US" dirty="0"/>
              <a:t>For example a reviewed and approved Project plan is used as a basis for execution of the project.</a:t>
            </a:r>
          </a:p>
          <a:p>
            <a:endParaRPr lang="en-US" dirty="0"/>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392208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4055728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1601311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25861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3041446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187251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244057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xfrm>
            <a:off x="1860550" y="768350"/>
            <a:ext cx="5114925" cy="3836988"/>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Rot="1" noChangeAspect="1" noChangeArrowheads="1" noTextEdit="1"/>
          </p:cNvSpPr>
          <p:nvPr>
            <p:ph type="sldImg"/>
          </p:nvPr>
        </p:nvSpPr>
        <p:spPr>
          <a:xfrm>
            <a:off x="1860550" y="768350"/>
            <a:ext cx="5114925" cy="3836988"/>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r>
              <a:rPr lang="en-US" altLang="en-US" b="1" u="sng" dirty="0" smtClean="0"/>
              <a:t>Configuration Manager(CM):</a:t>
            </a:r>
          </a:p>
          <a:p>
            <a:r>
              <a:rPr lang="en-US" altLang="en-US" dirty="0"/>
              <a:t>	</a:t>
            </a:r>
            <a:r>
              <a:rPr lang="en-US" altLang="en-US" dirty="0" smtClean="0"/>
              <a:t>CM organizes the structure of project artifacts and manages the versions of artifacts</a:t>
            </a:r>
          </a:p>
          <a:p>
            <a:endParaRPr lang="en-US" altLang="en-US" b="1" u="sng" dirty="0"/>
          </a:p>
          <a:p>
            <a:r>
              <a:rPr lang="en-US" altLang="en-US" b="1" u="sng" dirty="0" smtClean="0"/>
              <a:t>Configurable Item(CI):</a:t>
            </a:r>
          </a:p>
          <a:p>
            <a:pPr marL="0" lvl="1"/>
            <a:r>
              <a:rPr lang="en-US" altLang="en-US" dirty="0" smtClean="0"/>
              <a:t>	Configuration </a:t>
            </a:r>
            <a:r>
              <a:rPr lang="en-US" altLang="en-US" dirty="0"/>
              <a:t>item (CI) is a collection of elements, treated as a unit for the purpose of CM, which are likely to undergo change during the project life cycle and a change to them is likely to affect other CIs.</a:t>
            </a:r>
          </a:p>
          <a:p>
            <a:endParaRPr lang="en-US" altLang="en-US" dirty="0" smtClean="0"/>
          </a:p>
          <a:p>
            <a:r>
              <a:rPr lang="en-US" altLang="en-US" dirty="0" smtClean="0"/>
              <a:t>Examples of CI are:</a:t>
            </a:r>
            <a:endParaRPr lang="en-US" altLang="en-US" dirty="0"/>
          </a:p>
          <a:p>
            <a:pPr marL="628650" lvl="1" indent="-171450">
              <a:buFont typeface="Arial" panose="020B0604020202020204" pitchFamily="34" charset="0"/>
              <a:buChar char="•"/>
            </a:pPr>
            <a:r>
              <a:rPr lang="en-US" altLang="en-US" dirty="0" smtClean="0"/>
              <a:t>Query </a:t>
            </a:r>
            <a:r>
              <a:rPr lang="en-US" altLang="en-US" dirty="0"/>
              <a:t>Tracking sheet</a:t>
            </a:r>
          </a:p>
          <a:p>
            <a:pPr marL="628650" lvl="1" indent="-171450">
              <a:buFont typeface="Arial" panose="020B0604020202020204" pitchFamily="34" charset="0"/>
              <a:buChar char="•"/>
            </a:pPr>
            <a:r>
              <a:rPr lang="en-US" altLang="en-US" dirty="0" smtClean="0"/>
              <a:t>Unit </a:t>
            </a:r>
            <a:r>
              <a:rPr lang="en-US" altLang="en-US" dirty="0"/>
              <a:t>Test Plan</a:t>
            </a:r>
          </a:p>
          <a:p>
            <a:endParaRPr lang="en-US" altLang="en-US" dirty="0"/>
          </a:p>
          <a:p>
            <a:r>
              <a:rPr lang="en-US" altLang="en-US" dirty="0" smtClean="0"/>
              <a:t>Examples of Non </a:t>
            </a:r>
            <a:r>
              <a:rPr lang="en-US" altLang="en-US" dirty="0"/>
              <a:t>Configurable </a:t>
            </a:r>
            <a:r>
              <a:rPr lang="en-US" altLang="en-US" dirty="0" smtClean="0"/>
              <a:t>Item(NCI) are:</a:t>
            </a:r>
          </a:p>
          <a:p>
            <a:pPr marL="628650" lvl="1" indent="-171450">
              <a:buFont typeface="Arial" panose="020B0604020202020204" pitchFamily="34" charset="0"/>
              <a:buChar char="•"/>
            </a:pPr>
            <a:r>
              <a:rPr lang="en-US" altLang="en-US" dirty="0" smtClean="0"/>
              <a:t>Minutes </a:t>
            </a:r>
            <a:r>
              <a:rPr lang="en-US" altLang="en-US" dirty="0"/>
              <a:t>of Meeting(</a:t>
            </a:r>
            <a:r>
              <a:rPr lang="en-US" altLang="en-US" dirty="0" err="1"/>
              <a:t>MoM</a:t>
            </a:r>
            <a:r>
              <a:rPr lang="en-US" altLang="en-US" dirty="0"/>
              <a:t>)</a:t>
            </a:r>
          </a:p>
          <a:p>
            <a:pPr marL="628650" lvl="1" indent="-171450">
              <a:buFont typeface="Arial" panose="020B0604020202020204" pitchFamily="34" charset="0"/>
              <a:buChar char="•"/>
            </a:pPr>
            <a:r>
              <a:rPr lang="en-US" altLang="en-US" dirty="0"/>
              <a:t>Internal Audit reports</a:t>
            </a:r>
            <a:endParaRPr lang="en-GB" altLang="en-US" dirty="0"/>
          </a:p>
          <a:p>
            <a:pPr lvl="1"/>
            <a:r>
              <a:rPr lang="en-GB" altLang="en-US" dirty="0"/>
              <a:t>		</a:t>
            </a:r>
            <a:endParaRPr lang="en-US" altLang="en-US" dirty="0" smtClean="0"/>
          </a:p>
          <a:p>
            <a:endParaRPr lang="en-US" altLang="en-US" b="1" u="sng" dirty="0"/>
          </a:p>
          <a:p>
            <a:r>
              <a:rPr lang="en-US" altLang="en-US" b="1" u="sng" dirty="0"/>
              <a:t>Subversion</a:t>
            </a:r>
          </a:p>
          <a:p>
            <a:endParaRPr lang="en-US" altLang="en-US" dirty="0"/>
          </a:p>
          <a:p>
            <a:pPr lvl="1">
              <a:buFont typeface="Arial" charset="0"/>
              <a:buChar char="•"/>
            </a:pPr>
            <a:r>
              <a:rPr lang="en-US" altLang="en-US" dirty="0"/>
              <a:t> Subversion is an open source version control </a:t>
            </a:r>
            <a:r>
              <a:rPr lang="en-US" altLang="en-US" dirty="0" smtClean="0"/>
              <a:t>system.</a:t>
            </a:r>
          </a:p>
          <a:p>
            <a:pPr lvl="1">
              <a:buFont typeface="Arial" charset="0"/>
              <a:buChar char="•"/>
            </a:pPr>
            <a:r>
              <a:rPr lang="en-US" dirty="0"/>
              <a:t> </a:t>
            </a:r>
            <a:r>
              <a:rPr lang="en-US" dirty="0" smtClean="0"/>
              <a:t>Allow </a:t>
            </a:r>
            <a:r>
              <a:rPr lang="en-US" dirty="0"/>
              <a:t>developers to work </a:t>
            </a:r>
            <a:r>
              <a:rPr lang="en-US" dirty="0" smtClean="0"/>
              <a:t>simultaneously.</a:t>
            </a:r>
          </a:p>
          <a:p>
            <a:pPr lvl="1">
              <a:buFont typeface="Arial" charset="0"/>
              <a:buChar char="•"/>
            </a:pPr>
            <a:r>
              <a:rPr lang="en-US" dirty="0"/>
              <a:t> </a:t>
            </a:r>
            <a:r>
              <a:rPr lang="en-US" dirty="0" smtClean="0"/>
              <a:t>Do </a:t>
            </a:r>
            <a:r>
              <a:rPr lang="en-US" dirty="0"/>
              <a:t>not overwrite each other’s </a:t>
            </a:r>
            <a:r>
              <a:rPr lang="en-US" dirty="0" smtClean="0"/>
              <a:t>changes.</a:t>
            </a:r>
          </a:p>
          <a:p>
            <a:pPr lvl="1">
              <a:buFont typeface="Arial" charset="0"/>
              <a:buChar char="•"/>
            </a:pPr>
            <a:r>
              <a:rPr lang="en-US" dirty="0"/>
              <a:t> </a:t>
            </a:r>
            <a:r>
              <a:rPr lang="en-US" dirty="0" smtClean="0"/>
              <a:t>Maintain </a:t>
            </a:r>
            <a:r>
              <a:rPr lang="en-US" dirty="0"/>
              <a:t>history of every version </a:t>
            </a:r>
            <a:r>
              <a:rPr lang="en-US"/>
              <a:t>of </a:t>
            </a:r>
            <a:r>
              <a:rPr lang="en-US" smtClean="0"/>
              <a:t>everything.</a:t>
            </a:r>
            <a:endParaRPr lang="en-US" dirty="0"/>
          </a:p>
          <a:p>
            <a:pPr lvl="1">
              <a:buFont typeface="Arial" charset="0"/>
              <a:buChar char="•"/>
            </a:pPr>
            <a:r>
              <a:rPr lang="en-US" altLang="en-US" dirty="0" smtClean="0">
                <a:solidFill>
                  <a:srgbClr val="3F3F3F"/>
                </a:solidFill>
              </a:rPr>
              <a:t> </a:t>
            </a:r>
            <a:r>
              <a:rPr lang="en-US" altLang="en-US" dirty="0"/>
              <a:t>This is an OPEN SOURCE tool. Please raise an </a:t>
            </a:r>
            <a:r>
              <a:rPr lang="en-US" altLang="en-US" dirty="0" err="1" smtClean="0"/>
              <a:t>Iconnect</a:t>
            </a:r>
            <a:r>
              <a:rPr lang="en-US" altLang="en-US" dirty="0" smtClean="0"/>
              <a:t> ticket at &lt;https://iconnect.igate.com/&gt; for </a:t>
            </a:r>
            <a:r>
              <a:rPr lang="en-US" altLang="en-US" dirty="0"/>
              <a:t>installation </a:t>
            </a:r>
            <a:r>
              <a:rPr lang="en-US" altLang="en-US" dirty="0" smtClean="0"/>
              <a:t>of SVN (Freeware)</a:t>
            </a:r>
            <a:endParaRPr lang="en-US" dirty="0"/>
          </a:p>
          <a:p>
            <a:r>
              <a:rPr lang="en-GB" altLang="en-US" dirty="0" smtClean="0"/>
              <a:t>										</a:t>
            </a:r>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Rot="1" noChangeAspect="1" noChangeArrowheads="1" noTextEdit="1"/>
          </p:cNvSpPr>
          <p:nvPr>
            <p:ph type="sldImg"/>
          </p:nvPr>
        </p:nvSpPr>
        <p:spPr>
          <a:xfrm>
            <a:off x="1860550" y="768350"/>
            <a:ext cx="5114925" cy="3836988"/>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a:xfrm>
            <a:off x="1912938" y="5118100"/>
            <a:ext cx="5021262" cy="4271560"/>
          </a:xfrm>
        </p:spPr>
        <p:txBody>
          <a:bodyPr/>
          <a:lstStyle/>
          <a:p>
            <a:r>
              <a:rPr lang="en-US" dirty="0" smtClean="0"/>
              <a:t>The sequential phases in Waterfall model are: </a:t>
            </a:r>
          </a:p>
          <a:p>
            <a:r>
              <a:rPr lang="en-US" b="1" dirty="0" smtClean="0"/>
              <a:t>Requirement Gathering and analysis:</a:t>
            </a:r>
            <a:r>
              <a:rPr lang="en-US" dirty="0" smtClean="0"/>
              <a:t> All possible requirements of the system to be developed are captured in this phase and documented in a requirement specification doc.</a:t>
            </a:r>
          </a:p>
          <a:p>
            <a:r>
              <a:rPr lang="en-US" b="1" dirty="0" smtClean="0"/>
              <a:t>System Design:</a:t>
            </a:r>
            <a:r>
              <a:rPr lang="en-US" dirty="0" smtClean="0"/>
              <a:t> The requirement specifications from first phase are studied in this phase and system design is prepared. System Design helps in specifying hardware and system requirements and also helps in defining overall system architecture.</a:t>
            </a:r>
          </a:p>
          <a:p>
            <a:r>
              <a:rPr lang="en-US" b="1" dirty="0" smtClean="0"/>
              <a:t>Implementation:</a:t>
            </a:r>
            <a:r>
              <a:rPr lang="en-US" dirty="0" smtClean="0"/>
              <a:t> With inputs from system design, the system is first developed in small programs called units, which are integrated in the next phase. </a:t>
            </a:r>
          </a:p>
          <a:p>
            <a:r>
              <a:rPr lang="en-US" b="1" dirty="0" smtClean="0"/>
              <a:t>Unit Testing: </a:t>
            </a:r>
            <a:r>
              <a:rPr lang="en-US" dirty="0" smtClean="0"/>
              <a:t>Each unit is developed and tested for its functionality which is referred to as Unit Testing.</a:t>
            </a:r>
          </a:p>
          <a:p>
            <a:r>
              <a:rPr lang="en-US" b="1" dirty="0" smtClean="0"/>
              <a:t>Integration and Testing:</a:t>
            </a:r>
            <a:r>
              <a:rPr lang="en-US" dirty="0" smtClean="0"/>
              <a:t> All the units developed in the implementation phase are integrated into a system after testing of each unit. Post integration the entire system is tested for any faults and failures.</a:t>
            </a:r>
          </a:p>
          <a:p>
            <a:endParaRPr lang="en-US" dirty="0" smtClean="0"/>
          </a:p>
          <a:p>
            <a:r>
              <a:rPr lang="en-US" b="1" dirty="0" smtClean="0"/>
              <a:t>Use:</a:t>
            </a:r>
            <a:r>
              <a:rPr lang="en-US" dirty="0" smtClean="0"/>
              <a:t> Once the functional and non functional testing is done, the application is deployed in the server for use. </a:t>
            </a:r>
          </a:p>
          <a:p>
            <a:endParaRPr lang="en-US" dirty="0"/>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213621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1708307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1362559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254976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0550" y="768350"/>
            <a:ext cx="5114925" cy="383698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PLP						                   PLP</a:t>
            </a:r>
          </a:p>
          <a:p>
            <a:endParaRPr lang="en-US" dirty="0"/>
          </a:p>
        </p:txBody>
      </p:sp>
    </p:spTree>
    <p:extLst>
      <p:ext uri="{BB962C8B-B14F-4D97-AF65-F5344CB8AC3E}">
        <p14:creationId xmlns:p14="http://schemas.microsoft.com/office/powerpoint/2010/main" val="19181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12"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3"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14"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15"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a:prstGeom prst="rect">
            <a:avLst/>
          </a:prstGeom>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6"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9"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10"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cstate="print"/>
          <a:stretch>
            <a:fillRect/>
          </a:stretch>
        </p:blipFill>
        <p:spPr>
          <a:xfrm>
            <a:off x="7359110" y="274036"/>
            <a:ext cx="1450834" cy="57616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10/24/2016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October 24,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pic>
        <p:nvPicPr>
          <p:cNvPr id="1026" name="Picture 2" descr="C:\Users\vkasture\Desktop\IGate-logo.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990114" y="6203076"/>
            <a:ext cx="1066800"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55" r:id="rId14"/>
    <p:sldLayoutId id="2147483656" r:id="rId15"/>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425327" y="2143116"/>
            <a:ext cx="5652089" cy="1285884"/>
          </a:xfrm>
        </p:spPr>
        <p:txBody>
          <a:bodyPr>
            <a:normAutofit/>
          </a:bodyPr>
          <a:lstStyle/>
          <a:p>
            <a:pPr algn="ctr"/>
            <a:r>
              <a:rPr lang="en-US" sz="4000" b="1" dirty="0" smtClean="0">
                <a:ea typeface="ＭＳ Ｐゴシック" pitchFamily="34" charset="-128"/>
              </a:rPr>
              <a:t>PLP Orientation</a:t>
            </a:r>
            <a:endParaRPr lang="en-US" sz="4000" b="1" dirty="0">
              <a:ea typeface="ＭＳ Ｐゴシック" pitchFamily="34" charset="-128"/>
            </a:endParaRPr>
          </a:p>
        </p:txBody>
      </p:sp>
      <p:sp>
        <p:nvSpPr>
          <p:cNvPr id="2" name="Footer Placeholder 1"/>
          <p:cNvSpPr>
            <a:spLocks noGrp="1"/>
          </p:cNvSpPr>
          <p:nvPr>
            <p:ph type="ftr" sz="quarter" idx="11"/>
          </p:nvPr>
        </p:nvSpPr>
        <p:spPr/>
        <p:txBody>
          <a:bodyPr/>
          <a:lstStyle/>
          <a:p>
            <a:r>
              <a:rPr lang="en-US" smtClean="0"/>
              <a:t>Capgemini Public</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LLD Design – Day 3</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HLD Documents and UTP</a:t>
            </a:r>
          </a:p>
          <a:p>
            <a:r>
              <a:rPr lang="en-US" dirty="0" smtClean="0">
                <a:solidFill>
                  <a:schemeClr val="tx1"/>
                </a:solidFill>
              </a:rPr>
              <a:t>Activity</a:t>
            </a:r>
          </a:p>
          <a:p>
            <a:pPr lvl="1"/>
            <a:r>
              <a:rPr lang="en-US" dirty="0">
                <a:solidFill>
                  <a:schemeClr val="tx1"/>
                </a:solidFill>
              </a:rPr>
              <a:t>LLD </a:t>
            </a:r>
            <a:r>
              <a:rPr lang="en-US" dirty="0" smtClean="0">
                <a:solidFill>
                  <a:schemeClr val="tx1"/>
                </a:solidFill>
              </a:rPr>
              <a:t>Preparation(Pseudo code need to be written for only one functionality) – one Module(Functionalities </a:t>
            </a:r>
            <a:r>
              <a:rPr lang="en-US" dirty="0">
                <a:solidFill>
                  <a:schemeClr val="tx1"/>
                </a:solidFill>
              </a:rPr>
              <a:t>of one user role like customer</a:t>
            </a:r>
            <a:r>
              <a:rPr lang="en-US" dirty="0" smtClean="0">
                <a:solidFill>
                  <a:schemeClr val="tx1"/>
                </a:solidFill>
              </a:rPr>
              <a:t>).</a:t>
            </a:r>
          </a:p>
          <a:p>
            <a:pPr lvl="1"/>
            <a:r>
              <a:rPr lang="en-US" dirty="0">
                <a:solidFill>
                  <a:schemeClr val="tx1"/>
                </a:solidFill>
              </a:rPr>
              <a:t>Update Timesheet and </a:t>
            </a:r>
            <a:r>
              <a:rPr lang="en-US" dirty="0" smtClean="0">
                <a:solidFill>
                  <a:schemeClr val="tx1"/>
                </a:solidFill>
              </a:rPr>
              <a:t>WBS</a:t>
            </a:r>
          </a:p>
          <a:p>
            <a:pPr lvl="1"/>
            <a:r>
              <a:rPr lang="en-US" dirty="0" smtClean="0">
                <a:solidFill>
                  <a:schemeClr val="tx1"/>
                </a:solidFill>
              </a:rPr>
              <a:t>Update LLD URL details in UTP</a:t>
            </a:r>
          </a:p>
          <a:p>
            <a:pPr lvl="1"/>
            <a:r>
              <a:rPr lang="en-US" dirty="0" smtClean="0">
                <a:solidFill>
                  <a:schemeClr val="tx1"/>
                </a:solidFill>
              </a:rPr>
              <a:t>Understand Code review checklist and coding standards</a:t>
            </a:r>
          </a:p>
          <a:p>
            <a:pPr lvl="1"/>
            <a:r>
              <a:rPr lang="en-US" dirty="0" smtClean="0">
                <a:solidFill>
                  <a:schemeClr val="tx1"/>
                </a:solidFill>
              </a:rPr>
              <a:t>Review LLD within team members and rework to implement review comments</a:t>
            </a:r>
            <a:endParaRPr lang="en-US" dirty="0">
              <a:solidFill>
                <a:schemeClr val="tx1"/>
              </a:solidFill>
            </a:endParaRPr>
          </a:p>
          <a:p>
            <a:pPr lvl="1"/>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Updated Timesheet and WBS</a:t>
            </a:r>
          </a:p>
          <a:p>
            <a:pPr lvl="1"/>
            <a:r>
              <a:rPr lang="en-US" dirty="0" smtClean="0">
                <a:solidFill>
                  <a:schemeClr val="tx1"/>
                </a:solidFill>
              </a:rPr>
              <a:t>Baseline HLD, LLD and UTP</a:t>
            </a:r>
          </a:p>
          <a:p>
            <a:pPr lvl="1"/>
            <a:endParaRPr lang="en-US" dirty="0" smtClean="0">
              <a:solidFill>
                <a:schemeClr val="tx1"/>
              </a:solidFill>
            </a:endParaRP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6698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Coding – Day </a:t>
            </a:r>
            <a:r>
              <a:rPr lang="en-US" b="1" dirty="0"/>
              <a:t>3</a:t>
            </a:r>
            <a:r>
              <a:rPr lang="en-US" b="1" dirty="0" smtClean="0"/>
              <a:t>, 4 and </a:t>
            </a:r>
            <a:r>
              <a:rPr lang="en-US" b="1" dirty="0"/>
              <a:t>5</a:t>
            </a:r>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HLD and LLD</a:t>
            </a:r>
          </a:p>
          <a:p>
            <a:r>
              <a:rPr lang="en-US" dirty="0" smtClean="0">
                <a:solidFill>
                  <a:schemeClr val="tx1"/>
                </a:solidFill>
              </a:rPr>
              <a:t>Activity</a:t>
            </a:r>
          </a:p>
          <a:p>
            <a:pPr lvl="1"/>
            <a:r>
              <a:rPr lang="en-US" dirty="0" smtClean="0">
                <a:solidFill>
                  <a:schemeClr val="tx1"/>
                </a:solidFill>
              </a:rPr>
              <a:t>Code the application using  </a:t>
            </a:r>
            <a:r>
              <a:rPr lang="en-US" dirty="0" err="1" smtClean="0">
                <a:solidFill>
                  <a:schemeClr val="tx1"/>
                </a:solidFill>
              </a:rPr>
              <a:t>.Net</a:t>
            </a:r>
            <a:r>
              <a:rPr lang="en-US" dirty="0" smtClean="0">
                <a:solidFill>
                  <a:schemeClr val="tx1"/>
                </a:solidFill>
              </a:rPr>
              <a:t> Framework</a:t>
            </a:r>
          </a:p>
          <a:p>
            <a:pPr lvl="1"/>
            <a:r>
              <a:rPr lang="en-US" dirty="0" smtClean="0">
                <a:solidFill>
                  <a:schemeClr val="tx1"/>
                </a:solidFill>
              </a:rPr>
              <a:t>Use SVN for check-in/checkout the source code to/from repository.</a:t>
            </a:r>
          </a:p>
          <a:p>
            <a:pPr lvl="1"/>
            <a:r>
              <a:rPr lang="en-US" dirty="0" smtClean="0">
                <a:solidFill>
                  <a:schemeClr val="tx1"/>
                </a:solidFill>
              </a:rPr>
              <a:t>Perform Unit testing(self testing)</a:t>
            </a:r>
          </a:p>
          <a:p>
            <a:pPr lvl="1"/>
            <a:r>
              <a:rPr lang="en-US" dirty="0" smtClean="0">
                <a:solidFill>
                  <a:schemeClr val="tx1"/>
                </a:solidFill>
              </a:rPr>
              <a:t>Update timesheet and WBS</a:t>
            </a:r>
            <a:endParaRPr lang="en-US" dirty="0">
              <a:solidFill>
                <a:schemeClr val="tx1"/>
              </a:solidFill>
            </a:endParaRPr>
          </a:p>
          <a:p>
            <a:pPr lvl="1"/>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Source code</a:t>
            </a:r>
          </a:p>
          <a:p>
            <a:pPr lvl="1"/>
            <a:r>
              <a:rPr lang="en-US" dirty="0" smtClean="0">
                <a:solidFill>
                  <a:schemeClr val="tx1"/>
                </a:solidFill>
              </a:rPr>
              <a:t>Updated timesheet and WBS</a:t>
            </a:r>
          </a:p>
          <a:p>
            <a:pPr lvl="1"/>
            <a:endParaRPr lang="en-US" dirty="0">
              <a:solidFill>
                <a:schemeClr val="tx1"/>
              </a:solidFill>
            </a:endParaRPr>
          </a:p>
          <a:p>
            <a:pPr lvl="1"/>
            <a:endParaRPr lang="en-US" dirty="0" smtClean="0">
              <a:solidFill>
                <a:srgbClr val="FF0000"/>
              </a:solidFill>
            </a:endParaRPr>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8864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Review – Day 6</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Source code</a:t>
            </a:r>
          </a:p>
          <a:p>
            <a:pPr lvl="1"/>
            <a:r>
              <a:rPr lang="en-US" dirty="0" smtClean="0">
                <a:solidFill>
                  <a:schemeClr val="tx1"/>
                </a:solidFill>
              </a:rPr>
              <a:t>Code review checklist</a:t>
            </a:r>
          </a:p>
          <a:p>
            <a:r>
              <a:rPr lang="en-US" dirty="0" smtClean="0">
                <a:solidFill>
                  <a:schemeClr val="tx1"/>
                </a:solidFill>
              </a:rPr>
              <a:t>Activity</a:t>
            </a:r>
          </a:p>
          <a:p>
            <a:pPr lvl="1"/>
            <a:r>
              <a:rPr lang="en-US" dirty="0" smtClean="0">
                <a:solidFill>
                  <a:schemeClr val="tx1"/>
                </a:solidFill>
              </a:rPr>
              <a:t>Create Code review report for only one </a:t>
            </a:r>
            <a:r>
              <a:rPr lang="en-US" dirty="0">
                <a:solidFill>
                  <a:schemeClr val="tx1"/>
                </a:solidFill>
              </a:rPr>
              <a:t>module(Functionalities of one user role like customer</a:t>
            </a:r>
            <a:r>
              <a:rPr lang="en-US" dirty="0" smtClean="0">
                <a:solidFill>
                  <a:schemeClr val="tx1"/>
                </a:solidFill>
              </a:rPr>
              <a:t>).</a:t>
            </a:r>
            <a:endParaRPr lang="en-US" dirty="0" smtClean="0">
              <a:solidFill>
                <a:srgbClr val="FF0000"/>
              </a:solidFill>
            </a:endParaRPr>
          </a:p>
          <a:p>
            <a:pPr lvl="1"/>
            <a:r>
              <a:rPr lang="en-US" dirty="0" smtClean="0">
                <a:solidFill>
                  <a:schemeClr val="tx1"/>
                </a:solidFill>
              </a:rPr>
              <a:t>If defects occurs during code review , then log those defects in Defect tracking sheet.</a:t>
            </a:r>
          </a:p>
          <a:p>
            <a:pPr lvl="1"/>
            <a:r>
              <a:rPr lang="en-US" dirty="0" smtClean="0">
                <a:solidFill>
                  <a:schemeClr val="tx1"/>
                </a:solidFill>
              </a:rPr>
              <a:t>To fix the defects, rework on the code and redo the code review process.</a:t>
            </a:r>
          </a:p>
          <a:p>
            <a:pPr lvl="1"/>
            <a:r>
              <a:rPr lang="en-US" dirty="0" smtClean="0">
                <a:solidFill>
                  <a:schemeClr val="tx1"/>
                </a:solidFill>
              </a:rPr>
              <a:t>Generate PMD reports for all modules</a:t>
            </a:r>
          </a:p>
          <a:p>
            <a:pPr lvl="1"/>
            <a:r>
              <a:rPr lang="en-US" dirty="0" smtClean="0">
                <a:solidFill>
                  <a:schemeClr val="tx1"/>
                </a:solidFill>
              </a:rPr>
              <a:t>Update WBS and timesheet</a:t>
            </a:r>
          </a:p>
          <a:p>
            <a:pPr marL="457200" lvl="1" indent="0">
              <a:buNone/>
            </a:pPr>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Code Review report</a:t>
            </a:r>
          </a:p>
          <a:p>
            <a:pPr lvl="1"/>
            <a:r>
              <a:rPr lang="en-US" dirty="0" smtClean="0">
                <a:solidFill>
                  <a:schemeClr val="tx1"/>
                </a:solidFill>
              </a:rPr>
              <a:t>Defect Tracking sheet for code review</a:t>
            </a:r>
          </a:p>
          <a:p>
            <a:pPr lvl="1"/>
            <a:r>
              <a:rPr lang="en-US" dirty="0" smtClean="0">
                <a:solidFill>
                  <a:schemeClr val="tx1"/>
                </a:solidFill>
              </a:rPr>
              <a:t>PMD reports</a:t>
            </a:r>
          </a:p>
          <a:p>
            <a:pPr lvl="1"/>
            <a:r>
              <a:rPr lang="en-US" dirty="0" smtClean="0">
                <a:solidFill>
                  <a:schemeClr val="tx1"/>
                </a:solidFill>
              </a:rPr>
              <a:t>Updated WBS and timesheet</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99987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 – Day 7</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Developed code</a:t>
            </a:r>
          </a:p>
          <a:p>
            <a:pPr lvl="1"/>
            <a:r>
              <a:rPr lang="en-US" dirty="0" smtClean="0">
                <a:solidFill>
                  <a:schemeClr val="tx1"/>
                </a:solidFill>
              </a:rPr>
              <a:t>Designed UTP</a:t>
            </a:r>
          </a:p>
          <a:p>
            <a:pPr lvl="1"/>
            <a:r>
              <a:rPr lang="en-US" dirty="0" smtClean="0">
                <a:solidFill>
                  <a:schemeClr val="tx1"/>
                </a:solidFill>
              </a:rPr>
              <a:t>Requirement</a:t>
            </a:r>
          </a:p>
          <a:p>
            <a:r>
              <a:rPr lang="en-US" dirty="0" smtClean="0">
                <a:solidFill>
                  <a:schemeClr val="tx1"/>
                </a:solidFill>
              </a:rPr>
              <a:t>Activity</a:t>
            </a:r>
          </a:p>
          <a:p>
            <a:pPr lvl="1"/>
            <a:r>
              <a:rPr lang="en-US" dirty="0" smtClean="0">
                <a:solidFill>
                  <a:schemeClr val="tx1"/>
                </a:solidFill>
              </a:rPr>
              <a:t>Do peer (unit) testing and generate UTP report for only one </a:t>
            </a:r>
            <a:r>
              <a:rPr lang="en-US" dirty="0">
                <a:solidFill>
                  <a:schemeClr val="tx1"/>
                </a:solidFill>
              </a:rPr>
              <a:t>module(Functionalities of one user role like customer</a:t>
            </a:r>
            <a:r>
              <a:rPr lang="en-US" dirty="0" smtClean="0">
                <a:solidFill>
                  <a:schemeClr val="tx1"/>
                </a:solidFill>
              </a:rPr>
              <a:t>).</a:t>
            </a:r>
          </a:p>
          <a:p>
            <a:pPr lvl="1"/>
            <a:r>
              <a:rPr lang="en-US" dirty="0" smtClean="0">
                <a:solidFill>
                  <a:schemeClr val="tx1"/>
                </a:solidFill>
              </a:rPr>
              <a:t>If defects occurs during peer testing, then log those defects in Defect tracking sheet.</a:t>
            </a:r>
          </a:p>
          <a:p>
            <a:pPr lvl="1"/>
            <a:r>
              <a:rPr lang="en-US" dirty="0" smtClean="0">
                <a:solidFill>
                  <a:schemeClr val="tx1"/>
                </a:solidFill>
              </a:rPr>
              <a:t>To fix the defects, rework on the code and redo the unit testing.</a:t>
            </a:r>
          </a:p>
          <a:p>
            <a:pPr lvl="1"/>
            <a:r>
              <a:rPr lang="en-US" dirty="0" smtClean="0">
                <a:solidFill>
                  <a:schemeClr val="tx1"/>
                </a:solidFill>
              </a:rPr>
              <a:t>Update WBS and timesheet</a:t>
            </a:r>
          </a:p>
          <a:p>
            <a:pPr marL="457200" lvl="1" indent="0">
              <a:buNone/>
            </a:pPr>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UTP report</a:t>
            </a:r>
          </a:p>
          <a:p>
            <a:pPr lvl="1"/>
            <a:r>
              <a:rPr lang="en-US" dirty="0" smtClean="0">
                <a:solidFill>
                  <a:schemeClr val="tx1"/>
                </a:solidFill>
              </a:rPr>
              <a:t>Defect Tracking sheet for testing</a:t>
            </a:r>
          </a:p>
          <a:p>
            <a:pPr lvl="1"/>
            <a:r>
              <a:rPr lang="en-US" dirty="0" smtClean="0">
                <a:solidFill>
                  <a:schemeClr val="tx1"/>
                </a:solidFill>
              </a:rPr>
              <a:t>Updated WBS and timesheet</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32125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 – Day 7</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Developed code</a:t>
            </a:r>
          </a:p>
          <a:p>
            <a:endParaRPr lang="en-US" dirty="0" smtClean="0">
              <a:solidFill>
                <a:schemeClr val="tx1"/>
              </a:solidFill>
            </a:endParaRPr>
          </a:p>
          <a:p>
            <a:r>
              <a:rPr lang="en-US" dirty="0" smtClean="0">
                <a:solidFill>
                  <a:schemeClr val="tx1"/>
                </a:solidFill>
              </a:rPr>
              <a:t>Activity</a:t>
            </a:r>
          </a:p>
          <a:p>
            <a:pPr lvl="1"/>
            <a:r>
              <a:rPr lang="en-US" dirty="0" smtClean="0">
                <a:solidFill>
                  <a:schemeClr val="tx1"/>
                </a:solidFill>
              </a:rPr>
              <a:t>Integrate the code and test the integrated system</a:t>
            </a:r>
          </a:p>
          <a:p>
            <a:pPr lvl="1"/>
            <a:r>
              <a:rPr lang="en-US" dirty="0" smtClean="0">
                <a:solidFill>
                  <a:schemeClr val="tx1"/>
                </a:solidFill>
              </a:rPr>
              <a:t>Fix the defects which occurs during Integration</a:t>
            </a:r>
          </a:p>
          <a:p>
            <a:pPr lvl="1"/>
            <a:r>
              <a:rPr lang="en-US" dirty="0" smtClean="0">
                <a:solidFill>
                  <a:schemeClr val="tx1"/>
                </a:solidFill>
              </a:rPr>
              <a:t>Create WAR file of integrated application for deployment</a:t>
            </a:r>
          </a:p>
          <a:p>
            <a:pPr lvl="1"/>
            <a:r>
              <a:rPr lang="en-US" dirty="0">
                <a:solidFill>
                  <a:schemeClr val="tx1"/>
                </a:solidFill>
              </a:rPr>
              <a:t>Prepare </a:t>
            </a:r>
            <a:r>
              <a:rPr lang="en-US" dirty="0" smtClean="0">
                <a:solidFill>
                  <a:schemeClr val="tx1"/>
                </a:solidFill>
              </a:rPr>
              <a:t>PPT</a:t>
            </a:r>
          </a:p>
          <a:p>
            <a:pPr lvl="1"/>
            <a:r>
              <a:rPr lang="en-US" dirty="0" smtClean="0">
                <a:solidFill>
                  <a:schemeClr val="tx1"/>
                </a:solidFill>
              </a:rPr>
              <a:t>Update </a:t>
            </a:r>
            <a:r>
              <a:rPr lang="en-US" dirty="0">
                <a:solidFill>
                  <a:schemeClr val="tx1"/>
                </a:solidFill>
              </a:rPr>
              <a:t>WBS and </a:t>
            </a:r>
            <a:r>
              <a:rPr lang="en-US" dirty="0" smtClean="0">
                <a:solidFill>
                  <a:schemeClr val="tx1"/>
                </a:solidFill>
              </a:rPr>
              <a:t>timesheet</a:t>
            </a:r>
          </a:p>
          <a:p>
            <a:pPr marL="457200" lvl="1" indent="0">
              <a:buNone/>
            </a:pPr>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WAR file</a:t>
            </a:r>
          </a:p>
          <a:p>
            <a:pPr lvl="1"/>
            <a:r>
              <a:rPr lang="en-US" dirty="0" smtClean="0">
                <a:solidFill>
                  <a:schemeClr val="tx1"/>
                </a:solidFill>
              </a:rPr>
              <a:t>Prepared PPT</a:t>
            </a:r>
          </a:p>
          <a:p>
            <a:pPr lvl="1"/>
            <a:r>
              <a:rPr lang="en-US" dirty="0">
                <a:solidFill>
                  <a:schemeClr val="tx1"/>
                </a:solidFill>
              </a:rPr>
              <a:t>Updated WBS and timesheet</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46395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 Day 8</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Activity</a:t>
            </a:r>
            <a:endParaRPr lang="en-US" dirty="0">
              <a:solidFill>
                <a:schemeClr val="tx1"/>
              </a:solidFill>
            </a:endParaRPr>
          </a:p>
          <a:p>
            <a:pPr lvl="1"/>
            <a:r>
              <a:rPr lang="en-US" dirty="0" smtClean="0">
                <a:solidFill>
                  <a:schemeClr val="tx1"/>
                </a:solidFill>
              </a:rPr>
              <a:t>Final Presentation</a:t>
            </a:r>
          </a:p>
          <a:p>
            <a:pPr marL="457200" lvl="1" indent="0">
              <a:buNone/>
            </a:pPr>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Updated WBS, Timesheet</a:t>
            </a:r>
          </a:p>
          <a:p>
            <a:pPr lvl="1"/>
            <a:r>
              <a:rPr lang="en-US" dirty="0" smtClean="0">
                <a:solidFill>
                  <a:schemeClr val="tx1"/>
                </a:solidFill>
              </a:rPr>
              <a:t>Updated Query tracking sheet</a:t>
            </a:r>
          </a:p>
          <a:p>
            <a:pPr lvl="1"/>
            <a:r>
              <a:rPr lang="en-US" dirty="0" smtClean="0">
                <a:solidFill>
                  <a:schemeClr val="tx1"/>
                </a:solidFill>
              </a:rPr>
              <a:t>HLD</a:t>
            </a:r>
          </a:p>
          <a:p>
            <a:pPr lvl="1"/>
            <a:r>
              <a:rPr lang="en-US" dirty="0" smtClean="0">
                <a:solidFill>
                  <a:schemeClr val="tx1"/>
                </a:solidFill>
              </a:rPr>
              <a:t>LLD</a:t>
            </a:r>
          </a:p>
          <a:p>
            <a:pPr lvl="1"/>
            <a:r>
              <a:rPr lang="en-US" dirty="0" smtClean="0">
                <a:solidFill>
                  <a:schemeClr val="tx1"/>
                </a:solidFill>
              </a:rPr>
              <a:t>Updated UTP</a:t>
            </a:r>
          </a:p>
          <a:p>
            <a:pPr lvl="1"/>
            <a:r>
              <a:rPr lang="en-US" dirty="0" smtClean="0">
                <a:solidFill>
                  <a:schemeClr val="tx1"/>
                </a:solidFill>
              </a:rPr>
              <a:t>Traceability Matrix</a:t>
            </a:r>
          </a:p>
          <a:p>
            <a:pPr lvl="1"/>
            <a:r>
              <a:rPr lang="en-US" dirty="0" smtClean="0">
                <a:solidFill>
                  <a:schemeClr val="tx1"/>
                </a:solidFill>
              </a:rPr>
              <a:t>Updated review report</a:t>
            </a:r>
          </a:p>
          <a:p>
            <a:pPr lvl="1"/>
            <a:r>
              <a:rPr lang="en-US" dirty="0" smtClean="0">
                <a:solidFill>
                  <a:schemeClr val="tx1"/>
                </a:solidFill>
              </a:rPr>
              <a:t>Defect tracking sheet</a:t>
            </a:r>
          </a:p>
          <a:p>
            <a:pPr lvl="1"/>
            <a:r>
              <a:rPr lang="en-US" dirty="0" smtClean="0">
                <a:solidFill>
                  <a:schemeClr val="tx1"/>
                </a:solidFill>
              </a:rPr>
              <a:t>Minutes of Meeting</a:t>
            </a:r>
          </a:p>
          <a:p>
            <a:pPr lvl="1"/>
            <a:r>
              <a:rPr lang="en-US" dirty="0" smtClean="0">
                <a:solidFill>
                  <a:schemeClr val="tx1"/>
                </a:solidFill>
              </a:rPr>
              <a:t>Deployed WAR file </a:t>
            </a:r>
          </a:p>
          <a:p>
            <a:pPr lvl="1"/>
            <a:r>
              <a:rPr lang="en-US" dirty="0" smtClean="0">
                <a:solidFill>
                  <a:schemeClr val="tx1"/>
                </a:solidFill>
              </a:rPr>
              <a:t>PPT</a:t>
            </a:r>
            <a:r>
              <a:rPr lang="en-US" dirty="0" smtClean="0"/>
              <a:t> </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18950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2735437"/>
            <a:ext cx="8229600" cy="792162"/>
          </a:xfrm>
        </p:spPr>
        <p:txBody>
          <a:bodyPr/>
          <a:lstStyle/>
          <a:p>
            <a:pPr algn="ctr"/>
            <a:r>
              <a:rPr lang="en-US" dirty="0" smtClean="0"/>
              <a:t>Thank You </a:t>
            </a:r>
            <a:endParaRPr lang="en-US" dirty="0"/>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71612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61257" y="130628"/>
            <a:ext cx="8229600" cy="792162"/>
          </a:xfrm>
        </p:spPr>
        <p:txBody>
          <a:bodyPr>
            <a:normAutofit fontScale="90000"/>
          </a:bodyPr>
          <a:lstStyle/>
          <a:p>
            <a:r>
              <a:rPr lang="en-US" sz="3100" b="1" dirty="0" smtClean="0"/>
              <a:t>About PLP</a:t>
            </a:r>
            <a:r>
              <a:rPr lang="en-US" altLang="en-US" sz="1800" dirty="0" smtClean="0"/>
              <a:t/>
            </a:r>
            <a:br>
              <a:rPr lang="en-US" altLang="en-US" sz="1800" dirty="0" smtClean="0"/>
            </a:br>
            <a:endParaRPr lang="en-GB" altLang="en-US" sz="1800" dirty="0" smtClean="0"/>
          </a:p>
        </p:txBody>
      </p:sp>
      <p:sp>
        <p:nvSpPr>
          <p:cNvPr id="6147" name="Rectangle 5"/>
          <p:cNvSpPr>
            <a:spLocks noGrp="1" noChangeArrowheads="1"/>
          </p:cNvSpPr>
          <p:nvPr>
            <p:ph type="body" idx="1"/>
          </p:nvPr>
        </p:nvSpPr>
        <p:spPr>
          <a:xfrm>
            <a:off x="381000" y="1066800"/>
            <a:ext cx="8458200" cy="5105400"/>
          </a:xfrm>
          <a:noFill/>
        </p:spPr>
        <p:txBody>
          <a:bodyPr>
            <a:normAutofit/>
          </a:bodyPr>
          <a:lstStyle/>
          <a:p>
            <a:pPr lvl="1"/>
            <a:r>
              <a:rPr lang="en-US" altLang="en-US" dirty="0" smtClean="0">
                <a:solidFill>
                  <a:schemeClr val="tx1"/>
                </a:solidFill>
              </a:rPr>
              <a:t>Pseudo Live Project(PLP) </a:t>
            </a:r>
            <a:r>
              <a:rPr lang="en-US" altLang="en-US" dirty="0">
                <a:solidFill>
                  <a:schemeClr val="tx1"/>
                </a:solidFill>
              </a:rPr>
              <a:t>program is primarily to handhold participants who are fresh into the IT stream &amp; newly recruited from </a:t>
            </a:r>
            <a:r>
              <a:rPr lang="en-US" altLang="en-US" dirty="0" smtClean="0">
                <a:solidFill>
                  <a:schemeClr val="tx1"/>
                </a:solidFill>
              </a:rPr>
              <a:t>college</a:t>
            </a:r>
          </a:p>
          <a:p>
            <a:pPr lvl="1"/>
            <a:r>
              <a:rPr lang="en-US" dirty="0" smtClean="0">
                <a:solidFill>
                  <a:schemeClr val="tx1"/>
                </a:solidFill>
              </a:rPr>
              <a:t>PLP </a:t>
            </a:r>
            <a:r>
              <a:rPr lang="en-US" dirty="0">
                <a:solidFill>
                  <a:schemeClr val="tx1"/>
                </a:solidFill>
              </a:rPr>
              <a:t>project is executed to orient the trainees towards </a:t>
            </a:r>
            <a:r>
              <a:rPr lang="en-US" dirty="0" smtClean="0">
                <a:solidFill>
                  <a:schemeClr val="tx1"/>
                </a:solidFill>
              </a:rPr>
              <a:t>IGATE </a:t>
            </a:r>
            <a:r>
              <a:rPr lang="en-US" dirty="0">
                <a:solidFill>
                  <a:schemeClr val="tx1"/>
                </a:solidFill>
              </a:rPr>
              <a:t>processes.  </a:t>
            </a:r>
            <a:endParaRPr lang="en-US" dirty="0" smtClean="0">
              <a:solidFill>
                <a:schemeClr val="tx1"/>
              </a:solidFill>
            </a:endParaRPr>
          </a:p>
          <a:p>
            <a:pPr lvl="1"/>
            <a:r>
              <a:rPr lang="en-US" dirty="0" smtClean="0">
                <a:solidFill>
                  <a:schemeClr val="tx1"/>
                </a:solidFill>
              </a:rPr>
              <a:t>Trainees  </a:t>
            </a:r>
            <a:r>
              <a:rPr lang="en-US" dirty="0">
                <a:solidFill>
                  <a:schemeClr val="tx1"/>
                </a:solidFill>
              </a:rPr>
              <a:t>are expected  to develop  an  application  in  the  technology  they  have  been  </a:t>
            </a:r>
            <a:r>
              <a:rPr lang="en-US" dirty="0" smtClean="0">
                <a:solidFill>
                  <a:schemeClr val="tx1"/>
                </a:solidFill>
              </a:rPr>
              <a:t>trained,  </a:t>
            </a:r>
            <a:r>
              <a:rPr lang="en-US" dirty="0">
                <a:solidFill>
                  <a:schemeClr val="tx1"/>
                </a:solidFill>
              </a:rPr>
              <a:t>using  </a:t>
            </a:r>
            <a:r>
              <a:rPr lang="en-US" dirty="0" smtClean="0">
                <a:solidFill>
                  <a:schemeClr val="tx1"/>
                </a:solidFill>
              </a:rPr>
              <a:t>IGATE  </a:t>
            </a:r>
            <a:r>
              <a:rPr lang="en-US" dirty="0">
                <a:solidFill>
                  <a:schemeClr val="tx1"/>
                </a:solidFill>
              </a:rPr>
              <a:t>processes  and templates</a:t>
            </a:r>
            <a:endParaRPr lang="en-US" altLang="en-US" dirty="0">
              <a:solidFill>
                <a:schemeClr val="tx1"/>
              </a:solidFill>
            </a:endParaRPr>
          </a:p>
          <a:p>
            <a:pPr lvl="1"/>
            <a:r>
              <a:rPr lang="en-US" altLang="en-US" dirty="0" smtClean="0">
                <a:solidFill>
                  <a:schemeClr val="tx1"/>
                </a:solidFill>
              </a:rPr>
              <a:t>Participants have to understand </a:t>
            </a:r>
            <a:r>
              <a:rPr lang="en-US" altLang="en-US" dirty="0">
                <a:solidFill>
                  <a:schemeClr val="tx1"/>
                </a:solidFill>
              </a:rPr>
              <a:t>the value &amp; usage of the various forms, templates &amp; review </a:t>
            </a:r>
            <a:r>
              <a:rPr lang="en-US" altLang="en-US" dirty="0" smtClean="0">
                <a:solidFill>
                  <a:schemeClr val="tx1"/>
                </a:solidFill>
              </a:rPr>
              <a:t>mechanisms</a:t>
            </a:r>
          </a:p>
          <a:p>
            <a:pPr lvl="1"/>
            <a:r>
              <a:rPr lang="en-US" altLang="en-US" dirty="0" smtClean="0">
                <a:solidFill>
                  <a:schemeClr val="tx1"/>
                </a:solidFill>
              </a:rPr>
              <a:t>In PLP, more importance </a:t>
            </a:r>
            <a:r>
              <a:rPr lang="en-US" altLang="en-US" dirty="0">
                <a:solidFill>
                  <a:schemeClr val="tx1"/>
                </a:solidFill>
              </a:rPr>
              <a:t>given to “Process Adherence” </a:t>
            </a:r>
            <a:endParaRPr lang="en-US" altLang="en-US" dirty="0" smtClean="0">
              <a:solidFill>
                <a:schemeClr val="tx1"/>
              </a:solidFill>
            </a:endParaRPr>
          </a:p>
          <a:p>
            <a:pPr lvl="1"/>
            <a:r>
              <a:rPr lang="en-US" altLang="en-US" dirty="0" smtClean="0">
                <a:solidFill>
                  <a:schemeClr val="tx1"/>
                </a:solidFill>
              </a:rPr>
              <a:t>PLP should be mentored by Batch Mentor and BU Mentors</a:t>
            </a:r>
          </a:p>
          <a:p>
            <a:pPr lvl="1"/>
            <a:r>
              <a:rPr lang="en-US" altLang="en-US" dirty="0">
                <a:solidFill>
                  <a:schemeClr val="tx1"/>
                </a:solidFill>
              </a:rPr>
              <a:t>Duration of PLP  is </a:t>
            </a:r>
            <a:r>
              <a:rPr lang="en-US" altLang="en-US" dirty="0" smtClean="0">
                <a:solidFill>
                  <a:schemeClr val="tx1"/>
                </a:solidFill>
              </a:rPr>
              <a:t>8 </a:t>
            </a:r>
            <a:r>
              <a:rPr lang="en-US" altLang="en-US" smtClean="0">
                <a:solidFill>
                  <a:schemeClr val="tx1"/>
                </a:solidFill>
              </a:rPr>
              <a:t>Days  (8 days </a:t>
            </a:r>
            <a:r>
              <a:rPr lang="en-US" altLang="en-US" dirty="0">
                <a:solidFill>
                  <a:schemeClr val="tx1"/>
                </a:solidFill>
              </a:rPr>
              <a:t>including 1 Saturday)</a:t>
            </a:r>
          </a:p>
          <a:p>
            <a:pPr lvl="1"/>
            <a:r>
              <a:rPr lang="en-US" altLang="en-US" dirty="0" smtClean="0">
                <a:solidFill>
                  <a:schemeClr val="tx1"/>
                </a:solidFill>
              </a:rPr>
              <a:t>On Day 8, PLP will be evaluated by  a panel comprising of BU mentors and evaluators who are assigned for the evaluation.</a:t>
            </a:r>
            <a:endParaRPr lang="en-US" altLang="en-US" dirty="0">
              <a:solidFill>
                <a:schemeClr val="tx1"/>
              </a:solidFill>
            </a:endParaRPr>
          </a:p>
          <a:p>
            <a:pPr marL="457200" lvl="1" indent="0" eaLnBrk="1" hangingPunct="1">
              <a:lnSpc>
                <a:spcPct val="90000"/>
              </a:lnSpc>
              <a:buNone/>
            </a:pPr>
            <a:endParaRPr lang="en-US" altLang="en-US" sz="1400" dirty="0" smtClean="0">
              <a:latin typeface="Lucida Sans Unicode" pitchFamily="34" charset="0"/>
            </a:endParaRPr>
          </a:p>
          <a:p>
            <a:pPr lvl="1" eaLnBrk="1" hangingPunct="1">
              <a:lnSpc>
                <a:spcPct val="90000"/>
              </a:lnSpc>
            </a:pPr>
            <a:endParaRPr lang="en-US" altLang="en-US" dirty="0" smtClean="0"/>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82318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ltLang="en-US" b="1" dirty="0" smtClean="0"/>
              <a:t>Batch Mentor Responsibilities</a:t>
            </a:r>
            <a:endParaRPr lang="en-GB" altLang="en-US" b="1" dirty="0"/>
          </a:p>
        </p:txBody>
      </p:sp>
      <p:sp>
        <p:nvSpPr>
          <p:cNvPr id="1881091" name="Rectangle 3"/>
          <p:cNvSpPr>
            <a:spLocks noGrp="1" noChangeArrowheads="1"/>
          </p:cNvSpPr>
          <p:nvPr>
            <p:ph type="body" idx="1"/>
          </p:nvPr>
        </p:nvSpPr>
        <p:spPr>
          <a:xfrm>
            <a:off x="381000" y="1143000"/>
            <a:ext cx="8458200" cy="4953000"/>
          </a:xfrm>
          <a:noFill/>
        </p:spPr>
        <p:txBody>
          <a:bodyPr>
            <a:noAutofit/>
          </a:bodyPr>
          <a:lstStyle/>
          <a:p>
            <a:pPr eaLnBrk="1" hangingPunct="1">
              <a:lnSpc>
                <a:spcPct val="90000"/>
              </a:lnSpc>
            </a:pPr>
            <a:r>
              <a:rPr lang="en-US" altLang="en-US" sz="1600" dirty="0" smtClean="0">
                <a:solidFill>
                  <a:schemeClr val="tx1"/>
                </a:solidFill>
              </a:rPr>
              <a:t>Team Formation</a:t>
            </a:r>
          </a:p>
          <a:p>
            <a:pPr lvl="1">
              <a:lnSpc>
                <a:spcPct val="90000"/>
              </a:lnSpc>
            </a:pPr>
            <a:r>
              <a:rPr lang="en-US" altLang="en-US" dirty="0" smtClean="0">
                <a:solidFill>
                  <a:schemeClr val="tx1"/>
                </a:solidFill>
              </a:rPr>
              <a:t>Mini Project Team will be carried over as PLP team(5 to  6 members). </a:t>
            </a:r>
          </a:p>
          <a:p>
            <a:pPr lvl="1">
              <a:lnSpc>
                <a:spcPct val="90000"/>
              </a:lnSpc>
            </a:pPr>
            <a:r>
              <a:rPr lang="en-US" altLang="en-US" dirty="0" smtClean="0">
                <a:solidFill>
                  <a:schemeClr val="tx1"/>
                </a:solidFill>
              </a:rPr>
              <a:t>Identify any 2 team members(Based on their capability) to assign additional responsibilities such as </a:t>
            </a:r>
          </a:p>
          <a:p>
            <a:pPr lvl="2">
              <a:lnSpc>
                <a:spcPct val="90000"/>
              </a:lnSpc>
            </a:pPr>
            <a:r>
              <a:rPr lang="en-US" altLang="en-US" sz="1400" dirty="0">
                <a:solidFill>
                  <a:schemeClr val="tx1"/>
                </a:solidFill>
              </a:rPr>
              <a:t>SPOC(Single Point of Contact)</a:t>
            </a:r>
          </a:p>
          <a:p>
            <a:pPr lvl="2">
              <a:lnSpc>
                <a:spcPct val="90000"/>
              </a:lnSpc>
            </a:pPr>
            <a:r>
              <a:rPr lang="en-US" altLang="en-US" sz="1400" dirty="0">
                <a:solidFill>
                  <a:schemeClr val="tx1"/>
                </a:solidFill>
              </a:rPr>
              <a:t>CM(Configuration Manager)</a:t>
            </a:r>
          </a:p>
          <a:p>
            <a:pPr lvl="1">
              <a:lnSpc>
                <a:spcPct val="90000"/>
              </a:lnSpc>
            </a:pPr>
            <a:endParaRPr lang="en-US" altLang="en-US" sz="800" dirty="0" smtClean="0">
              <a:solidFill>
                <a:schemeClr val="tx1"/>
              </a:solidFill>
            </a:endParaRPr>
          </a:p>
          <a:p>
            <a:pPr>
              <a:lnSpc>
                <a:spcPct val="90000"/>
              </a:lnSpc>
            </a:pPr>
            <a:r>
              <a:rPr lang="en-US" altLang="en-US" sz="1600" dirty="0">
                <a:solidFill>
                  <a:schemeClr val="tx1"/>
                </a:solidFill>
              </a:rPr>
              <a:t>Arrange for Kick start meeting with </a:t>
            </a:r>
            <a:r>
              <a:rPr lang="en-US" altLang="en-US" sz="1600" dirty="0" smtClean="0">
                <a:solidFill>
                  <a:schemeClr val="tx1"/>
                </a:solidFill>
              </a:rPr>
              <a:t>the Batch at the end of Mini project presentation/PLP Day 1</a:t>
            </a:r>
            <a:endParaRPr lang="en-US" altLang="en-US" sz="1600" dirty="0">
              <a:solidFill>
                <a:schemeClr val="tx1"/>
              </a:solidFill>
            </a:endParaRPr>
          </a:p>
          <a:p>
            <a:pPr lvl="1">
              <a:lnSpc>
                <a:spcPct val="90000"/>
              </a:lnSpc>
            </a:pPr>
            <a:r>
              <a:rPr lang="en-US" altLang="en-US" dirty="0">
                <a:solidFill>
                  <a:schemeClr val="tx1"/>
                </a:solidFill>
              </a:rPr>
              <a:t>Share the </a:t>
            </a:r>
            <a:r>
              <a:rPr lang="en-US" altLang="en-US" dirty="0" smtClean="0">
                <a:solidFill>
                  <a:schemeClr val="tx1"/>
                </a:solidFill>
              </a:rPr>
              <a:t>below listed </a:t>
            </a:r>
            <a:r>
              <a:rPr lang="en-US" altLang="en-US" dirty="0">
                <a:solidFill>
                  <a:schemeClr val="tx1"/>
                </a:solidFill>
              </a:rPr>
              <a:t>artifacts to the team.</a:t>
            </a:r>
          </a:p>
          <a:p>
            <a:pPr lvl="2">
              <a:lnSpc>
                <a:spcPct val="90000"/>
              </a:lnSpc>
            </a:pPr>
            <a:r>
              <a:rPr lang="en-US" altLang="en-US" dirty="0">
                <a:solidFill>
                  <a:schemeClr val="tx1"/>
                </a:solidFill>
              </a:rPr>
              <a:t> </a:t>
            </a:r>
            <a:r>
              <a:rPr lang="en-US" altLang="en-US" sz="1600" dirty="0">
                <a:solidFill>
                  <a:schemeClr val="tx1"/>
                </a:solidFill>
              </a:rPr>
              <a:t>PLP Group </a:t>
            </a:r>
            <a:r>
              <a:rPr lang="en-US" altLang="en-US" sz="1600" dirty="0" smtClean="0">
                <a:solidFill>
                  <a:schemeClr val="tx1"/>
                </a:solidFill>
              </a:rPr>
              <a:t>details</a:t>
            </a:r>
          </a:p>
          <a:p>
            <a:pPr lvl="2">
              <a:lnSpc>
                <a:spcPct val="90000"/>
              </a:lnSpc>
            </a:pPr>
            <a:r>
              <a:rPr lang="en-US" altLang="en-US" sz="1600" dirty="0">
                <a:solidFill>
                  <a:schemeClr val="tx1"/>
                </a:solidFill>
              </a:rPr>
              <a:t> </a:t>
            </a:r>
            <a:r>
              <a:rPr lang="en-US" altLang="en-US" sz="1600" dirty="0" smtClean="0">
                <a:solidFill>
                  <a:schemeClr val="tx1"/>
                </a:solidFill>
              </a:rPr>
              <a:t>PLP </a:t>
            </a:r>
            <a:r>
              <a:rPr lang="en-US" altLang="en-US" sz="1600" dirty="0">
                <a:solidFill>
                  <a:schemeClr val="tx1"/>
                </a:solidFill>
              </a:rPr>
              <a:t>Schedule</a:t>
            </a:r>
          </a:p>
          <a:p>
            <a:pPr lvl="2">
              <a:lnSpc>
                <a:spcPct val="90000"/>
              </a:lnSpc>
            </a:pPr>
            <a:r>
              <a:rPr lang="en-US" altLang="en-US" sz="1600" dirty="0">
                <a:solidFill>
                  <a:schemeClr val="tx1"/>
                </a:solidFill>
              </a:rPr>
              <a:t>Sample documents </a:t>
            </a:r>
          </a:p>
          <a:p>
            <a:pPr lvl="2">
              <a:lnSpc>
                <a:spcPct val="90000"/>
              </a:lnSpc>
            </a:pPr>
            <a:r>
              <a:rPr lang="en-US" altLang="en-US" sz="1600" dirty="0">
                <a:solidFill>
                  <a:schemeClr val="tx1"/>
                </a:solidFill>
              </a:rPr>
              <a:t>Templates(Download from QZEN).</a:t>
            </a:r>
          </a:p>
          <a:p>
            <a:pPr lvl="1">
              <a:lnSpc>
                <a:spcPct val="90000"/>
              </a:lnSpc>
            </a:pPr>
            <a:r>
              <a:rPr lang="en-US" altLang="en-US" dirty="0">
                <a:solidFill>
                  <a:schemeClr val="tx1"/>
                </a:solidFill>
              </a:rPr>
              <a:t>Orient them on the usage of SVN </a:t>
            </a:r>
            <a:r>
              <a:rPr lang="en-US" altLang="en-US" dirty="0" smtClean="0">
                <a:solidFill>
                  <a:schemeClr val="tx1"/>
                </a:solidFill>
              </a:rPr>
              <a:t>tool and </a:t>
            </a:r>
            <a:r>
              <a:rPr lang="en-US" altLang="en-US" dirty="0">
                <a:solidFill>
                  <a:schemeClr val="tx1"/>
                </a:solidFill>
              </a:rPr>
              <a:t>IRAPID </a:t>
            </a:r>
            <a:r>
              <a:rPr lang="en-US" altLang="en-US" dirty="0" smtClean="0">
                <a:solidFill>
                  <a:schemeClr val="tx1"/>
                </a:solidFill>
              </a:rPr>
              <a:t>IDE(Shared </a:t>
            </a:r>
            <a:r>
              <a:rPr lang="en-US" altLang="en-US" dirty="0">
                <a:solidFill>
                  <a:schemeClr val="tx1"/>
                </a:solidFill>
              </a:rPr>
              <a:t>recording).</a:t>
            </a:r>
          </a:p>
          <a:p>
            <a:pPr lvl="1">
              <a:lnSpc>
                <a:spcPct val="90000"/>
              </a:lnSpc>
            </a:pPr>
            <a:r>
              <a:rPr lang="en-US" altLang="en-US" dirty="0">
                <a:solidFill>
                  <a:schemeClr val="tx1"/>
                </a:solidFill>
              </a:rPr>
              <a:t>Set Expectations to the team.</a:t>
            </a:r>
          </a:p>
          <a:p>
            <a:pPr eaLnBrk="1" hangingPunct="1">
              <a:lnSpc>
                <a:spcPct val="90000"/>
              </a:lnSpc>
            </a:pPr>
            <a:endParaRPr lang="en-US" altLang="en-US" sz="1600" dirty="0" smtClean="0">
              <a:solidFill>
                <a:schemeClr val="tx1"/>
              </a:solidFill>
            </a:endParaRPr>
          </a:p>
          <a:p>
            <a:pPr eaLnBrk="1" hangingPunct="1">
              <a:lnSpc>
                <a:spcPct val="90000"/>
              </a:lnSpc>
            </a:pPr>
            <a:endParaRPr lang="en-US" altLang="en-US" sz="1600" dirty="0" smtClean="0">
              <a:solidFill>
                <a:schemeClr val="tx1"/>
              </a:solidFill>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25729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ltLang="en-US" b="1" dirty="0" smtClean="0"/>
              <a:t>Batch Mentor Responsibilities</a:t>
            </a:r>
            <a:endParaRPr lang="en-GB" altLang="en-US" b="1" dirty="0"/>
          </a:p>
        </p:txBody>
      </p:sp>
      <p:sp>
        <p:nvSpPr>
          <p:cNvPr id="1881091" name="Rectangle 3"/>
          <p:cNvSpPr>
            <a:spLocks noGrp="1" noChangeArrowheads="1"/>
          </p:cNvSpPr>
          <p:nvPr>
            <p:ph type="body" idx="1"/>
          </p:nvPr>
        </p:nvSpPr>
        <p:spPr>
          <a:xfrm>
            <a:off x="381000" y="1143000"/>
            <a:ext cx="8458200" cy="4953000"/>
          </a:xfrm>
          <a:noFill/>
        </p:spPr>
        <p:txBody>
          <a:bodyPr>
            <a:noAutofit/>
          </a:bodyPr>
          <a:lstStyle/>
          <a:p>
            <a:pPr lvl="1">
              <a:lnSpc>
                <a:spcPct val="90000"/>
              </a:lnSpc>
            </a:pPr>
            <a:endParaRPr lang="en-US" altLang="en-US" sz="800" dirty="0" smtClean="0">
              <a:solidFill>
                <a:schemeClr val="tx1"/>
              </a:solidFill>
            </a:endParaRPr>
          </a:p>
          <a:p>
            <a:pPr eaLnBrk="1" hangingPunct="1">
              <a:lnSpc>
                <a:spcPct val="90000"/>
              </a:lnSpc>
            </a:pPr>
            <a:r>
              <a:rPr lang="en-US" altLang="en-US" sz="1600" dirty="0" smtClean="0">
                <a:solidFill>
                  <a:schemeClr val="tx1"/>
                </a:solidFill>
              </a:rPr>
              <a:t>Identify BU Mentors for the batch</a:t>
            </a:r>
          </a:p>
          <a:p>
            <a:pPr lvl="1">
              <a:lnSpc>
                <a:spcPct val="90000"/>
              </a:lnSpc>
            </a:pPr>
            <a:r>
              <a:rPr lang="en-US" altLang="en-US" dirty="0" smtClean="0">
                <a:solidFill>
                  <a:schemeClr val="tx1"/>
                </a:solidFill>
              </a:rPr>
              <a:t>To </a:t>
            </a:r>
            <a:r>
              <a:rPr lang="en-US" altLang="en-US" dirty="0">
                <a:solidFill>
                  <a:schemeClr val="tx1"/>
                </a:solidFill>
              </a:rPr>
              <a:t>mentor the participants during preparation of artifacts and review the artifacts.</a:t>
            </a:r>
          </a:p>
          <a:p>
            <a:pPr lvl="1">
              <a:lnSpc>
                <a:spcPct val="90000"/>
              </a:lnSpc>
            </a:pPr>
            <a:r>
              <a:rPr lang="en-US" altLang="en-US" dirty="0">
                <a:solidFill>
                  <a:schemeClr val="tx1"/>
                </a:solidFill>
              </a:rPr>
              <a:t>BU Mentors preferably Gamma + Level </a:t>
            </a:r>
            <a:r>
              <a:rPr lang="en-US" altLang="en-US" dirty="0" smtClean="0">
                <a:solidFill>
                  <a:schemeClr val="tx1"/>
                </a:solidFill>
              </a:rPr>
              <a:t>person and should </a:t>
            </a:r>
            <a:r>
              <a:rPr lang="en-US" altLang="en-US" dirty="0">
                <a:solidFill>
                  <a:schemeClr val="tx1"/>
                </a:solidFill>
              </a:rPr>
              <a:t>have spent atleast 3 months in </a:t>
            </a:r>
            <a:r>
              <a:rPr lang="en-US" altLang="en-US" dirty="0" err="1" smtClean="0">
                <a:solidFill>
                  <a:schemeClr val="tx1"/>
                </a:solidFill>
              </a:rPr>
              <a:t>Capgemini</a:t>
            </a:r>
            <a:r>
              <a:rPr lang="en-US" altLang="en-US" sz="1400" dirty="0" smtClean="0">
                <a:solidFill>
                  <a:schemeClr val="tx1"/>
                </a:solidFill>
              </a:rPr>
              <a:t>.</a:t>
            </a:r>
          </a:p>
          <a:p>
            <a:pPr marL="457200" lvl="1" indent="0">
              <a:lnSpc>
                <a:spcPct val="90000"/>
              </a:lnSpc>
              <a:buNone/>
            </a:pPr>
            <a:endParaRPr lang="en-US" altLang="en-US" sz="1400" dirty="0" smtClean="0">
              <a:solidFill>
                <a:schemeClr val="tx1"/>
              </a:solidFill>
            </a:endParaRPr>
          </a:p>
          <a:p>
            <a:pPr eaLnBrk="1" hangingPunct="1">
              <a:lnSpc>
                <a:spcPct val="90000"/>
              </a:lnSpc>
            </a:pPr>
            <a:r>
              <a:rPr lang="en-US" altLang="en-US" sz="1600" dirty="0" smtClean="0">
                <a:solidFill>
                  <a:schemeClr val="tx1"/>
                </a:solidFill>
              </a:rPr>
              <a:t>Arrange for Kick start meeting with BU Mentors</a:t>
            </a:r>
          </a:p>
          <a:p>
            <a:pPr lvl="1">
              <a:lnSpc>
                <a:spcPct val="90000"/>
              </a:lnSpc>
            </a:pPr>
            <a:r>
              <a:rPr lang="en-US" altLang="en-US" dirty="0">
                <a:solidFill>
                  <a:schemeClr val="tx1"/>
                </a:solidFill>
              </a:rPr>
              <a:t>Discuss </a:t>
            </a:r>
            <a:r>
              <a:rPr lang="en-US" altLang="en-US" dirty="0" smtClean="0">
                <a:solidFill>
                  <a:schemeClr val="tx1"/>
                </a:solidFill>
              </a:rPr>
              <a:t>PLP implementation approach </a:t>
            </a:r>
            <a:r>
              <a:rPr lang="en-US" altLang="en-US" dirty="0">
                <a:solidFill>
                  <a:schemeClr val="tx1"/>
                </a:solidFill>
              </a:rPr>
              <a:t>and inform the schedule.</a:t>
            </a:r>
          </a:p>
          <a:p>
            <a:pPr lvl="1">
              <a:lnSpc>
                <a:spcPct val="90000"/>
              </a:lnSpc>
            </a:pPr>
            <a:r>
              <a:rPr lang="en-US" altLang="en-US" dirty="0" smtClean="0">
                <a:solidFill>
                  <a:schemeClr val="tx1"/>
                </a:solidFill>
              </a:rPr>
              <a:t>Request them to </a:t>
            </a:r>
            <a:r>
              <a:rPr lang="en-US" altLang="en-US" dirty="0">
                <a:solidFill>
                  <a:schemeClr val="tx1"/>
                </a:solidFill>
              </a:rPr>
              <a:t>spend </a:t>
            </a:r>
            <a:r>
              <a:rPr lang="en-US" altLang="en-US" dirty="0" smtClean="0">
                <a:solidFill>
                  <a:schemeClr val="tx1"/>
                </a:solidFill>
              </a:rPr>
              <a:t>45 </a:t>
            </a:r>
            <a:r>
              <a:rPr lang="en-US" altLang="en-US" dirty="0">
                <a:solidFill>
                  <a:schemeClr val="tx1"/>
                </a:solidFill>
              </a:rPr>
              <a:t>to </a:t>
            </a:r>
            <a:r>
              <a:rPr lang="en-US" altLang="en-US" dirty="0" smtClean="0">
                <a:solidFill>
                  <a:schemeClr val="tx1"/>
                </a:solidFill>
              </a:rPr>
              <a:t>60 </a:t>
            </a:r>
            <a:r>
              <a:rPr lang="en-US" altLang="en-US" dirty="0">
                <a:solidFill>
                  <a:schemeClr val="tx1"/>
                </a:solidFill>
              </a:rPr>
              <a:t>minutes every alternate day with the </a:t>
            </a:r>
            <a:r>
              <a:rPr lang="en-US" altLang="en-US" dirty="0" smtClean="0">
                <a:solidFill>
                  <a:schemeClr val="tx1"/>
                </a:solidFill>
              </a:rPr>
              <a:t>group</a:t>
            </a:r>
          </a:p>
          <a:p>
            <a:pPr marL="457200" lvl="1" indent="0">
              <a:lnSpc>
                <a:spcPct val="90000"/>
              </a:lnSpc>
              <a:buNone/>
            </a:pPr>
            <a:endParaRPr lang="en-US" altLang="en-US" dirty="0" smtClean="0">
              <a:solidFill>
                <a:schemeClr val="tx1"/>
              </a:solidFill>
            </a:endParaRPr>
          </a:p>
          <a:p>
            <a:pPr eaLnBrk="1" hangingPunct="1">
              <a:lnSpc>
                <a:spcPct val="90000"/>
              </a:lnSpc>
            </a:pPr>
            <a:r>
              <a:rPr lang="en-US" altLang="en-US" sz="1600" dirty="0" smtClean="0">
                <a:solidFill>
                  <a:schemeClr val="tx1"/>
                </a:solidFill>
              </a:rPr>
              <a:t>Allocate team(s) for mentors and introduce team(s) to the mentors.</a:t>
            </a:r>
          </a:p>
          <a:p>
            <a:pPr eaLnBrk="1" hangingPunct="1">
              <a:lnSpc>
                <a:spcPct val="90000"/>
              </a:lnSpc>
            </a:pPr>
            <a:endParaRPr lang="en-US" altLang="en-US" sz="1600" dirty="0" smtClean="0">
              <a:solidFill>
                <a:schemeClr val="tx1"/>
              </a:solidFill>
            </a:endParaRPr>
          </a:p>
          <a:p>
            <a:pPr eaLnBrk="1" hangingPunct="1">
              <a:lnSpc>
                <a:spcPct val="90000"/>
              </a:lnSpc>
            </a:pPr>
            <a:endParaRPr lang="en-US" altLang="en-US" sz="1600" dirty="0" smtClean="0">
              <a:solidFill>
                <a:schemeClr val="tx1"/>
              </a:solidFill>
            </a:endParaRPr>
          </a:p>
          <a:p>
            <a:pPr eaLnBrk="1" hangingPunct="1">
              <a:lnSpc>
                <a:spcPct val="90000"/>
              </a:lnSpc>
            </a:pPr>
            <a:endParaRPr lang="en-US" altLang="en-US" sz="1600" dirty="0" smtClean="0">
              <a:solidFill>
                <a:schemeClr val="tx1"/>
              </a:solidFill>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1203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PLP Phases</a:t>
            </a:r>
            <a:endParaRPr lang="en-US" b="1" dirty="0"/>
          </a:p>
        </p:txBody>
      </p:sp>
      <p:sp>
        <p:nvSpPr>
          <p:cNvPr id="4" name="Rounded Rectangle 3"/>
          <p:cNvSpPr/>
          <p:nvPr/>
        </p:nvSpPr>
        <p:spPr>
          <a:xfrm>
            <a:off x="341084" y="914399"/>
            <a:ext cx="1792516" cy="7547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Requirement Analysis</a:t>
            </a:r>
          </a:p>
        </p:txBody>
      </p:sp>
      <p:sp>
        <p:nvSpPr>
          <p:cNvPr id="5" name="Rounded Rectangle 4"/>
          <p:cNvSpPr/>
          <p:nvPr/>
        </p:nvSpPr>
        <p:spPr>
          <a:xfrm>
            <a:off x="1640114" y="1911346"/>
            <a:ext cx="2133600" cy="7547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Design</a:t>
            </a:r>
          </a:p>
        </p:txBody>
      </p:sp>
      <p:sp>
        <p:nvSpPr>
          <p:cNvPr id="6" name="Rounded Rectangle 5"/>
          <p:cNvSpPr/>
          <p:nvPr/>
        </p:nvSpPr>
        <p:spPr>
          <a:xfrm>
            <a:off x="2474684" y="3004454"/>
            <a:ext cx="2133600" cy="7547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Coding</a:t>
            </a:r>
          </a:p>
        </p:txBody>
      </p:sp>
      <p:sp>
        <p:nvSpPr>
          <p:cNvPr id="7" name="Rounded Rectangle 6"/>
          <p:cNvSpPr/>
          <p:nvPr/>
        </p:nvSpPr>
        <p:spPr>
          <a:xfrm>
            <a:off x="3541485" y="4049483"/>
            <a:ext cx="2133600" cy="7547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Unit Testing</a:t>
            </a:r>
          </a:p>
        </p:txBody>
      </p:sp>
      <p:sp>
        <p:nvSpPr>
          <p:cNvPr id="8" name="Rounded Rectangle 7"/>
          <p:cNvSpPr/>
          <p:nvPr/>
        </p:nvSpPr>
        <p:spPr>
          <a:xfrm>
            <a:off x="4608285" y="5065487"/>
            <a:ext cx="2133600" cy="7547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Integration and Testing</a:t>
            </a:r>
          </a:p>
        </p:txBody>
      </p:sp>
      <p:sp>
        <p:nvSpPr>
          <p:cNvPr id="9" name="Rounded Rectangle 8"/>
          <p:cNvSpPr/>
          <p:nvPr/>
        </p:nvSpPr>
        <p:spPr>
          <a:xfrm>
            <a:off x="5515428" y="6008917"/>
            <a:ext cx="2133600" cy="58057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t>Use</a:t>
            </a:r>
          </a:p>
        </p:txBody>
      </p:sp>
      <p:cxnSp>
        <p:nvCxnSpPr>
          <p:cNvPr id="11" name="Elbow Connector 10"/>
          <p:cNvCxnSpPr>
            <a:stCxn id="4" idx="3"/>
          </p:cNvCxnSpPr>
          <p:nvPr/>
        </p:nvCxnSpPr>
        <p:spPr>
          <a:xfrm>
            <a:off x="2133600" y="1291771"/>
            <a:ext cx="573314" cy="6259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3"/>
          </p:cNvCxnSpPr>
          <p:nvPr/>
        </p:nvCxnSpPr>
        <p:spPr>
          <a:xfrm>
            <a:off x="3773714" y="2288718"/>
            <a:ext cx="449943" cy="7157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6" idx="3"/>
          </p:cNvCxnSpPr>
          <p:nvPr/>
        </p:nvCxnSpPr>
        <p:spPr>
          <a:xfrm>
            <a:off x="4608284" y="3381826"/>
            <a:ext cx="486230" cy="6676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3"/>
          </p:cNvCxnSpPr>
          <p:nvPr/>
        </p:nvCxnSpPr>
        <p:spPr>
          <a:xfrm>
            <a:off x="5675085" y="4426855"/>
            <a:ext cx="319315" cy="6386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3"/>
          </p:cNvCxnSpPr>
          <p:nvPr/>
        </p:nvCxnSpPr>
        <p:spPr>
          <a:xfrm>
            <a:off x="6741885" y="5442859"/>
            <a:ext cx="384629" cy="5660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4027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 Analysis – Day 1</a:t>
            </a:r>
            <a:endParaRPr lang="en-US" b="1" dirty="0"/>
          </a:p>
        </p:txBody>
      </p:sp>
      <p:sp>
        <p:nvSpPr>
          <p:cNvPr id="3" name="Content Placeholder 2"/>
          <p:cNvSpPr>
            <a:spLocks noGrp="1"/>
          </p:cNvSpPr>
          <p:nvPr>
            <p:ph idx="1"/>
          </p:nvPr>
        </p:nvSpPr>
        <p:spPr>
          <a:xfrm>
            <a:off x="457200" y="1030513"/>
            <a:ext cx="8229600" cy="5442857"/>
          </a:xfrm>
        </p:spPr>
        <p:txBody>
          <a:bodyPr>
            <a:normAutofit/>
          </a:bodyPr>
          <a:lstStyle/>
          <a:p>
            <a:r>
              <a:rPr lang="en-US" dirty="0" smtClean="0">
                <a:solidFill>
                  <a:schemeClr val="tx1"/>
                </a:solidFill>
              </a:rPr>
              <a:t>Input</a:t>
            </a:r>
          </a:p>
          <a:p>
            <a:pPr lvl="1"/>
            <a:r>
              <a:rPr lang="en-US" dirty="0" smtClean="0">
                <a:solidFill>
                  <a:schemeClr val="tx1"/>
                </a:solidFill>
              </a:rPr>
              <a:t>Requirement Document(Miniproject Document)</a:t>
            </a:r>
          </a:p>
          <a:p>
            <a:pPr lvl="1"/>
            <a:r>
              <a:rPr lang="en-US" dirty="0" smtClean="0">
                <a:solidFill>
                  <a:schemeClr val="tx1"/>
                </a:solidFill>
              </a:rPr>
              <a:t>High Level WBS</a:t>
            </a:r>
          </a:p>
          <a:p>
            <a:pPr lvl="1"/>
            <a:r>
              <a:rPr lang="en-US" dirty="0">
                <a:solidFill>
                  <a:schemeClr val="tx1"/>
                </a:solidFill>
              </a:rPr>
              <a:t>Created </a:t>
            </a:r>
            <a:r>
              <a:rPr lang="en-US" dirty="0" smtClean="0">
                <a:solidFill>
                  <a:schemeClr val="tx1"/>
                </a:solidFill>
              </a:rPr>
              <a:t>UseCase Diagram during Miniproject </a:t>
            </a:r>
          </a:p>
          <a:p>
            <a:pPr lvl="1"/>
            <a:r>
              <a:rPr lang="en-US" dirty="0" smtClean="0">
                <a:solidFill>
                  <a:schemeClr val="tx1"/>
                </a:solidFill>
              </a:rPr>
              <a:t>Query tracking sheet which was used during Miniproject</a:t>
            </a:r>
          </a:p>
          <a:p>
            <a:pPr lvl="1"/>
            <a:endParaRPr lang="en-US" dirty="0" smtClean="0">
              <a:solidFill>
                <a:schemeClr val="tx1"/>
              </a:solidFill>
            </a:endParaRPr>
          </a:p>
          <a:p>
            <a:r>
              <a:rPr lang="en-US" dirty="0" smtClean="0">
                <a:solidFill>
                  <a:schemeClr val="tx1"/>
                </a:solidFill>
              </a:rPr>
              <a:t>Activities</a:t>
            </a:r>
          </a:p>
          <a:p>
            <a:pPr lvl="1"/>
            <a:r>
              <a:rPr lang="en-US" dirty="0" smtClean="0">
                <a:solidFill>
                  <a:schemeClr val="tx1"/>
                </a:solidFill>
              </a:rPr>
              <a:t>Understand the PLP Artifacts and High Level WBS</a:t>
            </a:r>
          </a:p>
          <a:p>
            <a:pPr lvl="1"/>
            <a:r>
              <a:rPr lang="en-US" dirty="0" smtClean="0">
                <a:solidFill>
                  <a:schemeClr val="tx1"/>
                </a:solidFill>
              </a:rPr>
              <a:t>Register the team member details in Project Team Register.</a:t>
            </a:r>
          </a:p>
          <a:p>
            <a:pPr lvl="1"/>
            <a:r>
              <a:rPr lang="en-US" dirty="0" smtClean="0">
                <a:solidFill>
                  <a:schemeClr val="tx1"/>
                </a:solidFill>
              </a:rPr>
              <a:t>Create PLP folder structure in SVN(CM Responsibility)</a:t>
            </a:r>
          </a:p>
          <a:p>
            <a:pPr lvl="1"/>
            <a:r>
              <a:rPr lang="en-US" dirty="0" smtClean="0">
                <a:solidFill>
                  <a:schemeClr val="tx1"/>
                </a:solidFill>
              </a:rPr>
              <a:t>Based on requirement understanding, create PPT to reverse present the project </a:t>
            </a:r>
            <a:r>
              <a:rPr lang="en-US" dirty="0">
                <a:solidFill>
                  <a:schemeClr val="tx1"/>
                </a:solidFill>
              </a:rPr>
              <a:t>requirement to </a:t>
            </a:r>
            <a:r>
              <a:rPr lang="en-US" dirty="0" smtClean="0">
                <a:solidFill>
                  <a:schemeClr val="tx1"/>
                </a:solidFill>
              </a:rPr>
              <a:t>the mentors</a:t>
            </a:r>
          </a:p>
          <a:p>
            <a:pPr lvl="1"/>
            <a:r>
              <a:rPr lang="en-US" dirty="0" smtClean="0">
                <a:solidFill>
                  <a:schemeClr val="tx1"/>
                </a:solidFill>
              </a:rPr>
              <a:t>Log  the additional queries in QTS during analysis/ in any phase.</a:t>
            </a:r>
          </a:p>
          <a:p>
            <a:pPr lvl="1"/>
            <a:r>
              <a:rPr lang="en-US" dirty="0" smtClean="0">
                <a:solidFill>
                  <a:schemeClr val="tx1"/>
                </a:solidFill>
              </a:rPr>
              <a:t>Update Use Case diagram by modelling the functionality of the system .</a:t>
            </a:r>
          </a:p>
          <a:p>
            <a:pPr lvl="1"/>
            <a:r>
              <a:rPr lang="en-US" dirty="0" smtClean="0">
                <a:solidFill>
                  <a:schemeClr val="tx1"/>
                </a:solidFill>
              </a:rPr>
              <a:t>Split the work among resources and mention the activity to be done by each resources in the given </a:t>
            </a:r>
            <a:r>
              <a:rPr lang="en-US" dirty="0">
                <a:solidFill>
                  <a:schemeClr val="tx1"/>
                </a:solidFill>
              </a:rPr>
              <a:t>duration </a:t>
            </a:r>
            <a:r>
              <a:rPr lang="en-US" dirty="0" smtClean="0">
                <a:solidFill>
                  <a:schemeClr val="tx1"/>
                </a:solidFill>
              </a:rPr>
              <a:t>in WBS(Work </a:t>
            </a:r>
            <a:r>
              <a:rPr lang="en-US" dirty="0">
                <a:solidFill>
                  <a:schemeClr val="tx1"/>
                </a:solidFill>
              </a:rPr>
              <a:t>Breakdown Structure), </a:t>
            </a:r>
            <a:endParaRPr lang="en-US" dirty="0" smtClean="0">
              <a:solidFill>
                <a:schemeClr val="tx1"/>
              </a:solidFill>
            </a:endParaRPr>
          </a:p>
          <a:p>
            <a:pPr lvl="1"/>
            <a:r>
              <a:rPr lang="en-US" dirty="0" smtClean="0">
                <a:solidFill>
                  <a:schemeClr val="tx1"/>
                </a:solidFill>
              </a:rPr>
              <a:t>Start to fill timesheet</a:t>
            </a:r>
          </a:p>
          <a:p>
            <a:pPr lvl="1"/>
            <a:r>
              <a:rPr lang="en-US" dirty="0" smtClean="0">
                <a:solidFill>
                  <a:schemeClr val="tx1"/>
                </a:solidFill>
              </a:rPr>
              <a:t>Create one sample Minutes Of Meeting(MOM)</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94616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 Analysis – Day 1</a:t>
            </a:r>
            <a:endParaRPr lang="en-US" b="1" dirty="0"/>
          </a:p>
        </p:txBody>
      </p:sp>
      <p:sp>
        <p:nvSpPr>
          <p:cNvPr id="3" name="Content Placeholder 2"/>
          <p:cNvSpPr>
            <a:spLocks noGrp="1"/>
          </p:cNvSpPr>
          <p:nvPr>
            <p:ph idx="1"/>
          </p:nvPr>
        </p:nvSpPr>
        <p:spPr>
          <a:xfrm>
            <a:off x="457200" y="1030513"/>
            <a:ext cx="8229600" cy="5442857"/>
          </a:xfrm>
        </p:spPr>
        <p:txBody>
          <a:bodyPr>
            <a:normAutofit/>
          </a:bodyPr>
          <a:lstStyle/>
          <a:p>
            <a:r>
              <a:rPr lang="en-US" dirty="0" smtClean="0">
                <a:solidFill>
                  <a:schemeClr val="tx1"/>
                </a:solidFill>
              </a:rPr>
              <a:t>Deliverables/Output</a:t>
            </a:r>
          </a:p>
          <a:p>
            <a:pPr lvl="1"/>
            <a:r>
              <a:rPr lang="en-US" dirty="0" smtClean="0">
                <a:solidFill>
                  <a:schemeClr val="tx1"/>
                </a:solidFill>
              </a:rPr>
              <a:t>Project Team Register</a:t>
            </a:r>
          </a:p>
          <a:p>
            <a:pPr lvl="1"/>
            <a:r>
              <a:rPr lang="en-US" dirty="0" smtClean="0">
                <a:solidFill>
                  <a:schemeClr val="tx1"/>
                </a:solidFill>
              </a:rPr>
              <a:t>Understanding Document (PPT)</a:t>
            </a:r>
          </a:p>
          <a:p>
            <a:pPr lvl="1"/>
            <a:r>
              <a:rPr lang="en-US" dirty="0" smtClean="0">
                <a:solidFill>
                  <a:schemeClr val="tx1"/>
                </a:solidFill>
              </a:rPr>
              <a:t>Query Tracking Sheet(QTS)</a:t>
            </a:r>
          </a:p>
          <a:p>
            <a:pPr lvl="1"/>
            <a:r>
              <a:rPr lang="en-US" dirty="0" smtClean="0">
                <a:solidFill>
                  <a:schemeClr val="tx1"/>
                </a:solidFill>
              </a:rPr>
              <a:t>Detailed WBS</a:t>
            </a:r>
          </a:p>
          <a:p>
            <a:pPr lvl="1"/>
            <a:r>
              <a:rPr lang="en-US" dirty="0" smtClean="0">
                <a:solidFill>
                  <a:schemeClr val="tx1"/>
                </a:solidFill>
              </a:rPr>
              <a:t>PLP Folder should be available in SVN</a:t>
            </a:r>
          </a:p>
          <a:p>
            <a:pPr lvl="1"/>
            <a:r>
              <a:rPr lang="en-US" dirty="0" smtClean="0">
                <a:solidFill>
                  <a:schemeClr val="tx1"/>
                </a:solidFill>
              </a:rPr>
              <a:t>Timesheet</a:t>
            </a:r>
          </a:p>
          <a:p>
            <a:pPr lvl="1"/>
            <a:r>
              <a:rPr lang="en-US" dirty="0" smtClean="0">
                <a:solidFill>
                  <a:schemeClr val="tx1"/>
                </a:solidFill>
              </a:rPr>
              <a:t>Minutes Of Meeting(MOM)</a:t>
            </a:r>
          </a:p>
          <a:p>
            <a:pPr lvl="1"/>
            <a:endParaRPr lang="en-US" dirty="0" smtClean="0">
              <a:solidFill>
                <a:schemeClr val="tx1"/>
              </a:solidFill>
            </a:endParaRP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22017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HLD Design – Day 1</a:t>
            </a:r>
            <a:endParaRPr lang="en-US" b="1" dirty="0"/>
          </a:p>
        </p:txBody>
      </p:sp>
      <p:sp>
        <p:nvSpPr>
          <p:cNvPr id="3" name="Content Placeholder 2"/>
          <p:cNvSpPr>
            <a:spLocks noGrp="1"/>
          </p:cNvSpPr>
          <p:nvPr>
            <p:ph idx="1"/>
          </p:nvPr>
        </p:nvSpPr>
        <p:spPr>
          <a:xfrm>
            <a:off x="457200" y="1030514"/>
            <a:ext cx="8229600" cy="5095649"/>
          </a:xfrm>
        </p:spPr>
        <p:txBody>
          <a:bodyPr>
            <a:normAutofit lnSpcReduction="10000"/>
          </a:bodyPr>
          <a:lstStyle/>
          <a:p>
            <a:r>
              <a:rPr lang="en-US" dirty="0" smtClean="0">
                <a:solidFill>
                  <a:schemeClr val="tx1"/>
                </a:solidFill>
              </a:rPr>
              <a:t>Input</a:t>
            </a:r>
          </a:p>
          <a:p>
            <a:pPr lvl="1"/>
            <a:r>
              <a:rPr lang="en-US" dirty="0" smtClean="0">
                <a:solidFill>
                  <a:schemeClr val="tx1"/>
                </a:solidFill>
              </a:rPr>
              <a:t>Partial class diagram  created during mini project</a:t>
            </a:r>
          </a:p>
          <a:p>
            <a:pPr lvl="1"/>
            <a:r>
              <a:rPr lang="en-US" dirty="0" smtClean="0">
                <a:solidFill>
                  <a:schemeClr val="tx1"/>
                </a:solidFill>
              </a:rPr>
              <a:t>DB Design created during Oracle training</a:t>
            </a:r>
          </a:p>
          <a:p>
            <a:pPr lvl="1"/>
            <a:r>
              <a:rPr lang="en-US" dirty="0" smtClean="0">
                <a:solidFill>
                  <a:schemeClr val="tx1"/>
                </a:solidFill>
              </a:rPr>
              <a:t>Screenshots taken from mini project after implementing mini project comments.</a:t>
            </a:r>
          </a:p>
          <a:p>
            <a:endParaRPr lang="en-US" dirty="0" smtClean="0">
              <a:solidFill>
                <a:schemeClr val="tx1"/>
              </a:solidFill>
            </a:endParaRPr>
          </a:p>
          <a:p>
            <a:r>
              <a:rPr lang="en-US" dirty="0" smtClean="0">
                <a:solidFill>
                  <a:schemeClr val="tx1"/>
                </a:solidFill>
              </a:rPr>
              <a:t>Activity</a:t>
            </a:r>
          </a:p>
          <a:p>
            <a:pPr lvl="1"/>
            <a:r>
              <a:rPr lang="en-US" dirty="0" smtClean="0">
                <a:solidFill>
                  <a:schemeClr val="tx1"/>
                </a:solidFill>
              </a:rPr>
              <a:t>Update the class diagram, DB Design and Screenshots</a:t>
            </a:r>
          </a:p>
          <a:p>
            <a:pPr lvl="1"/>
            <a:r>
              <a:rPr lang="en-US" dirty="0" smtClean="0">
                <a:solidFill>
                  <a:schemeClr val="tx1"/>
                </a:solidFill>
              </a:rPr>
              <a:t>Create sequence diagram for only one functionality.</a:t>
            </a:r>
          </a:p>
          <a:p>
            <a:pPr lvl="1"/>
            <a:r>
              <a:rPr lang="en-US" dirty="0">
                <a:solidFill>
                  <a:schemeClr val="tx1"/>
                </a:solidFill>
              </a:rPr>
              <a:t>Update Timesheet and WBS</a:t>
            </a:r>
            <a:endParaRPr lang="en-US" dirty="0" smtClean="0">
              <a:solidFill>
                <a:schemeClr val="tx1"/>
              </a:solidFill>
            </a:endParaRPr>
          </a:p>
          <a:p>
            <a:pPr lvl="1"/>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Use Case Diagram</a:t>
            </a:r>
          </a:p>
          <a:p>
            <a:pPr lvl="1"/>
            <a:r>
              <a:rPr lang="en-US" dirty="0" smtClean="0">
                <a:solidFill>
                  <a:schemeClr val="tx1"/>
                </a:solidFill>
              </a:rPr>
              <a:t>Class Diagram</a:t>
            </a:r>
          </a:p>
          <a:p>
            <a:pPr lvl="1"/>
            <a:r>
              <a:rPr lang="en-US" dirty="0">
                <a:solidFill>
                  <a:schemeClr val="tx1"/>
                </a:solidFill>
              </a:rPr>
              <a:t>Sequence Diagram (For only one functionality)</a:t>
            </a:r>
          </a:p>
          <a:p>
            <a:pPr lvl="1"/>
            <a:r>
              <a:rPr lang="en-US" dirty="0" smtClean="0">
                <a:solidFill>
                  <a:schemeClr val="tx1"/>
                </a:solidFill>
              </a:rPr>
              <a:t>DB Design</a:t>
            </a:r>
          </a:p>
          <a:p>
            <a:pPr lvl="1"/>
            <a:r>
              <a:rPr lang="en-US" dirty="0" smtClean="0">
                <a:solidFill>
                  <a:schemeClr val="tx1"/>
                </a:solidFill>
              </a:rPr>
              <a:t>Screen Shots</a:t>
            </a:r>
          </a:p>
          <a:p>
            <a:pPr lvl="1"/>
            <a:r>
              <a:rPr lang="en-US" dirty="0" smtClean="0">
                <a:solidFill>
                  <a:schemeClr val="tx1"/>
                </a:solidFill>
              </a:rPr>
              <a:t>Updated WBS and Timesheet</a:t>
            </a:r>
          </a:p>
          <a:p>
            <a:pPr lvl="1"/>
            <a:endParaRPr lang="en-US" dirty="0" smtClean="0">
              <a:solidFill>
                <a:schemeClr val="tx1"/>
              </a:solidFill>
            </a:endParaRP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24962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UTP Design – Day 2 </a:t>
            </a:r>
            <a:endParaRPr lang="en-US" b="1" dirty="0"/>
          </a:p>
        </p:txBody>
      </p:sp>
      <p:sp>
        <p:nvSpPr>
          <p:cNvPr id="3" name="Content Placeholder 2"/>
          <p:cNvSpPr>
            <a:spLocks noGrp="1"/>
          </p:cNvSpPr>
          <p:nvPr>
            <p:ph idx="1"/>
          </p:nvPr>
        </p:nvSpPr>
        <p:spPr>
          <a:xfrm>
            <a:off x="457200" y="1030514"/>
            <a:ext cx="8229600" cy="5095649"/>
          </a:xfrm>
        </p:spPr>
        <p:txBody>
          <a:bodyPr>
            <a:normAutofit/>
          </a:bodyPr>
          <a:lstStyle/>
          <a:p>
            <a:r>
              <a:rPr lang="en-US" dirty="0" smtClean="0">
                <a:solidFill>
                  <a:schemeClr val="tx1"/>
                </a:solidFill>
              </a:rPr>
              <a:t>Input</a:t>
            </a:r>
          </a:p>
          <a:p>
            <a:pPr lvl="1"/>
            <a:r>
              <a:rPr lang="en-US" dirty="0" smtClean="0">
                <a:solidFill>
                  <a:schemeClr val="tx1"/>
                </a:solidFill>
              </a:rPr>
              <a:t>Requirement Document</a:t>
            </a:r>
          </a:p>
          <a:p>
            <a:pPr lvl="1"/>
            <a:r>
              <a:rPr lang="en-US" dirty="0" smtClean="0">
                <a:solidFill>
                  <a:schemeClr val="tx1"/>
                </a:solidFill>
              </a:rPr>
              <a:t>Screenshots  </a:t>
            </a:r>
          </a:p>
          <a:p>
            <a:pPr lvl="1"/>
            <a:r>
              <a:rPr lang="en-US" dirty="0" smtClean="0">
                <a:solidFill>
                  <a:schemeClr val="tx1"/>
                </a:solidFill>
              </a:rPr>
              <a:t>UTP(Unit Test Plan) with partial test cases added till mini project</a:t>
            </a:r>
          </a:p>
          <a:p>
            <a:pPr marL="457200" lvl="1" indent="0">
              <a:buNone/>
            </a:pPr>
            <a:endParaRPr lang="en-US" dirty="0" smtClean="0">
              <a:solidFill>
                <a:schemeClr val="tx1"/>
              </a:solidFill>
            </a:endParaRPr>
          </a:p>
          <a:p>
            <a:r>
              <a:rPr lang="en-US" dirty="0" smtClean="0">
                <a:solidFill>
                  <a:schemeClr val="tx1"/>
                </a:solidFill>
              </a:rPr>
              <a:t>Activity</a:t>
            </a:r>
          </a:p>
          <a:p>
            <a:pPr lvl="1"/>
            <a:r>
              <a:rPr lang="en-US" dirty="0" smtClean="0">
                <a:solidFill>
                  <a:schemeClr val="tx1"/>
                </a:solidFill>
              </a:rPr>
              <a:t>Update UTP for only one module(Functionalities of one user role like customer).</a:t>
            </a:r>
          </a:p>
          <a:p>
            <a:pPr lvl="1"/>
            <a:r>
              <a:rPr lang="en-US" dirty="0">
                <a:solidFill>
                  <a:schemeClr val="tx1"/>
                </a:solidFill>
              </a:rPr>
              <a:t>Review UTP within team members and rework to implement review comments.</a:t>
            </a:r>
          </a:p>
          <a:p>
            <a:pPr lvl="1"/>
            <a:r>
              <a:rPr lang="en-US" dirty="0">
                <a:solidFill>
                  <a:schemeClr val="tx1"/>
                </a:solidFill>
              </a:rPr>
              <a:t>Create Traceability Matrix for only one module(Functionalities of one user role like customer</a:t>
            </a:r>
            <a:r>
              <a:rPr lang="en-US" dirty="0" smtClean="0">
                <a:solidFill>
                  <a:schemeClr val="tx1"/>
                </a:solidFill>
              </a:rPr>
              <a:t>).</a:t>
            </a:r>
            <a:endParaRPr lang="en-US" dirty="0">
              <a:solidFill>
                <a:schemeClr val="tx1"/>
              </a:solidFill>
            </a:endParaRPr>
          </a:p>
          <a:p>
            <a:pPr lvl="1"/>
            <a:r>
              <a:rPr lang="en-US" dirty="0" smtClean="0">
                <a:solidFill>
                  <a:schemeClr val="tx1"/>
                </a:solidFill>
              </a:rPr>
              <a:t>Update Timesheet and WBS</a:t>
            </a:r>
          </a:p>
          <a:p>
            <a:pPr marL="457200" lvl="1" indent="0">
              <a:buNone/>
            </a:pPr>
            <a:endParaRPr lang="en-US" dirty="0" smtClean="0">
              <a:solidFill>
                <a:schemeClr val="tx1"/>
              </a:solidFill>
            </a:endParaRPr>
          </a:p>
          <a:p>
            <a:r>
              <a:rPr lang="en-US" dirty="0" smtClean="0">
                <a:solidFill>
                  <a:schemeClr val="tx1"/>
                </a:solidFill>
              </a:rPr>
              <a:t>Deliverables/Output</a:t>
            </a:r>
          </a:p>
          <a:p>
            <a:pPr lvl="1"/>
            <a:r>
              <a:rPr lang="en-US" dirty="0" smtClean="0">
                <a:solidFill>
                  <a:schemeClr val="tx1"/>
                </a:solidFill>
              </a:rPr>
              <a:t>UTP (for only one </a:t>
            </a:r>
            <a:r>
              <a:rPr lang="en-US" dirty="0">
                <a:solidFill>
                  <a:schemeClr val="tx1"/>
                </a:solidFill>
              </a:rPr>
              <a:t>module - </a:t>
            </a:r>
            <a:r>
              <a:rPr lang="en-US" dirty="0" smtClean="0">
                <a:solidFill>
                  <a:schemeClr val="tx1"/>
                </a:solidFill>
              </a:rPr>
              <a:t>Functionalities </a:t>
            </a:r>
            <a:r>
              <a:rPr lang="en-US" dirty="0">
                <a:solidFill>
                  <a:schemeClr val="tx1"/>
                </a:solidFill>
              </a:rPr>
              <a:t>of one user role like customer</a:t>
            </a:r>
            <a:r>
              <a:rPr lang="en-US" dirty="0" smtClean="0">
                <a:solidFill>
                  <a:schemeClr val="tx1"/>
                </a:solidFill>
              </a:rPr>
              <a:t>).</a:t>
            </a:r>
          </a:p>
          <a:p>
            <a:pPr lvl="1"/>
            <a:r>
              <a:rPr lang="en-US" dirty="0">
                <a:solidFill>
                  <a:schemeClr val="tx1"/>
                </a:solidFill>
              </a:rPr>
              <a:t>Traceability Matrix</a:t>
            </a:r>
          </a:p>
          <a:p>
            <a:pPr lvl="1"/>
            <a:r>
              <a:rPr lang="en-US" dirty="0" smtClean="0">
                <a:solidFill>
                  <a:schemeClr val="tx1"/>
                </a:solidFill>
              </a:rPr>
              <a:t>Updated Timesheet and WBS</a:t>
            </a:r>
          </a:p>
          <a:p>
            <a:pPr lvl="1"/>
            <a:endParaRPr lang="en-US" dirty="0" smtClean="0">
              <a:solidFill>
                <a:schemeClr val="tx1"/>
              </a:solidFill>
            </a:endParaRP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90167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3b5ee5ad-779a-427c-9f3c-3902c7a7b0ef">General</Material_x0020_Type>
    <Levels xmlns="3b5ee5ad-779a-427c-9f3c-3902c7a7b0ef">L1</Levels>
    <Category xmlns="3b5ee5ad-779a-427c-9f3c-3902c7a7b0ef">Module Artifact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E1045EF88F9144C98EBFE9AF584AEE2" ma:contentTypeVersion="3" ma:contentTypeDescription="Create a new document." ma:contentTypeScope="" ma:versionID="15fb2a9760579ff3a7d12a410b813b63">
  <xsd:schema xmlns:xsd="http://www.w3.org/2001/XMLSchema" xmlns:xs="http://www.w3.org/2001/XMLSchema" xmlns:p="http://schemas.microsoft.com/office/2006/metadata/properties" xmlns:ns2="952a6df7-b138-4f89-9bc4-e7a874ea3254" xmlns:ns3="3b5ee5ad-779a-427c-9f3c-3902c7a7b0ef" targetNamespace="http://schemas.microsoft.com/office/2006/metadata/properties" ma:root="true" ma:fieldsID="e9aee2d870a842b743f0a02d87b3de14" ns2:_="" ns3:_="">
    <xsd:import namespace="952a6df7-b138-4f89-9bc4-e7a874ea3254"/>
    <xsd:import namespace="3b5ee5ad-779a-427c-9f3c-3902c7a7b0ef"/>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5ee5ad-779a-427c-9f3c-3902c7a7b0ef"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3b5ee5ad-779a-427c-9f3c-3902c7a7b0ef"/>
  </ds:schemaRefs>
</ds:datastoreItem>
</file>

<file path=customXml/itemProps3.xml><?xml version="1.0" encoding="utf-8"?>
<ds:datastoreItem xmlns:ds="http://schemas.openxmlformats.org/officeDocument/2006/customXml" ds:itemID="{783429A0-5E53-4C5B-A374-FD5B34B89D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3b5ee5ad-779a-427c-9f3c-3902c7a7b0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963</TotalTime>
  <Words>1218</Words>
  <Application>Microsoft Office PowerPoint</Application>
  <PresentationFormat>On-screen Show (4:3)</PresentationFormat>
  <Paragraphs>246</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PLP Orientation</vt:lpstr>
      <vt:lpstr>About PLP </vt:lpstr>
      <vt:lpstr>Batch Mentor Responsibilities</vt:lpstr>
      <vt:lpstr>Batch Mentor Responsibilities</vt:lpstr>
      <vt:lpstr>PLP Phases</vt:lpstr>
      <vt:lpstr>Requirement Analysis – Day 1</vt:lpstr>
      <vt:lpstr>Requirement Analysis – Day 1</vt:lpstr>
      <vt:lpstr>HLD Design – Day 1</vt:lpstr>
      <vt:lpstr>UTP Design – Day 2 </vt:lpstr>
      <vt:lpstr>LLD Design – Day 3</vt:lpstr>
      <vt:lpstr>Coding – Day 3, 4 and 5</vt:lpstr>
      <vt:lpstr>Code Review – Day 6</vt:lpstr>
      <vt:lpstr>Testing – Day 7</vt:lpstr>
      <vt:lpstr>Testing – Day 7</vt:lpstr>
      <vt:lpstr>Presentation – Day 8</vt:lpstr>
      <vt:lpstr>Thank You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rathnajothi.perumalsamy@igate.com</dc:creator>
  <cp:lastModifiedBy>Shital A Patil</cp:lastModifiedBy>
  <cp:revision>445</cp:revision>
  <dcterms:created xsi:type="dcterms:W3CDTF">2012-05-18T02:59:15Z</dcterms:created>
  <dcterms:modified xsi:type="dcterms:W3CDTF">2016-10-24T03:20:05Z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0x010100FE1045EF88F9144C98EBFE9AF584AEE2</vt:lpwstr>
  </property>
  <property fmtid="{D5CDD505-2E9C-101B-9397-08002B2CF9AE}" pid="4" name="_SourceUrl">
    <vt:lpwstr/>
  </property>
</Properties>
</file>