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57" r:id="rId4"/>
    <p:sldId id="259" r:id="rId5"/>
    <p:sldId id="260" r:id="rId6"/>
    <p:sldId id="261" r:id="rId7"/>
    <p:sldId id="262" r:id="rId8"/>
    <p:sldId id="263" r:id="rId9"/>
    <p:sldId id="264" r:id="rId10"/>
    <p:sldId id="266" r:id="rId11"/>
    <p:sldId id="270" r:id="rId12"/>
    <p:sldId id="267" r:id="rId13"/>
    <p:sldId id="273" r:id="rId14"/>
    <p:sldId id="271" r:id="rId15"/>
    <p:sldId id="265" r:id="rId16"/>
    <p:sldId id="272"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418"/>
    <p:restoredTop sz="96327"/>
  </p:normalViewPr>
  <p:slideViewPr>
    <p:cSldViewPr snapToGrid="0" snapToObjects="1">
      <p:cViewPr varScale="1">
        <p:scale>
          <a:sx n="99" d="100"/>
          <a:sy n="99" d="100"/>
        </p:scale>
        <p:origin x="208"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5/6/22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5/6/22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5/6/22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5/6/22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5/6/22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8B75-B060-709C-FEB3-5C6B677CEE3F}"/>
              </a:ext>
            </a:extLst>
          </p:cNvPr>
          <p:cNvSpPr>
            <a:spLocks noGrp="1"/>
          </p:cNvSpPr>
          <p:nvPr>
            <p:ph type="title"/>
          </p:nvPr>
        </p:nvSpPr>
        <p:spPr/>
        <p:txBody>
          <a:bodyPr/>
          <a:lstStyle/>
          <a:p>
            <a:r>
              <a:rPr lang="en-US" dirty="0"/>
              <a:t>Credit Card Default Detection</a:t>
            </a:r>
          </a:p>
        </p:txBody>
      </p:sp>
      <p:sp>
        <p:nvSpPr>
          <p:cNvPr id="3" name="Content Placeholder 2">
            <a:extLst>
              <a:ext uri="{FF2B5EF4-FFF2-40B4-BE49-F238E27FC236}">
                <a16:creationId xmlns:a16="http://schemas.microsoft.com/office/drawing/2014/main" id="{F8182844-A397-ADFA-64A5-40E154305C75}"/>
              </a:ext>
            </a:extLst>
          </p:cNvPr>
          <p:cNvSpPr>
            <a:spLocks noGrp="1"/>
          </p:cNvSpPr>
          <p:nvPr>
            <p:ph idx="1"/>
          </p:nvPr>
        </p:nvSpPr>
        <p:spPr/>
        <p:txBody>
          <a:bodyPr/>
          <a:lstStyle/>
          <a:p>
            <a:pPr marL="0" indent="0">
              <a:buNone/>
            </a:pPr>
            <a:r>
              <a:rPr lang="en-US" sz="2800" dirty="0"/>
              <a:t>Presented by :</a:t>
            </a:r>
          </a:p>
          <a:p>
            <a:endParaRPr lang="en-US" dirty="0"/>
          </a:p>
          <a:p>
            <a:r>
              <a:rPr lang="en-US" dirty="0"/>
              <a:t>Nikhil Chouhan</a:t>
            </a:r>
          </a:p>
          <a:p>
            <a:r>
              <a:rPr lang="en-US" dirty="0"/>
              <a:t>Yash S </a:t>
            </a:r>
            <a:r>
              <a:rPr lang="en-US" dirty="0" err="1"/>
              <a:t>Admuthe</a:t>
            </a:r>
            <a:endParaRPr lang="en-US" dirty="0"/>
          </a:p>
          <a:p>
            <a:r>
              <a:rPr lang="en-US" dirty="0"/>
              <a:t>Jerry Veembukattu Thomas</a:t>
            </a:r>
          </a:p>
          <a:p>
            <a:pPr marL="0" indent="0">
              <a:buNone/>
            </a:pPr>
            <a:endParaRPr lang="en-US" dirty="0"/>
          </a:p>
          <a:p>
            <a:endParaRPr lang="en-US" dirty="0"/>
          </a:p>
          <a:p>
            <a:pPr marL="0" indent="0">
              <a:buNone/>
            </a:pPr>
            <a:r>
              <a:rPr lang="en-US" dirty="0"/>
              <a:t>Prof. Dr. Shucheng Yu </a:t>
            </a:r>
          </a:p>
          <a:p>
            <a:r>
              <a:rPr lang="en-US" dirty="0"/>
              <a:t>CPE 695-A</a:t>
            </a:r>
          </a:p>
        </p:txBody>
      </p:sp>
    </p:spTree>
    <p:extLst>
      <p:ext uri="{BB962C8B-B14F-4D97-AF65-F5344CB8AC3E}">
        <p14:creationId xmlns:p14="http://schemas.microsoft.com/office/powerpoint/2010/main" val="1913711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713D-DEDE-2D28-3B5F-1BFAAF7706CD}"/>
              </a:ext>
            </a:extLst>
          </p:cNvPr>
          <p:cNvSpPr>
            <a:spLocks noGrp="1"/>
          </p:cNvSpPr>
          <p:nvPr>
            <p:ph type="title"/>
          </p:nvPr>
        </p:nvSpPr>
        <p:spPr/>
        <p:txBody>
          <a:bodyPr/>
          <a:lstStyle/>
          <a:p>
            <a:pPr algn="ctr"/>
            <a:r>
              <a:rPr lang="en-US" dirty="0"/>
              <a:t>Random Forest</a:t>
            </a:r>
            <a:br>
              <a:rPr lang="en-US" dirty="0"/>
            </a:br>
            <a:endParaRPr lang="en-US" dirty="0"/>
          </a:p>
        </p:txBody>
      </p:sp>
      <p:sp>
        <p:nvSpPr>
          <p:cNvPr id="3" name="Content Placeholder 2">
            <a:extLst>
              <a:ext uri="{FF2B5EF4-FFF2-40B4-BE49-F238E27FC236}">
                <a16:creationId xmlns:a16="http://schemas.microsoft.com/office/drawing/2014/main" id="{9CA82B8B-2F28-39B3-27E3-26404C6186FF}"/>
              </a:ext>
            </a:extLst>
          </p:cNvPr>
          <p:cNvSpPr>
            <a:spLocks noGrp="1"/>
          </p:cNvSpPr>
          <p:nvPr>
            <p:ph idx="1"/>
          </p:nvPr>
        </p:nvSpPr>
        <p:spPr/>
        <p:txBody>
          <a:bodyPr>
            <a:normAutofit/>
          </a:bodyPr>
          <a:lstStyle/>
          <a:p>
            <a:r>
              <a:rPr lang="en-US" dirty="0"/>
              <a:t>Random Forest classification algorithm utilizes ensemble learning, which is a technique that combines many classifiers to provide solutions to complex problems. </a:t>
            </a:r>
          </a:p>
          <a:p>
            <a:r>
              <a:rPr lang="en-US" dirty="0"/>
              <a:t>By developing multiple decision trees and considering the majority of the output values form these decision trees, we will be able to correctly predict whether there is a default on credit card or not.</a:t>
            </a:r>
          </a:p>
          <a:p>
            <a:r>
              <a:rPr lang="en-US" dirty="0"/>
              <a:t>Random Forest algorithm introduces extra randomness when growing trees and prediction obtained at the end of training is more than that of the decision trees. </a:t>
            </a:r>
          </a:p>
          <a:p>
            <a:r>
              <a:rPr lang="en-US" dirty="0"/>
              <a:t>It is because the output chosen by the majority of the decision trees becomes the final output of the random forest algorithm.</a:t>
            </a:r>
          </a:p>
        </p:txBody>
      </p:sp>
    </p:spTree>
    <p:extLst>
      <p:ext uri="{BB962C8B-B14F-4D97-AF65-F5344CB8AC3E}">
        <p14:creationId xmlns:p14="http://schemas.microsoft.com/office/powerpoint/2010/main" val="344684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1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4" name="Rectangle 13">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A735A-041F-3BF1-EE3F-D6E1B4492E00}"/>
              </a:ext>
            </a:extLst>
          </p:cNvPr>
          <p:cNvSpPr>
            <a:spLocks noGrp="1"/>
          </p:cNvSpPr>
          <p:nvPr>
            <p:ph type="title"/>
          </p:nvPr>
        </p:nvSpPr>
        <p:spPr>
          <a:xfrm>
            <a:off x="8266820" y="673241"/>
            <a:ext cx="3300981" cy="1155560"/>
          </a:xfrm>
          <a:noFill/>
          <a:ln w="19050">
            <a:noFill/>
            <a:prstDash val="dash"/>
          </a:ln>
        </p:spPr>
        <p:txBody>
          <a:bodyPr vert="horz" lIns="91440" tIns="45720" rIns="91440" bIns="45720" rtlCol="0" anchor="b">
            <a:normAutofit fontScale="90000"/>
          </a:bodyPr>
          <a:lstStyle/>
          <a:p>
            <a:pPr algn="l"/>
            <a:r>
              <a:rPr lang="en-US" sz="4800" dirty="0">
                <a:solidFill>
                  <a:schemeClr val="bg1"/>
                </a:solidFill>
              </a:rPr>
              <a:t>RANDOM FOREST</a:t>
            </a:r>
          </a:p>
        </p:txBody>
      </p:sp>
      <p:pic>
        <p:nvPicPr>
          <p:cNvPr id="16" name="Picture 15">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3" name="Content Placeholder 2">
            <a:extLst>
              <a:ext uri="{FF2B5EF4-FFF2-40B4-BE49-F238E27FC236}">
                <a16:creationId xmlns:a16="http://schemas.microsoft.com/office/drawing/2014/main" id="{2BEB9154-4F60-FA00-7446-56FD1E16E391}"/>
              </a:ext>
            </a:extLst>
          </p:cNvPr>
          <p:cNvSpPr>
            <a:spLocks noGrp="1"/>
          </p:cNvSpPr>
          <p:nvPr>
            <p:ph idx="1"/>
          </p:nvPr>
        </p:nvSpPr>
        <p:spPr>
          <a:xfrm>
            <a:off x="8266820" y="2257425"/>
            <a:ext cx="3300980" cy="3920953"/>
          </a:xfrm>
          <a:noFill/>
          <a:ln w="19050">
            <a:noFill/>
            <a:prstDash val="dash"/>
          </a:ln>
        </p:spPr>
        <p:txBody>
          <a:bodyPr vert="horz" lIns="91440" tIns="45720" rIns="91440" bIns="45720" rtlCol="0">
            <a:normAutofit/>
          </a:bodyPr>
          <a:lstStyle/>
          <a:p>
            <a:pPr marL="0" indent="0">
              <a:buNone/>
            </a:pPr>
            <a:r>
              <a:rPr lang="en-US" sz="2000" dirty="0">
                <a:solidFill>
                  <a:schemeClr val="bg1"/>
                </a:solidFill>
              </a:rPr>
              <a:t>We got the accuracy of 86.4 percent using random forest classifier.</a:t>
            </a:r>
          </a:p>
        </p:txBody>
      </p:sp>
      <p:sp>
        <p:nvSpPr>
          <p:cNvPr id="18" name="Rectangle 17">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2F38F0DA-0042-E3EC-3AE5-A3C4789E9A9E}"/>
              </a:ext>
            </a:extLst>
          </p:cNvPr>
          <p:cNvPicPr>
            <a:picLocks noChangeAspect="1"/>
          </p:cNvPicPr>
          <p:nvPr/>
        </p:nvPicPr>
        <p:blipFill>
          <a:blip r:embed="rId4"/>
          <a:stretch>
            <a:fillRect/>
          </a:stretch>
        </p:blipFill>
        <p:spPr>
          <a:xfrm>
            <a:off x="934307" y="1144588"/>
            <a:ext cx="6324600" cy="4203700"/>
          </a:xfrm>
          <a:prstGeom prst="rect">
            <a:avLst/>
          </a:prstGeom>
        </p:spPr>
      </p:pic>
    </p:spTree>
    <p:extLst>
      <p:ext uri="{BB962C8B-B14F-4D97-AF65-F5344CB8AC3E}">
        <p14:creationId xmlns:p14="http://schemas.microsoft.com/office/powerpoint/2010/main" val="343810481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1FBD-1EC1-2E43-E0B2-BB9E903D973F}"/>
              </a:ext>
            </a:extLst>
          </p:cNvPr>
          <p:cNvSpPr>
            <a:spLocks noGrp="1"/>
          </p:cNvSpPr>
          <p:nvPr>
            <p:ph type="title"/>
          </p:nvPr>
        </p:nvSpPr>
        <p:spPr>
          <a:xfrm>
            <a:off x="2895600" y="764373"/>
            <a:ext cx="8610600" cy="1293028"/>
          </a:xfrm>
        </p:spPr>
        <p:txBody>
          <a:bodyPr>
            <a:normAutofit/>
          </a:bodyPr>
          <a:lstStyle/>
          <a:p>
            <a:r>
              <a:rPr lang="en-US" sz="3700" dirty="0"/>
              <a:t>Artificial Neural Network (ANN)</a:t>
            </a:r>
            <a:br>
              <a:rPr lang="en-US" sz="3700" dirty="0"/>
            </a:br>
            <a:endParaRPr lang="en-US" sz="3700" dirty="0"/>
          </a:p>
        </p:txBody>
      </p:sp>
      <p:sp>
        <p:nvSpPr>
          <p:cNvPr id="9" name="Content Placeholder 8">
            <a:extLst>
              <a:ext uri="{FF2B5EF4-FFF2-40B4-BE49-F238E27FC236}">
                <a16:creationId xmlns:a16="http://schemas.microsoft.com/office/drawing/2014/main" id="{638D391E-8218-42BD-FE2B-9CCD4BAD80B6}"/>
              </a:ext>
            </a:extLst>
          </p:cNvPr>
          <p:cNvSpPr>
            <a:spLocks noGrp="1"/>
          </p:cNvSpPr>
          <p:nvPr>
            <p:ph idx="1"/>
          </p:nvPr>
        </p:nvSpPr>
        <p:spPr>
          <a:xfrm>
            <a:off x="677333" y="2194560"/>
            <a:ext cx="5816600" cy="4024125"/>
          </a:xfrm>
        </p:spPr>
        <p:txBody>
          <a:bodyPr>
            <a:normAutofit/>
          </a:bodyPr>
          <a:lstStyle/>
          <a:p>
            <a:r>
              <a:rPr lang="en-IN" dirty="0"/>
              <a:t>Artificial Neural Networks(ANN) are part of supervised machine learning where we will be having input as well as corresponding output present in our dataset. Our whole aim is to figure out a way of mapping this input to the respective output. ANN can be used for solving both regression and classification problems.</a:t>
            </a:r>
          </a:p>
          <a:p>
            <a:r>
              <a:rPr lang="en-IN" dirty="0"/>
              <a:t>Using ANN, we got an accuracy of 87 percent</a:t>
            </a:r>
            <a:endParaRPr lang="en-US" dirty="0"/>
          </a:p>
        </p:txBody>
      </p:sp>
      <p:pic>
        <p:nvPicPr>
          <p:cNvPr id="5" name="Content Placeholder 4" descr="Diagram&#10;&#10;Description automatically generated">
            <a:extLst>
              <a:ext uri="{FF2B5EF4-FFF2-40B4-BE49-F238E27FC236}">
                <a16:creationId xmlns:a16="http://schemas.microsoft.com/office/drawing/2014/main" id="{D30C56FD-4DB8-9886-A618-3C7DC4983BAD}"/>
              </a:ext>
            </a:extLst>
          </p:cNvPr>
          <p:cNvPicPr>
            <a:picLocks noChangeAspect="1"/>
          </p:cNvPicPr>
          <p:nvPr/>
        </p:nvPicPr>
        <p:blipFill>
          <a:blip r:embed="rId2"/>
          <a:stretch>
            <a:fillRect/>
          </a:stretch>
        </p:blipFill>
        <p:spPr>
          <a:xfrm>
            <a:off x="7309782" y="2272748"/>
            <a:ext cx="3871635" cy="3639337"/>
          </a:xfrm>
          <a:prstGeom prst="rect">
            <a:avLst/>
          </a:prstGeom>
        </p:spPr>
      </p:pic>
    </p:spTree>
    <p:extLst>
      <p:ext uri="{BB962C8B-B14F-4D97-AF65-F5344CB8AC3E}">
        <p14:creationId xmlns:p14="http://schemas.microsoft.com/office/powerpoint/2010/main" val="20050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AD40-C0D9-ABC3-B915-84BB00FA3DBD}"/>
              </a:ext>
            </a:extLst>
          </p:cNvPr>
          <p:cNvSpPr>
            <a:spLocks noGrp="1"/>
          </p:cNvSpPr>
          <p:nvPr>
            <p:ph type="title"/>
          </p:nvPr>
        </p:nvSpPr>
        <p:spPr>
          <a:xfrm>
            <a:off x="619760" y="764373"/>
            <a:ext cx="6832600" cy="1293028"/>
          </a:xfrm>
        </p:spPr>
        <p:txBody>
          <a:bodyPr>
            <a:normAutofit/>
          </a:bodyPr>
          <a:lstStyle/>
          <a:p>
            <a:r>
              <a:rPr lang="en-US" dirty="0"/>
              <a:t>ANN</a:t>
            </a:r>
          </a:p>
        </p:txBody>
      </p:sp>
      <p:sp>
        <p:nvSpPr>
          <p:cNvPr id="9" name="Content Placeholder 8">
            <a:extLst>
              <a:ext uri="{FF2B5EF4-FFF2-40B4-BE49-F238E27FC236}">
                <a16:creationId xmlns:a16="http://schemas.microsoft.com/office/drawing/2014/main" id="{B232981A-A4D6-26D1-CC24-538083EC2A35}"/>
              </a:ext>
            </a:extLst>
          </p:cNvPr>
          <p:cNvSpPr>
            <a:spLocks noGrp="1"/>
          </p:cNvSpPr>
          <p:nvPr>
            <p:ph idx="1"/>
          </p:nvPr>
        </p:nvSpPr>
        <p:spPr>
          <a:xfrm>
            <a:off x="619760" y="2194560"/>
            <a:ext cx="6832600" cy="4024125"/>
          </a:xfrm>
        </p:spPr>
        <p:txBody>
          <a:bodyPr>
            <a:normAutofit/>
          </a:bodyPr>
          <a:lstStyle/>
          <a:p>
            <a:r>
              <a:rPr lang="en-US"/>
              <a:t>We got an accuracy of 87.08 doing some hyper-parameter tunning using Artificial Neural Network(ANN).</a:t>
            </a:r>
          </a:p>
          <a:p>
            <a:r>
              <a:rPr lang="en-US"/>
              <a:t>Performed hyperparameter tuning to improve accuracy.</a:t>
            </a:r>
          </a:p>
          <a:p>
            <a:r>
              <a:rPr lang="en-US"/>
              <a:t> rand</a:t>
            </a:r>
            <a:endParaRPr lang="en-US" dirty="0"/>
          </a:p>
        </p:txBody>
      </p:sp>
      <p:pic>
        <p:nvPicPr>
          <p:cNvPr id="5" name="Content Placeholder 4" descr="Chart, treemap chart&#10;&#10;Description automatically generated">
            <a:extLst>
              <a:ext uri="{FF2B5EF4-FFF2-40B4-BE49-F238E27FC236}">
                <a16:creationId xmlns:a16="http://schemas.microsoft.com/office/drawing/2014/main" id="{28F7E3A6-1FDF-C48D-D326-59934E959938}"/>
              </a:ext>
            </a:extLst>
          </p:cNvPr>
          <p:cNvPicPr>
            <a:picLocks noChangeAspect="1"/>
          </p:cNvPicPr>
          <p:nvPr/>
        </p:nvPicPr>
        <p:blipFill rotWithShape="1">
          <a:blip r:embed="rId2"/>
          <a:srcRect r="1880" b="1"/>
          <a:stretch/>
        </p:blipFill>
        <p:spPr>
          <a:xfrm>
            <a:off x="7861238" y="933693"/>
            <a:ext cx="3644962" cy="2377440"/>
          </a:xfrm>
          <a:prstGeom prst="rect">
            <a:avLst/>
          </a:prstGeom>
        </p:spPr>
      </p:pic>
      <p:pic>
        <p:nvPicPr>
          <p:cNvPr id="4" name="Picture 3" descr="Chart, line chart, scatter chart&#10;&#10;Description automatically generated">
            <a:extLst>
              <a:ext uri="{FF2B5EF4-FFF2-40B4-BE49-F238E27FC236}">
                <a16:creationId xmlns:a16="http://schemas.microsoft.com/office/drawing/2014/main" id="{8BB74A21-1492-6513-FBA1-337C596CFDBC}"/>
              </a:ext>
            </a:extLst>
          </p:cNvPr>
          <p:cNvPicPr>
            <a:picLocks noChangeAspect="1"/>
          </p:cNvPicPr>
          <p:nvPr/>
        </p:nvPicPr>
        <p:blipFill rotWithShape="1">
          <a:blip r:embed="rId3"/>
          <a:srcRect l="1360" r="1285"/>
          <a:stretch/>
        </p:blipFill>
        <p:spPr>
          <a:xfrm>
            <a:off x="7861238" y="3588301"/>
            <a:ext cx="3644962" cy="2377440"/>
          </a:xfrm>
          <a:prstGeom prst="rect">
            <a:avLst/>
          </a:prstGeom>
        </p:spPr>
      </p:pic>
      <p:sp>
        <p:nvSpPr>
          <p:cNvPr id="6" name="TextBox 5">
            <a:extLst>
              <a:ext uri="{FF2B5EF4-FFF2-40B4-BE49-F238E27FC236}">
                <a16:creationId xmlns:a16="http://schemas.microsoft.com/office/drawing/2014/main" id="{DC936B67-5544-BFD7-7858-2FD87349C5D7}"/>
              </a:ext>
            </a:extLst>
          </p:cNvPr>
          <p:cNvSpPr txBox="1"/>
          <p:nvPr/>
        </p:nvSpPr>
        <p:spPr>
          <a:xfrm>
            <a:off x="7151427" y="32891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6261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7BEA-8FD8-E276-963D-FE87DE4C9744}"/>
              </a:ext>
            </a:extLst>
          </p:cNvPr>
          <p:cNvSpPr>
            <a:spLocks noGrp="1"/>
          </p:cNvSpPr>
          <p:nvPr>
            <p:ph type="title"/>
          </p:nvPr>
        </p:nvSpPr>
        <p:spPr>
          <a:xfrm>
            <a:off x="2895600" y="764373"/>
            <a:ext cx="8610600" cy="1293028"/>
          </a:xfrm>
        </p:spPr>
        <p:txBody>
          <a:bodyPr>
            <a:normAutofit/>
          </a:bodyPr>
          <a:lstStyle/>
          <a:p>
            <a:pPr algn="ctr"/>
            <a:r>
              <a:rPr lang="en-US" dirty="0"/>
              <a:t>ADABOOST</a:t>
            </a:r>
          </a:p>
        </p:txBody>
      </p:sp>
      <p:pic>
        <p:nvPicPr>
          <p:cNvPr id="6" name="Picture 5" descr="Chart, treemap chart&#10;&#10;Description automatically generated">
            <a:extLst>
              <a:ext uri="{FF2B5EF4-FFF2-40B4-BE49-F238E27FC236}">
                <a16:creationId xmlns:a16="http://schemas.microsoft.com/office/drawing/2014/main" id="{866B485D-0839-A484-D4A8-6786B2A3A391}"/>
              </a:ext>
            </a:extLst>
          </p:cNvPr>
          <p:cNvPicPr>
            <a:picLocks noChangeAspect="1"/>
          </p:cNvPicPr>
          <p:nvPr/>
        </p:nvPicPr>
        <p:blipFill>
          <a:blip r:embed="rId2"/>
          <a:stretch>
            <a:fillRect/>
          </a:stretch>
        </p:blipFill>
        <p:spPr>
          <a:xfrm>
            <a:off x="685800" y="2422911"/>
            <a:ext cx="4521200" cy="3339010"/>
          </a:xfrm>
          <a:prstGeom prst="rect">
            <a:avLst/>
          </a:prstGeom>
        </p:spPr>
      </p:pic>
      <p:sp>
        <p:nvSpPr>
          <p:cNvPr id="3" name="Content Placeholder 2">
            <a:extLst>
              <a:ext uri="{FF2B5EF4-FFF2-40B4-BE49-F238E27FC236}">
                <a16:creationId xmlns:a16="http://schemas.microsoft.com/office/drawing/2014/main" id="{29EC2CCF-CC0A-6A60-F333-BF6BB2EE28A9}"/>
              </a:ext>
            </a:extLst>
          </p:cNvPr>
          <p:cNvSpPr>
            <a:spLocks noGrp="1"/>
          </p:cNvSpPr>
          <p:nvPr>
            <p:ph idx="1"/>
          </p:nvPr>
        </p:nvSpPr>
        <p:spPr>
          <a:xfrm>
            <a:off x="5689600" y="2194560"/>
            <a:ext cx="5816600" cy="4024125"/>
          </a:xfrm>
        </p:spPr>
        <p:txBody>
          <a:bodyPr>
            <a:normAutofit/>
          </a:bodyPr>
          <a:lstStyle/>
          <a:p>
            <a:r>
              <a:rPr lang="en-US" dirty="0"/>
              <a:t>AdaBoost is one of the first boosting algorithms to be adapted in solving practices.</a:t>
            </a:r>
          </a:p>
          <a:p>
            <a:r>
              <a:rPr lang="en-US" dirty="0"/>
              <a:t> AdaBoost helps you combine multiple “weak classifiers” into a single “strong classifier”</a:t>
            </a:r>
          </a:p>
          <a:p>
            <a:r>
              <a:rPr lang="en-US" dirty="0"/>
              <a:t>The adaptive boosting has an accuracy rate of 86 percent.</a:t>
            </a:r>
          </a:p>
        </p:txBody>
      </p:sp>
    </p:spTree>
    <p:extLst>
      <p:ext uri="{BB962C8B-B14F-4D97-AF65-F5344CB8AC3E}">
        <p14:creationId xmlns:p14="http://schemas.microsoft.com/office/powerpoint/2010/main" val="85785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142E-E72A-30FA-00E5-06AA658C77FE}"/>
              </a:ext>
            </a:extLst>
          </p:cNvPr>
          <p:cNvSpPr>
            <a:spLocks noGrp="1"/>
          </p:cNvSpPr>
          <p:nvPr>
            <p:ph type="title"/>
          </p:nvPr>
        </p:nvSpPr>
        <p:spPr/>
        <p:txBody>
          <a:bodyPr/>
          <a:lstStyle/>
          <a:p>
            <a:pPr algn="ctr"/>
            <a:r>
              <a:rPr lang="en-US" dirty="0"/>
              <a:t>XGBoost</a:t>
            </a:r>
            <a:br>
              <a:rPr lang="en-US" dirty="0"/>
            </a:br>
            <a:endParaRPr lang="en-US" dirty="0"/>
          </a:p>
        </p:txBody>
      </p:sp>
      <p:sp>
        <p:nvSpPr>
          <p:cNvPr id="3" name="Content Placeholder 2">
            <a:extLst>
              <a:ext uri="{FF2B5EF4-FFF2-40B4-BE49-F238E27FC236}">
                <a16:creationId xmlns:a16="http://schemas.microsoft.com/office/drawing/2014/main" id="{78FE748B-5772-DCA6-0A19-C1623DD6B2E3}"/>
              </a:ext>
            </a:extLst>
          </p:cNvPr>
          <p:cNvSpPr>
            <a:spLocks noGrp="1"/>
          </p:cNvSpPr>
          <p:nvPr>
            <p:ph idx="1"/>
          </p:nvPr>
        </p:nvSpPr>
        <p:spPr>
          <a:xfrm>
            <a:off x="685800" y="2306073"/>
            <a:ext cx="10820400" cy="4024125"/>
          </a:xfrm>
        </p:spPr>
        <p:txBody>
          <a:bodyPr/>
          <a:lstStyle/>
          <a:p>
            <a:pPr fontAlgn="base"/>
            <a:r>
              <a:rPr lang="en-IN" dirty="0" err="1"/>
              <a:t>XGBoost</a:t>
            </a:r>
            <a:r>
              <a:rPr lang="en-IN" dirty="0"/>
              <a:t> – </a:t>
            </a:r>
            <a:r>
              <a:rPr lang="en-IN" dirty="0" err="1"/>
              <a:t>eXtreme</a:t>
            </a:r>
            <a:r>
              <a:rPr lang="en-IN" dirty="0"/>
              <a:t> Gradient Boosting</a:t>
            </a:r>
          </a:p>
          <a:p>
            <a:pPr fontAlgn="base"/>
            <a:r>
              <a:rPr lang="en-IN" dirty="0"/>
              <a:t>Optimized implementation of Gradient Boosting Algorithm</a:t>
            </a:r>
          </a:p>
          <a:p>
            <a:pPr fontAlgn="base"/>
            <a:r>
              <a:rPr lang="en-IN" dirty="0"/>
              <a:t>In Gradient Boosting, method tries to fit new predictors to residual errors made by previous predictors</a:t>
            </a:r>
          </a:p>
          <a:p>
            <a:pPr fontAlgn="base"/>
            <a:r>
              <a:rPr lang="en-IN" dirty="0" err="1"/>
              <a:t>XGBoost</a:t>
            </a:r>
            <a:r>
              <a:rPr lang="en-IN" dirty="0"/>
              <a:t> – faster, scalable, portable</a:t>
            </a:r>
          </a:p>
          <a:p>
            <a:pPr fontAlgn="base"/>
            <a:r>
              <a:rPr lang="en-IN" dirty="0"/>
              <a:t>Implementation – used </a:t>
            </a:r>
            <a:r>
              <a:rPr lang="en-IN" dirty="0" err="1"/>
              <a:t>GridSearchCV</a:t>
            </a:r>
            <a:r>
              <a:rPr lang="en-IN" dirty="0"/>
              <a:t> to find best number of estimators, then passed value for </a:t>
            </a:r>
            <a:r>
              <a:rPr lang="en-IN" i="1" dirty="0" err="1"/>
              <a:t>n_estimators</a:t>
            </a:r>
            <a:r>
              <a:rPr lang="en-IN" i="1" dirty="0"/>
              <a:t>  </a:t>
            </a:r>
            <a:r>
              <a:rPr lang="en-IN" dirty="0"/>
              <a:t>while training</a:t>
            </a:r>
            <a:endParaRPr lang="en-IN" i="1" dirty="0"/>
          </a:p>
          <a:p>
            <a:pPr fontAlgn="base"/>
            <a:endParaRPr lang="en-IN" dirty="0"/>
          </a:p>
          <a:p>
            <a:pPr fontAlgn="base"/>
            <a:endParaRPr lang="en-IN" dirty="0"/>
          </a:p>
          <a:p>
            <a:endParaRPr lang="en-US" dirty="0"/>
          </a:p>
        </p:txBody>
      </p:sp>
    </p:spTree>
    <p:extLst>
      <p:ext uri="{BB962C8B-B14F-4D97-AF65-F5344CB8AC3E}">
        <p14:creationId xmlns:p14="http://schemas.microsoft.com/office/powerpoint/2010/main" val="423922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182F8ADE-BB3E-963F-5D5C-0E92C67A97D4}"/>
              </a:ext>
            </a:extLst>
          </p:cNvPr>
          <p:cNvPicPr>
            <a:picLocks noChangeAspect="1"/>
          </p:cNvPicPr>
          <p:nvPr/>
        </p:nvPicPr>
        <p:blipFill>
          <a:blip r:embed="rId2"/>
          <a:stretch>
            <a:fillRect/>
          </a:stretch>
        </p:blipFill>
        <p:spPr>
          <a:xfrm>
            <a:off x="685800" y="2651284"/>
            <a:ext cx="4521200" cy="2882264"/>
          </a:xfrm>
          <a:prstGeom prst="rect">
            <a:avLst/>
          </a:prstGeom>
        </p:spPr>
      </p:pic>
      <p:sp>
        <p:nvSpPr>
          <p:cNvPr id="9" name="Content Placeholder 8">
            <a:extLst>
              <a:ext uri="{FF2B5EF4-FFF2-40B4-BE49-F238E27FC236}">
                <a16:creationId xmlns:a16="http://schemas.microsoft.com/office/drawing/2014/main" id="{45D2FDE5-F715-C75F-3646-98EA9C68E7CB}"/>
              </a:ext>
            </a:extLst>
          </p:cNvPr>
          <p:cNvSpPr>
            <a:spLocks noGrp="1"/>
          </p:cNvSpPr>
          <p:nvPr>
            <p:ph idx="1"/>
          </p:nvPr>
        </p:nvSpPr>
        <p:spPr>
          <a:xfrm>
            <a:off x="5812263" y="3175867"/>
            <a:ext cx="5816600" cy="4024125"/>
          </a:xfrm>
        </p:spPr>
        <p:txBody>
          <a:bodyPr>
            <a:normAutofit/>
          </a:bodyPr>
          <a:lstStyle/>
          <a:p>
            <a:r>
              <a:rPr lang="en-US" sz="2000" dirty="0"/>
              <a:t>We got the highest accuracy of 87.99 doing some hyper-parameter tunning using XGBOOST algorithm.</a:t>
            </a:r>
            <a:endParaRPr lang="en-US" dirty="0"/>
          </a:p>
        </p:txBody>
      </p:sp>
    </p:spTree>
    <p:extLst>
      <p:ext uri="{BB962C8B-B14F-4D97-AF65-F5344CB8AC3E}">
        <p14:creationId xmlns:p14="http://schemas.microsoft.com/office/powerpoint/2010/main" val="329512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589F-230A-CED0-317C-677CED4B2832}"/>
              </a:ext>
            </a:extLst>
          </p:cNvPr>
          <p:cNvSpPr>
            <a:spLocks noGrp="1"/>
          </p:cNvSpPr>
          <p:nvPr>
            <p:ph type="title"/>
          </p:nvPr>
        </p:nvSpPr>
        <p:spPr>
          <a:xfrm>
            <a:off x="2895600" y="764373"/>
            <a:ext cx="8610600" cy="1293028"/>
          </a:xfrm>
        </p:spPr>
        <p:txBody>
          <a:bodyPr>
            <a:normAutofit/>
          </a:bodyPr>
          <a:lstStyle/>
          <a:p>
            <a:r>
              <a:rPr lang="en-US" dirty="0"/>
              <a:t>Conclusion</a:t>
            </a:r>
            <a:endParaRPr lang="en-US"/>
          </a:p>
        </p:txBody>
      </p:sp>
      <p:sp>
        <p:nvSpPr>
          <p:cNvPr id="3" name="Content Placeholder 2">
            <a:extLst>
              <a:ext uri="{FF2B5EF4-FFF2-40B4-BE49-F238E27FC236}">
                <a16:creationId xmlns:a16="http://schemas.microsoft.com/office/drawing/2014/main" id="{C924BD32-F713-7819-0C83-3021AB58372C}"/>
              </a:ext>
            </a:extLst>
          </p:cNvPr>
          <p:cNvSpPr>
            <a:spLocks noGrp="1"/>
          </p:cNvSpPr>
          <p:nvPr>
            <p:ph idx="1"/>
          </p:nvPr>
        </p:nvSpPr>
        <p:spPr>
          <a:xfrm>
            <a:off x="677333" y="2194560"/>
            <a:ext cx="5816600" cy="4024125"/>
          </a:xfrm>
        </p:spPr>
        <p:txBody>
          <a:bodyPr>
            <a:normAutofit/>
          </a:bodyPr>
          <a:lstStyle/>
          <a:p>
            <a:r>
              <a:rPr lang="en-US" dirty="0"/>
              <a:t>After implementation all six machine learning algorithms, we noticed that </a:t>
            </a:r>
            <a:r>
              <a:rPr lang="en-US" dirty="0" err="1"/>
              <a:t>Adaboost</a:t>
            </a:r>
            <a:r>
              <a:rPr lang="en-US" dirty="0"/>
              <a:t>, Artificial Neural Net and XGBoost gives us better prediction on our problem statement.  </a:t>
            </a:r>
          </a:p>
          <a:p>
            <a:r>
              <a:rPr lang="en-US" dirty="0"/>
              <a:t> The accuracy achieved by the XGBoost is 88 percent.</a:t>
            </a:r>
          </a:p>
          <a:p>
            <a:r>
              <a:rPr lang="en-US" dirty="0"/>
              <a:t>Hence we can confidently say we can use XGBOOST for future predictions.</a:t>
            </a:r>
          </a:p>
        </p:txBody>
      </p:sp>
      <p:pic>
        <p:nvPicPr>
          <p:cNvPr id="5" name="Picture 4" descr="Chart&#10;&#10;Description automatically generated">
            <a:extLst>
              <a:ext uri="{FF2B5EF4-FFF2-40B4-BE49-F238E27FC236}">
                <a16:creationId xmlns:a16="http://schemas.microsoft.com/office/drawing/2014/main" id="{3045364B-8D11-4488-C37E-56CDA5E73B2D}"/>
              </a:ext>
            </a:extLst>
          </p:cNvPr>
          <p:cNvPicPr>
            <a:picLocks noChangeAspect="1"/>
          </p:cNvPicPr>
          <p:nvPr/>
        </p:nvPicPr>
        <p:blipFill>
          <a:blip r:embed="rId2"/>
          <a:stretch>
            <a:fillRect/>
          </a:stretch>
        </p:blipFill>
        <p:spPr>
          <a:xfrm>
            <a:off x="6985000" y="2343151"/>
            <a:ext cx="4521200" cy="2992596"/>
          </a:xfrm>
          <a:prstGeom prst="rect">
            <a:avLst/>
          </a:prstGeom>
        </p:spPr>
      </p:pic>
    </p:spTree>
    <p:extLst>
      <p:ext uri="{BB962C8B-B14F-4D97-AF65-F5344CB8AC3E}">
        <p14:creationId xmlns:p14="http://schemas.microsoft.com/office/powerpoint/2010/main" val="187366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8F37-7B4B-1C89-9380-8A31C9EC6386}"/>
              </a:ext>
            </a:extLst>
          </p:cNvPr>
          <p:cNvSpPr>
            <a:spLocks noGrp="1"/>
          </p:cNvSpPr>
          <p:nvPr>
            <p:ph type="title"/>
          </p:nvPr>
        </p:nvSpPr>
        <p:spPr>
          <a:xfrm>
            <a:off x="210207" y="764372"/>
            <a:ext cx="11295993" cy="3923241"/>
          </a:xfrm>
        </p:spPr>
        <p:txBody>
          <a:bodyPr>
            <a:normAutofit fontScale="90000"/>
          </a:bodyPr>
          <a:lstStyle/>
          <a:p>
            <a:pPr algn="ctr"/>
            <a:r>
              <a:rPr lang="en-US" dirty="0"/>
              <a:t>THANK YOU</a:t>
            </a:r>
            <a:br>
              <a:rPr lang="en-US" dirty="0"/>
            </a:br>
            <a:br>
              <a:rPr lang="en-US" dirty="0"/>
            </a:br>
            <a:r>
              <a:rPr lang="en-US" dirty="0"/>
              <a:t>Presentation link - https://</a:t>
            </a:r>
            <a:r>
              <a:rPr lang="en-US" dirty="0" err="1"/>
              <a:t>stevens.zoom.us</a:t>
            </a:r>
            <a:r>
              <a:rPr lang="en-US"/>
              <a:t>/rec/share/vd73PsLD1rcGSSlG9KaiZFrHnWMLtwqBn8Y3vctDgKIxi6CiqQzmLI2TbXm6cgIo.kGYDkdO_kRvFPGyF?startTime=1651871029000</a:t>
            </a:r>
            <a:endParaRPr lang="en-US" dirty="0"/>
          </a:p>
        </p:txBody>
      </p:sp>
    </p:spTree>
    <p:extLst>
      <p:ext uri="{BB962C8B-B14F-4D97-AF65-F5344CB8AC3E}">
        <p14:creationId xmlns:p14="http://schemas.microsoft.com/office/powerpoint/2010/main" val="77092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5A2F-2A40-7A55-8ACE-7FD51A17BEFA}"/>
              </a:ext>
            </a:extLst>
          </p:cNvPr>
          <p:cNvSpPr>
            <a:spLocks noGrp="1"/>
          </p:cNvSpPr>
          <p:nvPr>
            <p:ph type="ctrTitle"/>
          </p:nvPr>
        </p:nvSpPr>
        <p:spPr>
          <a:xfrm>
            <a:off x="1371600" y="499242"/>
            <a:ext cx="9448800" cy="1045780"/>
          </a:xfrm>
        </p:spPr>
        <p:txBody>
          <a:bodyPr>
            <a:normAutofit/>
          </a:bodyPr>
          <a:lstStyle/>
          <a:p>
            <a:pPr algn="ctr"/>
            <a:r>
              <a:rPr lang="en-US" dirty="0"/>
              <a:t>Agenda</a:t>
            </a:r>
          </a:p>
        </p:txBody>
      </p:sp>
      <p:sp>
        <p:nvSpPr>
          <p:cNvPr id="3" name="Subtitle 2">
            <a:extLst>
              <a:ext uri="{FF2B5EF4-FFF2-40B4-BE49-F238E27FC236}">
                <a16:creationId xmlns:a16="http://schemas.microsoft.com/office/drawing/2014/main" id="{03073A4B-6632-CFB3-F577-D5B72C44F372}"/>
              </a:ext>
            </a:extLst>
          </p:cNvPr>
          <p:cNvSpPr>
            <a:spLocks noGrp="1"/>
          </p:cNvSpPr>
          <p:nvPr>
            <p:ph type="subTitle" idx="1"/>
          </p:nvPr>
        </p:nvSpPr>
        <p:spPr>
          <a:xfrm>
            <a:off x="1371600" y="1891862"/>
            <a:ext cx="9448800" cy="4466897"/>
          </a:xfrm>
        </p:spPr>
        <p:txBody>
          <a:bodyPr>
            <a:normAutofit lnSpcReduction="10000"/>
          </a:bodyPr>
          <a:lstStyle/>
          <a:p>
            <a:r>
              <a:rPr lang="en-US" dirty="0"/>
              <a:t>1.  Introduction </a:t>
            </a:r>
          </a:p>
          <a:p>
            <a:r>
              <a:rPr lang="en-US" dirty="0"/>
              <a:t>2.  Exploratory Data Analysis </a:t>
            </a:r>
          </a:p>
          <a:p>
            <a:r>
              <a:rPr lang="en-US" dirty="0"/>
              <a:t>3. Machine Learning Algorithm Selection </a:t>
            </a:r>
          </a:p>
          <a:p>
            <a:r>
              <a:rPr lang="en-US" dirty="0"/>
              <a:t>4.  Models Implementation </a:t>
            </a:r>
          </a:p>
          <a:p>
            <a:r>
              <a:rPr lang="en-US" dirty="0"/>
              <a:t>4.1 Logistic Regression </a:t>
            </a:r>
          </a:p>
          <a:p>
            <a:r>
              <a:rPr lang="en-US" dirty="0"/>
              <a:t>4.2  K-Nearest Neighbors(KNN)</a:t>
            </a:r>
          </a:p>
          <a:p>
            <a:r>
              <a:rPr lang="en-US" dirty="0"/>
              <a:t>4.3 Random Forest </a:t>
            </a:r>
          </a:p>
          <a:p>
            <a:r>
              <a:rPr lang="en-US" dirty="0"/>
              <a:t>4.4 Artificial Neural Network</a:t>
            </a:r>
          </a:p>
          <a:p>
            <a:r>
              <a:rPr lang="en-US" dirty="0"/>
              <a:t>4.5 ADABOOST</a:t>
            </a:r>
          </a:p>
          <a:p>
            <a:r>
              <a:rPr lang="en-US" dirty="0"/>
              <a:t>4.6 XGBOOST</a:t>
            </a:r>
          </a:p>
          <a:p>
            <a:r>
              <a:rPr lang="en-US" dirty="0"/>
              <a:t>5.  Result Analysis </a:t>
            </a:r>
          </a:p>
          <a:p>
            <a:r>
              <a:rPr lang="en-US" dirty="0"/>
              <a:t>6.   Conclusion </a:t>
            </a:r>
          </a:p>
        </p:txBody>
      </p:sp>
    </p:spTree>
    <p:extLst>
      <p:ext uri="{BB962C8B-B14F-4D97-AF65-F5344CB8AC3E}">
        <p14:creationId xmlns:p14="http://schemas.microsoft.com/office/powerpoint/2010/main" val="107472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385F-79DB-C052-4EE9-BB21F52CCE57}"/>
              </a:ext>
            </a:extLst>
          </p:cNvPr>
          <p:cNvSpPr>
            <a:spLocks noGrp="1"/>
          </p:cNvSpPr>
          <p:nvPr>
            <p:ph type="title"/>
          </p:nvPr>
        </p:nvSpPr>
        <p:spPr/>
        <p:txBody>
          <a:bodyPr/>
          <a:lstStyle/>
          <a:p>
            <a:pPr algn="ctr"/>
            <a:r>
              <a:rPr lang="en-US" dirty="0" err="1"/>
              <a:t>INtroduction</a:t>
            </a:r>
            <a:endParaRPr lang="en-US" dirty="0"/>
          </a:p>
        </p:txBody>
      </p:sp>
      <p:sp>
        <p:nvSpPr>
          <p:cNvPr id="3" name="Content Placeholder 2">
            <a:extLst>
              <a:ext uri="{FF2B5EF4-FFF2-40B4-BE49-F238E27FC236}">
                <a16:creationId xmlns:a16="http://schemas.microsoft.com/office/drawing/2014/main" id="{18B1A973-AAB3-7C15-E0D0-2F62518790E8}"/>
              </a:ext>
            </a:extLst>
          </p:cNvPr>
          <p:cNvSpPr>
            <a:spLocks noGrp="1"/>
          </p:cNvSpPr>
          <p:nvPr>
            <p:ph idx="1"/>
          </p:nvPr>
        </p:nvSpPr>
        <p:spPr/>
        <p:txBody>
          <a:bodyPr>
            <a:normAutofit/>
          </a:bodyPr>
          <a:lstStyle/>
          <a:p>
            <a:r>
              <a:rPr lang="en-US" dirty="0"/>
              <a:t>This project aims to </a:t>
            </a:r>
            <a:r>
              <a:rPr lang="en-IN" dirty="0"/>
              <a:t>build a credit default model for a retail bank’s credit card portfolio.</a:t>
            </a:r>
          </a:p>
          <a:p>
            <a:r>
              <a:rPr lang="en-IN" dirty="0"/>
              <a:t>Model can identify the consumers who are likely to default on their credit card payments over the next 12 months.</a:t>
            </a:r>
          </a:p>
          <a:p>
            <a:r>
              <a:rPr lang="en-IN" dirty="0"/>
              <a:t>Predicting credit default will be used to reduce the bank’s future losses.</a:t>
            </a:r>
          </a:p>
          <a:p>
            <a:r>
              <a:rPr lang="en-IN" dirty="0"/>
              <a:t>Based on the bank’s experience, the number of derogatory reports is a strong indicator of default. This is all that the information we are able to get from the bank at the moment. Currently, they do not have the expertise to provide any clarification on this data and are also unsure about other variables captured by their systems.</a:t>
            </a:r>
            <a:endParaRPr lang="en-US" dirty="0"/>
          </a:p>
        </p:txBody>
      </p:sp>
    </p:spTree>
    <p:extLst>
      <p:ext uri="{BB962C8B-B14F-4D97-AF65-F5344CB8AC3E}">
        <p14:creationId xmlns:p14="http://schemas.microsoft.com/office/powerpoint/2010/main" val="1582590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994E-6EAB-2BB9-8F00-CD808B3A75FA}"/>
              </a:ext>
            </a:extLst>
          </p:cNvPr>
          <p:cNvSpPr>
            <a:spLocks noGrp="1"/>
          </p:cNvSpPr>
          <p:nvPr>
            <p:ph type="title"/>
          </p:nvPr>
        </p:nvSpPr>
        <p:spPr/>
        <p:txBody>
          <a:bodyPr/>
          <a:lstStyle/>
          <a:p>
            <a:pPr algn="ctr"/>
            <a:r>
              <a:rPr lang="en-US" dirty="0"/>
              <a:t>Data Description &amp; wrangling</a:t>
            </a:r>
          </a:p>
        </p:txBody>
      </p:sp>
      <p:sp>
        <p:nvSpPr>
          <p:cNvPr id="3" name="Content Placeholder 2">
            <a:extLst>
              <a:ext uri="{FF2B5EF4-FFF2-40B4-BE49-F238E27FC236}">
                <a16:creationId xmlns:a16="http://schemas.microsoft.com/office/drawing/2014/main" id="{A5E976FA-7DFF-FE2D-75A8-12409D8E4941}"/>
              </a:ext>
            </a:extLst>
          </p:cNvPr>
          <p:cNvSpPr>
            <a:spLocks noGrp="1"/>
          </p:cNvSpPr>
          <p:nvPr>
            <p:ph idx="1"/>
          </p:nvPr>
        </p:nvSpPr>
        <p:spPr>
          <a:xfrm>
            <a:off x="685800" y="2270234"/>
            <a:ext cx="10820400" cy="4162097"/>
          </a:xfrm>
        </p:spPr>
        <p:txBody>
          <a:bodyPr>
            <a:normAutofit/>
          </a:bodyPr>
          <a:lstStyle/>
          <a:p>
            <a:r>
              <a:rPr lang="en-IN" dirty="0"/>
              <a:t>This data set consists of 13,444 observations with 14 variables.</a:t>
            </a:r>
          </a:p>
          <a:p>
            <a:r>
              <a:rPr lang="en-IN" dirty="0"/>
              <a:t>In data pre-processing, we followed several steps like data cleaning, data integration, data reduction and data transformation.</a:t>
            </a:r>
          </a:p>
          <a:p>
            <a:r>
              <a:rPr lang="en-IN" dirty="0"/>
              <a:t>Reduced number of predictors from 14 to 13.</a:t>
            </a:r>
          </a:p>
          <a:p>
            <a:r>
              <a:rPr lang="en-IN" dirty="0"/>
              <a:t>Example of deleted predictors :</a:t>
            </a:r>
          </a:p>
          <a:p>
            <a:pPr marL="0" indent="0">
              <a:buNone/>
            </a:pPr>
            <a:r>
              <a:rPr lang="en-IN" dirty="0"/>
              <a:t>   - Logspend</a:t>
            </a:r>
          </a:p>
          <a:p>
            <a:r>
              <a:rPr lang="en-IN" dirty="0"/>
              <a:t>Example of important predictors:</a:t>
            </a:r>
          </a:p>
          <a:p>
            <a:pPr marL="0" indent="0">
              <a:buNone/>
            </a:pPr>
            <a:r>
              <a:rPr lang="en-IN" dirty="0"/>
              <a:t>  -  Cardhldr, default, age, acadmos, adepcnt, majordrg, minnordrg, ownrent, income, selfemp, incper, exp_inc, spending.</a:t>
            </a:r>
          </a:p>
          <a:p>
            <a:r>
              <a:rPr lang="en-IN" dirty="0"/>
              <a:t>Treated null values with median.</a:t>
            </a:r>
          </a:p>
          <a:p>
            <a:endParaRPr lang="en-US" dirty="0"/>
          </a:p>
        </p:txBody>
      </p:sp>
    </p:spTree>
    <p:extLst>
      <p:ext uri="{BB962C8B-B14F-4D97-AF65-F5344CB8AC3E}">
        <p14:creationId xmlns:p14="http://schemas.microsoft.com/office/powerpoint/2010/main" val="194071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14F3-5619-6CCB-5061-0CF1CB431FAC}"/>
              </a:ext>
            </a:extLst>
          </p:cNvPr>
          <p:cNvSpPr>
            <a:spLocks noGrp="1"/>
          </p:cNvSpPr>
          <p:nvPr>
            <p:ph type="title"/>
          </p:nvPr>
        </p:nvSpPr>
        <p:spPr>
          <a:xfrm>
            <a:off x="4673600" y="764373"/>
            <a:ext cx="6832600" cy="1293028"/>
          </a:xfrm>
        </p:spPr>
        <p:txBody>
          <a:bodyPr>
            <a:normAutofit/>
          </a:bodyPr>
          <a:lstStyle/>
          <a:p>
            <a:r>
              <a:rPr lang="en-US" dirty="0"/>
              <a:t>Feature Engineering</a:t>
            </a:r>
          </a:p>
        </p:txBody>
      </p:sp>
      <p:sp>
        <p:nvSpPr>
          <p:cNvPr id="12" name="Rectangle 11">
            <a:extLst>
              <a:ext uri="{FF2B5EF4-FFF2-40B4-BE49-F238E27FC236}">
                <a16:creationId xmlns:a16="http://schemas.microsoft.com/office/drawing/2014/main" id="{39A1E4BA-7C9E-4CDE-8BA8-AD6D6C78A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966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AC598607-93B5-1599-72B0-07F2047DDEC4}"/>
              </a:ext>
            </a:extLst>
          </p:cNvPr>
          <p:cNvPicPr>
            <a:picLocks noChangeAspect="1"/>
          </p:cNvPicPr>
          <p:nvPr/>
        </p:nvPicPr>
        <p:blipFill rotWithShape="1">
          <a:blip r:embed="rId2"/>
          <a:srcRect t="32582" r="-4" b="172"/>
          <a:stretch/>
        </p:blipFill>
        <p:spPr>
          <a:xfrm>
            <a:off x="203388" y="1085851"/>
            <a:ext cx="3345725" cy="2182284"/>
          </a:xfrm>
          <a:prstGeom prst="rect">
            <a:avLst/>
          </a:prstGeom>
        </p:spPr>
      </p:pic>
      <p:pic>
        <p:nvPicPr>
          <p:cNvPr id="7" name="Picture 6" descr="Chart, histogram&#10;&#10;Description automatically generated">
            <a:extLst>
              <a:ext uri="{FF2B5EF4-FFF2-40B4-BE49-F238E27FC236}">
                <a16:creationId xmlns:a16="http://schemas.microsoft.com/office/drawing/2014/main" id="{00948B03-C671-5848-DA4B-B917D94BF386}"/>
              </a:ext>
            </a:extLst>
          </p:cNvPr>
          <p:cNvPicPr>
            <a:picLocks noChangeAspect="1"/>
          </p:cNvPicPr>
          <p:nvPr/>
        </p:nvPicPr>
        <p:blipFill rotWithShape="1">
          <a:blip r:embed="rId3"/>
          <a:srcRect t="32759" r="-4" b="-4"/>
          <a:stretch/>
        </p:blipFill>
        <p:spPr>
          <a:xfrm>
            <a:off x="203339" y="3589867"/>
            <a:ext cx="3345773" cy="2182282"/>
          </a:xfrm>
          <a:prstGeom prst="rect">
            <a:avLst/>
          </a:prstGeom>
        </p:spPr>
      </p:pic>
      <p:sp>
        <p:nvSpPr>
          <p:cNvPr id="3" name="Content Placeholder 2">
            <a:extLst>
              <a:ext uri="{FF2B5EF4-FFF2-40B4-BE49-F238E27FC236}">
                <a16:creationId xmlns:a16="http://schemas.microsoft.com/office/drawing/2014/main" id="{E6D6BA4F-12A6-1DA3-FAE6-26856076D147}"/>
              </a:ext>
            </a:extLst>
          </p:cNvPr>
          <p:cNvSpPr>
            <a:spLocks noGrp="1"/>
          </p:cNvSpPr>
          <p:nvPr>
            <p:ph idx="1"/>
          </p:nvPr>
        </p:nvSpPr>
        <p:spPr>
          <a:xfrm>
            <a:off x="4673600" y="2194560"/>
            <a:ext cx="6832600" cy="4024125"/>
          </a:xfrm>
        </p:spPr>
        <p:txBody>
          <a:bodyPr>
            <a:normAutofit/>
          </a:bodyPr>
          <a:lstStyle/>
          <a:p>
            <a:r>
              <a:rPr lang="en-US" dirty="0"/>
              <a:t>We visualized ‘spending’ feature and realized it was not normally distributed and hence we used log function to normalize the data.</a:t>
            </a:r>
          </a:p>
          <a:p>
            <a:r>
              <a:rPr lang="en-US" dirty="0"/>
              <a:t>We performed standard scalar on our training dataset to remove </a:t>
            </a:r>
            <a:r>
              <a:rPr lang="en-IN" dirty="0"/>
              <a:t>the mean and scales each feature/variable to unit variance.</a:t>
            </a:r>
            <a:endParaRPr lang="en-US" dirty="0"/>
          </a:p>
        </p:txBody>
      </p:sp>
      <p:sp>
        <p:nvSpPr>
          <p:cNvPr id="8" name="TextBox 7">
            <a:extLst>
              <a:ext uri="{FF2B5EF4-FFF2-40B4-BE49-F238E27FC236}">
                <a16:creationId xmlns:a16="http://schemas.microsoft.com/office/drawing/2014/main" id="{A1F4D2D4-00C3-CDDE-DDEF-32B259190A50}"/>
              </a:ext>
            </a:extLst>
          </p:cNvPr>
          <p:cNvSpPr txBox="1"/>
          <p:nvPr/>
        </p:nvSpPr>
        <p:spPr>
          <a:xfrm>
            <a:off x="685799" y="559355"/>
            <a:ext cx="2863313" cy="369332"/>
          </a:xfrm>
          <a:prstGeom prst="rect">
            <a:avLst/>
          </a:prstGeom>
          <a:noFill/>
        </p:spPr>
        <p:txBody>
          <a:bodyPr wrap="square" rtlCol="0">
            <a:spAutoFit/>
          </a:bodyPr>
          <a:lstStyle/>
          <a:p>
            <a:r>
              <a:rPr lang="en-US" dirty="0"/>
              <a:t> </a:t>
            </a:r>
            <a:r>
              <a:rPr lang="en-US" dirty="0">
                <a:solidFill>
                  <a:schemeClr val="accent2">
                    <a:lumMod val="50000"/>
                  </a:schemeClr>
                </a:solidFill>
              </a:rPr>
              <a:t>After log transformation</a:t>
            </a:r>
            <a:endParaRPr lang="en-US" dirty="0"/>
          </a:p>
        </p:txBody>
      </p:sp>
      <p:sp>
        <p:nvSpPr>
          <p:cNvPr id="9" name="TextBox 8">
            <a:extLst>
              <a:ext uri="{FF2B5EF4-FFF2-40B4-BE49-F238E27FC236}">
                <a16:creationId xmlns:a16="http://schemas.microsoft.com/office/drawing/2014/main" id="{B12AAED3-D72C-B7CB-E3D1-AB43147A9701}"/>
              </a:ext>
            </a:extLst>
          </p:cNvPr>
          <p:cNvSpPr txBox="1"/>
          <p:nvPr/>
        </p:nvSpPr>
        <p:spPr>
          <a:xfrm>
            <a:off x="685799" y="5929313"/>
            <a:ext cx="3066393" cy="369332"/>
          </a:xfrm>
          <a:prstGeom prst="rect">
            <a:avLst/>
          </a:prstGeom>
          <a:noFill/>
        </p:spPr>
        <p:txBody>
          <a:bodyPr wrap="square" rtlCol="0">
            <a:spAutoFit/>
          </a:bodyPr>
          <a:lstStyle/>
          <a:p>
            <a:r>
              <a:rPr lang="en-US" dirty="0">
                <a:solidFill>
                  <a:schemeClr val="accent2">
                    <a:lumMod val="50000"/>
                  </a:schemeClr>
                </a:solidFill>
              </a:rPr>
              <a:t>Before log transformation</a:t>
            </a:r>
          </a:p>
        </p:txBody>
      </p:sp>
    </p:spTree>
    <p:extLst>
      <p:ext uri="{BB962C8B-B14F-4D97-AF65-F5344CB8AC3E}">
        <p14:creationId xmlns:p14="http://schemas.microsoft.com/office/powerpoint/2010/main" val="13415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A15B1D-0133-4CB3-B7CC-61FA72874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EF2F61C-287D-47BC-878F-C876F74FFD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610116F-F2E4-D766-C82D-B9911E8010AB}"/>
              </a:ext>
            </a:extLst>
          </p:cNvPr>
          <p:cNvSpPr>
            <a:spLocks noGrp="1"/>
          </p:cNvSpPr>
          <p:nvPr>
            <p:ph type="title"/>
          </p:nvPr>
        </p:nvSpPr>
        <p:spPr>
          <a:xfrm>
            <a:off x="685800" y="764373"/>
            <a:ext cx="4753466" cy="1293028"/>
          </a:xfrm>
        </p:spPr>
        <p:txBody>
          <a:bodyPr>
            <a:normAutofit/>
          </a:bodyPr>
          <a:lstStyle/>
          <a:p>
            <a:r>
              <a:rPr lang="en-US" dirty="0"/>
              <a:t>Data Visualization</a:t>
            </a:r>
            <a:endParaRPr lang="en-US"/>
          </a:p>
        </p:txBody>
      </p:sp>
      <p:sp>
        <p:nvSpPr>
          <p:cNvPr id="3" name="Content Placeholder 2">
            <a:extLst>
              <a:ext uri="{FF2B5EF4-FFF2-40B4-BE49-F238E27FC236}">
                <a16:creationId xmlns:a16="http://schemas.microsoft.com/office/drawing/2014/main" id="{DCBDAF86-616C-677D-B88C-772884C6075D}"/>
              </a:ext>
            </a:extLst>
          </p:cNvPr>
          <p:cNvSpPr>
            <a:spLocks noGrp="1"/>
          </p:cNvSpPr>
          <p:nvPr>
            <p:ph idx="1"/>
          </p:nvPr>
        </p:nvSpPr>
        <p:spPr>
          <a:xfrm>
            <a:off x="685801" y="2194560"/>
            <a:ext cx="4753466" cy="4024125"/>
          </a:xfrm>
        </p:spPr>
        <p:txBody>
          <a:bodyPr>
            <a:normAutofit/>
          </a:bodyPr>
          <a:lstStyle/>
          <a:p>
            <a:r>
              <a:rPr lang="en-US" dirty="0"/>
              <a:t>In data visualization, we are represented relations between different features</a:t>
            </a:r>
          </a:p>
          <a:p>
            <a:r>
              <a:rPr lang="en-US" dirty="0"/>
              <a:t>We realized the dataset was imbalanced and performed </a:t>
            </a:r>
            <a:r>
              <a:rPr lang="en-US" dirty="0" err="1"/>
              <a:t>undersampling</a:t>
            </a:r>
            <a:r>
              <a:rPr lang="en-US" dirty="0"/>
              <a:t> </a:t>
            </a:r>
          </a:p>
        </p:txBody>
      </p:sp>
      <p:sp>
        <p:nvSpPr>
          <p:cNvPr id="15"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pie chart&#10;&#10;Description automatically generated">
            <a:extLst>
              <a:ext uri="{FF2B5EF4-FFF2-40B4-BE49-F238E27FC236}">
                <a16:creationId xmlns:a16="http://schemas.microsoft.com/office/drawing/2014/main" id="{6B304A2D-D09E-D6C3-7C5C-33C48E6E8515}"/>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artisticPlasticWrap/>
                    </a14:imgEffect>
                  </a14:imgLayer>
                </a14:imgProps>
              </a:ext>
            </a:extLst>
          </a:blip>
          <a:srcRect l="3124" r="10724" b="3"/>
          <a:stretch/>
        </p:blipFill>
        <p:spPr>
          <a:xfrm>
            <a:off x="6407004" y="1336566"/>
            <a:ext cx="4683948" cy="4607567"/>
          </a:xfrm>
          <a:prstGeom prst="rect">
            <a:avLst/>
          </a:prstGeom>
        </p:spPr>
      </p:pic>
    </p:spTree>
    <p:extLst>
      <p:ext uri="{BB962C8B-B14F-4D97-AF65-F5344CB8AC3E}">
        <p14:creationId xmlns:p14="http://schemas.microsoft.com/office/powerpoint/2010/main" val="399974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1F7F-D2B2-E72E-4EF4-EEA2413D07BE}"/>
              </a:ext>
            </a:extLst>
          </p:cNvPr>
          <p:cNvSpPr>
            <a:spLocks noGrp="1"/>
          </p:cNvSpPr>
          <p:nvPr>
            <p:ph type="title"/>
          </p:nvPr>
        </p:nvSpPr>
        <p:spPr/>
        <p:txBody>
          <a:bodyPr/>
          <a:lstStyle/>
          <a:p>
            <a:r>
              <a:rPr lang="en-US" dirty="0"/>
              <a:t>Model Implementation</a:t>
            </a:r>
          </a:p>
        </p:txBody>
      </p:sp>
      <p:sp>
        <p:nvSpPr>
          <p:cNvPr id="3" name="Content Placeholder 2">
            <a:extLst>
              <a:ext uri="{FF2B5EF4-FFF2-40B4-BE49-F238E27FC236}">
                <a16:creationId xmlns:a16="http://schemas.microsoft.com/office/drawing/2014/main" id="{D51488D5-DC2D-F22F-172B-0FE8259FF0D9}"/>
              </a:ext>
            </a:extLst>
          </p:cNvPr>
          <p:cNvSpPr>
            <a:spLocks noGrp="1"/>
          </p:cNvSpPr>
          <p:nvPr>
            <p:ph idx="1"/>
          </p:nvPr>
        </p:nvSpPr>
        <p:spPr/>
        <p:txBody>
          <a:bodyPr/>
          <a:lstStyle/>
          <a:p>
            <a:r>
              <a:rPr lang="en-US" dirty="0"/>
              <a:t>Algorithms implemented on data are:</a:t>
            </a:r>
          </a:p>
          <a:p>
            <a:pPr marL="457200" indent="-457200">
              <a:buAutoNum type="arabicPeriod"/>
            </a:pPr>
            <a:r>
              <a:rPr lang="en-US" dirty="0"/>
              <a:t>Logistic Regression</a:t>
            </a:r>
          </a:p>
          <a:p>
            <a:pPr marL="457200" indent="-457200">
              <a:buAutoNum type="arabicPeriod"/>
            </a:pPr>
            <a:r>
              <a:rPr lang="en-US" dirty="0"/>
              <a:t>K-Nearest Neighbors (KNN)</a:t>
            </a:r>
          </a:p>
          <a:p>
            <a:pPr marL="457200" indent="-457200">
              <a:buAutoNum type="arabicPeriod"/>
            </a:pPr>
            <a:r>
              <a:rPr lang="en-US" dirty="0"/>
              <a:t>Random Forest</a:t>
            </a:r>
          </a:p>
          <a:p>
            <a:pPr marL="457200" indent="-457200">
              <a:buAutoNum type="arabicPeriod"/>
            </a:pPr>
            <a:r>
              <a:rPr lang="en-US" dirty="0"/>
              <a:t>Artificial Neural Network (ANN)</a:t>
            </a:r>
          </a:p>
          <a:p>
            <a:pPr marL="457200" indent="-457200">
              <a:buAutoNum type="arabicPeriod"/>
            </a:pPr>
            <a:r>
              <a:rPr lang="en-US" dirty="0"/>
              <a:t>ADABOOST</a:t>
            </a:r>
          </a:p>
          <a:p>
            <a:pPr marL="457200" indent="-457200">
              <a:buAutoNum type="arabicPeriod"/>
            </a:pPr>
            <a:r>
              <a:rPr lang="en-US" dirty="0"/>
              <a:t>XGBOOST</a:t>
            </a:r>
          </a:p>
          <a:p>
            <a:pPr marL="457200" indent="-457200">
              <a:buAutoNum type="arabicPeriod"/>
            </a:pPr>
            <a:endParaRPr lang="en-US" dirty="0"/>
          </a:p>
          <a:p>
            <a:endParaRPr lang="en-US" dirty="0"/>
          </a:p>
        </p:txBody>
      </p:sp>
    </p:spTree>
    <p:extLst>
      <p:ext uri="{BB962C8B-B14F-4D97-AF65-F5344CB8AC3E}">
        <p14:creationId xmlns:p14="http://schemas.microsoft.com/office/powerpoint/2010/main" val="4107081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A09F-9A45-8C1F-78DA-5F92220369F0}"/>
              </a:ext>
            </a:extLst>
          </p:cNvPr>
          <p:cNvSpPr>
            <a:spLocks noGrp="1"/>
          </p:cNvSpPr>
          <p:nvPr>
            <p:ph type="title"/>
          </p:nvPr>
        </p:nvSpPr>
        <p:spPr>
          <a:xfrm>
            <a:off x="2895600" y="764373"/>
            <a:ext cx="8610600" cy="1293028"/>
          </a:xfrm>
        </p:spPr>
        <p:txBody>
          <a:bodyPr>
            <a:normAutofit/>
          </a:bodyPr>
          <a:lstStyle/>
          <a:p>
            <a:r>
              <a:rPr lang="en-US" dirty="0"/>
              <a:t>Logistic Regression</a:t>
            </a:r>
            <a:endParaRPr lang="en-US"/>
          </a:p>
        </p:txBody>
      </p:sp>
      <p:sp>
        <p:nvSpPr>
          <p:cNvPr id="3" name="Content Placeholder 2">
            <a:extLst>
              <a:ext uri="{FF2B5EF4-FFF2-40B4-BE49-F238E27FC236}">
                <a16:creationId xmlns:a16="http://schemas.microsoft.com/office/drawing/2014/main" id="{57E6982F-2CB0-CA89-7756-727F07CA9B38}"/>
              </a:ext>
            </a:extLst>
          </p:cNvPr>
          <p:cNvSpPr>
            <a:spLocks noGrp="1"/>
          </p:cNvSpPr>
          <p:nvPr>
            <p:ph idx="1"/>
          </p:nvPr>
        </p:nvSpPr>
        <p:spPr>
          <a:xfrm>
            <a:off x="677333" y="2194560"/>
            <a:ext cx="5816600" cy="4024125"/>
          </a:xfrm>
        </p:spPr>
        <p:txBody>
          <a:bodyPr>
            <a:normAutofit/>
          </a:bodyPr>
          <a:lstStyle/>
          <a:p>
            <a:r>
              <a:rPr lang="en-IN" sz="2000" dirty="0"/>
              <a:t> We used Logistic Regression to understand the relationship between the dependent variable and one or more independent variables by estimating probabilities using a logistic regression equation. This type of analysis helps you predict the likelihood of an event happening.</a:t>
            </a:r>
          </a:p>
          <a:p>
            <a:r>
              <a:rPr lang="en-IN" sz="2000" dirty="0"/>
              <a:t>The logistic regression has a accuracy rate of 84.19 percent with accuracy of correctly predicting defaulters as 75.72 percent and not correctly predicted as 91.69 percent.</a:t>
            </a:r>
          </a:p>
        </p:txBody>
      </p:sp>
      <p:pic>
        <p:nvPicPr>
          <p:cNvPr id="7" name="Picture 6" descr="Chart, treemap chart&#10;&#10;Description automatically generated">
            <a:extLst>
              <a:ext uri="{FF2B5EF4-FFF2-40B4-BE49-F238E27FC236}">
                <a16:creationId xmlns:a16="http://schemas.microsoft.com/office/drawing/2014/main" id="{50956063-B23B-7DBD-4830-6B4C65DE9611}"/>
              </a:ext>
            </a:extLst>
          </p:cNvPr>
          <p:cNvPicPr>
            <a:picLocks noChangeAspect="1"/>
          </p:cNvPicPr>
          <p:nvPr/>
        </p:nvPicPr>
        <p:blipFill rotWithShape="1">
          <a:blip r:embed="rId2"/>
          <a:srcRect r="5556" b="-1"/>
          <a:stretch/>
        </p:blipFill>
        <p:spPr>
          <a:xfrm>
            <a:off x="6985000" y="2501159"/>
            <a:ext cx="4521200" cy="3410926"/>
          </a:xfrm>
          <a:prstGeom prst="rect">
            <a:avLst/>
          </a:prstGeom>
        </p:spPr>
      </p:pic>
    </p:spTree>
    <p:extLst>
      <p:ext uri="{BB962C8B-B14F-4D97-AF65-F5344CB8AC3E}">
        <p14:creationId xmlns:p14="http://schemas.microsoft.com/office/powerpoint/2010/main" val="220729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2A93-73EB-36C2-3C02-30326BBBDBA0}"/>
              </a:ext>
            </a:extLst>
          </p:cNvPr>
          <p:cNvSpPr>
            <a:spLocks noGrp="1"/>
          </p:cNvSpPr>
          <p:nvPr>
            <p:ph type="title"/>
          </p:nvPr>
        </p:nvSpPr>
        <p:spPr>
          <a:xfrm>
            <a:off x="2895600" y="764373"/>
            <a:ext cx="8610600" cy="1293028"/>
          </a:xfrm>
        </p:spPr>
        <p:txBody>
          <a:bodyPr>
            <a:normAutofit/>
          </a:bodyPr>
          <a:lstStyle/>
          <a:p>
            <a:r>
              <a:rPr lang="en-US" dirty="0"/>
              <a:t>K-Nearest Neighbors (KNN)</a:t>
            </a:r>
            <a:br>
              <a:rPr lang="en-US" dirty="0"/>
            </a:br>
            <a:endParaRPr lang="en-US" dirty="0"/>
          </a:p>
        </p:txBody>
      </p:sp>
      <p:sp>
        <p:nvSpPr>
          <p:cNvPr id="3" name="Content Placeholder 2">
            <a:extLst>
              <a:ext uri="{FF2B5EF4-FFF2-40B4-BE49-F238E27FC236}">
                <a16:creationId xmlns:a16="http://schemas.microsoft.com/office/drawing/2014/main" id="{4E866D5A-0919-79F2-1E73-44046C89A18F}"/>
              </a:ext>
            </a:extLst>
          </p:cNvPr>
          <p:cNvSpPr>
            <a:spLocks noGrp="1"/>
          </p:cNvSpPr>
          <p:nvPr>
            <p:ph idx="1"/>
          </p:nvPr>
        </p:nvSpPr>
        <p:spPr>
          <a:xfrm>
            <a:off x="677333" y="2194560"/>
            <a:ext cx="5816600" cy="4024125"/>
          </a:xfrm>
        </p:spPr>
        <p:txBody>
          <a:bodyPr>
            <a:normAutofit/>
          </a:bodyPr>
          <a:lstStyle/>
          <a:p>
            <a:r>
              <a:rPr lang="en-US" sz="2000" dirty="0"/>
              <a:t>K Nearest Neighbor (KNN) algorithm is a supervised algorithms. </a:t>
            </a:r>
          </a:p>
          <a:p>
            <a:r>
              <a:rPr lang="en-US" sz="2000" dirty="0"/>
              <a:t>Based on the most relevant features we will be using KNN to predict whether there is a default on credit card or not. </a:t>
            </a:r>
          </a:p>
          <a:p>
            <a:r>
              <a:rPr lang="en-US" sz="2000" dirty="0"/>
              <a:t>This will be working according to the nearest neighbor.</a:t>
            </a:r>
          </a:p>
          <a:p>
            <a:r>
              <a:rPr lang="en-US" sz="2000" dirty="0"/>
              <a:t>K is a crucial parameter in the KNN algorithm. Using error curves the figure below shows error curves for different values of K for training and test data. </a:t>
            </a:r>
          </a:p>
        </p:txBody>
      </p:sp>
      <p:pic>
        <p:nvPicPr>
          <p:cNvPr id="5" name="Picture 4" descr="Chart, line chart&#10;&#10;Description automatically generated">
            <a:extLst>
              <a:ext uri="{FF2B5EF4-FFF2-40B4-BE49-F238E27FC236}">
                <a16:creationId xmlns:a16="http://schemas.microsoft.com/office/drawing/2014/main" id="{B2259D9F-C0D2-674C-2CE7-F6425C0F8DD4}"/>
              </a:ext>
            </a:extLst>
          </p:cNvPr>
          <p:cNvPicPr>
            <a:picLocks noChangeAspect="1"/>
          </p:cNvPicPr>
          <p:nvPr/>
        </p:nvPicPr>
        <p:blipFill rotWithShape="1">
          <a:blip r:embed="rId2"/>
          <a:srcRect l="6220" r="2" b="2"/>
          <a:stretch/>
        </p:blipFill>
        <p:spPr>
          <a:xfrm>
            <a:off x="6985000" y="2501159"/>
            <a:ext cx="4521200" cy="3410926"/>
          </a:xfrm>
          <a:prstGeom prst="rect">
            <a:avLst/>
          </a:prstGeom>
        </p:spPr>
      </p:pic>
    </p:spTree>
    <p:extLst>
      <p:ext uri="{BB962C8B-B14F-4D97-AF65-F5344CB8AC3E}">
        <p14:creationId xmlns:p14="http://schemas.microsoft.com/office/powerpoint/2010/main" val="10428668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3407</TotalTime>
  <Words>956</Words>
  <Application>Microsoft Macintosh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Vapor Trail</vt:lpstr>
      <vt:lpstr>Credit Card Default Detection</vt:lpstr>
      <vt:lpstr>Agenda</vt:lpstr>
      <vt:lpstr>INtroduction</vt:lpstr>
      <vt:lpstr>Data Description &amp; wrangling</vt:lpstr>
      <vt:lpstr>Feature Engineering</vt:lpstr>
      <vt:lpstr>Data Visualization</vt:lpstr>
      <vt:lpstr>Model Implementation</vt:lpstr>
      <vt:lpstr>Logistic Regression</vt:lpstr>
      <vt:lpstr>K-Nearest Neighbors (KNN) </vt:lpstr>
      <vt:lpstr>Random Forest </vt:lpstr>
      <vt:lpstr>RANDOM FOREST</vt:lpstr>
      <vt:lpstr>Artificial Neural Network (ANN) </vt:lpstr>
      <vt:lpstr>ANN</vt:lpstr>
      <vt:lpstr>ADABOOST</vt:lpstr>
      <vt:lpstr>XGBoost </vt:lpstr>
      <vt:lpstr>PowerPoint Presentation</vt:lpstr>
      <vt:lpstr>Conclusion</vt:lpstr>
      <vt:lpstr>THANK YOU  Presentation link - https://stevens.zoom.us/rec/share/vd73PsLD1rcGSSlG9KaiZFrHnWMLtwqBn8Y3vctDgKIxi6CiqQzmLI2TbXm6cgIo.kGYDkdO_kRvFPGyF?startTime=1651871029000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Detection</dc:title>
  <dc:creator>Yash Admuthe</dc:creator>
  <cp:lastModifiedBy>Yash Admuthe</cp:lastModifiedBy>
  <cp:revision>9</cp:revision>
  <dcterms:created xsi:type="dcterms:W3CDTF">2022-05-03T18:41:14Z</dcterms:created>
  <dcterms:modified xsi:type="dcterms:W3CDTF">2022-05-07T03:37:42Z</dcterms:modified>
</cp:coreProperties>
</file>