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92" r:id="rId7"/>
    <p:sldId id="261" r:id="rId8"/>
    <p:sldId id="280" r:id="rId9"/>
    <p:sldId id="284" r:id="rId10"/>
    <p:sldId id="285" r:id="rId11"/>
    <p:sldId id="289" r:id="rId12"/>
    <p:sldId id="290" r:id="rId13"/>
    <p:sldId id="291" r:id="rId14"/>
    <p:sldId id="264" r:id="rId15"/>
    <p:sldId id="287" r:id="rId16"/>
    <p:sldId id="262" r:id="rId17"/>
    <p:sldId id="283" r:id="rId18"/>
    <p:sldId id="267" r:id="rId19"/>
    <p:sldId id="268" r:id="rId20"/>
    <p:sldId id="269" r:id="rId21"/>
    <p:sldId id="271"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917" y="-2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202B550-F54C-4AA6-9DEA-AF235B1B6377}" type="datetimeFigureOut">
              <a:rPr lang="en-IN" smtClean="0"/>
              <a:t>29-12-2021</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A923B36-E0BC-4132-B7C6-633398351BFF}" type="slidenum">
              <a:rPr lang="en-IN" smtClean="0"/>
              <a:t>‹#›</a:t>
            </a:fld>
            <a:endParaRPr lang="en-IN"/>
          </a:p>
        </p:txBody>
      </p:sp>
    </p:spTree>
    <p:extLst>
      <p:ext uri="{BB962C8B-B14F-4D97-AF65-F5344CB8AC3E}">
        <p14:creationId xmlns:p14="http://schemas.microsoft.com/office/powerpoint/2010/main" val="313082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A923B36-E0BC-4132-B7C6-633398351BFF}" type="slidenum">
              <a:rPr lang="en-IN" smtClean="0"/>
              <a:t>3</a:t>
            </a:fld>
            <a:endParaRPr lang="en-IN"/>
          </a:p>
        </p:txBody>
      </p:sp>
    </p:spTree>
    <p:extLst>
      <p:ext uri="{BB962C8B-B14F-4D97-AF65-F5344CB8AC3E}">
        <p14:creationId xmlns:p14="http://schemas.microsoft.com/office/powerpoint/2010/main" val="192168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54045" y="254888"/>
            <a:ext cx="6883908" cy="422275"/>
          </a:xfrm>
          <a:prstGeom prst="rect">
            <a:avLst/>
          </a:prstGeom>
        </p:spPr>
        <p:txBody>
          <a:bodyPr wrap="square" lIns="0" tIns="0" rIns="0" bIns="0">
            <a:spAutoFit/>
          </a:bodyPr>
          <a:lstStyle>
            <a:lvl1pPr>
              <a:defRPr sz="2600" b="1" i="0">
                <a:solidFill>
                  <a:srgbClr val="FF000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11/19/2020</a:t>
            </a:r>
          </a:p>
        </p:txBody>
      </p:sp>
      <p:sp>
        <p:nvSpPr>
          <p:cNvPr id="6" name="Holder 6"/>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pPr marL="38100">
                <a:lnSpc>
                  <a:spcPct val="100000"/>
                </a:lnSpc>
                <a:spcBef>
                  <a:spcPts val="15"/>
                </a:spcBef>
              </a:pPr>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11/19/2020</a:t>
            </a:r>
          </a:p>
        </p:txBody>
      </p:sp>
      <p:sp>
        <p:nvSpPr>
          <p:cNvPr id="6" name="Holder 6"/>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pPr marL="38100">
                <a:lnSpc>
                  <a:spcPct val="100000"/>
                </a:lnSpc>
                <a:spcBef>
                  <a:spcPts val="15"/>
                </a:spcBef>
              </a:pPr>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11/19/2020</a:t>
            </a:r>
          </a:p>
        </p:txBody>
      </p:sp>
      <p:sp>
        <p:nvSpPr>
          <p:cNvPr id="7" name="Holder 7"/>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pPr marL="38100">
                <a:lnSpc>
                  <a:spcPct val="100000"/>
                </a:lnSpc>
                <a:spcBef>
                  <a:spcPts val="15"/>
                </a:spcBef>
              </a:pPr>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11/19/2020</a:t>
            </a:r>
          </a:p>
        </p:txBody>
      </p:sp>
      <p:sp>
        <p:nvSpPr>
          <p:cNvPr id="5" name="Holder 5"/>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pPr marL="38100">
                <a:lnSpc>
                  <a:spcPct val="100000"/>
                </a:lnSpc>
                <a:spcBef>
                  <a:spcPts val="15"/>
                </a:spcBef>
              </a:pPr>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200" b="0" i="0">
                <a:solidFill>
                  <a:srgbClr val="B5A787"/>
                </a:solidFill>
                <a:latin typeface="Trebuchet MS"/>
                <a:cs typeface="Trebuchet MS"/>
              </a:defRPr>
            </a:lvl1pPr>
          </a:lstStyle>
          <a:p>
            <a:pPr marL="12700">
              <a:lnSpc>
                <a:spcPct val="100000"/>
              </a:lnSpc>
              <a:spcBef>
                <a:spcPts val="15"/>
              </a:spcBef>
            </a:pPr>
            <a:r>
              <a:rPr spc="-90" dirty="0"/>
              <a:t>11/19/2020</a:t>
            </a:r>
          </a:p>
        </p:txBody>
      </p:sp>
      <p:sp>
        <p:nvSpPr>
          <p:cNvPr id="4" name="Holder 4"/>
          <p:cNvSpPr>
            <a:spLocks noGrp="1"/>
          </p:cNvSpPr>
          <p:nvPr>
            <p:ph type="sldNum" sz="quarter" idx="7"/>
          </p:nvPr>
        </p:nvSpPr>
        <p:spPr/>
        <p:txBody>
          <a:bodyPr lIns="0" tIns="0" rIns="0" bIns="0"/>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pPr marL="38100">
                <a:lnSpc>
                  <a:spcPct val="100000"/>
                </a:lnSpc>
                <a:spcBef>
                  <a:spcPts val="15"/>
                </a:spcBef>
              </a:pPr>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4183" y="3556"/>
            <a:ext cx="1093470" cy="819785"/>
          </a:xfrm>
          <a:custGeom>
            <a:avLst/>
            <a:gdLst/>
            <a:ahLst/>
            <a:cxnLst/>
            <a:rect l="l" t="t" r="r" b="b"/>
            <a:pathLst>
              <a:path w="1093470" h="819785">
                <a:moveTo>
                  <a:pt x="1093096" y="0"/>
                </a:moveTo>
                <a:lnTo>
                  <a:pt x="506" y="0"/>
                </a:lnTo>
                <a:lnTo>
                  <a:pt x="0" y="819404"/>
                </a:lnTo>
                <a:lnTo>
                  <a:pt x="55037" y="818401"/>
                </a:lnTo>
                <a:lnTo>
                  <a:pt x="108877" y="815423"/>
                </a:lnTo>
                <a:lnTo>
                  <a:pt x="161961" y="810518"/>
                </a:lnTo>
                <a:lnTo>
                  <a:pt x="214229" y="803732"/>
                </a:lnTo>
                <a:lnTo>
                  <a:pt x="265617" y="795113"/>
                </a:lnTo>
                <a:lnTo>
                  <a:pt x="316062" y="784707"/>
                </a:lnTo>
                <a:lnTo>
                  <a:pt x="365502" y="772562"/>
                </a:lnTo>
                <a:lnTo>
                  <a:pt x="413874" y="758723"/>
                </a:lnTo>
                <a:lnTo>
                  <a:pt x="461116" y="743239"/>
                </a:lnTo>
                <a:lnTo>
                  <a:pt x="507165" y="726156"/>
                </a:lnTo>
                <a:lnTo>
                  <a:pt x="551959" y="707521"/>
                </a:lnTo>
                <a:lnTo>
                  <a:pt x="595434" y="687382"/>
                </a:lnTo>
                <a:lnTo>
                  <a:pt x="637529" y="665784"/>
                </a:lnTo>
                <a:lnTo>
                  <a:pt x="678181" y="642775"/>
                </a:lnTo>
                <a:lnTo>
                  <a:pt x="717327" y="618403"/>
                </a:lnTo>
                <a:lnTo>
                  <a:pt x="754904" y="592713"/>
                </a:lnTo>
                <a:lnTo>
                  <a:pt x="790851" y="565754"/>
                </a:lnTo>
                <a:lnTo>
                  <a:pt x="825104" y="537571"/>
                </a:lnTo>
                <a:lnTo>
                  <a:pt x="857600" y="508212"/>
                </a:lnTo>
                <a:lnTo>
                  <a:pt x="888278" y="477724"/>
                </a:lnTo>
                <a:lnTo>
                  <a:pt x="917074" y="446154"/>
                </a:lnTo>
                <a:lnTo>
                  <a:pt x="943927" y="413549"/>
                </a:lnTo>
                <a:lnTo>
                  <a:pt x="968772" y="379956"/>
                </a:lnTo>
                <a:lnTo>
                  <a:pt x="991549" y="345421"/>
                </a:lnTo>
                <a:lnTo>
                  <a:pt x="1012194" y="309992"/>
                </a:lnTo>
                <a:lnTo>
                  <a:pt x="1030644" y="273715"/>
                </a:lnTo>
                <a:lnTo>
                  <a:pt x="1046837" y="236638"/>
                </a:lnTo>
                <a:lnTo>
                  <a:pt x="1060711" y="198808"/>
                </a:lnTo>
                <a:lnTo>
                  <a:pt x="1072203" y="160271"/>
                </a:lnTo>
                <a:lnTo>
                  <a:pt x="1081250" y="121075"/>
                </a:lnTo>
                <a:lnTo>
                  <a:pt x="1087790" y="81267"/>
                </a:lnTo>
                <a:lnTo>
                  <a:pt x="1091759" y="40892"/>
                </a:lnTo>
                <a:lnTo>
                  <a:pt x="1093096" y="0"/>
                </a:lnTo>
                <a:close/>
              </a:path>
            </a:pathLst>
          </a:custGeom>
          <a:solidFill>
            <a:srgbClr val="FDF9F4">
              <a:alpha val="32940"/>
            </a:srgbClr>
          </a:solidFill>
        </p:spPr>
        <p:txBody>
          <a:bodyPr wrap="square" lIns="0" tIns="0" rIns="0" bIns="0" rtlCol="0"/>
          <a:lstStyle/>
          <a:p>
            <a:endParaRPr/>
          </a:p>
        </p:txBody>
      </p:sp>
      <p:sp>
        <p:nvSpPr>
          <p:cNvPr id="18" name="bg object 18"/>
          <p:cNvSpPr/>
          <p:nvPr/>
        </p:nvSpPr>
        <p:spPr>
          <a:xfrm>
            <a:off x="4183" y="3556"/>
            <a:ext cx="1093470" cy="819785"/>
          </a:xfrm>
          <a:custGeom>
            <a:avLst/>
            <a:gdLst/>
            <a:ahLst/>
            <a:cxnLst/>
            <a:rect l="l" t="t" r="r" b="b"/>
            <a:pathLst>
              <a:path w="1093470" h="819785">
                <a:moveTo>
                  <a:pt x="1093096" y="0"/>
                </a:moveTo>
                <a:lnTo>
                  <a:pt x="1091759" y="40892"/>
                </a:lnTo>
                <a:lnTo>
                  <a:pt x="1087790" y="81267"/>
                </a:lnTo>
                <a:lnTo>
                  <a:pt x="1081250" y="121075"/>
                </a:lnTo>
                <a:lnTo>
                  <a:pt x="1072203" y="160271"/>
                </a:lnTo>
                <a:lnTo>
                  <a:pt x="1060711" y="198808"/>
                </a:lnTo>
                <a:lnTo>
                  <a:pt x="1046837" y="236638"/>
                </a:lnTo>
                <a:lnTo>
                  <a:pt x="1030644" y="273715"/>
                </a:lnTo>
                <a:lnTo>
                  <a:pt x="1012194" y="309992"/>
                </a:lnTo>
                <a:lnTo>
                  <a:pt x="991549" y="345421"/>
                </a:lnTo>
                <a:lnTo>
                  <a:pt x="968772" y="379956"/>
                </a:lnTo>
                <a:lnTo>
                  <a:pt x="943927" y="413549"/>
                </a:lnTo>
                <a:lnTo>
                  <a:pt x="917074" y="446154"/>
                </a:lnTo>
                <a:lnTo>
                  <a:pt x="888278" y="477724"/>
                </a:lnTo>
                <a:lnTo>
                  <a:pt x="857600" y="508212"/>
                </a:lnTo>
                <a:lnTo>
                  <a:pt x="825104" y="537571"/>
                </a:lnTo>
                <a:lnTo>
                  <a:pt x="790851" y="565754"/>
                </a:lnTo>
                <a:lnTo>
                  <a:pt x="754904" y="592713"/>
                </a:lnTo>
                <a:lnTo>
                  <a:pt x="717327" y="618403"/>
                </a:lnTo>
                <a:lnTo>
                  <a:pt x="678181" y="642775"/>
                </a:lnTo>
                <a:lnTo>
                  <a:pt x="637529" y="665784"/>
                </a:lnTo>
                <a:lnTo>
                  <a:pt x="595434" y="687382"/>
                </a:lnTo>
                <a:lnTo>
                  <a:pt x="551959" y="707521"/>
                </a:lnTo>
                <a:lnTo>
                  <a:pt x="507165" y="726156"/>
                </a:lnTo>
                <a:lnTo>
                  <a:pt x="461116" y="743239"/>
                </a:lnTo>
                <a:lnTo>
                  <a:pt x="413874" y="758723"/>
                </a:lnTo>
                <a:lnTo>
                  <a:pt x="365502" y="772562"/>
                </a:lnTo>
                <a:lnTo>
                  <a:pt x="316062" y="784707"/>
                </a:lnTo>
                <a:lnTo>
                  <a:pt x="265617" y="795113"/>
                </a:lnTo>
                <a:lnTo>
                  <a:pt x="214229" y="803732"/>
                </a:lnTo>
                <a:lnTo>
                  <a:pt x="161961" y="810518"/>
                </a:lnTo>
                <a:lnTo>
                  <a:pt x="108877" y="815423"/>
                </a:lnTo>
                <a:lnTo>
                  <a:pt x="55037" y="818401"/>
                </a:lnTo>
                <a:lnTo>
                  <a:pt x="506" y="819404"/>
                </a:lnTo>
                <a:lnTo>
                  <a:pt x="337" y="819404"/>
                </a:lnTo>
                <a:lnTo>
                  <a:pt x="168" y="819404"/>
                </a:lnTo>
                <a:lnTo>
                  <a:pt x="0" y="819404"/>
                </a:lnTo>
                <a:lnTo>
                  <a:pt x="506" y="0"/>
                </a:lnTo>
                <a:lnTo>
                  <a:pt x="1093096" y="0"/>
                </a:lnTo>
                <a:close/>
              </a:path>
            </a:pathLst>
          </a:custGeom>
          <a:ln w="3175">
            <a:solidFill>
              <a:srgbClr val="D2C39E"/>
            </a:solidFill>
          </a:ln>
        </p:spPr>
        <p:txBody>
          <a:bodyPr wrap="square" lIns="0" tIns="0" rIns="0" bIns="0" rtlCol="0"/>
          <a:lstStyle/>
          <a:p>
            <a:endParaRPr/>
          </a:p>
        </p:txBody>
      </p:sp>
      <p:sp>
        <p:nvSpPr>
          <p:cNvPr id="19" name="bg object 19"/>
          <p:cNvSpPr/>
          <p:nvPr/>
        </p:nvSpPr>
        <p:spPr>
          <a:xfrm>
            <a:off x="184404" y="6095"/>
            <a:ext cx="2351532" cy="1783079"/>
          </a:xfrm>
          <a:prstGeom prst="rect">
            <a:avLst/>
          </a:prstGeom>
          <a:blipFill>
            <a:blip r:embed="rId8" cstate="print"/>
            <a:stretch>
              <a:fillRect/>
            </a:stretch>
          </a:blipFill>
        </p:spPr>
        <p:txBody>
          <a:bodyPr wrap="square" lIns="0" tIns="0" rIns="0" bIns="0" rtlCol="0"/>
          <a:lstStyle/>
          <a:p>
            <a:endParaRPr/>
          </a:p>
        </p:txBody>
      </p:sp>
      <p:sp>
        <p:nvSpPr>
          <p:cNvPr id="20" name="bg object 20"/>
          <p:cNvSpPr/>
          <p:nvPr/>
        </p:nvSpPr>
        <p:spPr>
          <a:xfrm>
            <a:off x="225094" y="21081"/>
            <a:ext cx="2270125" cy="1702435"/>
          </a:xfrm>
          <a:custGeom>
            <a:avLst/>
            <a:gdLst/>
            <a:ahLst/>
            <a:cxnLst/>
            <a:rect l="l" t="t" r="r" b="b"/>
            <a:pathLst>
              <a:path w="2270125" h="1702435">
                <a:moveTo>
                  <a:pt x="0" y="851154"/>
                </a:moveTo>
                <a:lnTo>
                  <a:pt x="1308" y="809919"/>
                </a:lnTo>
                <a:lnTo>
                  <a:pt x="5194" y="769190"/>
                </a:lnTo>
                <a:lnTo>
                  <a:pt x="11599" y="729012"/>
                </a:lnTo>
                <a:lnTo>
                  <a:pt x="20462" y="689429"/>
                </a:lnTo>
                <a:lnTo>
                  <a:pt x="31724" y="650486"/>
                </a:lnTo>
                <a:lnTo>
                  <a:pt x="45326" y="612227"/>
                </a:lnTo>
                <a:lnTo>
                  <a:pt x="61208" y="574698"/>
                </a:lnTo>
                <a:lnTo>
                  <a:pt x="79312" y="537942"/>
                </a:lnTo>
                <a:lnTo>
                  <a:pt x="99576" y="502004"/>
                </a:lnTo>
                <a:lnTo>
                  <a:pt x="121943" y="466930"/>
                </a:lnTo>
                <a:lnTo>
                  <a:pt x="146353" y="432763"/>
                </a:lnTo>
                <a:lnTo>
                  <a:pt x="172745" y="399548"/>
                </a:lnTo>
                <a:lnTo>
                  <a:pt x="201062" y="367330"/>
                </a:lnTo>
                <a:lnTo>
                  <a:pt x="231243" y="336153"/>
                </a:lnTo>
                <a:lnTo>
                  <a:pt x="263228" y="306062"/>
                </a:lnTo>
                <a:lnTo>
                  <a:pt x="296959" y="277102"/>
                </a:lnTo>
                <a:lnTo>
                  <a:pt x="332376" y="249316"/>
                </a:lnTo>
                <a:lnTo>
                  <a:pt x="369419" y="222751"/>
                </a:lnTo>
                <a:lnTo>
                  <a:pt x="408030" y="197450"/>
                </a:lnTo>
                <a:lnTo>
                  <a:pt x="448148" y="173458"/>
                </a:lnTo>
                <a:lnTo>
                  <a:pt x="489715" y="150820"/>
                </a:lnTo>
                <a:lnTo>
                  <a:pt x="532670" y="129580"/>
                </a:lnTo>
                <a:lnTo>
                  <a:pt x="576954" y="109783"/>
                </a:lnTo>
                <a:lnTo>
                  <a:pt x="622509" y="91473"/>
                </a:lnTo>
                <a:lnTo>
                  <a:pt x="669274" y="74695"/>
                </a:lnTo>
                <a:lnTo>
                  <a:pt x="717190" y="59494"/>
                </a:lnTo>
                <a:lnTo>
                  <a:pt x="766197" y="45914"/>
                </a:lnTo>
                <a:lnTo>
                  <a:pt x="816237" y="34001"/>
                </a:lnTo>
                <a:lnTo>
                  <a:pt x="867249" y="23797"/>
                </a:lnTo>
                <a:lnTo>
                  <a:pt x="919175" y="15349"/>
                </a:lnTo>
                <a:lnTo>
                  <a:pt x="971954" y="8701"/>
                </a:lnTo>
                <a:lnTo>
                  <a:pt x="1025528" y="3896"/>
                </a:lnTo>
                <a:lnTo>
                  <a:pt x="1079836" y="981"/>
                </a:lnTo>
                <a:lnTo>
                  <a:pt x="1134821" y="0"/>
                </a:lnTo>
                <a:lnTo>
                  <a:pt x="1189804" y="981"/>
                </a:lnTo>
                <a:lnTo>
                  <a:pt x="1244111" y="3896"/>
                </a:lnTo>
                <a:lnTo>
                  <a:pt x="1297683" y="8701"/>
                </a:lnTo>
                <a:lnTo>
                  <a:pt x="1350460" y="15349"/>
                </a:lnTo>
                <a:lnTo>
                  <a:pt x="1402384" y="23797"/>
                </a:lnTo>
                <a:lnTo>
                  <a:pt x="1453394" y="34001"/>
                </a:lnTo>
                <a:lnTo>
                  <a:pt x="1503431" y="45914"/>
                </a:lnTo>
                <a:lnTo>
                  <a:pt x="1552436" y="59494"/>
                </a:lnTo>
                <a:lnTo>
                  <a:pt x="1600349" y="74695"/>
                </a:lnTo>
                <a:lnTo>
                  <a:pt x="1647111" y="91473"/>
                </a:lnTo>
                <a:lnTo>
                  <a:pt x="1692663" y="109783"/>
                </a:lnTo>
                <a:lnTo>
                  <a:pt x="1736944" y="129580"/>
                </a:lnTo>
                <a:lnTo>
                  <a:pt x="1779896" y="150820"/>
                </a:lnTo>
                <a:lnTo>
                  <a:pt x="1821460" y="173458"/>
                </a:lnTo>
                <a:lnTo>
                  <a:pt x="1861575" y="197450"/>
                </a:lnTo>
                <a:lnTo>
                  <a:pt x="1900182" y="222751"/>
                </a:lnTo>
                <a:lnTo>
                  <a:pt x="1937223" y="249316"/>
                </a:lnTo>
                <a:lnTo>
                  <a:pt x="1972636" y="277102"/>
                </a:lnTo>
                <a:lnTo>
                  <a:pt x="2006364" y="306062"/>
                </a:lnTo>
                <a:lnTo>
                  <a:pt x="2038347" y="336153"/>
                </a:lnTo>
                <a:lnTo>
                  <a:pt x="2068525" y="367330"/>
                </a:lnTo>
                <a:lnTo>
                  <a:pt x="2096838" y="399548"/>
                </a:lnTo>
                <a:lnTo>
                  <a:pt x="2123228" y="432763"/>
                </a:lnTo>
                <a:lnTo>
                  <a:pt x="2147635" y="466930"/>
                </a:lnTo>
                <a:lnTo>
                  <a:pt x="2170000" y="502004"/>
                </a:lnTo>
                <a:lnTo>
                  <a:pt x="2190263" y="537942"/>
                </a:lnTo>
                <a:lnTo>
                  <a:pt x="2208364" y="574698"/>
                </a:lnTo>
                <a:lnTo>
                  <a:pt x="2224245" y="612227"/>
                </a:lnTo>
                <a:lnTo>
                  <a:pt x="2237845" y="650486"/>
                </a:lnTo>
                <a:lnTo>
                  <a:pt x="2249106" y="689429"/>
                </a:lnTo>
                <a:lnTo>
                  <a:pt x="2257968" y="729012"/>
                </a:lnTo>
                <a:lnTo>
                  <a:pt x="2264372" y="769190"/>
                </a:lnTo>
                <a:lnTo>
                  <a:pt x="2268257" y="809919"/>
                </a:lnTo>
                <a:lnTo>
                  <a:pt x="2269566" y="851154"/>
                </a:lnTo>
                <a:lnTo>
                  <a:pt x="2268257" y="892388"/>
                </a:lnTo>
                <a:lnTo>
                  <a:pt x="2264372" y="933116"/>
                </a:lnTo>
                <a:lnTo>
                  <a:pt x="2257968" y="973292"/>
                </a:lnTo>
                <a:lnTo>
                  <a:pt x="2249106" y="1012873"/>
                </a:lnTo>
                <a:lnTo>
                  <a:pt x="2237845" y="1051814"/>
                </a:lnTo>
                <a:lnTo>
                  <a:pt x="2224245" y="1090069"/>
                </a:lnTo>
                <a:lnTo>
                  <a:pt x="2208364" y="1127595"/>
                </a:lnTo>
                <a:lnTo>
                  <a:pt x="2190263" y="1164347"/>
                </a:lnTo>
                <a:lnTo>
                  <a:pt x="2170000" y="1200281"/>
                </a:lnTo>
                <a:lnTo>
                  <a:pt x="2147635" y="1235351"/>
                </a:lnTo>
                <a:lnTo>
                  <a:pt x="2123228" y="1269513"/>
                </a:lnTo>
                <a:lnTo>
                  <a:pt x="2096838" y="1302723"/>
                </a:lnTo>
                <a:lnTo>
                  <a:pt x="2068525" y="1334936"/>
                </a:lnTo>
                <a:lnTo>
                  <a:pt x="2038347" y="1366107"/>
                </a:lnTo>
                <a:lnTo>
                  <a:pt x="2006364" y="1396193"/>
                </a:lnTo>
                <a:lnTo>
                  <a:pt x="1972636" y="1425148"/>
                </a:lnTo>
                <a:lnTo>
                  <a:pt x="1937223" y="1452927"/>
                </a:lnTo>
                <a:lnTo>
                  <a:pt x="1900182" y="1479487"/>
                </a:lnTo>
                <a:lnTo>
                  <a:pt x="1861575" y="1504782"/>
                </a:lnTo>
                <a:lnTo>
                  <a:pt x="1821460" y="1528769"/>
                </a:lnTo>
                <a:lnTo>
                  <a:pt x="1779896" y="1551402"/>
                </a:lnTo>
                <a:lnTo>
                  <a:pt x="1736944" y="1572636"/>
                </a:lnTo>
                <a:lnTo>
                  <a:pt x="1692663" y="1592429"/>
                </a:lnTo>
                <a:lnTo>
                  <a:pt x="1647111" y="1610734"/>
                </a:lnTo>
                <a:lnTo>
                  <a:pt x="1600349" y="1627507"/>
                </a:lnTo>
                <a:lnTo>
                  <a:pt x="1552436" y="1642704"/>
                </a:lnTo>
                <a:lnTo>
                  <a:pt x="1503431" y="1656280"/>
                </a:lnTo>
                <a:lnTo>
                  <a:pt x="1453394" y="1668190"/>
                </a:lnTo>
                <a:lnTo>
                  <a:pt x="1402384" y="1678390"/>
                </a:lnTo>
                <a:lnTo>
                  <a:pt x="1350460" y="1686836"/>
                </a:lnTo>
                <a:lnTo>
                  <a:pt x="1297683" y="1693482"/>
                </a:lnTo>
                <a:lnTo>
                  <a:pt x="1244111" y="1698285"/>
                </a:lnTo>
                <a:lnTo>
                  <a:pt x="1189804" y="1701199"/>
                </a:lnTo>
                <a:lnTo>
                  <a:pt x="1134821" y="1702181"/>
                </a:lnTo>
                <a:lnTo>
                  <a:pt x="1079836" y="1701199"/>
                </a:lnTo>
                <a:lnTo>
                  <a:pt x="1025528" y="1698285"/>
                </a:lnTo>
                <a:lnTo>
                  <a:pt x="971954" y="1693482"/>
                </a:lnTo>
                <a:lnTo>
                  <a:pt x="919175" y="1686836"/>
                </a:lnTo>
                <a:lnTo>
                  <a:pt x="867249" y="1678390"/>
                </a:lnTo>
                <a:lnTo>
                  <a:pt x="816237" y="1668190"/>
                </a:lnTo>
                <a:lnTo>
                  <a:pt x="766197" y="1656280"/>
                </a:lnTo>
                <a:lnTo>
                  <a:pt x="717190" y="1642704"/>
                </a:lnTo>
                <a:lnTo>
                  <a:pt x="669274" y="1627507"/>
                </a:lnTo>
                <a:lnTo>
                  <a:pt x="622509" y="1610734"/>
                </a:lnTo>
                <a:lnTo>
                  <a:pt x="576954" y="1592429"/>
                </a:lnTo>
                <a:lnTo>
                  <a:pt x="532670" y="1572636"/>
                </a:lnTo>
                <a:lnTo>
                  <a:pt x="489715" y="1551402"/>
                </a:lnTo>
                <a:lnTo>
                  <a:pt x="448148" y="1528769"/>
                </a:lnTo>
                <a:lnTo>
                  <a:pt x="408030" y="1504782"/>
                </a:lnTo>
                <a:lnTo>
                  <a:pt x="369419" y="1479487"/>
                </a:lnTo>
                <a:lnTo>
                  <a:pt x="332376" y="1452927"/>
                </a:lnTo>
                <a:lnTo>
                  <a:pt x="296959" y="1425148"/>
                </a:lnTo>
                <a:lnTo>
                  <a:pt x="263228" y="1396193"/>
                </a:lnTo>
                <a:lnTo>
                  <a:pt x="231243" y="1366107"/>
                </a:lnTo>
                <a:lnTo>
                  <a:pt x="201062" y="1334936"/>
                </a:lnTo>
                <a:lnTo>
                  <a:pt x="172745" y="1302723"/>
                </a:lnTo>
                <a:lnTo>
                  <a:pt x="146353" y="1269513"/>
                </a:lnTo>
                <a:lnTo>
                  <a:pt x="121943" y="1235351"/>
                </a:lnTo>
                <a:lnTo>
                  <a:pt x="99576" y="1200281"/>
                </a:lnTo>
                <a:lnTo>
                  <a:pt x="79312" y="1164347"/>
                </a:lnTo>
                <a:lnTo>
                  <a:pt x="61208" y="1127595"/>
                </a:lnTo>
                <a:lnTo>
                  <a:pt x="45326" y="1090069"/>
                </a:lnTo>
                <a:lnTo>
                  <a:pt x="31724" y="1051814"/>
                </a:lnTo>
                <a:lnTo>
                  <a:pt x="20462" y="1012873"/>
                </a:lnTo>
                <a:lnTo>
                  <a:pt x="11599" y="973292"/>
                </a:lnTo>
                <a:lnTo>
                  <a:pt x="5194" y="933116"/>
                </a:lnTo>
                <a:lnTo>
                  <a:pt x="1308" y="892388"/>
                </a:lnTo>
                <a:lnTo>
                  <a:pt x="0" y="851154"/>
                </a:lnTo>
                <a:close/>
              </a:path>
            </a:pathLst>
          </a:custGeom>
          <a:ln w="27305">
            <a:solidFill>
              <a:srgbClr val="FFF6DB"/>
            </a:solidFill>
          </a:ln>
        </p:spPr>
        <p:txBody>
          <a:bodyPr wrap="square" lIns="0" tIns="0" rIns="0" bIns="0" rtlCol="0"/>
          <a:lstStyle/>
          <a:p>
            <a:endParaRPr/>
          </a:p>
        </p:txBody>
      </p:sp>
      <p:sp>
        <p:nvSpPr>
          <p:cNvPr id="21" name="bg object 21"/>
          <p:cNvSpPr/>
          <p:nvPr/>
        </p:nvSpPr>
        <p:spPr>
          <a:xfrm>
            <a:off x="298704" y="966216"/>
            <a:ext cx="1399032" cy="1309115"/>
          </a:xfrm>
          <a:prstGeom prst="rect">
            <a:avLst/>
          </a:prstGeom>
          <a:blipFill>
            <a:blip r:embed="rId9" cstate="print"/>
            <a:stretch>
              <a:fillRect/>
            </a:stretch>
          </a:blipFill>
        </p:spPr>
        <p:txBody>
          <a:bodyPr wrap="square" lIns="0" tIns="0" rIns="0" bIns="0" rtlCol="0"/>
          <a:lstStyle/>
          <a:p>
            <a:endParaRPr/>
          </a:p>
        </p:txBody>
      </p:sp>
      <p:sp>
        <p:nvSpPr>
          <p:cNvPr id="22" name="bg object 22"/>
          <p:cNvSpPr/>
          <p:nvPr/>
        </p:nvSpPr>
        <p:spPr>
          <a:xfrm>
            <a:off x="314455" y="970376"/>
            <a:ext cx="1359705" cy="1272029"/>
          </a:xfrm>
          <a:prstGeom prst="rect">
            <a:avLst/>
          </a:prstGeom>
          <a:blipFill>
            <a:blip r:embed="rId10" cstate="print"/>
            <a:stretch>
              <a:fillRect/>
            </a:stretch>
          </a:blipFill>
        </p:spPr>
        <p:txBody>
          <a:bodyPr wrap="square" lIns="0" tIns="0" rIns="0" bIns="0" rtlCol="0"/>
          <a:lstStyle/>
          <a:p>
            <a:endParaRPr/>
          </a:p>
        </p:txBody>
      </p:sp>
      <p:sp>
        <p:nvSpPr>
          <p:cNvPr id="23" name="bg object 23"/>
          <p:cNvSpPr/>
          <p:nvPr/>
        </p:nvSpPr>
        <p:spPr>
          <a:xfrm>
            <a:off x="314455" y="970376"/>
            <a:ext cx="1360170" cy="1272540"/>
          </a:xfrm>
          <a:custGeom>
            <a:avLst/>
            <a:gdLst/>
            <a:ahLst/>
            <a:cxnLst/>
            <a:rect l="l" t="t" r="r" b="b"/>
            <a:pathLst>
              <a:path w="1360170" h="1272539">
                <a:moveTo>
                  <a:pt x="93303" y="167797"/>
                </a:moveTo>
                <a:lnTo>
                  <a:pt x="120579" y="136936"/>
                </a:lnTo>
                <a:lnTo>
                  <a:pt x="150484" y="109224"/>
                </a:lnTo>
                <a:lnTo>
                  <a:pt x="182840" y="84652"/>
                </a:lnTo>
                <a:lnTo>
                  <a:pt x="217465" y="63214"/>
                </a:lnTo>
                <a:lnTo>
                  <a:pt x="254180" y="44903"/>
                </a:lnTo>
                <a:lnTo>
                  <a:pt x="292805" y="29711"/>
                </a:lnTo>
                <a:lnTo>
                  <a:pt x="333161" y="17632"/>
                </a:lnTo>
                <a:lnTo>
                  <a:pt x="375066" y="8659"/>
                </a:lnTo>
                <a:lnTo>
                  <a:pt x="418341" y="2783"/>
                </a:lnTo>
                <a:lnTo>
                  <a:pt x="462807" y="0"/>
                </a:lnTo>
                <a:lnTo>
                  <a:pt x="508283" y="300"/>
                </a:lnTo>
                <a:lnTo>
                  <a:pt x="554590" y="3677"/>
                </a:lnTo>
                <a:lnTo>
                  <a:pt x="601547" y="10125"/>
                </a:lnTo>
                <a:lnTo>
                  <a:pt x="648974" y="19635"/>
                </a:lnTo>
                <a:lnTo>
                  <a:pt x="696693" y="32201"/>
                </a:lnTo>
                <a:lnTo>
                  <a:pt x="744522" y="47817"/>
                </a:lnTo>
                <a:lnTo>
                  <a:pt x="792281" y="66473"/>
                </a:lnTo>
                <a:lnTo>
                  <a:pt x="839792" y="88165"/>
                </a:lnTo>
                <a:lnTo>
                  <a:pt x="886873" y="112884"/>
                </a:lnTo>
                <a:lnTo>
                  <a:pt x="933345" y="140623"/>
                </a:lnTo>
                <a:lnTo>
                  <a:pt x="979029" y="171376"/>
                </a:lnTo>
                <a:lnTo>
                  <a:pt x="1023743" y="205135"/>
                </a:lnTo>
                <a:lnTo>
                  <a:pt x="1066579" y="241258"/>
                </a:lnTo>
                <a:lnTo>
                  <a:pt x="1106698" y="278990"/>
                </a:lnTo>
                <a:lnTo>
                  <a:pt x="1144053" y="318159"/>
                </a:lnTo>
                <a:lnTo>
                  <a:pt x="1178597" y="358591"/>
                </a:lnTo>
                <a:lnTo>
                  <a:pt x="1210285" y="400111"/>
                </a:lnTo>
                <a:lnTo>
                  <a:pt x="1239068" y="442547"/>
                </a:lnTo>
                <a:lnTo>
                  <a:pt x="1264900" y="485723"/>
                </a:lnTo>
                <a:lnTo>
                  <a:pt x="1287734" y="529467"/>
                </a:lnTo>
                <a:lnTo>
                  <a:pt x="1307524" y="573605"/>
                </a:lnTo>
                <a:lnTo>
                  <a:pt x="1324222" y="617963"/>
                </a:lnTo>
                <a:lnTo>
                  <a:pt x="1337782" y="662367"/>
                </a:lnTo>
                <a:lnTo>
                  <a:pt x="1348158" y="706643"/>
                </a:lnTo>
                <a:lnTo>
                  <a:pt x="1355301" y="750618"/>
                </a:lnTo>
                <a:lnTo>
                  <a:pt x="1359166" y="794118"/>
                </a:lnTo>
                <a:lnTo>
                  <a:pt x="1359705" y="836970"/>
                </a:lnTo>
                <a:lnTo>
                  <a:pt x="1356873" y="878999"/>
                </a:lnTo>
                <a:lnTo>
                  <a:pt x="1350621" y="920031"/>
                </a:lnTo>
                <a:lnTo>
                  <a:pt x="1340904" y="959894"/>
                </a:lnTo>
                <a:lnTo>
                  <a:pt x="1327674" y="998412"/>
                </a:lnTo>
                <a:lnTo>
                  <a:pt x="1310884" y="1035413"/>
                </a:lnTo>
                <a:lnTo>
                  <a:pt x="1290489" y="1070723"/>
                </a:lnTo>
                <a:lnTo>
                  <a:pt x="1266440" y="1104168"/>
                </a:lnTo>
                <a:lnTo>
                  <a:pt x="1239158" y="1135044"/>
                </a:lnTo>
                <a:lnTo>
                  <a:pt x="1209247" y="1162770"/>
                </a:lnTo>
                <a:lnTo>
                  <a:pt x="1176887" y="1187352"/>
                </a:lnTo>
                <a:lnTo>
                  <a:pt x="1142258" y="1208798"/>
                </a:lnTo>
                <a:lnTo>
                  <a:pt x="1105540" y="1227115"/>
                </a:lnTo>
                <a:lnTo>
                  <a:pt x="1066913" y="1242311"/>
                </a:lnTo>
                <a:lnTo>
                  <a:pt x="1026556" y="1254393"/>
                </a:lnTo>
                <a:lnTo>
                  <a:pt x="984649" y="1263368"/>
                </a:lnTo>
                <a:lnTo>
                  <a:pt x="941373" y="1269245"/>
                </a:lnTo>
                <a:lnTo>
                  <a:pt x="896906" y="1272029"/>
                </a:lnTo>
                <a:lnTo>
                  <a:pt x="851429" y="1271729"/>
                </a:lnTo>
                <a:lnTo>
                  <a:pt x="805122" y="1268351"/>
                </a:lnTo>
                <a:lnTo>
                  <a:pt x="758165" y="1261904"/>
                </a:lnTo>
                <a:lnTo>
                  <a:pt x="710737" y="1252394"/>
                </a:lnTo>
                <a:lnTo>
                  <a:pt x="663018" y="1239830"/>
                </a:lnTo>
                <a:lnTo>
                  <a:pt x="615188" y="1224218"/>
                </a:lnTo>
                <a:lnTo>
                  <a:pt x="567427" y="1205565"/>
                </a:lnTo>
                <a:lnTo>
                  <a:pt x="519915" y="1183880"/>
                </a:lnTo>
                <a:lnTo>
                  <a:pt x="472831" y="1159169"/>
                </a:lnTo>
                <a:lnTo>
                  <a:pt x="426356" y="1131440"/>
                </a:lnTo>
                <a:lnTo>
                  <a:pt x="380668" y="1100700"/>
                </a:lnTo>
                <a:lnTo>
                  <a:pt x="335949" y="1066957"/>
                </a:lnTo>
                <a:lnTo>
                  <a:pt x="293118" y="1030833"/>
                </a:lnTo>
                <a:lnTo>
                  <a:pt x="253003" y="993099"/>
                </a:lnTo>
                <a:lnTo>
                  <a:pt x="215650" y="953926"/>
                </a:lnTo>
                <a:lnTo>
                  <a:pt x="181107" y="913491"/>
                </a:lnTo>
                <a:lnTo>
                  <a:pt x="149421" y="871965"/>
                </a:lnTo>
                <a:lnTo>
                  <a:pt x="120638" y="829525"/>
                </a:lnTo>
                <a:lnTo>
                  <a:pt x="94806" y="786342"/>
                </a:lnTo>
                <a:lnTo>
                  <a:pt x="71971" y="742593"/>
                </a:lnTo>
                <a:lnTo>
                  <a:pt x="52181" y="698449"/>
                </a:lnTo>
                <a:lnTo>
                  <a:pt x="35482" y="654086"/>
                </a:lnTo>
                <a:lnTo>
                  <a:pt x="21921" y="609678"/>
                </a:lnTo>
                <a:lnTo>
                  <a:pt x="11545" y="565397"/>
                </a:lnTo>
                <a:lnTo>
                  <a:pt x="4402" y="521419"/>
                </a:lnTo>
                <a:lnTo>
                  <a:pt x="538" y="477917"/>
                </a:lnTo>
                <a:lnTo>
                  <a:pt x="0" y="435066"/>
                </a:lnTo>
                <a:lnTo>
                  <a:pt x="2834" y="393038"/>
                </a:lnTo>
                <a:lnTo>
                  <a:pt x="9089" y="352009"/>
                </a:lnTo>
                <a:lnTo>
                  <a:pt x="18810" y="312152"/>
                </a:lnTo>
                <a:lnTo>
                  <a:pt x="32045" y="273641"/>
                </a:lnTo>
                <a:lnTo>
                  <a:pt x="48841" y="236650"/>
                </a:lnTo>
                <a:lnTo>
                  <a:pt x="69245" y="201353"/>
                </a:lnTo>
                <a:lnTo>
                  <a:pt x="93303" y="167924"/>
                </a:lnTo>
                <a:close/>
              </a:path>
              <a:path w="1360170" h="1272539">
                <a:moveTo>
                  <a:pt x="195284" y="249204"/>
                </a:moveTo>
                <a:lnTo>
                  <a:pt x="173370" y="280735"/>
                </a:lnTo>
                <a:lnTo>
                  <a:pt x="142806" y="350493"/>
                </a:lnTo>
                <a:lnTo>
                  <a:pt x="134000" y="388214"/>
                </a:lnTo>
                <a:lnTo>
                  <a:pt x="129405" y="427492"/>
                </a:lnTo>
                <a:lnTo>
                  <a:pt x="128945" y="468077"/>
                </a:lnTo>
                <a:lnTo>
                  <a:pt x="132541" y="509714"/>
                </a:lnTo>
                <a:lnTo>
                  <a:pt x="140113" y="552151"/>
                </a:lnTo>
                <a:lnTo>
                  <a:pt x="151585" y="595136"/>
                </a:lnTo>
                <a:lnTo>
                  <a:pt x="166877" y="638416"/>
                </a:lnTo>
                <a:lnTo>
                  <a:pt x="185911" y="681739"/>
                </a:lnTo>
                <a:lnTo>
                  <a:pt x="208609" y="724852"/>
                </a:lnTo>
                <a:lnTo>
                  <a:pt x="234892" y="767502"/>
                </a:lnTo>
                <a:lnTo>
                  <a:pt x="264682" y="809437"/>
                </a:lnTo>
                <a:lnTo>
                  <a:pt x="297900" y="850405"/>
                </a:lnTo>
                <a:lnTo>
                  <a:pt x="334469" y="890152"/>
                </a:lnTo>
                <a:lnTo>
                  <a:pt x="374309" y="928427"/>
                </a:lnTo>
                <a:lnTo>
                  <a:pt x="417343" y="964976"/>
                </a:lnTo>
                <a:lnTo>
                  <a:pt x="462523" y="998836"/>
                </a:lnTo>
                <a:lnTo>
                  <a:pt x="508676" y="1029197"/>
                </a:lnTo>
                <a:lnTo>
                  <a:pt x="555540" y="1056040"/>
                </a:lnTo>
                <a:lnTo>
                  <a:pt x="602850" y="1079344"/>
                </a:lnTo>
                <a:lnTo>
                  <a:pt x="650343" y="1099089"/>
                </a:lnTo>
                <a:lnTo>
                  <a:pt x="697756" y="1115255"/>
                </a:lnTo>
                <a:lnTo>
                  <a:pt x="744824" y="1127821"/>
                </a:lnTo>
                <a:lnTo>
                  <a:pt x="791285" y="1136769"/>
                </a:lnTo>
                <a:lnTo>
                  <a:pt x="836874" y="1142077"/>
                </a:lnTo>
                <a:lnTo>
                  <a:pt x="881328" y="1143726"/>
                </a:lnTo>
                <a:lnTo>
                  <a:pt x="924383" y="1141695"/>
                </a:lnTo>
                <a:lnTo>
                  <a:pt x="965776" y="1135965"/>
                </a:lnTo>
                <a:lnTo>
                  <a:pt x="1005242" y="1126515"/>
                </a:lnTo>
                <a:lnTo>
                  <a:pt x="1042519" y="1113324"/>
                </a:lnTo>
                <a:lnTo>
                  <a:pt x="1077343" y="1096374"/>
                </a:lnTo>
                <a:lnTo>
                  <a:pt x="1109450" y="1075643"/>
                </a:lnTo>
                <a:lnTo>
                  <a:pt x="1164459" y="1022761"/>
                </a:lnTo>
                <a:lnTo>
                  <a:pt x="1186381" y="991249"/>
                </a:lnTo>
                <a:lnTo>
                  <a:pt x="1216956" y="921525"/>
                </a:lnTo>
                <a:lnTo>
                  <a:pt x="1225767" y="883818"/>
                </a:lnTo>
                <a:lnTo>
                  <a:pt x="1230364" y="844552"/>
                </a:lnTo>
                <a:lnTo>
                  <a:pt x="1230825" y="803978"/>
                </a:lnTo>
                <a:lnTo>
                  <a:pt x="1227231" y="762349"/>
                </a:lnTo>
                <a:lnTo>
                  <a:pt x="1219658" y="719919"/>
                </a:lnTo>
                <a:lnTo>
                  <a:pt x="1208185" y="676940"/>
                </a:lnTo>
                <a:lnTo>
                  <a:pt x="1192891" y="633664"/>
                </a:lnTo>
                <a:lnTo>
                  <a:pt x="1173854" y="590345"/>
                </a:lnTo>
                <a:lnTo>
                  <a:pt x="1151153" y="547235"/>
                </a:lnTo>
                <a:lnTo>
                  <a:pt x="1124866" y="504587"/>
                </a:lnTo>
                <a:lnTo>
                  <a:pt x="1095071" y="462653"/>
                </a:lnTo>
                <a:lnTo>
                  <a:pt x="1061848" y="421686"/>
                </a:lnTo>
                <a:lnTo>
                  <a:pt x="1025273" y="381939"/>
                </a:lnTo>
                <a:lnTo>
                  <a:pt x="985427" y="343665"/>
                </a:lnTo>
                <a:lnTo>
                  <a:pt x="942387" y="307116"/>
                </a:lnTo>
                <a:lnTo>
                  <a:pt x="897207" y="273255"/>
                </a:lnTo>
                <a:lnTo>
                  <a:pt x="851053" y="242891"/>
                </a:lnTo>
                <a:lnTo>
                  <a:pt x="804188" y="216043"/>
                </a:lnTo>
                <a:lnTo>
                  <a:pt x="756876" y="192732"/>
                </a:lnTo>
                <a:lnTo>
                  <a:pt x="709381" y="172979"/>
                </a:lnTo>
                <a:lnTo>
                  <a:pt x="661967" y="156804"/>
                </a:lnTo>
                <a:lnTo>
                  <a:pt x="614896" y="144228"/>
                </a:lnTo>
                <a:lnTo>
                  <a:pt x="568434" y="135270"/>
                </a:lnTo>
                <a:lnTo>
                  <a:pt x="522844" y="129951"/>
                </a:lnTo>
                <a:lnTo>
                  <a:pt x="478389" y="128292"/>
                </a:lnTo>
                <a:lnTo>
                  <a:pt x="435334" y="130312"/>
                </a:lnTo>
                <a:lnTo>
                  <a:pt x="393942" y="136033"/>
                </a:lnTo>
                <a:lnTo>
                  <a:pt x="354476" y="145474"/>
                </a:lnTo>
                <a:lnTo>
                  <a:pt x="317201" y="158657"/>
                </a:lnTo>
                <a:lnTo>
                  <a:pt x="282381" y="175600"/>
                </a:lnTo>
                <a:lnTo>
                  <a:pt x="250279" y="196326"/>
                </a:lnTo>
                <a:lnTo>
                  <a:pt x="221159" y="220854"/>
                </a:lnTo>
                <a:lnTo>
                  <a:pt x="195284" y="249204"/>
                </a:lnTo>
                <a:close/>
              </a:path>
            </a:pathLst>
          </a:custGeom>
          <a:ln w="7349">
            <a:solidFill>
              <a:srgbClr val="C6B791"/>
            </a:solidFill>
          </a:ln>
        </p:spPr>
        <p:txBody>
          <a:bodyPr wrap="square" lIns="0" tIns="0" rIns="0" bIns="0" rtlCol="0"/>
          <a:lstStyle/>
          <a:p>
            <a:endParaRPr/>
          </a:p>
        </p:txBody>
      </p:sp>
      <p:sp>
        <p:nvSpPr>
          <p:cNvPr id="24" name="bg object 24"/>
          <p:cNvSpPr/>
          <p:nvPr/>
        </p:nvSpPr>
        <p:spPr>
          <a:xfrm>
            <a:off x="1350518" y="0"/>
            <a:ext cx="10841990" cy="6858000"/>
          </a:xfrm>
          <a:custGeom>
            <a:avLst/>
            <a:gdLst/>
            <a:ahLst/>
            <a:cxnLst/>
            <a:rect l="l" t="t" r="r" b="b"/>
            <a:pathLst>
              <a:path w="10841990" h="6858000">
                <a:moveTo>
                  <a:pt x="10841482" y="0"/>
                </a:moveTo>
                <a:lnTo>
                  <a:pt x="0" y="0"/>
                </a:lnTo>
                <a:lnTo>
                  <a:pt x="0" y="6858000"/>
                </a:lnTo>
                <a:lnTo>
                  <a:pt x="10841482" y="6858000"/>
                </a:lnTo>
                <a:lnTo>
                  <a:pt x="10841482" y="0"/>
                </a:lnTo>
                <a:close/>
              </a:path>
            </a:pathLst>
          </a:custGeom>
          <a:solidFill>
            <a:srgbClr val="FFFFFF"/>
          </a:solidFill>
        </p:spPr>
        <p:txBody>
          <a:bodyPr wrap="square" lIns="0" tIns="0" rIns="0" bIns="0" rtlCol="0"/>
          <a:lstStyle/>
          <a:p>
            <a:endParaRPr/>
          </a:p>
        </p:txBody>
      </p:sp>
      <p:sp>
        <p:nvSpPr>
          <p:cNvPr id="25" name="bg object 25"/>
          <p:cNvSpPr/>
          <p:nvPr/>
        </p:nvSpPr>
        <p:spPr>
          <a:xfrm>
            <a:off x="1274064" y="0"/>
            <a:ext cx="179831" cy="6857999"/>
          </a:xfrm>
          <a:prstGeom prst="rect">
            <a:avLst/>
          </a:prstGeom>
          <a:blipFill>
            <a:blip r:embed="rId11" cstate="print"/>
            <a:stretch>
              <a:fillRect/>
            </a:stretch>
          </a:blipFill>
        </p:spPr>
        <p:txBody>
          <a:bodyPr wrap="square" lIns="0" tIns="0" rIns="0" bIns="0" rtlCol="0"/>
          <a:lstStyle/>
          <a:p>
            <a:endParaRPr/>
          </a:p>
        </p:txBody>
      </p:sp>
      <p:sp>
        <p:nvSpPr>
          <p:cNvPr id="26" name="bg object 26"/>
          <p:cNvSpPr/>
          <p:nvPr/>
        </p:nvSpPr>
        <p:spPr>
          <a:xfrm>
            <a:off x="1353312" y="0"/>
            <a:ext cx="97790" cy="6858000"/>
          </a:xfrm>
          <a:custGeom>
            <a:avLst/>
            <a:gdLst/>
            <a:ahLst/>
            <a:cxnLst/>
            <a:rect l="l" t="t" r="r" b="b"/>
            <a:pathLst>
              <a:path w="97790" h="6858000">
                <a:moveTo>
                  <a:pt x="97536" y="0"/>
                </a:moveTo>
                <a:lnTo>
                  <a:pt x="0" y="0"/>
                </a:lnTo>
                <a:lnTo>
                  <a:pt x="0" y="6858000"/>
                </a:lnTo>
                <a:lnTo>
                  <a:pt x="97536" y="6858000"/>
                </a:lnTo>
                <a:lnTo>
                  <a:pt x="97536"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4323080" y="305180"/>
            <a:ext cx="3545840" cy="680719"/>
          </a:xfrm>
          <a:prstGeom prst="rect">
            <a:avLst/>
          </a:prstGeom>
        </p:spPr>
        <p:txBody>
          <a:bodyPr wrap="square" lIns="0" tIns="0" rIns="0" bIns="0">
            <a:spAutoFit/>
          </a:bodyPr>
          <a:lstStyle>
            <a:lvl1pPr>
              <a:defRPr sz="43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2025650" y="1281683"/>
            <a:ext cx="9380220" cy="3670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820916" y="6546434"/>
            <a:ext cx="720725" cy="202565"/>
          </a:xfrm>
          <a:prstGeom prst="rect">
            <a:avLst/>
          </a:prstGeom>
        </p:spPr>
        <p:txBody>
          <a:bodyPr wrap="square" lIns="0" tIns="0" rIns="0" bIns="0">
            <a:spAutoFit/>
          </a:bodyPr>
          <a:lstStyle>
            <a:lvl1pPr>
              <a:defRPr sz="1200" b="0" i="0">
                <a:solidFill>
                  <a:srgbClr val="B5A787"/>
                </a:solidFill>
                <a:latin typeface="Trebuchet MS"/>
                <a:cs typeface="Trebuchet MS"/>
              </a:defRPr>
            </a:lvl1pPr>
          </a:lstStyle>
          <a:p>
            <a:pPr marL="12700">
              <a:lnSpc>
                <a:spcPct val="100000"/>
              </a:lnSpc>
              <a:spcBef>
                <a:spcPts val="15"/>
              </a:spcBef>
            </a:pPr>
            <a:r>
              <a:rPr spc="-90" dirty="0"/>
              <a:t>11/19/2020</a:t>
            </a:r>
          </a:p>
        </p:txBody>
      </p:sp>
      <p:sp>
        <p:nvSpPr>
          <p:cNvPr id="6" name="Holder 6"/>
          <p:cNvSpPr>
            <a:spLocks noGrp="1"/>
          </p:cNvSpPr>
          <p:nvPr>
            <p:ph type="sldNum" sz="quarter" idx="7"/>
          </p:nvPr>
        </p:nvSpPr>
        <p:spPr>
          <a:xfrm>
            <a:off x="11675998" y="6546434"/>
            <a:ext cx="228600" cy="202565"/>
          </a:xfrm>
          <a:prstGeom prst="rect">
            <a:avLst/>
          </a:prstGeom>
        </p:spPr>
        <p:txBody>
          <a:bodyPr wrap="square" lIns="0" tIns="0" rIns="0" bIns="0">
            <a:spAutoFit/>
          </a:bodyPr>
          <a:lstStyle>
            <a:lvl1pPr>
              <a:defRPr sz="1200" b="0" i="0">
                <a:solidFill>
                  <a:srgbClr val="B5A787"/>
                </a:solidFill>
                <a:latin typeface="Trebuchet MS"/>
                <a:cs typeface="Trebuchet MS"/>
              </a:defRPr>
            </a:lvl1pPr>
          </a:lstStyle>
          <a:p>
            <a:pPr marL="38100">
              <a:lnSpc>
                <a:spcPct val="100000"/>
              </a:lnSpc>
              <a:spcBef>
                <a:spcPts val="15"/>
              </a:spcBef>
            </a:pPr>
            <a:fld id="{81D60167-4931-47E6-BA6A-407CBD079E47}" type="slidenum">
              <a:rPr spc="-30" dirty="0"/>
              <a:pPr marL="38100">
                <a:lnSpc>
                  <a:spcPct val="100000"/>
                </a:lnSpc>
                <a:spcBef>
                  <a:spcPts val="15"/>
                </a:spcBef>
              </a:pPr>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1716151" y="1759582"/>
            <a:ext cx="9296400" cy="2536592"/>
          </a:xfrm>
          <a:prstGeom prst="rect">
            <a:avLst/>
          </a:prstGeom>
        </p:spPr>
        <p:txBody>
          <a:bodyPr vert="horz" wrap="square" lIns="0" tIns="12700" rIns="0" bIns="0" rtlCol="0" anchor="b">
            <a:spAutoFit/>
          </a:bodyPr>
          <a:lstStyle/>
          <a:p>
            <a:pPr marR="18415" algn="l">
              <a:lnSpc>
                <a:spcPct val="100000"/>
              </a:lnSpc>
              <a:spcBef>
                <a:spcPts val="95"/>
              </a:spcBef>
            </a:pPr>
            <a:r>
              <a:rPr lang="en-IN" sz="2800" b="1" spc="125" dirty="0">
                <a:solidFill>
                  <a:srgbClr val="C00000"/>
                </a:solidFill>
                <a:latin typeface="Times New Roman" panose="02020603050405020304" pitchFamily="18" charset="0"/>
                <a:cs typeface="Times New Roman" panose="02020603050405020304" pitchFamily="18" charset="0"/>
              </a:rPr>
              <a:t>                                        </a:t>
            </a:r>
            <a:r>
              <a:rPr lang="en-IN" sz="2400" b="1" spc="125" dirty="0">
                <a:solidFill>
                  <a:srgbClr val="C00000"/>
                </a:solidFill>
                <a:latin typeface="Times New Roman" panose="02020603050405020304" pitchFamily="18" charset="0"/>
                <a:cs typeface="Times New Roman" panose="02020603050405020304" pitchFamily="18" charset="0"/>
              </a:rPr>
              <a:t>A</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a:solidFill>
                  <a:srgbClr val="C00000"/>
                </a:solidFill>
                <a:latin typeface="Times New Roman" panose="02020603050405020304" pitchFamily="18" charset="0"/>
                <a:cs typeface="Times New Roman" panose="02020603050405020304" pitchFamily="18" charset="0"/>
              </a:rPr>
              <a:t>Project </a:t>
            </a:r>
            <a:r>
              <a:rPr lang="en-IN" sz="2400" b="1" spc="-25" dirty="0">
                <a:solidFill>
                  <a:srgbClr val="C00000"/>
                </a:solidFill>
                <a:latin typeface="Times New Roman" panose="02020603050405020304" pitchFamily="18" charset="0"/>
                <a:cs typeface="Times New Roman" panose="02020603050405020304" pitchFamily="18" charset="0"/>
              </a:rPr>
              <a:t>Stage-I </a:t>
            </a:r>
            <a:r>
              <a:rPr lang="en-IN" sz="2400" b="1" spc="-140" dirty="0">
                <a:solidFill>
                  <a:srgbClr val="C00000"/>
                </a:solidFill>
                <a:latin typeface="Times New Roman" panose="02020603050405020304" pitchFamily="18" charset="0"/>
                <a:cs typeface="Times New Roman" panose="02020603050405020304" pitchFamily="18" charset="0"/>
              </a:rPr>
              <a:t>: </a:t>
            </a:r>
            <a:r>
              <a:rPr lang="en-IN" sz="2400" b="1" spc="-5" dirty="0">
                <a:solidFill>
                  <a:srgbClr val="C00000"/>
                </a:solidFill>
                <a:latin typeface="Times New Roman" panose="02020603050405020304" pitchFamily="18" charset="0"/>
                <a:cs typeface="Times New Roman" panose="02020603050405020304" pitchFamily="18" charset="0"/>
              </a:rPr>
              <a:t>Seminar</a:t>
            </a:r>
            <a:r>
              <a:rPr lang="en-IN" sz="2400" b="1" spc="-90" dirty="0">
                <a:solidFill>
                  <a:srgbClr val="C00000"/>
                </a:solidFill>
                <a:latin typeface="Times New Roman" panose="02020603050405020304" pitchFamily="18" charset="0"/>
                <a:cs typeface="Times New Roman" panose="02020603050405020304" pitchFamily="18" charset="0"/>
              </a:rPr>
              <a:t> </a:t>
            </a:r>
            <a:r>
              <a:rPr lang="en-IN" sz="2400" b="1" spc="-50" dirty="0">
                <a:solidFill>
                  <a:srgbClr val="C00000"/>
                </a:solidFill>
                <a:latin typeface="Times New Roman" panose="02020603050405020304" pitchFamily="18" charset="0"/>
                <a:cs typeface="Times New Roman" panose="02020603050405020304" pitchFamily="18" charset="0"/>
              </a:rPr>
              <a:t>on</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800" b="1">
                <a:latin typeface="Times New Roman" panose="02020603050405020304" pitchFamily="18" charset="0"/>
                <a:cs typeface="Times New Roman" panose="02020603050405020304" pitchFamily="18" charset="0"/>
              </a:rPr>
              <a:t>    </a:t>
            </a:r>
            <a:r>
              <a:rPr lang="en-US" sz="2800" b="1">
                <a:solidFill>
                  <a:srgbClr val="C00000"/>
                </a:solidFill>
                <a:latin typeface="Times New Roman" panose="02020603050405020304" pitchFamily="18" charset="0"/>
                <a:cs typeface="Times New Roman" panose="02020603050405020304" pitchFamily="18" charset="0"/>
              </a:rPr>
              <a:t>“ IOT based smart wearable device to monitor covid     </a:t>
            </a:r>
            <a:br>
              <a:rPr lang="en-US" sz="2800" b="1">
                <a:solidFill>
                  <a:srgbClr val="C00000"/>
                </a:solidFill>
                <a:latin typeface="Times New Roman" panose="02020603050405020304" pitchFamily="18" charset="0"/>
                <a:cs typeface="Times New Roman" panose="02020603050405020304" pitchFamily="18" charset="0"/>
              </a:rPr>
            </a:br>
            <a:r>
              <a:rPr lang="en-US" sz="2800" b="1">
                <a:solidFill>
                  <a:srgbClr val="C00000"/>
                </a:solidFill>
                <a:latin typeface="Times New Roman" panose="02020603050405020304" pitchFamily="18" charset="0"/>
                <a:cs typeface="Times New Roman" panose="02020603050405020304" pitchFamily="18" charset="0"/>
              </a:rPr>
              <a:t>                          -19 patients remotely.”</a:t>
            </a: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endParaRPr sz="2800" b="1" dirty="0">
              <a:latin typeface="Times New Roman" panose="02020603050405020304" pitchFamily="18" charset="0"/>
              <a:cs typeface="Times New Roman" panose="02020603050405020304" pitchFamily="18" charset="0"/>
            </a:endParaRPr>
          </a:p>
        </p:txBody>
      </p:sp>
      <p:sp>
        <p:nvSpPr>
          <p:cNvPr id="15" name="object 15"/>
          <p:cNvSpPr txBox="1"/>
          <p:nvPr/>
        </p:nvSpPr>
        <p:spPr>
          <a:xfrm>
            <a:off x="2697226" y="5334000"/>
            <a:ext cx="7334250" cy="966931"/>
          </a:xfrm>
          <a:prstGeom prst="rect">
            <a:avLst/>
          </a:prstGeom>
        </p:spPr>
        <p:txBody>
          <a:bodyPr vert="horz" wrap="square" lIns="0" tIns="88900" rIns="0" bIns="0" rtlCol="0">
            <a:spAutoFit/>
          </a:bodyPr>
          <a:lstStyle/>
          <a:p>
            <a:pPr marL="635" algn="ctr">
              <a:lnSpc>
                <a:spcPct val="100000"/>
              </a:lnSpc>
              <a:spcBef>
                <a:spcPts val="700"/>
              </a:spcBef>
              <a:tabLst>
                <a:tab pos="1867535" algn="l"/>
                <a:tab pos="2400300" algn="l"/>
              </a:tabLst>
            </a:pPr>
            <a:r>
              <a:rPr sz="2600" b="1" dirty="0">
                <a:solidFill>
                  <a:srgbClr val="00AF50"/>
                </a:solidFill>
                <a:latin typeface="Times New Roman"/>
                <a:cs typeface="Times New Roman"/>
              </a:rPr>
              <a:t>Department	Of	E&amp;TC</a:t>
            </a:r>
            <a:endParaRPr sz="2600">
              <a:latin typeface="Times New Roman"/>
              <a:cs typeface="Times New Roman"/>
            </a:endParaRPr>
          </a:p>
          <a:p>
            <a:pPr algn="ctr">
              <a:lnSpc>
                <a:spcPct val="100000"/>
              </a:lnSpc>
              <a:spcBef>
                <a:spcPts val="600"/>
              </a:spcBef>
            </a:pPr>
            <a:r>
              <a:rPr sz="2600" b="1" dirty="0">
                <a:solidFill>
                  <a:srgbClr val="FF3300"/>
                </a:solidFill>
                <a:latin typeface="Times New Roman"/>
                <a:cs typeface="Times New Roman"/>
              </a:rPr>
              <a:t>Jayawantrao Sawant College Of Engineering,</a:t>
            </a:r>
            <a:r>
              <a:rPr sz="2600" b="1" spc="-160" dirty="0">
                <a:solidFill>
                  <a:srgbClr val="FF3300"/>
                </a:solidFill>
                <a:latin typeface="Times New Roman"/>
                <a:cs typeface="Times New Roman"/>
              </a:rPr>
              <a:t> </a:t>
            </a:r>
            <a:r>
              <a:rPr sz="2600" b="1" dirty="0">
                <a:solidFill>
                  <a:srgbClr val="FF3300"/>
                </a:solidFill>
                <a:latin typeface="Times New Roman"/>
                <a:cs typeface="Times New Roman"/>
              </a:rPr>
              <a:t>Pune.</a:t>
            </a:r>
            <a:endParaRPr sz="2600">
              <a:latin typeface="Times New Roman"/>
              <a:cs typeface="Times New Roman"/>
            </a:endParaRPr>
          </a:p>
        </p:txBody>
      </p:sp>
      <p:grpSp>
        <p:nvGrpSpPr>
          <p:cNvPr id="16" name="object 16"/>
          <p:cNvGrpSpPr/>
          <p:nvPr/>
        </p:nvGrpSpPr>
        <p:grpSpPr>
          <a:xfrm>
            <a:off x="1971305" y="88722"/>
            <a:ext cx="10084435" cy="5216639"/>
            <a:chOff x="1433322" y="214122"/>
            <a:chExt cx="10084435" cy="4280203"/>
          </a:xfrm>
        </p:grpSpPr>
        <p:sp>
          <p:nvSpPr>
            <p:cNvPr id="17" name="object 17"/>
            <p:cNvSpPr/>
            <p:nvPr/>
          </p:nvSpPr>
          <p:spPr>
            <a:xfrm>
              <a:off x="1433322" y="214122"/>
              <a:ext cx="10084435" cy="1057275"/>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5700522" y="3283368"/>
              <a:ext cx="1498600" cy="1210957"/>
            </a:xfrm>
            <a:prstGeom prst="rect">
              <a:avLst/>
            </a:prstGeom>
            <a:blipFill>
              <a:blip r:embed="rId3" cstate="print"/>
              <a:stretch>
                <a:fillRect/>
              </a:stretch>
            </a:blipFill>
          </p:spPr>
          <p:txBody>
            <a:bodyPr wrap="square" lIns="0" tIns="0" rIns="0" bIns="0" rtlCol="0"/>
            <a:lstStyle/>
            <a:p>
              <a:endParaRPr/>
            </a:p>
          </p:txBody>
        </p:sp>
      </p:grpSp>
      <p:sp>
        <p:nvSpPr>
          <p:cNvPr id="19" name="object 19"/>
          <p:cNvSpPr txBox="1"/>
          <p:nvPr/>
        </p:nvSpPr>
        <p:spPr>
          <a:xfrm>
            <a:off x="1524000" y="3276600"/>
            <a:ext cx="3124200" cy="2028761"/>
          </a:xfrm>
          <a:prstGeom prst="rect">
            <a:avLst/>
          </a:prstGeom>
        </p:spPr>
        <p:txBody>
          <a:bodyPr vert="horz" wrap="square" lIns="0" tIns="12700" rIns="0" bIns="0" rtlCol="0">
            <a:spAutoFit/>
          </a:bodyPr>
          <a:lstStyle/>
          <a:p>
            <a:pPr marL="12700" marR="5080" indent="713105">
              <a:spcBef>
                <a:spcPts val="100"/>
              </a:spcBef>
            </a:pPr>
            <a:r>
              <a:rPr lang="en-US" b="1" spc="-5" dirty="0">
                <a:solidFill>
                  <a:srgbClr val="FF0000"/>
                </a:solidFill>
                <a:latin typeface="Times New Roman"/>
                <a:cs typeface="Times New Roman"/>
              </a:rPr>
              <a:t>By:</a:t>
            </a:r>
          </a:p>
          <a:p>
            <a:pPr marL="12700" marR="5080" indent="713105">
              <a:spcBef>
                <a:spcPts val="100"/>
              </a:spcBef>
            </a:pPr>
            <a:r>
              <a:rPr lang="en-US" b="1" spc="-5">
                <a:solidFill>
                  <a:srgbClr val="FF0000"/>
                </a:solidFill>
                <a:latin typeface="Times New Roman"/>
                <a:cs typeface="Times New Roman"/>
              </a:rPr>
              <a:t>1)Sakshi Maskar </a:t>
            </a:r>
            <a:endParaRPr lang="en-US" b="1" spc="-5" dirty="0">
              <a:solidFill>
                <a:srgbClr val="FF0000"/>
              </a:solidFill>
              <a:latin typeface="Times New Roman"/>
              <a:cs typeface="Times New Roman"/>
            </a:endParaRPr>
          </a:p>
          <a:p>
            <a:pPr marL="12700" marR="5080" indent="713105">
              <a:spcBef>
                <a:spcPts val="100"/>
              </a:spcBef>
            </a:pPr>
            <a:r>
              <a:rPr b="1" dirty="0">
                <a:solidFill>
                  <a:srgbClr val="FF0000"/>
                </a:solidFill>
                <a:latin typeface="Times New Roman"/>
                <a:cs typeface="Times New Roman"/>
              </a:rPr>
              <a:t>Roll</a:t>
            </a:r>
            <a:r>
              <a:rPr b="1" spc="-55" dirty="0">
                <a:solidFill>
                  <a:srgbClr val="FF0000"/>
                </a:solidFill>
                <a:latin typeface="Times New Roman"/>
                <a:cs typeface="Times New Roman"/>
              </a:rPr>
              <a:t> </a:t>
            </a:r>
            <a:r>
              <a:rPr b="1" spc="-5" dirty="0">
                <a:solidFill>
                  <a:srgbClr val="FF0000"/>
                </a:solidFill>
                <a:latin typeface="Times New Roman"/>
                <a:cs typeface="Times New Roman"/>
              </a:rPr>
              <a:t>no</a:t>
            </a:r>
            <a:r>
              <a:rPr b="1" spc="-5">
                <a:solidFill>
                  <a:srgbClr val="FF0000"/>
                </a:solidFill>
                <a:latin typeface="Times New Roman"/>
                <a:cs typeface="Times New Roman"/>
              </a:rPr>
              <a:t>. </a:t>
            </a:r>
            <a:r>
              <a:rPr lang="en-US" b="1" spc="-5">
                <a:solidFill>
                  <a:srgbClr val="FF0000"/>
                </a:solidFill>
                <a:latin typeface="Times New Roman"/>
                <a:cs typeface="Times New Roman"/>
              </a:rPr>
              <a:t>4134</a:t>
            </a:r>
            <a:endParaRPr lang="en-US" b="1" spc="-5" dirty="0">
              <a:solidFill>
                <a:srgbClr val="FF0000"/>
              </a:solidFill>
              <a:latin typeface="Times New Roman"/>
              <a:cs typeface="Times New Roman"/>
            </a:endParaRPr>
          </a:p>
          <a:p>
            <a:pPr marL="12700" marR="5080" indent="713105">
              <a:spcBef>
                <a:spcPts val="100"/>
              </a:spcBef>
            </a:pPr>
            <a:r>
              <a:rPr lang="en-US" b="1" spc="-5">
                <a:solidFill>
                  <a:srgbClr val="FF0000"/>
                </a:solidFill>
                <a:latin typeface="Times New Roman"/>
                <a:cs typeface="Times New Roman"/>
              </a:rPr>
              <a:t>2)Madhvi Mote   </a:t>
            </a:r>
            <a:endParaRPr lang="en-US" b="1" spc="-5" dirty="0">
              <a:solidFill>
                <a:srgbClr val="FF0000"/>
              </a:solidFill>
              <a:latin typeface="Times New Roman"/>
              <a:cs typeface="Times New Roman"/>
            </a:endParaRPr>
          </a:p>
          <a:p>
            <a:pPr marL="12700" marR="5080" indent="713105">
              <a:spcBef>
                <a:spcPts val="100"/>
              </a:spcBef>
            </a:pPr>
            <a:r>
              <a:rPr lang="en-US" b="1" spc="-5" dirty="0">
                <a:solidFill>
                  <a:srgbClr val="FF0000"/>
                </a:solidFill>
                <a:latin typeface="Times New Roman"/>
                <a:cs typeface="Times New Roman"/>
              </a:rPr>
              <a:t>Roll No</a:t>
            </a:r>
            <a:r>
              <a:rPr lang="en-US" b="1" spc="-5">
                <a:solidFill>
                  <a:srgbClr val="FF0000"/>
                </a:solidFill>
                <a:latin typeface="Times New Roman"/>
                <a:cs typeface="Times New Roman"/>
              </a:rPr>
              <a:t>.4235</a:t>
            </a:r>
            <a:endParaRPr lang="en-US" b="1" spc="-5" dirty="0">
              <a:solidFill>
                <a:srgbClr val="FF0000"/>
              </a:solidFill>
              <a:latin typeface="Times New Roman"/>
              <a:cs typeface="Times New Roman"/>
            </a:endParaRPr>
          </a:p>
          <a:p>
            <a:pPr marL="12700" marR="5080" indent="713105">
              <a:spcBef>
                <a:spcPts val="100"/>
              </a:spcBef>
            </a:pPr>
            <a:r>
              <a:rPr lang="en-US" b="1" spc="-5">
                <a:solidFill>
                  <a:srgbClr val="FF0000"/>
                </a:solidFill>
                <a:latin typeface="Times New Roman"/>
                <a:cs typeface="Times New Roman"/>
              </a:rPr>
              <a:t>3)Yadnesh Kayande </a:t>
            </a:r>
            <a:endParaRPr lang="en-US" b="1" spc="-5" dirty="0">
              <a:solidFill>
                <a:srgbClr val="FF0000"/>
              </a:solidFill>
              <a:latin typeface="Times New Roman"/>
              <a:cs typeface="Times New Roman"/>
            </a:endParaRPr>
          </a:p>
          <a:p>
            <a:pPr marL="12700" marR="5080" indent="713105">
              <a:spcBef>
                <a:spcPts val="100"/>
              </a:spcBef>
            </a:pPr>
            <a:r>
              <a:rPr b="1" dirty="0">
                <a:solidFill>
                  <a:srgbClr val="FF0000"/>
                </a:solidFill>
                <a:latin typeface="Times New Roman"/>
                <a:cs typeface="Times New Roman"/>
              </a:rPr>
              <a:t>Roll</a:t>
            </a:r>
            <a:r>
              <a:rPr b="1" spc="-55" dirty="0">
                <a:solidFill>
                  <a:srgbClr val="FF0000"/>
                </a:solidFill>
                <a:latin typeface="Times New Roman"/>
                <a:cs typeface="Times New Roman"/>
              </a:rPr>
              <a:t> </a:t>
            </a:r>
            <a:r>
              <a:rPr b="1" spc="-5" dirty="0">
                <a:solidFill>
                  <a:srgbClr val="FF0000"/>
                </a:solidFill>
                <a:latin typeface="Times New Roman"/>
                <a:cs typeface="Times New Roman"/>
              </a:rPr>
              <a:t>no</a:t>
            </a:r>
            <a:r>
              <a:rPr b="1" spc="-5">
                <a:solidFill>
                  <a:srgbClr val="FF0000"/>
                </a:solidFill>
                <a:latin typeface="Times New Roman"/>
                <a:cs typeface="Times New Roman"/>
              </a:rPr>
              <a:t>.</a:t>
            </a:r>
            <a:r>
              <a:rPr lang="en-US" b="1" spc="-5">
                <a:solidFill>
                  <a:srgbClr val="FF0000"/>
                </a:solidFill>
                <a:latin typeface="Times New Roman"/>
                <a:cs typeface="Times New Roman"/>
              </a:rPr>
              <a:t>4136</a:t>
            </a:r>
            <a:endParaRPr dirty="0">
              <a:latin typeface="Times New Roman"/>
              <a:cs typeface="Times New Roman"/>
            </a:endParaRPr>
          </a:p>
        </p:txBody>
      </p:sp>
      <p:sp>
        <p:nvSpPr>
          <p:cNvPr id="22" name="object 22"/>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1</a:t>
            </a:fld>
            <a:endParaRPr spc="-30" dirty="0"/>
          </a:p>
        </p:txBody>
      </p:sp>
      <p:sp>
        <p:nvSpPr>
          <p:cNvPr id="20" name="object 20"/>
          <p:cNvSpPr txBox="1"/>
          <p:nvPr/>
        </p:nvSpPr>
        <p:spPr>
          <a:xfrm>
            <a:off x="8534400" y="3733800"/>
            <a:ext cx="2514600" cy="566822"/>
          </a:xfrm>
          <a:prstGeom prst="rect">
            <a:avLst/>
          </a:prstGeom>
        </p:spPr>
        <p:txBody>
          <a:bodyPr vert="horz" wrap="square" lIns="0" tIns="12700" rIns="0" bIns="0" rtlCol="0">
            <a:spAutoFit/>
          </a:bodyPr>
          <a:lstStyle/>
          <a:p>
            <a:pPr algn="ctr">
              <a:lnSpc>
                <a:spcPct val="100000"/>
              </a:lnSpc>
              <a:spcBef>
                <a:spcPts val="100"/>
              </a:spcBef>
            </a:pPr>
            <a:r>
              <a:rPr sz="1800" b="1" spc="-5" dirty="0">
                <a:solidFill>
                  <a:srgbClr val="FF0000"/>
                </a:solidFill>
                <a:latin typeface="Times New Roman"/>
                <a:cs typeface="Times New Roman"/>
              </a:rPr>
              <a:t>Guided</a:t>
            </a:r>
            <a:r>
              <a:rPr sz="1800" b="1" spc="-30" dirty="0">
                <a:solidFill>
                  <a:srgbClr val="FF0000"/>
                </a:solidFill>
                <a:latin typeface="Times New Roman"/>
                <a:cs typeface="Times New Roman"/>
              </a:rPr>
              <a:t> </a:t>
            </a:r>
            <a:r>
              <a:rPr sz="1800" b="1" dirty="0">
                <a:solidFill>
                  <a:srgbClr val="FF0000"/>
                </a:solidFill>
                <a:latin typeface="Times New Roman"/>
                <a:cs typeface="Times New Roman"/>
              </a:rPr>
              <a:t>By:</a:t>
            </a:r>
            <a:endParaRPr sz="1800">
              <a:latin typeface="Times New Roman"/>
              <a:cs typeface="Times New Roman"/>
            </a:endParaRPr>
          </a:p>
          <a:p>
            <a:pPr algn="ctr">
              <a:lnSpc>
                <a:spcPct val="100000"/>
              </a:lnSpc>
            </a:pPr>
            <a:r>
              <a:rPr lang="en-US" sz="1800" b="1" spc="-5">
                <a:solidFill>
                  <a:srgbClr val="FF0000"/>
                </a:solidFill>
                <a:latin typeface="Times New Roman"/>
                <a:cs typeface="Times New Roman"/>
              </a:rPr>
              <a:t>Prof.V.P.Patil</a:t>
            </a:r>
            <a:endParaRPr sz="1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7252F276-8D0F-1146-A529-3D3E61A43BC8}"/>
              </a:ext>
            </a:extLst>
          </p:cNvPr>
          <p:cNvSpPr>
            <a:spLocks noGrp="1"/>
          </p:cNvSpPr>
          <p:nvPr>
            <p:ph type="body" idx="1"/>
          </p:nvPr>
        </p:nvSpPr>
        <p:spPr>
          <a:xfrm>
            <a:off x="1862941" y="383475"/>
            <a:ext cx="8862573" cy="4431983"/>
          </a:xfrm>
        </p:spPr>
        <p:txBody>
          <a:bodyPr/>
          <a:lstStyle/>
          <a:p>
            <a:pPr algn="just"/>
            <a:r>
              <a:rPr lang="en-GB" b="1" i="0" dirty="0">
                <a:solidFill>
                  <a:srgbClr val="008000"/>
                </a:solidFill>
                <a:effectLst/>
                <a:latin typeface="Poppins" pitchFamily="2" charset="0"/>
              </a:rPr>
              <a:t>ESP8266</a:t>
            </a:r>
            <a:r>
              <a:rPr lang="en-GB" b="1" i="0" dirty="0" smtClean="0">
                <a:solidFill>
                  <a:srgbClr val="008000"/>
                </a:solidFill>
                <a:effectLst/>
                <a:latin typeface="Poppins" pitchFamily="2" charset="0"/>
              </a:rPr>
              <a:t>:</a:t>
            </a:r>
          </a:p>
          <a:p>
            <a:pPr algn="just"/>
            <a:endParaRPr lang="en-GB" b="1" i="0" dirty="0">
              <a:solidFill>
                <a:srgbClr val="008000"/>
              </a:solidFill>
              <a:effectLst/>
              <a:latin typeface="Poppins" pitchFamily="2" charset="0"/>
            </a:endParaRPr>
          </a:p>
          <a:p>
            <a:pPr algn="just"/>
            <a:r>
              <a:rPr lang="en-GB" b="0" i="0" dirty="0">
                <a:solidFill>
                  <a:srgbClr val="000000"/>
                </a:solidFill>
                <a:effectLst/>
                <a:latin typeface="Times New Roman" pitchFamily="18" charset="0"/>
                <a:cs typeface="Times New Roman" pitchFamily="18" charset="0"/>
              </a:rPr>
              <a:t>The </a:t>
            </a:r>
            <a:r>
              <a:rPr lang="en-GB" b="1" i="0" dirty="0">
                <a:solidFill>
                  <a:srgbClr val="000000"/>
                </a:solidFill>
                <a:effectLst/>
                <a:latin typeface="Times New Roman" pitchFamily="18" charset="0"/>
                <a:cs typeface="Times New Roman" pitchFamily="18" charset="0"/>
              </a:rPr>
              <a:t>ESP8266</a:t>
            </a:r>
            <a:r>
              <a:rPr lang="en-GB" b="0" i="0" dirty="0">
                <a:solidFill>
                  <a:srgbClr val="000000"/>
                </a:solidFill>
                <a:effectLst/>
                <a:latin typeface="Times New Roman" pitchFamily="18" charset="0"/>
                <a:cs typeface="Times New Roman" pitchFamily="18" charset="0"/>
              </a:rPr>
              <a:t> is a very user-friendly and low-cost device to provide internet connectivity to your projects. The module can work both as an Access point (can create hotspot) and as a station (can connect to Wi-Fi), hence it can easily fetch data and upload it to the internet making the Internet of Things as easy as possible. It can also fetch data from the internet using API’s hence your project could access any information that is available on the internet, thus making it smarter. Another exciting feature of this module is that it can be programmed using the </a:t>
            </a:r>
            <a:r>
              <a:rPr lang="en-GB" b="0" i="0" dirty="0" err="1">
                <a:solidFill>
                  <a:srgbClr val="000000"/>
                </a:solidFill>
                <a:effectLst/>
                <a:latin typeface="Times New Roman" pitchFamily="18" charset="0"/>
                <a:cs typeface="Times New Roman" pitchFamily="18" charset="0"/>
              </a:rPr>
              <a:t>Arduino</a:t>
            </a:r>
            <a:r>
              <a:rPr lang="en-GB" b="0" i="0" dirty="0">
                <a:solidFill>
                  <a:srgbClr val="000000"/>
                </a:solidFill>
                <a:effectLst/>
                <a:latin typeface="Times New Roman" pitchFamily="18" charset="0"/>
                <a:cs typeface="Times New Roman" pitchFamily="18" charset="0"/>
              </a:rPr>
              <a:t> IDE which makes it a lot more user-friendly</a:t>
            </a:r>
          </a:p>
          <a:p>
            <a:pPr marL="285750" indent="-285750" algn="just">
              <a:buFont typeface="Arial" panose="020B0604020202020204" pitchFamily="34" charset="0"/>
              <a:buChar char="•"/>
            </a:pPr>
            <a:r>
              <a:rPr lang="en-GB" b="0" i="0" dirty="0">
                <a:solidFill>
                  <a:srgbClr val="000000"/>
                </a:solidFill>
                <a:effectLst/>
                <a:latin typeface="Times New Roman" pitchFamily="18" charset="0"/>
                <a:cs typeface="Times New Roman" pitchFamily="18" charset="0"/>
              </a:rPr>
              <a:t>The ESP8266 module works with 3.3V only, anything more than 3.7V would kill the module hence be cautious with your circuits. Here is its pins description</a:t>
            </a:r>
            <a:r>
              <a:rPr lang="en-GB" b="0" i="0" dirty="0" smtClean="0">
                <a:solidFill>
                  <a:srgbClr val="000000"/>
                </a:solidFill>
                <a:effectLst/>
                <a:latin typeface="Times New Roman" pitchFamily="18" charset="0"/>
                <a:cs typeface="Times New Roman" pitchFamily="18" charset="0"/>
              </a:rPr>
              <a:t>.</a:t>
            </a:r>
          </a:p>
          <a:p>
            <a:pPr marL="285750" indent="-285750" algn="just">
              <a:buFont typeface="Arial" panose="020B0604020202020204" pitchFamily="34" charset="0"/>
              <a:buChar char="•"/>
            </a:pPr>
            <a:endParaRPr lang="en-GB" dirty="0">
              <a:solidFill>
                <a:srgbClr val="000000"/>
              </a:solidFill>
              <a:latin typeface="Times New Roman" pitchFamily="18" charset="0"/>
              <a:cs typeface="Times New Roman" pitchFamily="18" charset="0"/>
            </a:endParaRPr>
          </a:p>
          <a:p>
            <a:pPr marL="285750" indent="-285750" algn="just">
              <a:buFont typeface="Arial" panose="020B0604020202020204" pitchFamily="34" charset="0"/>
              <a:buChar char="•"/>
            </a:pPr>
            <a:r>
              <a:rPr lang="en-GB" b="0" i="0" dirty="0" smtClean="0">
                <a:solidFill>
                  <a:srgbClr val="000000"/>
                </a:solidFill>
                <a:effectLst/>
                <a:latin typeface="Times New Roman" pitchFamily="18" charset="0"/>
                <a:cs typeface="Times New Roman" pitchFamily="18" charset="0"/>
              </a:rPr>
              <a:t>Specifications – </a:t>
            </a:r>
            <a:r>
              <a:rPr lang="en-US" dirty="0" smtClean="0"/>
              <a:t>Serial UART baud rate : 115200 bps, Input power 3.3v</a:t>
            </a:r>
          </a:p>
          <a:p>
            <a:pPr marL="285750" indent="-285750" algn="just">
              <a:buFont typeface="Arial" panose="020B0604020202020204" pitchFamily="34" charset="0"/>
              <a:buChar char="•"/>
            </a:pPr>
            <a:r>
              <a:rPr lang="en-US" dirty="0" smtClean="0">
                <a:latin typeface="Times New Roman" pitchFamily="18" charset="0"/>
                <a:cs typeface="Times New Roman" pitchFamily="18" charset="0"/>
              </a:rPr>
              <a:t>I/p Voltage </a:t>
            </a:r>
            <a:r>
              <a:rPr lang="en-US" dirty="0" err="1" smtClean="0">
                <a:latin typeface="Times New Roman" pitchFamily="18" charset="0"/>
                <a:cs typeface="Times New Roman" pitchFamily="18" charset="0"/>
              </a:rPr>
              <a:t>tolarence</a:t>
            </a:r>
            <a:r>
              <a:rPr lang="en-US" dirty="0" smtClean="0">
                <a:latin typeface="Times New Roman" pitchFamily="18" charset="0"/>
                <a:cs typeface="Times New Roman" pitchFamily="18" charset="0"/>
              </a:rPr>
              <a:t> 3.6v max </a:t>
            </a:r>
          </a:p>
          <a:p>
            <a:pPr marL="285750" indent="-285750" algn="just">
              <a:buFont typeface="Arial" panose="020B0604020202020204" pitchFamily="34" charset="0"/>
              <a:buChar char="•"/>
            </a:pPr>
            <a:r>
              <a:rPr lang="en-US" dirty="0" smtClean="0">
                <a:latin typeface="Times New Roman" pitchFamily="18" charset="0"/>
                <a:cs typeface="Times New Roman" pitchFamily="18" charset="0"/>
              </a:rPr>
              <a:t>Flash memory size 1 MB, 8 M bit</a:t>
            </a:r>
          </a:p>
          <a:p>
            <a:pPr marL="285750" indent="-285750" algn="just">
              <a:buFont typeface="Arial" panose="020B0604020202020204" pitchFamily="34" charset="0"/>
              <a:buChar char="•"/>
            </a:pPr>
            <a:r>
              <a:rPr lang="en-US" dirty="0" err="1" smtClean="0">
                <a:latin typeface="Times New Roman" pitchFamily="18" charset="0"/>
                <a:cs typeface="Times New Roman" pitchFamily="18" charset="0"/>
              </a:rPr>
              <a:t>WiFi</a:t>
            </a:r>
            <a:r>
              <a:rPr lang="en-US" dirty="0" smtClean="0">
                <a:latin typeface="Times New Roman" pitchFamily="18" charset="0"/>
                <a:cs typeface="Times New Roman" pitchFamily="18" charset="0"/>
              </a:rPr>
              <a:t> security modes – WPA, WPA2</a:t>
            </a:r>
            <a:endParaRPr lang="en-US" dirty="0">
              <a:latin typeface="Times New Roman" pitchFamily="18" charset="0"/>
              <a:cs typeface="Times New Roman" pitchFamily="18" charset="0"/>
            </a:endParaRPr>
          </a:p>
        </p:txBody>
      </p:sp>
      <p:pic>
        <p:nvPicPr>
          <p:cNvPr id="6" name="Picture 6">
            <a:extLst>
              <a:ext uri="{FF2B5EF4-FFF2-40B4-BE49-F238E27FC236}">
                <a16:creationId xmlns="" xmlns:a16="http://schemas.microsoft.com/office/drawing/2014/main" id="{915DAFE3-184B-6E42-95F7-7FD9ED27F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4343400"/>
            <a:ext cx="4267200" cy="2375064"/>
          </a:xfrm>
          <a:prstGeom prst="rect">
            <a:avLst/>
          </a:prstGeom>
        </p:spPr>
      </p:pic>
    </p:spTree>
    <p:extLst>
      <p:ext uri="{BB962C8B-B14F-4D97-AF65-F5344CB8AC3E}">
        <p14:creationId xmlns:p14="http://schemas.microsoft.com/office/powerpoint/2010/main" val="336717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3440388"/>
            <a:ext cx="4495800" cy="3383280"/>
          </a:xfrm>
          <a:prstGeom prst="rect">
            <a:avLst/>
          </a:prstGeom>
        </p:spPr>
      </p:pic>
      <p:sp>
        <p:nvSpPr>
          <p:cNvPr id="4" name="Title 1"/>
          <p:cNvSpPr>
            <a:spLocks noGrp="1"/>
          </p:cNvSpPr>
          <p:nvPr>
            <p:ph type="title"/>
          </p:nvPr>
        </p:nvSpPr>
        <p:spPr>
          <a:xfrm>
            <a:off x="1600200" y="1219200"/>
            <a:ext cx="6060440" cy="4001095"/>
          </a:xfrm>
        </p:spPr>
        <p:txBody>
          <a:bodyPr/>
          <a:lstStyle/>
          <a:p>
            <a:r>
              <a:rPr lang="en-US" sz="4000" b="1" dirty="0" err="1" smtClean="0">
                <a:solidFill>
                  <a:srgbClr val="00B050"/>
                </a:solidFill>
              </a:rPr>
              <a:t>Arduino</a:t>
            </a:r>
            <a:r>
              <a:rPr lang="en-US" sz="4000" b="1" dirty="0" smtClean="0">
                <a:solidFill>
                  <a:srgbClr val="00B050"/>
                </a:solidFill>
              </a:rPr>
              <a:t> UNO </a:t>
            </a:r>
            <a:r>
              <a:rPr lang="en-US" sz="4000" b="1" dirty="0" smtClean="0">
                <a:solidFill>
                  <a:schemeClr val="tx1"/>
                </a:solidFill>
              </a:rPr>
              <a:t/>
            </a:r>
            <a:br>
              <a:rPr lang="en-US" sz="4000" b="1"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Microcontroller </a:t>
            </a:r>
            <a:r>
              <a:rPr lang="en-US" sz="2000" dirty="0">
                <a:solidFill>
                  <a:schemeClr val="tx1"/>
                </a:solidFill>
              </a:rPr>
              <a:t>Microchip ATmega328P</a:t>
            </a:r>
            <a:br>
              <a:rPr lang="en-US" sz="2000" dirty="0">
                <a:solidFill>
                  <a:schemeClr val="tx1"/>
                </a:solidFill>
              </a:rPr>
            </a:br>
            <a:r>
              <a:rPr lang="en-US" sz="2000" dirty="0">
                <a:solidFill>
                  <a:schemeClr val="tx1"/>
                </a:solidFill>
              </a:rPr>
              <a:t>Operating Voltage 5V</a:t>
            </a:r>
            <a:br>
              <a:rPr lang="en-US" sz="2000" dirty="0">
                <a:solidFill>
                  <a:schemeClr val="tx1"/>
                </a:solidFill>
              </a:rPr>
            </a:br>
            <a:r>
              <a:rPr lang="en-US" sz="2000" dirty="0">
                <a:solidFill>
                  <a:schemeClr val="tx1"/>
                </a:solidFill>
              </a:rPr>
              <a:t>USB Standard Type B</a:t>
            </a:r>
            <a:br>
              <a:rPr lang="en-US" sz="2000" dirty="0">
                <a:solidFill>
                  <a:schemeClr val="tx1"/>
                </a:solidFill>
              </a:rPr>
            </a:br>
            <a:r>
              <a:rPr lang="en-US" sz="2000" dirty="0">
                <a:solidFill>
                  <a:schemeClr val="tx1"/>
                </a:solidFill>
              </a:rPr>
              <a:t>Digital I/O Pins 14</a:t>
            </a:r>
            <a:br>
              <a:rPr lang="en-US" sz="2000" dirty="0">
                <a:solidFill>
                  <a:schemeClr val="tx1"/>
                </a:solidFill>
              </a:rPr>
            </a:br>
            <a:r>
              <a:rPr lang="en-US" sz="2000" dirty="0">
                <a:solidFill>
                  <a:schemeClr val="tx1"/>
                </a:solidFill>
              </a:rPr>
              <a:t>PWM Digital I/O Pins 6</a:t>
            </a:r>
            <a:br>
              <a:rPr lang="en-US" sz="2000" dirty="0">
                <a:solidFill>
                  <a:schemeClr val="tx1"/>
                </a:solidFill>
              </a:rPr>
            </a:br>
            <a:r>
              <a:rPr lang="en-US" sz="2000" dirty="0">
                <a:solidFill>
                  <a:schemeClr val="tx1"/>
                </a:solidFill>
              </a:rPr>
              <a:t>Analog Input Pins 6</a:t>
            </a:r>
            <a:br>
              <a:rPr lang="en-US" sz="2000" dirty="0">
                <a:solidFill>
                  <a:schemeClr val="tx1"/>
                </a:solidFill>
              </a:rPr>
            </a:br>
            <a:r>
              <a:rPr lang="en-US" sz="2000" dirty="0">
                <a:solidFill>
                  <a:schemeClr val="tx1"/>
                </a:solidFill>
              </a:rPr>
              <a:t>Flash Memory 32 KB</a:t>
            </a:r>
            <a:br>
              <a:rPr lang="en-US" sz="2000" dirty="0">
                <a:solidFill>
                  <a:schemeClr val="tx1"/>
                </a:solidFill>
              </a:rPr>
            </a:br>
            <a:r>
              <a:rPr lang="en-US" sz="2000" dirty="0">
                <a:solidFill>
                  <a:schemeClr val="tx1"/>
                </a:solidFill>
              </a:rPr>
              <a:t>SRAM 2 KB</a:t>
            </a:r>
            <a:br>
              <a:rPr lang="en-US" sz="2000" dirty="0">
                <a:solidFill>
                  <a:schemeClr val="tx1"/>
                </a:solidFill>
              </a:rPr>
            </a:br>
            <a:r>
              <a:rPr lang="en-US" sz="2000" dirty="0">
                <a:solidFill>
                  <a:schemeClr val="tx1"/>
                </a:solidFill>
              </a:rPr>
              <a:t>EEPROM 1 KB</a:t>
            </a:r>
            <a:br>
              <a:rPr lang="en-US" sz="2000" dirty="0">
                <a:solidFill>
                  <a:schemeClr val="tx1"/>
                </a:solidFill>
              </a:rPr>
            </a:br>
            <a:r>
              <a:rPr lang="en-US" sz="2000" dirty="0">
                <a:solidFill>
                  <a:schemeClr val="tx1"/>
                </a:solidFill>
              </a:rPr>
              <a:t>Clock Speed 16 MH</a:t>
            </a:r>
            <a:endParaRPr lang="en-IN" sz="2000" dirty="0">
              <a:solidFill>
                <a:schemeClr val="tx1"/>
              </a:solidFill>
            </a:endParaRPr>
          </a:p>
        </p:txBody>
      </p:sp>
    </p:spTree>
    <p:extLst>
      <p:ext uri="{BB962C8B-B14F-4D97-AF65-F5344CB8AC3E}">
        <p14:creationId xmlns:p14="http://schemas.microsoft.com/office/powerpoint/2010/main" val="219941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200" y="304800"/>
            <a:ext cx="6060440" cy="6401753"/>
          </a:xfrm>
        </p:spPr>
        <p:txBody>
          <a:bodyPr/>
          <a:lstStyle/>
          <a:p>
            <a:pPr lvl="1"/>
            <a:r>
              <a:rPr lang="en-US" sz="3600" b="1" dirty="0" smtClean="0">
                <a:solidFill>
                  <a:srgbClr val="00B050"/>
                </a:solidFill>
                <a:latin typeface="Times New Roman" pitchFamily="18" charset="0"/>
                <a:cs typeface="Times New Roman" pitchFamily="18" charset="0"/>
              </a:rPr>
              <a:t>LCD Display</a:t>
            </a:r>
            <a:r>
              <a:rPr lang="en-US" sz="2000" dirty="0" smtClean="0">
                <a:solidFill>
                  <a:schemeClr val="tx1"/>
                </a:solidFill>
              </a:rPr>
              <a:t/>
            </a:r>
            <a:br>
              <a:rPr lang="en-US" sz="2000" dirty="0" smtClean="0">
                <a:solidFill>
                  <a:schemeClr val="tx1"/>
                </a:solidFill>
              </a:rPr>
            </a:br>
            <a:r>
              <a:rPr lang="en-US" sz="2400" dirty="0" smtClean="0">
                <a:solidFill>
                  <a:schemeClr val="tx1"/>
                </a:solidFill>
              </a:rPr>
              <a:t>Voltage</a:t>
            </a:r>
            <a:r>
              <a:rPr lang="en-US" sz="2400" dirty="0">
                <a:solidFill>
                  <a:schemeClr val="tx1"/>
                </a:solidFill>
              </a:rPr>
              <a:t>: 5V DC</a:t>
            </a:r>
            <a:br>
              <a:rPr lang="en-US" sz="2400" dirty="0">
                <a:solidFill>
                  <a:schemeClr val="tx1"/>
                </a:solidFill>
              </a:rPr>
            </a:br>
            <a:r>
              <a:rPr lang="en-US" sz="2400" dirty="0">
                <a:solidFill>
                  <a:schemeClr val="tx1"/>
                </a:solidFill>
              </a:rPr>
              <a:t>LCD display type: Characters</a:t>
            </a:r>
            <a:br>
              <a:rPr lang="en-US" sz="2400" dirty="0">
                <a:solidFill>
                  <a:schemeClr val="tx1"/>
                </a:solidFill>
              </a:rPr>
            </a:br>
            <a:r>
              <a:rPr lang="en-US" sz="2400" dirty="0">
                <a:solidFill>
                  <a:schemeClr val="tx1"/>
                </a:solidFill>
              </a:rPr>
              <a:t>Module dimension: 80mm x 35mm x 11m</a:t>
            </a:r>
            <a:r>
              <a:rPr lang="en-IN" sz="2400" dirty="0">
                <a:solidFill>
                  <a:schemeClr val="tx1"/>
                </a:solidFill>
              </a:rPr>
              <a:t/>
            </a:r>
            <a:br>
              <a:rPr lang="en-IN" sz="2400" dirty="0">
                <a:solidFill>
                  <a:schemeClr val="tx1"/>
                </a:solidFill>
              </a:rPr>
            </a:br>
            <a:r>
              <a:rPr lang="en-US" sz="2400" dirty="0">
                <a:solidFill>
                  <a:schemeClr val="tx1"/>
                </a:solidFill>
              </a:rPr>
              <a:t>JHD162A 16X2 LCD </a:t>
            </a:r>
            <a:r>
              <a:rPr lang="en-US" sz="2400" dirty="0" smtClean="0">
                <a:solidFill>
                  <a:schemeClr val="tx1"/>
                </a:solidFill>
              </a:rPr>
              <a:t>Display</a:t>
            </a:r>
            <a:br>
              <a:rPr lang="en-US" sz="2400" dirty="0" smtClean="0">
                <a:solidFill>
                  <a:schemeClr val="tx1"/>
                </a:solidFill>
              </a:rPr>
            </a:br>
            <a:r>
              <a:rPr lang="en-US" sz="2400" dirty="0">
                <a:solidFill>
                  <a:schemeClr val="tx1"/>
                </a:solidFill>
              </a:rPr>
              <a:t/>
            </a:r>
            <a:br>
              <a:rPr lang="en-US" sz="2400" dirty="0">
                <a:solidFill>
                  <a:schemeClr val="tx1"/>
                </a:solidFill>
              </a:rPr>
            </a:br>
            <a:r>
              <a:rPr lang="en-US" sz="3600" b="1" dirty="0" err="1" smtClean="0">
                <a:solidFill>
                  <a:srgbClr val="00B050"/>
                </a:solidFill>
                <a:latin typeface="Times New Roman" pitchFamily="18" charset="0"/>
                <a:cs typeface="Times New Roman" pitchFamily="18" charset="0"/>
              </a:rPr>
              <a:t>BreadBoard</a:t>
            </a:r>
            <a:r>
              <a:rPr lang="en-US" sz="2400" dirty="0" smtClean="0">
                <a:solidFill>
                  <a:schemeClr val="tx1"/>
                </a:solidFill>
              </a:rPr>
              <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000" dirty="0"/>
              <a:t>830 tie points breadboards: 630 tie-point </a:t>
            </a:r>
            <a:r>
              <a:rPr lang="en-US" sz="2000" dirty="0" err="1"/>
              <a:t>ic</a:t>
            </a:r>
            <a:r>
              <a:rPr lang="en-US" sz="2000" dirty="0"/>
              <a:t>-circuit area plus 2x100 tie-point distribution strips providing 4 power rails.</a:t>
            </a:r>
            <a:r>
              <a:rPr lang="en-IN" sz="2000" dirty="0"/>
              <a:t/>
            </a:r>
            <a:br>
              <a:rPr lang="en-IN" sz="2000" dirty="0"/>
            </a:br>
            <a:r>
              <a:rPr lang="en-US" sz="2000" dirty="0"/>
              <a:t>400 tie points breadboards: 300 tie-point </a:t>
            </a:r>
            <a:r>
              <a:rPr lang="en-US" sz="2000" dirty="0" err="1"/>
              <a:t>ic</a:t>
            </a:r>
            <a:r>
              <a:rPr lang="en-US" sz="2000" dirty="0"/>
              <a:t>-circuit area plus 2x50 tie-point distribution strips providing 4 power rails.</a:t>
            </a:r>
            <a:r>
              <a:rPr lang="en-IN" sz="2000" dirty="0"/>
              <a:t/>
            </a:r>
            <a:br>
              <a:rPr lang="en-IN" sz="2000" dirty="0"/>
            </a:br>
            <a:r>
              <a:rPr lang="en-US" sz="2000" dirty="0"/>
              <a:t>Wire size: Suitable for 20-29 AWG wires.</a:t>
            </a:r>
            <a:r>
              <a:rPr lang="en-IN" sz="2000" dirty="0"/>
              <a:t/>
            </a:r>
            <a:br>
              <a:rPr lang="en-IN" sz="2000" dirty="0"/>
            </a:br>
            <a:r>
              <a:rPr lang="en-US" sz="2000" dirty="0"/>
              <a:t>Material: ABS Plastic Panel, Tin Plated Phosphor Bronze Contact Sheet.</a:t>
            </a:r>
            <a:r>
              <a:rPr lang="en-IN" sz="2000" dirty="0"/>
              <a:t/>
            </a:r>
            <a:br>
              <a:rPr lang="en-IN" sz="2000" dirty="0"/>
            </a:br>
            <a:r>
              <a:rPr lang="en-US" sz="2000" dirty="0"/>
              <a:t>Voltage / Current: 300V/3-5A</a:t>
            </a:r>
            <a:endParaRPr lang="en-IN" sz="20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990600"/>
            <a:ext cx="3710940" cy="2667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0" y="4191000"/>
            <a:ext cx="2286000" cy="2286000"/>
          </a:xfrm>
          <a:prstGeom prst="rect">
            <a:avLst/>
          </a:prstGeom>
        </p:spPr>
      </p:pic>
    </p:spTree>
    <p:extLst>
      <p:ext uri="{BB962C8B-B14F-4D97-AF65-F5344CB8AC3E}">
        <p14:creationId xmlns:p14="http://schemas.microsoft.com/office/powerpoint/2010/main" val="253264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200" y="0"/>
            <a:ext cx="6060440" cy="7198995"/>
          </a:xfrm>
        </p:spPr>
        <p:txBody>
          <a:bodyPr/>
          <a:lstStyle/>
          <a:p>
            <a:r>
              <a:rPr lang="en-US" sz="2800" b="1" dirty="0" smtClean="0">
                <a:solidFill>
                  <a:srgbClr val="00B050"/>
                </a:solidFill>
              </a:rPr>
              <a:t>IOT Platform (Thing Speak)</a:t>
            </a:r>
            <a:r>
              <a:rPr lang="en-US" sz="1800" dirty="0" smtClean="0">
                <a:solidFill>
                  <a:schemeClr val="tx1"/>
                </a:solidFill>
              </a:rPr>
              <a:t/>
            </a:r>
            <a:br>
              <a:rPr lang="en-US" sz="1800" dirty="0" smtClean="0">
                <a:solidFill>
                  <a:schemeClr val="tx1"/>
                </a:solidFill>
              </a:rPr>
            </a:br>
            <a:r>
              <a:rPr lang="en-US" sz="1800" dirty="0">
                <a:solidFill>
                  <a:schemeClr val="tx1"/>
                </a:solidFill>
              </a:rPr>
              <a:t/>
            </a:r>
            <a:br>
              <a:rPr lang="en-US" sz="1800" dirty="0">
                <a:solidFill>
                  <a:schemeClr val="tx1"/>
                </a:solidFill>
              </a:rPr>
            </a:br>
            <a:r>
              <a:rPr lang="en-US" sz="1800" dirty="0" smtClean="0">
                <a:solidFill>
                  <a:schemeClr val="tx1"/>
                </a:solidFill>
              </a:rPr>
              <a:t>a</a:t>
            </a:r>
            <a:r>
              <a:rPr lang="en-US" sz="1800" dirty="0">
                <a:solidFill>
                  <a:schemeClr val="tx1"/>
                </a:solidFill>
              </a:rPr>
              <a:t>) Use the </a:t>
            </a:r>
            <a:r>
              <a:rPr lang="en-US" sz="1800" dirty="0" smtClean="0">
                <a:solidFill>
                  <a:schemeClr val="tx1"/>
                </a:solidFill>
              </a:rPr>
              <a:t>Thing </a:t>
            </a:r>
            <a:r>
              <a:rPr lang="en-US" sz="1800" dirty="0">
                <a:solidFill>
                  <a:schemeClr val="tx1"/>
                </a:solidFill>
              </a:rPr>
              <a:t>speak platform to send data to the</a:t>
            </a:r>
            <a:r>
              <a:rPr lang="en-IN" sz="1800" dirty="0">
                <a:solidFill>
                  <a:schemeClr val="tx1"/>
                </a:solidFill>
              </a:rPr>
              <a:t/>
            </a:r>
            <a:br>
              <a:rPr lang="en-IN" sz="1800" dirty="0">
                <a:solidFill>
                  <a:schemeClr val="tx1"/>
                </a:solidFill>
              </a:rPr>
            </a:br>
            <a:r>
              <a:rPr lang="en-US" sz="1800" dirty="0">
                <a:solidFill>
                  <a:schemeClr val="tx1"/>
                </a:solidFill>
              </a:rPr>
              <a:t>cloud from any Internet-enabled device.</a:t>
            </a:r>
            <a:r>
              <a:rPr lang="en-IN" sz="1800" dirty="0">
                <a:solidFill>
                  <a:schemeClr val="tx1"/>
                </a:solidFill>
              </a:rPr>
              <a:t/>
            </a:r>
            <a:br>
              <a:rPr lang="en-IN" sz="1800" dirty="0">
                <a:solidFill>
                  <a:schemeClr val="tx1"/>
                </a:solidFill>
              </a:rPr>
            </a:br>
            <a:r>
              <a:rPr lang="en-US" sz="1800" dirty="0">
                <a:solidFill>
                  <a:schemeClr val="tx1"/>
                </a:solidFill>
              </a:rPr>
              <a:t> </a:t>
            </a:r>
            <a:r>
              <a:rPr lang="en-IN" sz="1800" dirty="0">
                <a:solidFill>
                  <a:schemeClr val="tx1"/>
                </a:solidFill>
              </a:rPr>
              <a:t/>
            </a:r>
            <a:br>
              <a:rPr lang="en-IN" sz="1800" dirty="0">
                <a:solidFill>
                  <a:schemeClr val="tx1"/>
                </a:solidFill>
              </a:rPr>
            </a:br>
            <a:r>
              <a:rPr lang="en-US" sz="1800" dirty="0" smtClean="0">
                <a:solidFill>
                  <a:schemeClr val="tx1"/>
                </a:solidFill>
              </a:rPr>
              <a:t>b</a:t>
            </a:r>
            <a:r>
              <a:rPr lang="en-US" sz="1800" dirty="0">
                <a:solidFill>
                  <a:schemeClr val="tx1"/>
                </a:solidFill>
              </a:rPr>
              <a:t>) You can then configure actions and alerts based on</a:t>
            </a:r>
            <a:r>
              <a:rPr lang="en-IN" sz="1800" dirty="0">
                <a:solidFill>
                  <a:schemeClr val="tx1"/>
                </a:solidFill>
              </a:rPr>
              <a:t/>
            </a:r>
            <a:br>
              <a:rPr lang="en-IN" sz="1800" dirty="0">
                <a:solidFill>
                  <a:schemeClr val="tx1"/>
                </a:solidFill>
              </a:rPr>
            </a:br>
            <a:r>
              <a:rPr lang="en-US" sz="1800" dirty="0">
                <a:solidFill>
                  <a:schemeClr val="tx1"/>
                </a:solidFill>
              </a:rPr>
              <a:t>your real-time data and unlock the value of your</a:t>
            </a:r>
            <a:r>
              <a:rPr lang="en-IN" sz="1800" dirty="0">
                <a:solidFill>
                  <a:schemeClr val="tx1"/>
                </a:solidFill>
              </a:rPr>
              <a:t/>
            </a:r>
            <a:br>
              <a:rPr lang="en-IN" sz="1800" dirty="0">
                <a:solidFill>
                  <a:schemeClr val="tx1"/>
                </a:solidFill>
              </a:rPr>
            </a:br>
            <a:r>
              <a:rPr lang="en-US" sz="1800" dirty="0">
                <a:solidFill>
                  <a:schemeClr val="tx1"/>
                </a:solidFill>
              </a:rPr>
              <a:t>data through visual tools.</a:t>
            </a:r>
            <a:r>
              <a:rPr lang="en-IN" sz="1800" dirty="0">
                <a:solidFill>
                  <a:schemeClr val="tx1"/>
                </a:solidFill>
              </a:rPr>
              <a:t/>
            </a:r>
            <a:br>
              <a:rPr lang="en-IN" sz="1800" dirty="0">
                <a:solidFill>
                  <a:schemeClr val="tx1"/>
                </a:solidFill>
              </a:rPr>
            </a:br>
            <a:r>
              <a:rPr lang="en-US" sz="1800" dirty="0">
                <a:solidFill>
                  <a:schemeClr val="tx1"/>
                </a:solidFill>
              </a:rPr>
              <a:t> </a:t>
            </a:r>
            <a:r>
              <a:rPr lang="en-IN" sz="1800" dirty="0">
                <a:solidFill>
                  <a:schemeClr val="tx1"/>
                </a:solidFill>
              </a:rPr>
              <a:t/>
            </a:r>
            <a:br>
              <a:rPr lang="en-IN" sz="1800" dirty="0">
                <a:solidFill>
                  <a:schemeClr val="tx1"/>
                </a:solidFill>
              </a:rPr>
            </a:br>
            <a:r>
              <a:rPr lang="en-US" sz="1800" dirty="0">
                <a:solidFill>
                  <a:schemeClr val="tx1"/>
                </a:solidFill>
              </a:rPr>
              <a:t>c) Use the </a:t>
            </a:r>
            <a:r>
              <a:rPr lang="en-US" sz="1800" dirty="0" smtClean="0">
                <a:solidFill>
                  <a:schemeClr val="tx1"/>
                </a:solidFill>
              </a:rPr>
              <a:t>Thing </a:t>
            </a:r>
            <a:r>
              <a:rPr lang="en-US" sz="1800" dirty="0">
                <a:solidFill>
                  <a:schemeClr val="tx1"/>
                </a:solidFill>
              </a:rPr>
              <a:t>speak offers a platform for developers</a:t>
            </a:r>
            <a:r>
              <a:rPr lang="en-IN" sz="1800" dirty="0">
                <a:solidFill>
                  <a:schemeClr val="tx1"/>
                </a:solidFill>
              </a:rPr>
              <a:t/>
            </a:r>
            <a:br>
              <a:rPr lang="en-IN" sz="1800" dirty="0">
                <a:solidFill>
                  <a:schemeClr val="tx1"/>
                </a:solidFill>
              </a:rPr>
            </a:br>
            <a:r>
              <a:rPr lang="en-US" sz="1800" dirty="0">
                <a:solidFill>
                  <a:schemeClr val="tx1"/>
                </a:solidFill>
              </a:rPr>
              <a:t>that enable them to easily capture sensors data and</a:t>
            </a:r>
            <a:r>
              <a:rPr lang="en-IN" sz="1800" dirty="0">
                <a:solidFill>
                  <a:schemeClr val="tx1"/>
                </a:solidFill>
              </a:rPr>
              <a:t/>
            </a:r>
            <a:br>
              <a:rPr lang="en-IN" sz="1800" dirty="0">
                <a:solidFill>
                  <a:schemeClr val="tx1"/>
                </a:solidFill>
              </a:rPr>
            </a:br>
            <a:r>
              <a:rPr lang="en-US" sz="1800" dirty="0">
                <a:solidFill>
                  <a:schemeClr val="tx1"/>
                </a:solidFill>
              </a:rPr>
              <a:t>turn it into useful information</a:t>
            </a:r>
            <a:r>
              <a:rPr lang="en-IN" sz="1800" dirty="0">
                <a:solidFill>
                  <a:schemeClr val="tx1"/>
                </a:solidFill>
              </a:rPr>
              <a:t/>
            </a:r>
            <a:br>
              <a:rPr lang="en-IN" sz="1800" dirty="0">
                <a:solidFill>
                  <a:schemeClr val="tx1"/>
                </a:solidFill>
              </a:rPr>
            </a:br>
            <a:r>
              <a:rPr lang="en-US" sz="1800" dirty="0">
                <a:solidFill>
                  <a:schemeClr val="tx1"/>
                </a:solidFill>
              </a:rPr>
              <a:t> </a:t>
            </a:r>
            <a:r>
              <a:rPr lang="en-IN" sz="1800" dirty="0">
                <a:solidFill>
                  <a:schemeClr val="tx1"/>
                </a:solidFill>
              </a:rPr>
              <a:t/>
            </a:r>
            <a:br>
              <a:rPr lang="en-IN" sz="1800" dirty="0">
                <a:solidFill>
                  <a:schemeClr val="tx1"/>
                </a:solidFill>
              </a:rPr>
            </a:br>
            <a:r>
              <a:rPr lang="en-US" sz="1800" dirty="0">
                <a:solidFill>
                  <a:schemeClr val="tx1"/>
                </a:solidFill>
              </a:rPr>
              <a:t>d) Thing Speak server is an open data platform and</a:t>
            </a:r>
            <a:r>
              <a:rPr lang="en-IN" sz="1800" dirty="0">
                <a:solidFill>
                  <a:schemeClr val="tx1"/>
                </a:solidFill>
              </a:rPr>
              <a:t/>
            </a:r>
            <a:br>
              <a:rPr lang="en-IN" sz="1800" dirty="0">
                <a:solidFill>
                  <a:schemeClr val="tx1"/>
                </a:solidFill>
              </a:rPr>
            </a:br>
            <a:r>
              <a:rPr lang="en-US" sz="1800" dirty="0">
                <a:solidFill>
                  <a:schemeClr val="tx1"/>
                </a:solidFill>
              </a:rPr>
              <a:t>API for the Internet of Things that enables you to</a:t>
            </a:r>
            <a:r>
              <a:rPr lang="en-IN" sz="1800" dirty="0">
                <a:solidFill>
                  <a:schemeClr val="tx1"/>
                </a:solidFill>
              </a:rPr>
              <a:t/>
            </a:r>
            <a:br>
              <a:rPr lang="en-IN" sz="1800" dirty="0">
                <a:solidFill>
                  <a:schemeClr val="tx1"/>
                </a:solidFill>
              </a:rPr>
            </a:br>
            <a:r>
              <a:rPr lang="en-US" sz="1800" dirty="0">
                <a:solidFill>
                  <a:schemeClr val="tx1"/>
                </a:solidFill>
              </a:rPr>
              <a:t>collect, store, analyze, visualize, and act on data</a:t>
            </a:r>
            <a:r>
              <a:rPr lang="en-IN" sz="1800" dirty="0">
                <a:solidFill>
                  <a:schemeClr val="tx1"/>
                </a:solidFill>
              </a:rPr>
              <a:t/>
            </a:r>
            <a:br>
              <a:rPr lang="en-IN" sz="1800" dirty="0">
                <a:solidFill>
                  <a:schemeClr val="tx1"/>
                </a:solidFill>
              </a:rPr>
            </a:br>
            <a:r>
              <a:rPr lang="en-US" sz="1800" dirty="0">
                <a:solidFill>
                  <a:schemeClr val="tx1"/>
                </a:solidFill>
              </a:rPr>
              <a:t>from sensors</a:t>
            </a:r>
            <a:r>
              <a:rPr lang="en-US" sz="1800" dirty="0" smtClean="0">
                <a:solidFill>
                  <a:schemeClr val="tx1"/>
                </a:solidFill>
              </a:rPr>
              <a:t>.</a:t>
            </a:r>
            <a:br>
              <a:rPr lang="en-US" sz="1800" dirty="0" smtClean="0">
                <a:solidFill>
                  <a:schemeClr val="tx1"/>
                </a:solidFill>
              </a:rPr>
            </a:br>
            <a:r>
              <a:rPr lang="en-IN" sz="1800" dirty="0">
                <a:solidFill>
                  <a:schemeClr val="tx1"/>
                </a:solidFill>
              </a:rPr>
              <a:t/>
            </a:r>
            <a:br>
              <a:rPr lang="en-IN" sz="1800" dirty="0">
                <a:solidFill>
                  <a:schemeClr val="tx1"/>
                </a:solidFill>
              </a:rPr>
            </a:br>
            <a:r>
              <a:rPr lang="en-US" sz="1800" dirty="0">
                <a:solidFill>
                  <a:schemeClr val="tx1"/>
                </a:solidFill>
              </a:rPr>
              <a:t> </a:t>
            </a:r>
            <a:r>
              <a:rPr lang="en-US" sz="1800" dirty="0" smtClean="0">
                <a:solidFill>
                  <a:schemeClr val="tx1"/>
                </a:solidFill>
              </a:rPr>
              <a:t>e</a:t>
            </a:r>
            <a:r>
              <a:rPr lang="en-US" sz="1800" dirty="0">
                <a:solidFill>
                  <a:schemeClr val="tx1"/>
                </a:solidFill>
              </a:rPr>
              <a:t>) Thing Speak is available as a free service for non-</a:t>
            </a:r>
            <a:r>
              <a:rPr lang="en-IN" sz="1800" dirty="0">
                <a:solidFill>
                  <a:schemeClr val="tx1"/>
                </a:solidFill>
              </a:rPr>
              <a:t/>
            </a:r>
            <a:br>
              <a:rPr lang="en-IN" sz="1800" dirty="0">
                <a:solidFill>
                  <a:schemeClr val="tx1"/>
                </a:solidFill>
              </a:rPr>
            </a:br>
            <a:r>
              <a:rPr lang="en-US" sz="1800" dirty="0">
                <a:solidFill>
                  <a:schemeClr val="tx1"/>
                </a:solidFill>
              </a:rPr>
              <a:t>commercial small projects (&lt;3 million</a:t>
            </a:r>
            <a:r>
              <a:rPr lang="en-IN" sz="1800" dirty="0">
                <a:solidFill>
                  <a:schemeClr val="tx1"/>
                </a:solidFill>
              </a:rPr>
              <a:t/>
            </a:r>
            <a:br>
              <a:rPr lang="en-IN" sz="1800" dirty="0">
                <a:solidFill>
                  <a:schemeClr val="tx1"/>
                </a:solidFill>
              </a:rPr>
            </a:br>
            <a:r>
              <a:rPr lang="en-US" sz="1800" dirty="0">
                <a:solidFill>
                  <a:schemeClr val="tx1"/>
                </a:solidFill>
              </a:rPr>
              <a:t>messages/year or ~8,200 messages/day). Thing</a:t>
            </a:r>
            <a:r>
              <a:rPr lang="en-IN" sz="1800" dirty="0">
                <a:solidFill>
                  <a:schemeClr val="tx1"/>
                </a:solidFill>
              </a:rPr>
              <a:t/>
            </a:r>
            <a:br>
              <a:rPr lang="en-IN" sz="1800" dirty="0">
                <a:solidFill>
                  <a:schemeClr val="tx1"/>
                </a:solidFill>
              </a:rPr>
            </a:br>
            <a:r>
              <a:rPr lang="en-US" sz="1800" dirty="0">
                <a:solidFill>
                  <a:schemeClr val="tx1"/>
                </a:solidFill>
              </a:rPr>
              <a:t>Speak is bought in units, where one unit allows 33</a:t>
            </a:r>
            <a:r>
              <a:rPr lang="en-IN" sz="1800" dirty="0">
                <a:solidFill>
                  <a:schemeClr val="tx1"/>
                </a:solidFill>
              </a:rPr>
              <a:t/>
            </a:r>
            <a:br>
              <a:rPr lang="en-IN" sz="1800" dirty="0">
                <a:solidFill>
                  <a:schemeClr val="tx1"/>
                </a:solidFill>
              </a:rPr>
            </a:br>
            <a:r>
              <a:rPr lang="en-US" sz="1800" dirty="0">
                <a:solidFill>
                  <a:schemeClr val="tx1"/>
                </a:solidFill>
              </a:rPr>
              <a:t>million messages to be processed and stored in a</a:t>
            </a:r>
            <a:r>
              <a:rPr lang="en-IN" sz="1800" dirty="0">
                <a:solidFill>
                  <a:schemeClr val="tx1"/>
                </a:solidFill>
              </a:rPr>
              <a:t/>
            </a:r>
            <a:br>
              <a:rPr lang="en-IN" sz="1800" dirty="0">
                <a:solidFill>
                  <a:schemeClr val="tx1"/>
                </a:solidFill>
              </a:rPr>
            </a:br>
            <a:r>
              <a:rPr lang="en-US" sz="1800" dirty="0">
                <a:solidFill>
                  <a:schemeClr val="tx1"/>
                </a:solidFill>
              </a:rPr>
              <a:t>           one-year period (~90,000 messages/day).</a:t>
            </a:r>
            <a:r>
              <a:rPr lang="en-IN" sz="2400" dirty="0"/>
              <a:t/>
            </a:r>
            <a:br>
              <a:rPr lang="en-IN" sz="2400" dirty="0"/>
            </a:br>
            <a:endParaRPr lang="en-IN" sz="24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1143000"/>
            <a:ext cx="4709160" cy="2895600"/>
          </a:xfrm>
          <a:prstGeom prst="rect">
            <a:avLst/>
          </a:prstGeom>
        </p:spPr>
      </p:pic>
    </p:spTree>
    <p:extLst>
      <p:ext uri="{BB962C8B-B14F-4D97-AF65-F5344CB8AC3E}">
        <p14:creationId xmlns:p14="http://schemas.microsoft.com/office/powerpoint/2010/main" val="133542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2400" y="182726"/>
            <a:ext cx="4486910" cy="566822"/>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0000"/>
                </a:solidFill>
                <a:latin typeface="Times New Roman"/>
                <a:cs typeface="Times New Roman"/>
              </a:rPr>
              <a:t>CIRCUIT</a:t>
            </a:r>
            <a:r>
              <a:rPr sz="3600" b="1" spc="-175" dirty="0">
                <a:solidFill>
                  <a:srgbClr val="FF0000"/>
                </a:solidFill>
                <a:latin typeface="Times New Roman"/>
                <a:cs typeface="Times New Roman"/>
              </a:rPr>
              <a:t> </a:t>
            </a:r>
            <a:r>
              <a:rPr lang="en-US" sz="3600" b="1" spc="-175" dirty="0">
                <a:solidFill>
                  <a:srgbClr val="FF0000"/>
                </a:solidFill>
                <a:latin typeface="Times New Roman"/>
                <a:cs typeface="Times New Roman"/>
              </a:rPr>
              <a:t> </a:t>
            </a:r>
            <a:r>
              <a:rPr sz="3600" b="1" dirty="0">
                <a:solidFill>
                  <a:srgbClr val="FF0000"/>
                </a:solidFill>
                <a:latin typeface="Times New Roman"/>
                <a:cs typeface="Times New Roman"/>
              </a:rPr>
              <a:t>DIAGRAM</a:t>
            </a:r>
            <a:endParaRPr sz="3600" b="1"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14</a:t>
            </a:fld>
            <a:endParaRPr spc="-3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336" y="1109339"/>
            <a:ext cx="7535327" cy="46393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2400" y="182726"/>
            <a:ext cx="4486910" cy="566822"/>
          </a:xfrm>
          <a:prstGeom prst="rect">
            <a:avLst/>
          </a:prstGeom>
        </p:spPr>
        <p:txBody>
          <a:bodyPr vert="horz" wrap="square" lIns="0" tIns="12700" rIns="0" bIns="0" rtlCol="0">
            <a:spAutoFit/>
          </a:bodyPr>
          <a:lstStyle/>
          <a:p>
            <a:pPr marL="12700">
              <a:lnSpc>
                <a:spcPct val="100000"/>
              </a:lnSpc>
              <a:spcBef>
                <a:spcPts val="100"/>
              </a:spcBef>
            </a:pPr>
            <a:r>
              <a:rPr lang="en-US" sz="3600" b="1" dirty="0" smtClean="0">
                <a:solidFill>
                  <a:srgbClr val="FF0000"/>
                </a:solidFill>
                <a:latin typeface="Times New Roman"/>
                <a:cs typeface="Times New Roman"/>
              </a:rPr>
              <a:t>SIMULATION</a:t>
            </a:r>
            <a:endParaRPr sz="3600" b="1"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15</a:t>
            </a:fld>
            <a:endParaRPr spc="-3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838200"/>
            <a:ext cx="9517191" cy="5907125"/>
          </a:xfrm>
          <a:prstGeom prst="rect">
            <a:avLst/>
          </a:prstGeom>
        </p:spPr>
      </p:pic>
    </p:spTree>
    <p:extLst>
      <p:ext uri="{BB962C8B-B14F-4D97-AF65-F5344CB8AC3E}">
        <p14:creationId xmlns:p14="http://schemas.microsoft.com/office/powerpoint/2010/main" val="1431429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54045" y="213392"/>
            <a:ext cx="6883908" cy="505267"/>
          </a:xfrm>
          <a:prstGeom prst="rect">
            <a:avLst/>
          </a:prstGeom>
        </p:spPr>
        <p:txBody>
          <a:bodyPr vert="horz" wrap="square" lIns="0" tIns="12700" rIns="0" bIns="0" rtlCol="0" anchor="ctr">
            <a:spAutoFit/>
          </a:bodyPr>
          <a:lstStyle/>
          <a:p>
            <a:pPr marL="1414780" algn="l">
              <a:lnSpc>
                <a:spcPct val="100000"/>
              </a:lnSpc>
              <a:spcBef>
                <a:spcPts val="100"/>
              </a:spcBef>
            </a:pPr>
            <a:r>
              <a:rPr lang="en-US" sz="3200" spc="100">
                <a:latin typeface="Times New Roman" panose="02020603050405020304" pitchFamily="18" charset="0"/>
                <a:cs typeface="Times New Roman" panose="02020603050405020304" pitchFamily="18" charset="0"/>
              </a:rPr>
              <a:t>Circuit diagram description </a:t>
            </a:r>
            <a:endParaRPr sz="3200" spc="1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553C88B2-A36A-E343-B530-ABC3DB142063}"/>
              </a:ext>
            </a:extLst>
          </p:cNvPr>
          <p:cNvSpPr>
            <a:spLocks noGrp="1"/>
          </p:cNvSpPr>
          <p:nvPr>
            <p:ph type="subTitle" idx="4"/>
          </p:nvPr>
        </p:nvSpPr>
        <p:spPr>
          <a:xfrm>
            <a:off x="1828800" y="838200"/>
            <a:ext cx="8534400" cy="4585871"/>
          </a:xfrm>
        </p:spPr>
        <p:txBody>
          <a:bodyPr/>
          <a:lstStyle/>
          <a:p>
            <a:pPr marL="285750" indent="-285750" algn="just">
              <a:buFont typeface="Arial" panose="020B0604020202020204" pitchFamily="34" charset="0"/>
              <a:buChar char="•"/>
            </a:pPr>
            <a:r>
              <a:rPr lang="en-GB" sz="2000" i="0" dirty="0">
                <a:solidFill>
                  <a:srgbClr val="2C2F34"/>
                </a:solidFill>
                <a:effectLst/>
                <a:latin typeface="Times New Roman" pitchFamily="18" charset="0"/>
                <a:cs typeface="Times New Roman" pitchFamily="18" charset="0"/>
              </a:rPr>
              <a:t>Connect Pulse Sensor output pin to A0 of </a:t>
            </a:r>
            <a:r>
              <a:rPr lang="en-GB" sz="2000" i="0" dirty="0" err="1" smtClean="0">
                <a:solidFill>
                  <a:srgbClr val="2C2F34"/>
                </a:solidFill>
                <a:effectLst/>
                <a:latin typeface="Times New Roman" pitchFamily="18" charset="0"/>
                <a:cs typeface="Times New Roman" pitchFamily="18" charset="0"/>
              </a:rPr>
              <a:t>Arduino</a:t>
            </a:r>
            <a:r>
              <a:rPr lang="en-GB" sz="2000" i="0" dirty="0" smtClean="0">
                <a:solidFill>
                  <a:srgbClr val="2C2F34"/>
                </a:solidFill>
                <a:effectLst/>
                <a:latin typeface="Times New Roman" pitchFamily="18" charset="0"/>
                <a:cs typeface="Times New Roman" pitchFamily="18" charset="0"/>
              </a:rPr>
              <a:t> </a:t>
            </a:r>
            <a:r>
              <a:rPr lang="en-GB" sz="2000" i="0" dirty="0">
                <a:solidFill>
                  <a:srgbClr val="2C2F34"/>
                </a:solidFill>
                <a:effectLst/>
                <a:latin typeface="Times New Roman" pitchFamily="18" charset="0"/>
                <a:cs typeface="Times New Roman" pitchFamily="18" charset="0"/>
              </a:rPr>
              <a:t>and other two pins to VCC &amp; GND.</a:t>
            </a:r>
          </a:p>
          <a:p>
            <a:pPr marL="285750" indent="-285750" algn="just">
              <a:buFont typeface="Arial" panose="020B0604020202020204" pitchFamily="34" charset="0"/>
              <a:buChar char="•"/>
            </a:pPr>
            <a:r>
              <a:rPr lang="en-GB" sz="2000" i="0" dirty="0">
                <a:solidFill>
                  <a:srgbClr val="2C2F34"/>
                </a:solidFill>
                <a:effectLst/>
                <a:latin typeface="Times New Roman" pitchFamily="18" charset="0"/>
                <a:cs typeface="Times New Roman" pitchFamily="18" charset="0"/>
              </a:rPr>
              <a:t>Connect LM35 Temperature Sensor output pin to A1 of </a:t>
            </a:r>
            <a:r>
              <a:rPr lang="en-GB" sz="2000" i="0" noProof="1" smtClean="0">
                <a:solidFill>
                  <a:srgbClr val="2C2F34"/>
                </a:solidFill>
                <a:effectLst/>
                <a:latin typeface="Times New Roman" pitchFamily="18" charset="0"/>
                <a:cs typeface="Times New Roman" pitchFamily="18" charset="0"/>
              </a:rPr>
              <a:t>Arduino</a:t>
            </a:r>
            <a:r>
              <a:rPr lang="en-GB" sz="2000" i="0" dirty="0" smtClean="0">
                <a:solidFill>
                  <a:srgbClr val="2C2F34"/>
                </a:solidFill>
                <a:effectLst/>
                <a:latin typeface="Times New Roman" pitchFamily="18" charset="0"/>
                <a:cs typeface="Times New Roman" pitchFamily="18" charset="0"/>
              </a:rPr>
              <a:t> </a:t>
            </a:r>
            <a:r>
              <a:rPr lang="en-GB" sz="2000" i="0" dirty="0">
                <a:solidFill>
                  <a:srgbClr val="2C2F34"/>
                </a:solidFill>
                <a:effectLst/>
                <a:latin typeface="Times New Roman" pitchFamily="18" charset="0"/>
                <a:cs typeface="Times New Roman" pitchFamily="18" charset="0"/>
              </a:rPr>
              <a:t>and other two pins to VCC &amp; GND.</a:t>
            </a:r>
          </a:p>
          <a:p>
            <a:pPr marL="285750" indent="-285750" algn="just">
              <a:buFont typeface="Arial" panose="020B0604020202020204" pitchFamily="34" charset="0"/>
              <a:buChar char="•"/>
            </a:pPr>
            <a:r>
              <a:rPr lang="en-GB" sz="2000" i="0" dirty="0">
                <a:solidFill>
                  <a:srgbClr val="2C2F34"/>
                </a:solidFill>
                <a:effectLst/>
                <a:latin typeface="Times New Roman" pitchFamily="18" charset="0"/>
                <a:cs typeface="Times New Roman" pitchFamily="18" charset="0"/>
              </a:rPr>
              <a:t>Connect the LED to Digital Pin 7 of </a:t>
            </a:r>
            <a:r>
              <a:rPr lang="en-GB" sz="2000" i="0" dirty="0" err="1">
                <a:solidFill>
                  <a:srgbClr val="2C2F34"/>
                </a:solidFill>
                <a:effectLst/>
                <a:latin typeface="Times New Roman" pitchFamily="18" charset="0"/>
                <a:cs typeface="Times New Roman" pitchFamily="18" charset="0"/>
              </a:rPr>
              <a:t>Arduino</a:t>
            </a:r>
            <a:r>
              <a:rPr lang="en-GB" sz="2000" i="0" dirty="0">
                <a:solidFill>
                  <a:srgbClr val="2C2F34"/>
                </a:solidFill>
                <a:effectLst/>
                <a:latin typeface="Times New Roman" pitchFamily="18" charset="0"/>
                <a:cs typeface="Times New Roman" pitchFamily="18" charset="0"/>
              </a:rPr>
              <a:t> via a 220-ohm resistor.</a:t>
            </a:r>
          </a:p>
          <a:p>
            <a:pPr marL="285750" indent="-285750" algn="just">
              <a:buFont typeface="Arial" panose="020B0604020202020204" pitchFamily="34" charset="0"/>
              <a:buChar char="•"/>
            </a:pPr>
            <a:r>
              <a:rPr lang="en-GB" sz="2000" i="0" dirty="0">
                <a:solidFill>
                  <a:srgbClr val="2C2F34"/>
                </a:solidFill>
                <a:effectLst/>
                <a:latin typeface="Times New Roman" pitchFamily="18" charset="0"/>
                <a:cs typeface="Times New Roman" pitchFamily="18" charset="0"/>
              </a:rPr>
              <a:t>Connect Pin 1,3,5,16 of LCD to GND.</a:t>
            </a:r>
          </a:p>
          <a:p>
            <a:pPr marL="285750" indent="-285750" algn="just">
              <a:buFont typeface="Arial" panose="020B0604020202020204" pitchFamily="34" charset="0"/>
              <a:buChar char="•"/>
            </a:pPr>
            <a:r>
              <a:rPr lang="en-GB" sz="2000" i="0" dirty="0">
                <a:solidFill>
                  <a:srgbClr val="2C2F34"/>
                </a:solidFill>
                <a:effectLst/>
                <a:latin typeface="Times New Roman" pitchFamily="18" charset="0"/>
                <a:cs typeface="Times New Roman" pitchFamily="18" charset="0"/>
              </a:rPr>
              <a:t>Connect Pin 2,15 of LCD to VCC.</a:t>
            </a:r>
          </a:p>
          <a:p>
            <a:pPr marL="285750" indent="-285750" algn="just">
              <a:buFont typeface="Arial" panose="020B0604020202020204" pitchFamily="34" charset="0"/>
              <a:buChar char="•"/>
            </a:pPr>
            <a:r>
              <a:rPr lang="en-GB" sz="2000" i="0" dirty="0">
                <a:solidFill>
                  <a:srgbClr val="2C2F34"/>
                </a:solidFill>
                <a:effectLst/>
                <a:latin typeface="Times New Roman" pitchFamily="18" charset="0"/>
                <a:cs typeface="Times New Roman" pitchFamily="18" charset="0"/>
              </a:rPr>
              <a:t>Connect Pin 4,6,11,12,13,14 of LCD to Digital Pin12,11,5,4,3,2 of </a:t>
            </a:r>
            <a:r>
              <a:rPr lang="en-GB" sz="2000" i="0" dirty="0" err="1" smtClean="0">
                <a:solidFill>
                  <a:srgbClr val="2C2F34"/>
                </a:solidFill>
                <a:effectLst/>
                <a:latin typeface="Times New Roman" pitchFamily="18" charset="0"/>
                <a:cs typeface="Times New Roman" pitchFamily="18" charset="0"/>
              </a:rPr>
              <a:t>Arduino</a:t>
            </a:r>
            <a:r>
              <a:rPr lang="en-GB" sz="2000" i="0" dirty="0">
                <a:solidFill>
                  <a:srgbClr val="2C2F34"/>
                </a:solidFill>
                <a:effectLst/>
                <a:latin typeface="Times New Roman" pitchFamily="18" charset="0"/>
                <a:cs typeface="Times New Roman" pitchFamily="18" charset="0"/>
              </a:rPr>
              <a:t>.</a:t>
            </a:r>
          </a:p>
          <a:p>
            <a:pPr marL="285750" indent="-285750" algn="just">
              <a:buFont typeface="Arial" panose="020B0604020202020204" pitchFamily="34" charset="0"/>
              <a:buChar char="•"/>
            </a:pPr>
            <a:r>
              <a:rPr lang="en-GB" sz="2000" i="0" dirty="0">
                <a:solidFill>
                  <a:srgbClr val="2C2F34"/>
                </a:solidFill>
                <a:effectLst/>
                <a:latin typeface="Times New Roman" pitchFamily="18" charset="0"/>
                <a:cs typeface="Times New Roman" pitchFamily="18" charset="0"/>
              </a:rPr>
              <a:t>The RX pin of ESP8266 works on 3.3V and it will not communicate with the </a:t>
            </a:r>
            <a:r>
              <a:rPr lang="en-GB" sz="2000" i="0" dirty="0" err="1">
                <a:solidFill>
                  <a:srgbClr val="2C2F34"/>
                </a:solidFill>
                <a:effectLst/>
                <a:latin typeface="Times New Roman" pitchFamily="18" charset="0"/>
                <a:cs typeface="Times New Roman" pitchFamily="18" charset="0"/>
              </a:rPr>
              <a:t>Arduino</a:t>
            </a:r>
            <a:r>
              <a:rPr lang="en-GB" sz="2000" i="0" dirty="0">
                <a:solidFill>
                  <a:srgbClr val="2C2F34"/>
                </a:solidFill>
                <a:effectLst/>
                <a:latin typeface="Times New Roman" pitchFamily="18" charset="0"/>
                <a:cs typeface="Times New Roman" pitchFamily="18" charset="0"/>
              </a:rPr>
              <a:t> when we will connect it directly to the </a:t>
            </a:r>
            <a:r>
              <a:rPr lang="en-GB" sz="2000" i="0" dirty="0" err="1">
                <a:solidFill>
                  <a:srgbClr val="2C2F34"/>
                </a:solidFill>
                <a:effectLst/>
                <a:latin typeface="Times New Roman" pitchFamily="18" charset="0"/>
                <a:cs typeface="Times New Roman" pitchFamily="18" charset="0"/>
              </a:rPr>
              <a:t>Arduino</a:t>
            </a:r>
            <a:r>
              <a:rPr lang="en-GB" sz="2000" i="0" dirty="0">
                <a:solidFill>
                  <a:srgbClr val="2C2F34"/>
                </a:solidFill>
                <a:effectLst/>
                <a:latin typeface="Times New Roman" pitchFamily="18" charset="0"/>
                <a:cs typeface="Times New Roman" pitchFamily="18" charset="0"/>
              </a:rPr>
              <a:t>. So, we will have to make a voltage divider for it which will convert the 5V into 3.3V. This can be done by connecting the 2.2K &amp; 1K resistor. Thus the RX pin of the ESP8266 is connected to pin 10 of </a:t>
            </a:r>
            <a:r>
              <a:rPr lang="en-GB" sz="2000" i="0" dirty="0" err="1">
                <a:solidFill>
                  <a:srgbClr val="2C2F34"/>
                </a:solidFill>
                <a:effectLst/>
                <a:latin typeface="Times New Roman" pitchFamily="18" charset="0"/>
                <a:cs typeface="Times New Roman" pitchFamily="18" charset="0"/>
              </a:rPr>
              <a:t>Arduino</a:t>
            </a:r>
            <a:r>
              <a:rPr lang="en-GB" sz="2000" i="0" dirty="0">
                <a:solidFill>
                  <a:srgbClr val="2C2F34"/>
                </a:solidFill>
                <a:effectLst/>
                <a:latin typeface="Times New Roman" pitchFamily="18" charset="0"/>
                <a:cs typeface="Times New Roman" pitchFamily="18" charset="0"/>
              </a:rPr>
              <a:t> through the resistors.</a:t>
            </a:r>
          </a:p>
          <a:p>
            <a:pPr marL="285750" indent="-285750" algn="just">
              <a:buFont typeface="Arial" panose="020B0604020202020204" pitchFamily="34" charset="0"/>
              <a:buChar char="•"/>
            </a:pPr>
            <a:r>
              <a:rPr lang="en-GB" sz="2000" i="0" dirty="0">
                <a:solidFill>
                  <a:srgbClr val="2C2F34"/>
                </a:solidFill>
                <a:effectLst/>
                <a:latin typeface="Times New Roman" pitchFamily="18" charset="0"/>
                <a:cs typeface="Times New Roman" pitchFamily="18" charset="0"/>
              </a:rPr>
              <a:t>Connect the TX pin of the ESP8266 to pin 9 of the </a:t>
            </a:r>
            <a:r>
              <a:rPr lang="en-GB" sz="2000" i="0" dirty="0" err="1">
                <a:solidFill>
                  <a:srgbClr val="2C2F34"/>
                </a:solidFill>
                <a:effectLst/>
                <a:latin typeface="Times New Roman" pitchFamily="18" charset="0"/>
                <a:cs typeface="Times New Roman" pitchFamily="18" charset="0"/>
              </a:rPr>
              <a:t>Arduino</a:t>
            </a:r>
            <a:r>
              <a:rPr lang="en-GB" sz="2000" i="0" dirty="0">
                <a:solidFill>
                  <a:srgbClr val="2C2F34"/>
                </a:solidFill>
                <a:effectLst/>
                <a:latin typeface="Times New Roman" pitchFamily="18" charset="0"/>
                <a:cs typeface="Times New Roman" pitchFamily="18" charset="0"/>
              </a:rPr>
              <a:t>.</a:t>
            </a:r>
          </a:p>
          <a:p>
            <a:pPr algn="just"/>
            <a:endParaRPr lang="en-US" dirty="0"/>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16</a:t>
            </a:fld>
            <a:endParaRPr spc="-3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4045" y="254888"/>
            <a:ext cx="6883908" cy="830997"/>
          </a:xfrm>
        </p:spPr>
        <p:txBody>
          <a:bodyPr/>
          <a:lstStyle/>
          <a:p>
            <a:r>
              <a:rPr lang="en-US" sz="5400" dirty="0">
                <a:latin typeface="Times New Roman" panose="02020603050405020304" pitchFamily="18" charset="0"/>
                <a:cs typeface="Times New Roman" panose="02020603050405020304" pitchFamily="18" charset="0"/>
              </a:rPr>
              <a:t>Bill of Material:</a:t>
            </a:r>
            <a:endParaRPr lang="en-IN" sz="54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 xmlns:a16="http://schemas.microsoft.com/office/drawing/2014/main" id="{9E3C77A4-42EB-7444-B393-61E8721A4A46}"/>
              </a:ext>
            </a:extLst>
          </p:cNvPr>
          <p:cNvSpPr>
            <a:spLocks noGrp="1"/>
          </p:cNvSpPr>
          <p:nvPr>
            <p:ph type="subTitle" idx="4"/>
          </p:nvPr>
        </p:nvSpPr>
        <p:spPr>
          <a:xfrm>
            <a:off x="1828800" y="1828135"/>
            <a:ext cx="8534400" cy="5170646"/>
          </a:xfrm>
        </p:spPr>
        <p:txBody>
          <a:bodyPr/>
          <a:lstStyle/>
          <a:p>
            <a:pPr marL="285750" indent="-285750" algn="jus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Arduino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uno</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nano</a:t>
            </a:r>
            <a:r>
              <a:rPr lang="en-US" sz="2800" dirty="0">
                <a:latin typeface="Times New Roman" panose="02020603050405020304" pitchFamily="18" charset="0"/>
                <a:cs typeface="Times New Roman" panose="02020603050405020304" pitchFamily="18" charset="0"/>
              </a:rPr>
              <a:t> bar</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ESP8266-01 </a:t>
            </a:r>
            <a:r>
              <a:rPr lang="en-US" sz="2800" dirty="0" err="1">
                <a:latin typeface="Times New Roman" panose="02020603050405020304" pitchFamily="18" charset="0"/>
                <a:cs typeface="Times New Roman" panose="02020603050405020304" pitchFamily="18" charset="0"/>
              </a:rPr>
              <a:t>Wifi</a:t>
            </a:r>
            <a:r>
              <a:rPr lang="en-US" sz="2800" dirty="0">
                <a:latin typeface="Times New Roman" panose="02020603050405020304" pitchFamily="18" charset="0"/>
                <a:cs typeface="Times New Roman" panose="02020603050405020304" pitchFamily="18" charset="0"/>
              </a:rPr>
              <a:t> module</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JHD162A 16×2 LCD display </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Potentiometer 10k</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Pulse sensor</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LM35 Analog Temperature sensor</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Resistor 1K and 2K</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LED 5mm LED of any color</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Connecting wires( 10 or 20)</a:t>
            </a:r>
          </a:p>
          <a:p>
            <a:pPr marL="285750" indent="-28575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Breadboard</a:t>
            </a:r>
          </a:p>
          <a:p>
            <a:pPr marL="285750" indent="-28575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FINAL COST – 5000.00</a:t>
            </a:r>
            <a:endParaRPr lang="en-US" sz="2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62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457200"/>
            <a:ext cx="4267200" cy="673902"/>
          </a:xfrm>
          <a:prstGeom prst="rect">
            <a:avLst/>
          </a:prstGeom>
        </p:spPr>
        <p:txBody>
          <a:bodyPr vert="horz" wrap="square" lIns="0" tIns="12065" rIns="0" bIns="0" rtlCol="0">
            <a:spAutoFit/>
          </a:bodyPr>
          <a:lstStyle/>
          <a:p>
            <a:pPr marL="12700">
              <a:lnSpc>
                <a:spcPct val="100000"/>
              </a:lnSpc>
              <a:spcBef>
                <a:spcPts val="95"/>
              </a:spcBef>
            </a:pPr>
            <a:r>
              <a:rPr b="1" spc="-95" dirty="0"/>
              <a:t>ADVANTAGES</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18</a:t>
            </a:fld>
            <a:endParaRPr spc="-30" dirty="0"/>
          </a:p>
        </p:txBody>
      </p:sp>
      <p:sp>
        <p:nvSpPr>
          <p:cNvPr id="5" name="Rectangle 4">
            <a:extLst>
              <a:ext uri="{FF2B5EF4-FFF2-40B4-BE49-F238E27FC236}">
                <a16:creationId xmlns="" xmlns:a16="http://schemas.microsoft.com/office/drawing/2014/main" id="{C3978271-303C-495C-95D6-9C06B5BC1DD2}"/>
              </a:ext>
            </a:extLst>
          </p:cNvPr>
          <p:cNvSpPr/>
          <p:nvPr/>
        </p:nvSpPr>
        <p:spPr>
          <a:xfrm>
            <a:off x="3047999" y="1756558"/>
            <a:ext cx="6959435" cy="2704523"/>
          </a:xfrm>
          <a:prstGeom prst="rect">
            <a:avLst/>
          </a:prstGeom>
        </p:spPr>
        <p:txBody>
          <a:bodyPr wrap="square">
            <a:spAutoFit/>
          </a:bodyPr>
          <a:lstStyle/>
          <a:p>
            <a:pPr marL="342900" indent="-342900" algn="just">
              <a:lnSpc>
                <a:spcPct val="107000"/>
              </a:lnSpc>
              <a:buFont typeface="Arial" panose="020B0604020202020204" pitchFamily="34" charset="0"/>
              <a:buChar char="•"/>
            </a:pPr>
            <a:r>
              <a:rPr lang="en-US" sz="2800">
                <a:latin typeface="Times New Roman" panose="02020603050405020304" pitchFamily="18" charset="0"/>
                <a:ea typeface="Calibri" panose="020F0502020204030204" pitchFamily="34" charset="0"/>
                <a:cs typeface="Times New Roman" panose="02020603050405020304" pitchFamily="18" charset="0"/>
              </a:rPr>
              <a:t>It </a:t>
            </a:r>
            <a:r>
              <a:rPr lang="en-US" sz="2800" dirty="0">
                <a:latin typeface="Times New Roman" panose="02020603050405020304" pitchFamily="18" charset="0"/>
                <a:ea typeface="Calibri" panose="020F0502020204030204" pitchFamily="34" charset="0"/>
                <a:cs typeface="Times New Roman" panose="02020603050405020304" pitchFamily="18" charset="0"/>
              </a:rPr>
              <a:t>helps prevent spread of diseases.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Arial" panose="020B0604020202020204" pitchFamily="34" charset="0"/>
              <a:buChar char="•"/>
            </a:pPr>
            <a:r>
              <a:rPr lang="en-US" sz="2800">
                <a:latin typeface="Times New Roman" panose="02020603050405020304" pitchFamily="18" charset="0"/>
                <a:ea typeface="Calibri" panose="020F0502020204030204" pitchFamily="34" charset="0"/>
                <a:cs typeface="Times New Roman" panose="02020603050405020304" pitchFamily="18" charset="0"/>
              </a:rPr>
              <a:t>System  Is used to manage monitor covid-19 patients in hospitals remotely</a:t>
            </a:r>
          </a:p>
          <a:p>
            <a:pPr marL="342900" indent="-342900" algn="just">
              <a:lnSpc>
                <a:spcPct val="107000"/>
              </a:lnSpc>
              <a:buFont typeface="Arial" panose="020B0604020202020204" pitchFamily="34" charset="0"/>
              <a:buChar char="•"/>
            </a:pPr>
            <a:r>
              <a:rPr lang="en-US" sz="2800">
                <a:latin typeface="Times New Roman" panose="02020603050405020304" pitchFamily="18" charset="0"/>
                <a:ea typeface="Calibri" panose="020F0502020204030204" pitchFamily="34" charset="0"/>
                <a:cs typeface="Times New Roman" panose="02020603050405020304" pitchFamily="18" charset="0"/>
              </a:rPr>
              <a:t>It is quite simple  and easy to use  For the patients In hospital </a:t>
            </a:r>
          </a:p>
          <a:p>
            <a:pPr marL="342900" indent="-342900" algn="just">
              <a:lnSpc>
                <a:spcPct val="107000"/>
              </a:lnSpc>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5945" y="140335"/>
            <a:ext cx="9888855" cy="673902"/>
          </a:xfrm>
          <a:prstGeom prst="rect">
            <a:avLst/>
          </a:prstGeom>
        </p:spPr>
        <p:txBody>
          <a:bodyPr vert="horz" wrap="square" lIns="0" tIns="12065" rIns="0" bIns="0" rtlCol="0">
            <a:spAutoFit/>
          </a:bodyPr>
          <a:lstStyle/>
          <a:p>
            <a:pPr marL="12700">
              <a:lnSpc>
                <a:spcPct val="100000"/>
              </a:lnSpc>
              <a:spcBef>
                <a:spcPts val="95"/>
              </a:spcBef>
            </a:pPr>
            <a:r>
              <a:rPr b="1" spc="-40" dirty="0"/>
              <a:t>APPLICATIONS </a:t>
            </a:r>
            <a:r>
              <a:rPr b="1" spc="-5" dirty="0"/>
              <a:t>&amp; FUTURE</a:t>
            </a:r>
            <a:r>
              <a:rPr b="1" spc="-60" dirty="0"/>
              <a:t> </a:t>
            </a:r>
            <a:r>
              <a:rPr b="1" spc="-5" dirty="0"/>
              <a:t>SCOPE</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19</a:t>
            </a:fld>
            <a:endParaRPr spc="-30" dirty="0"/>
          </a:p>
        </p:txBody>
      </p:sp>
      <p:sp>
        <p:nvSpPr>
          <p:cNvPr id="5" name="Rectangle 4">
            <a:extLst>
              <a:ext uri="{FF2B5EF4-FFF2-40B4-BE49-F238E27FC236}">
                <a16:creationId xmlns="" xmlns:a16="http://schemas.microsoft.com/office/drawing/2014/main" id="{CDDF9FAC-FF9D-4C35-A1AB-4DF81B22CE9B}"/>
              </a:ext>
            </a:extLst>
          </p:cNvPr>
          <p:cNvSpPr/>
          <p:nvPr/>
        </p:nvSpPr>
        <p:spPr>
          <a:xfrm>
            <a:off x="2322195" y="1719493"/>
            <a:ext cx="7696200" cy="4314130"/>
          </a:xfrm>
          <a:prstGeom prst="rect">
            <a:avLst/>
          </a:prstGeom>
        </p:spPr>
        <p:txBody>
          <a:bodyPr wrap="square">
            <a:spAutoFit/>
          </a:bodyPr>
          <a:lstStyle/>
          <a:p>
            <a:pPr algn="just">
              <a:lnSpc>
                <a:spcPct val="107000"/>
              </a:lnSpc>
              <a:spcAft>
                <a:spcPts val="800"/>
              </a:spcAft>
            </a:pPr>
            <a:r>
              <a:rPr lang="en-US" sz="2000" dirty="0">
                <a:latin typeface="Times New Roman" pitchFamily="18" charset="0"/>
                <a:ea typeface="Calibri" panose="020F0502020204030204" pitchFamily="34" charset="0"/>
                <a:cs typeface="Times New Roman" panose="02020603050405020304" pitchFamily="18" charset="0"/>
              </a:rPr>
              <a:t>Application:</a:t>
            </a:r>
          </a:p>
          <a:p>
            <a:pPr marL="342900" indent="-342900" algn="just">
              <a:lnSpc>
                <a:spcPct val="107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Used at hospitals to monitor manage covid-19 patients remotely </a:t>
            </a:r>
          </a:p>
          <a:p>
            <a:pPr marL="342900" marR="0" lvl="0" indent="-342900" algn="just">
              <a:lnSpc>
                <a:spcPct val="107000"/>
              </a:lnSpc>
              <a:spcBef>
                <a:spcPts val="0"/>
              </a:spcBef>
              <a:spcAft>
                <a:spcPts val="0"/>
              </a:spcAft>
              <a:buFont typeface="+mj-lt"/>
              <a:buAutoNum type="arabicPeriod"/>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Future Scope:</a:t>
            </a:r>
          </a:p>
          <a:p>
            <a:pPr marL="342900" indent="-342900" algn="just">
              <a:lnSpc>
                <a:spcPct val="107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We can use this prototype and convert this system to wearable smart device </a:t>
            </a:r>
          </a:p>
          <a:p>
            <a:pPr marL="342900" indent="-342900" algn="just">
              <a:lnSpc>
                <a:spcPct val="107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Also we suggest  To use the wearable device as a prototype for the passengers of the airport to quarantine during their entry and exit.</a:t>
            </a:r>
            <a:endParaRPr lang="en-US" sz="2000" dirty="0">
              <a:effectLst/>
              <a:latin typeface="Times New Roman" pitchFamily="18" charset="0"/>
              <a:ea typeface="Calibri" panose="020F0502020204030204" pitchFamily="34" charset="0"/>
              <a:cs typeface="Times New Roman"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200" y="457200"/>
            <a:ext cx="3639185" cy="673902"/>
          </a:xfrm>
          <a:prstGeom prst="rect">
            <a:avLst/>
          </a:prstGeom>
        </p:spPr>
        <p:txBody>
          <a:bodyPr vert="horz" wrap="square" lIns="0" tIns="12065" rIns="0" bIns="0" rtlCol="0">
            <a:spAutoFit/>
          </a:bodyPr>
          <a:lstStyle/>
          <a:p>
            <a:pPr marL="12700">
              <a:lnSpc>
                <a:spcPct val="100000"/>
              </a:lnSpc>
              <a:spcBef>
                <a:spcPts val="95"/>
              </a:spcBef>
            </a:pPr>
            <a:r>
              <a:rPr b="1" spc="-5" dirty="0"/>
              <a:t>CONTENTS</a:t>
            </a: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2</a:t>
            </a:fld>
            <a:endParaRPr spc="-30" dirty="0"/>
          </a:p>
        </p:txBody>
      </p:sp>
      <p:sp>
        <p:nvSpPr>
          <p:cNvPr id="3" name="object 3"/>
          <p:cNvSpPr txBox="1"/>
          <p:nvPr/>
        </p:nvSpPr>
        <p:spPr>
          <a:xfrm>
            <a:off x="2075433" y="1395119"/>
            <a:ext cx="4129404" cy="4141470"/>
          </a:xfrm>
          <a:prstGeom prst="rect">
            <a:avLst/>
          </a:prstGeom>
        </p:spPr>
        <p:txBody>
          <a:bodyPr vert="horz" wrap="square" lIns="0" tIns="88900" rIns="0" bIns="0" rtlCol="0">
            <a:spAutoFit/>
          </a:bodyPr>
          <a:lstStyle/>
          <a:p>
            <a:pPr marL="289560" indent="-277495">
              <a:lnSpc>
                <a:spcPct val="100000"/>
              </a:lnSpc>
              <a:spcBef>
                <a:spcPts val="700"/>
              </a:spcBef>
              <a:buAutoNum type="arabicPeriod"/>
              <a:tabLst>
                <a:tab pos="290195" algn="l"/>
              </a:tabLst>
            </a:pPr>
            <a:r>
              <a:rPr sz="2200" spc="-5" dirty="0">
                <a:latin typeface="Times New Roman"/>
                <a:cs typeface="Times New Roman"/>
              </a:rPr>
              <a:t>I</a:t>
            </a:r>
            <a:r>
              <a:rPr sz="2200" spc="-5" dirty="0">
                <a:latin typeface="Times New Roman" pitchFamily="18" charset="0"/>
                <a:cs typeface="Times New Roman" pitchFamily="18" charset="0"/>
              </a:rPr>
              <a:t>ntroduction</a:t>
            </a:r>
            <a:endParaRPr sz="2200" dirty="0">
              <a:latin typeface="Times New Roman" pitchFamily="18" charset="0"/>
              <a:cs typeface="Times New Roman" pitchFamily="18" charset="0"/>
            </a:endParaRPr>
          </a:p>
          <a:p>
            <a:pPr marL="289560" indent="-277495">
              <a:lnSpc>
                <a:spcPct val="100000"/>
              </a:lnSpc>
              <a:spcBef>
                <a:spcPts val="600"/>
              </a:spcBef>
              <a:buAutoNum type="arabicPeriod"/>
              <a:tabLst>
                <a:tab pos="290195" algn="l"/>
              </a:tabLst>
            </a:pPr>
            <a:r>
              <a:rPr sz="2200" spc="-5" dirty="0">
                <a:latin typeface="Times New Roman"/>
                <a:cs typeface="Times New Roman"/>
              </a:rPr>
              <a:t>Literature</a:t>
            </a:r>
            <a:r>
              <a:rPr sz="2200" spc="20" dirty="0">
                <a:latin typeface="Times New Roman"/>
                <a:cs typeface="Times New Roman"/>
              </a:rPr>
              <a:t> </a:t>
            </a:r>
            <a:r>
              <a:rPr sz="2200" spc="-5" dirty="0">
                <a:latin typeface="Times New Roman"/>
                <a:cs typeface="Times New Roman"/>
              </a:rPr>
              <a:t>Surve</a:t>
            </a:r>
            <a:r>
              <a:rPr lang="en-US" sz="2200" spc="-5" dirty="0">
                <a:latin typeface="Times New Roman"/>
                <a:cs typeface="Times New Roman"/>
              </a:rPr>
              <a:t>y</a:t>
            </a:r>
            <a:endParaRPr sz="2200" dirty="0">
              <a:latin typeface="Times New Roman"/>
              <a:cs typeface="Times New Roman"/>
            </a:endParaRPr>
          </a:p>
          <a:p>
            <a:pPr marL="289560" indent="-277495">
              <a:lnSpc>
                <a:spcPct val="100000"/>
              </a:lnSpc>
              <a:spcBef>
                <a:spcPts val="600"/>
              </a:spcBef>
              <a:buAutoNum type="arabicPeriod"/>
              <a:tabLst>
                <a:tab pos="290195" algn="l"/>
              </a:tabLst>
            </a:pPr>
            <a:r>
              <a:rPr sz="2200" spc="-5" dirty="0">
                <a:latin typeface="Times New Roman"/>
                <a:cs typeface="Times New Roman"/>
              </a:rPr>
              <a:t>Objective</a:t>
            </a:r>
            <a:endParaRPr sz="2200" dirty="0">
              <a:latin typeface="Times New Roman"/>
              <a:cs typeface="Times New Roman"/>
            </a:endParaRPr>
          </a:p>
          <a:p>
            <a:pPr marL="289560" indent="-277495">
              <a:lnSpc>
                <a:spcPct val="100000"/>
              </a:lnSpc>
              <a:spcBef>
                <a:spcPts val="600"/>
              </a:spcBef>
              <a:buAutoNum type="arabicPeriod"/>
              <a:tabLst>
                <a:tab pos="290195" algn="l"/>
                <a:tab pos="2617470" algn="l"/>
              </a:tabLst>
            </a:pPr>
            <a:r>
              <a:rPr sz="2200" spc="-5" dirty="0">
                <a:latin typeface="Times New Roman"/>
                <a:cs typeface="Times New Roman"/>
              </a:rPr>
              <a:t>Block</a:t>
            </a:r>
            <a:r>
              <a:rPr sz="2200" spc="25" dirty="0">
                <a:latin typeface="Times New Roman"/>
                <a:cs typeface="Times New Roman"/>
              </a:rPr>
              <a:t> </a:t>
            </a:r>
            <a:r>
              <a:rPr sz="2200" spc="-5" dirty="0">
                <a:latin typeface="Times New Roman"/>
                <a:cs typeface="Times New Roman"/>
              </a:rPr>
              <a:t>Diagram</a:t>
            </a:r>
            <a:r>
              <a:rPr sz="2200" spc="35" dirty="0">
                <a:latin typeface="Times New Roman"/>
                <a:cs typeface="Times New Roman"/>
              </a:rPr>
              <a:t> </a:t>
            </a:r>
            <a:r>
              <a:rPr sz="2200" spc="-5" dirty="0">
                <a:latin typeface="Times New Roman"/>
                <a:cs typeface="Times New Roman"/>
              </a:rPr>
              <a:t>and	Description</a:t>
            </a:r>
            <a:endParaRPr sz="2200" dirty="0">
              <a:latin typeface="Times New Roman"/>
              <a:cs typeface="Times New Roman"/>
            </a:endParaRPr>
          </a:p>
          <a:p>
            <a:pPr marL="289560" indent="-277495">
              <a:lnSpc>
                <a:spcPct val="100000"/>
              </a:lnSpc>
              <a:spcBef>
                <a:spcPts val="600"/>
              </a:spcBef>
              <a:buAutoNum type="arabicPeriod"/>
              <a:tabLst>
                <a:tab pos="290195" algn="l"/>
              </a:tabLst>
            </a:pPr>
            <a:r>
              <a:rPr sz="2200" spc="-5" dirty="0">
                <a:latin typeface="Times New Roman"/>
                <a:cs typeface="Times New Roman"/>
              </a:rPr>
              <a:t>Circuit</a:t>
            </a:r>
            <a:r>
              <a:rPr sz="2200" spc="15" dirty="0">
                <a:latin typeface="Times New Roman"/>
                <a:cs typeface="Times New Roman"/>
              </a:rPr>
              <a:t> </a:t>
            </a:r>
            <a:r>
              <a:rPr sz="2200" spc="-5" dirty="0">
                <a:latin typeface="Times New Roman"/>
                <a:cs typeface="Times New Roman"/>
              </a:rPr>
              <a:t>Diagram</a:t>
            </a:r>
            <a:endParaRPr sz="2200" dirty="0">
              <a:latin typeface="Times New Roman"/>
              <a:cs typeface="Times New Roman"/>
            </a:endParaRPr>
          </a:p>
          <a:p>
            <a:pPr marL="274320" indent="-262255">
              <a:lnSpc>
                <a:spcPct val="100000"/>
              </a:lnSpc>
              <a:spcBef>
                <a:spcPts val="605"/>
              </a:spcBef>
              <a:buAutoNum type="arabicPeriod"/>
              <a:tabLst>
                <a:tab pos="274955" algn="l"/>
              </a:tabLst>
            </a:pPr>
            <a:r>
              <a:rPr sz="2200" spc="-5" dirty="0">
                <a:latin typeface="Times New Roman"/>
                <a:cs typeface="Times New Roman"/>
              </a:rPr>
              <a:t>Algorithm</a:t>
            </a:r>
            <a:endParaRPr sz="2200" dirty="0">
              <a:latin typeface="Times New Roman"/>
              <a:cs typeface="Times New Roman"/>
            </a:endParaRPr>
          </a:p>
          <a:p>
            <a:pPr marL="289560" indent="-277495">
              <a:lnSpc>
                <a:spcPct val="100000"/>
              </a:lnSpc>
              <a:spcBef>
                <a:spcPts val="600"/>
              </a:spcBef>
              <a:buAutoNum type="arabicPeriod"/>
              <a:tabLst>
                <a:tab pos="290195" algn="l"/>
              </a:tabLst>
            </a:pPr>
            <a:r>
              <a:rPr sz="2200" spc="-5" dirty="0">
                <a:latin typeface="Times New Roman"/>
                <a:cs typeface="Times New Roman"/>
              </a:rPr>
              <a:t>Specifications </a:t>
            </a:r>
            <a:r>
              <a:rPr sz="2200" dirty="0">
                <a:latin typeface="Times New Roman"/>
                <a:cs typeface="Times New Roman"/>
              </a:rPr>
              <a:t>of </a:t>
            </a:r>
            <a:r>
              <a:rPr sz="2200" spc="-5" dirty="0">
                <a:latin typeface="Times New Roman"/>
                <a:cs typeface="Times New Roman"/>
              </a:rPr>
              <a:t>proposed</a:t>
            </a:r>
            <a:r>
              <a:rPr sz="2200" spc="25" dirty="0">
                <a:latin typeface="Times New Roman"/>
                <a:cs typeface="Times New Roman"/>
              </a:rPr>
              <a:t> </a:t>
            </a:r>
            <a:r>
              <a:rPr sz="2200" spc="-5" dirty="0">
                <a:latin typeface="Times New Roman"/>
                <a:cs typeface="Times New Roman"/>
              </a:rPr>
              <a:t>system</a:t>
            </a:r>
            <a:endParaRPr sz="2200" dirty="0">
              <a:latin typeface="Times New Roman"/>
              <a:cs typeface="Times New Roman"/>
            </a:endParaRPr>
          </a:p>
          <a:p>
            <a:pPr marL="274320" indent="-262255">
              <a:lnSpc>
                <a:spcPct val="100000"/>
              </a:lnSpc>
              <a:spcBef>
                <a:spcPts val="600"/>
              </a:spcBef>
              <a:buAutoNum type="arabicPeriod"/>
              <a:tabLst>
                <a:tab pos="274955" algn="l"/>
              </a:tabLst>
            </a:pPr>
            <a:r>
              <a:rPr sz="2200" spc="-5" dirty="0">
                <a:latin typeface="Times New Roman"/>
                <a:cs typeface="Times New Roman"/>
              </a:rPr>
              <a:t>Advantages</a:t>
            </a:r>
            <a:endParaRPr sz="2200" dirty="0">
              <a:latin typeface="Times New Roman"/>
              <a:cs typeface="Times New Roman"/>
            </a:endParaRPr>
          </a:p>
          <a:p>
            <a:pPr marL="274320" indent="-262255">
              <a:lnSpc>
                <a:spcPct val="100000"/>
              </a:lnSpc>
              <a:spcBef>
                <a:spcPts val="600"/>
              </a:spcBef>
              <a:buAutoNum type="arabicPeriod"/>
              <a:tabLst>
                <a:tab pos="274955" algn="l"/>
              </a:tabLst>
            </a:pPr>
            <a:r>
              <a:rPr sz="2200" spc="-5" dirty="0">
                <a:latin typeface="Times New Roman"/>
                <a:cs typeface="Times New Roman"/>
              </a:rPr>
              <a:t>Applications &amp; Future</a:t>
            </a:r>
            <a:r>
              <a:rPr sz="2200" spc="10" dirty="0">
                <a:latin typeface="Times New Roman"/>
                <a:cs typeface="Times New Roman"/>
              </a:rPr>
              <a:t> </a:t>
            </a:r>
            <a:r>
              <a:rPr sz="2200" spc="-5" dirty="0">
                <a:latin typeface="Times New Roman"/>
                <a:cs typeface="Times New Roman"/>
              </a:rPr>
              <a:t>scope</a:t>
            </a:r>
            <a:endParaRPr sz="2200" dirty="0">
              <a:latin typeface="Times New Roman"/>
              <a:cs typeface="Times New Roman"/>
            </a:endParaRPr>
          </a:p>
          <a:p>
            <a:pPr marL="500380" indent="-487680">
              <a:lnSpc>
                <a:spcPct val="100000"/>
              </a:lnSpc>
              <a:spcBef>
                <a:spcPts val="600"/>
              </a:spcBef>
              <a:buAutoNum type="arabicPeriod"/>
              <a:tabLst>
                <a:tab pos="499745" algn="l"/>
                <a:tab pos="500380" algn="l"/>
              </a:tabLst>
            </a:pPr>
            <a:r>
              <a:rPr sz="2200" spc="-5" dirty="0">
                <a:latin typeface="Times New Roman"/>
                <a:cs typeface="Times New Roman"/>
              </a:rPr>
              <a:t>Conclusion</a:t>
            </a:r>
            <a:endParaRPr sz="22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54045" y="254888"/>
            <a:ext cx="6883908" cy="566181"/>
          </a:xfrm>
          <a:prstGeom prst="rect">
            <a:avLst/>
          </a:prstGeom>
        </p:spPr>
        <p:txBody>
          <a:bodyPr vert="horz" wrap="square" lIns="0" tIns="12065" rIns="0" bIns="0" rtlCol="0" anchor="b">
            <a:spAutoFit/>
          </a:bodyPr>
          <a:lstStyle/>
          <a:p>
            <a:pPr marL="13970" algn="l">
              <a:lnSpc>
                <a:spcPct val="100000"/>
              </a:lnSpc>
              <a:spcBef>
                <a:spcPts val="95"/>
              </a:spcBef>
            </a:pPr>
            <a:r>
              <a:rPr sz="3600" b="1" spc="-5" dirty="0"/>
              <a:t>CONCLUSION</a:t>
            </a:r>
          </a:p>
        </p:txBody>
      </p:sp>
      <p:sp>
        <p:nvSpPr>
          <p:cNvPr id="6" name="Subtitle 5">
            <a:extLst>
              <a:ext uri="{FF2B5EF4-FFF2-40B4-BE49-F238E27FC236}">
                <a16:creationId xmlns="" xmlns:a16="http://schemas.microsoft.com/office/drawing/2014/main" id="{2513561F-AF5A-9E4C-8CAF-2D8501D63823}"/>
              </a:ext>
            </a:extLst>
          </p:cNvPr>
          <p:cNvSpPr>
            <a:spLocks noGrp="1"/>
          </p:cNvSpPr>
          <p:nvPr>
            <p:ph type="subTitle" idx="4"/>
          </p:nvPr>
        </p:nvSpPr>
        <p:spPr>
          <a:xfrm>
            <a:off x="1977241" y="1199903"/>
            <a:ext cx="8534400" cy="3447098"/>
          </a:xfrm>
        </p:spPr>
        <p:txBody>
          <a:bodyPr/>
          <a:lstStyle/>
          <a:p>
            <a:pPr algn="just"/>
            <a:r>
              <a:rPr lang="en-US" sz="3200" dirty="0">
                <a:latin typeface="Times New Roman" pitchFamily="18" charset="0"/>
                <a:cs typeface="Times New Roman" pitchFamily="18" charset="0"/>
              </a:rPr>
              <a:t>Presently separate systems are available for monitoring patient health &amp; sending an alert to medical authorities using a cloud data. We have proposed a combined system which will be useful to monitor all parameters in one dataset using Smart sensor</a:t>
            </a:r>
            <a:r>
              <a:rPr lang="en-US" sz="3200">
                <a:latin typeface="Times New Roman" pitchFamily="18" charset="0"/>
                <a:cs typeface="Times New Roman" pitchFamily="18" charset="0"/>
              </a:rPr>
              <a:t>, IOT &amp; </a:t>
            </a:r>
            <a:r>
              <a:rPr lang="en-US" sz="3200" dirty="0">
                <a:latin typeface="Times New Roman" pitchFamily="18" charset="0"/>
                <a:cs typeface="Times New Roman" pitchFamily="18" charset="0"/>
              </a:rPr>
              <a:t>android application to provide alerts to family respondents. </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20</a:t>
            </a:fld>
            <a:endParaRPr spc="-3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273019" y="-152400"/>
            <a:ext cx="10838815" cy="7010400"/>
            <a:chOff x="1273019" y="-152400"/>
            <a:chExt cx="10838815" cy="7010400"/>
          </a:xfrm>
        </p:grpSpPr>
        <p:sp>
          <p:nvSpPr>
            <p:cNvPr id="4" name="object 4"/>
            <p:cNvSpPr/>
            <p:nvPr/>
          </p:nvSpPr>
          <p:spPr>
            <a:xfrm>
              <a:off x="1273019" y="-152400"/>
              <a:ext cx="10838815" cy="6858000"/>
            </a:xfrm>
            <a:custGeom>
              <a:avLst/>
              <a:gdLst/>
              <a:ahLst/>
              <a:cxnLst/>
              <a:rect l="l" t="t" r="r" b="b"/>
              <a:pathLst>
                <a:path w="10838815" h="6858000">
                  <a:moveTo>
                    <a:pt x="10838688" y="0"/>
                  </a:moveTo>
                  <a:lnTo>
                    <a:pt x="0" y="0"/>
                  </a:lnTo>
                  <a:lnTo>
                    <a:pt x="0" y="6858000"/>
                  </a:lnTo>
                  <a:lnTo>
                    <a:pt x="10838688" y="6858000"/>
                  </a:lnTo>
                  <a:lnTo>
                    <a:pt x="10838688" y="0"/>
                  </a:lnTo>
                  <a:close/>
                </a:path>
              </a:pathLst>
            </a:custGeom>
            <a:solidFill>
              <a:srgbClr val="FFFFFF"/>
            </a:solidFill>
          </p:spPr>
          <p:txBody>
            <a:bodyPr wrap="square" lIns="0" tIns="0" rIns="0" bIns="0" rtlCol="0" anchor="b"/>
            <a:lstStyle/>
            <a:p>
              <a:pPr algn="ctr"/>
              <a:endParaRPr/>
            </a:p>
          </p:txBody>
        </p:sp>
        <p:sp>
          <p:nvSpPr>
            <p:cNvPr id="5" name="object 5"/>
            <p:cNvSpPr/>
            <p:nvPr/>
          </p:nvSpPr>
          <p:spPr>
            <a:xfrm>
              <a:off x="1274063" y="0"/>
              <a:ext cx="179831" cy="6857999"/>
            </a:xfrm>
            <a:prstGeom prst="rect">
              <a:avLst/>
            </a:prstGeom>
            <a:blipFill>
              <a:blip r:embed="rId3" cstate="print"/>
              <a:stretch>
                <a:fillRect/>
              </a:stretch>
            </a:blipFill>
          </p:spPr>
          <p:txBody>
            <a:bodyPr wrap="square" lIns="0" tIns="0" rIns="0" bIns="0" rtlCol="0" anchor="b"/>
            <a:lstStyle/>
            <a:p>
              <a:pPr algn="ctr"/>
              <a:endParaRPr/>
            </a:p>
          </p:txBody>
        </p:sp>
        <p:sp>
          <p:nvSpPr>
            <p:cNvPr id="6" name="object 6"/>
            <p:cNvSpPr/>
            <p:nvPr/>
          </p:nvSpPr>
          <p:spPr>
            <a:xfrm>
              <a:off x="1353311" y="0"/>
              <a:ext cx="97790" cy="6858000"/>
            </a:xfrm>
            <a:custGeom>
              <a:avLst/>
              <a:gdLst/>
              <a:ahLst/>
              <a:cxnLst/>
              <a:rect l="l" t="t" r="r" b="b"/>
              <a:pathLst>
                <a:path w="97790" h="6858000">
                  <a:moveTo>
                    <a:pt x="97536" y="0"/>
                  </a:moveTo>
                  <a:lnTo>
                    <a:pt x="0" y="0"/>
                  </a:lnTo>
                  <a:lnTo>
                    <a:pt x="0" y="6858000"/>
                  </a:lnTo>
                  <a:lnTo>
                    <a:pt x="97536" y="6858000"/>
                  </a:lnTo>
                  <a:lnTo>
                    <a:pt x="97536" y="0"/>
                  </a:lnTo>
                  <a:close/>
                </a:path>
              </a:pathLst>
            </a:custGeom>
            <a:solidFill>
              <a:srgbClr val="FFFFFF"/>
            </a:solidFill>
          </p:spPr>
          <p:txBody>
            <a:bodyPr wrap="square" lIns="0" tIns="0" rIns="0" bIns="0" rtlCol="0" anchor="b"/>
            <a:lstStyle/>
            <a:p>
              <a:pPr algn="ctr"/>
              <a:endParaRPr/>
            </a:p>
          </p:txBody>
        </p:sp>
      </p:grpSp>
      <p:sp>
        <p:nvSpPr>
          <p:cNvPr id="7" name="object 7"/>
          <p:cNvSpPr txBox="1">
            <a:spLocks noGrp="1"/>
          </p:cNvSpPr>
          <p:nvPr>
            <p:ph type="title"/>
          </p:nvPr>
        </p:nvSpPr>
        <p:spPr>
          <a:xfrm>
            <a:off x="3200400" y="1700529"/>
            <a:ext cx="5686171" cy="1120820"/>
          </a:xfrm>
          <a:prstGeom prst="rect">
            <a:avLst/>
          </a:prstGeom>
        </p:spPr>
        <p:txBody>
          <a:bodyPr vert="horz" wrap="square" lIns="0" tIns="12700" rIns="0" bIns="0" rtlCol="0" anchor="ctr">
            <a:spAutoFit/>
          </a:bodyPr>
          <a:lstStyle/>
          <a:p>
            <a:pPr marL="12700" algn="ctr">
              <a:lnSpc>
                <a:spcPct val="100000"/>
              </a:lnSpc>
              <a:spcBef>
                <a:spcPts val="100"/>
              </a:spcBef>
            </a:pPr>
            <a:r>
              <a:rPr lang="en-US" sz="7200" b="1" spc="990" dirty="0">
                <a:effectLst>
                  <a:outerShdw blurRad="38100" dist="38100" dir="2700000" algn="tl">
                    <a:srgbClr val="000000">
                      <a:alpha val="43137"/>
                    </a:srgbClr>
                  </a:outerShdw>
                </a:effectLst>
              </a:rPr>
              <a:t>T</a:t>
            </a:r>
            <a:r>
              <a:rPr sz="7200" b="1" spc="990">
                <a:effectLst>
                  <a:outerShdw blurRad="38100" dist="38100" dir="2700000" algn="tl">
                    <a:srgbClr val="000000">
                      <a:alpha val="43137"/>
                    </a:srgbClr>
                  </a:outerShdw>
                </a:effectLst>
              </a:rPr>
              <a:t>hank</a:t>
            </a:r>
            <a:r>
              <a:rPr sz="7200" b="1" spc="-80">
                <a:effectLst>
                  <a:outerShdw blurRad="38100" dist="38100" dir="2700000" algn="tl">
                    <a:srgbClr val="000000">
                      <a:alpha val="43137"/>
                    </a:srgbClr>
                  </a:outerShdw>
                </a:effectLst>
              </a:rPr>
              <a:t> </a:t>
            </a:r>
            <a:r>
              <a:rPr sz="7200" b="1" spc="355">
                <a:effectLst>
                  <a:outerShdw blurRad="38100" dist="38100" dir="2700000" algn="tl">
                    <a:srgbClr val="000000">
                      <a:alpha val="43137"/>
                    </a:srgbClr>
                  </a:outerShdw>
                </a:effectLst>
              </a:rPr>
              <a:t>You</a:t>
            </a:r>
            <a:r>
              <a:rPr lang="en-US" sz="7200" b="1" spc="355">
                <a:effectLst>
                  <a:outerShdw blurRad="38100" dist="38100" dir="2700000" algn="tl">
                    <a:srgbClr val="000000">
                      <a:alpha val="43137"/>
                    </a:srgbClr>
                  </a:outerShdw>
                </a:effectLst>
              </a:rPr>
              <a:t>!</a:t>
            </a:r>
            <a:endParaRPr sz="7200" b="1" dirty="0">
              <a:effectLst>
                <a:outerShdw blurRad="38100" dist="38100" dir="2700000" algn="tl">
                  <a:srgbClr val="000000">
                    <a:alpha val="43137"/>
                  </a:srgbClr>
                </a:outerShdw>
              </a:effectLst>
            </a:endParaRPr>
          </a:p>
        </p:txBody>
      </p:sp>
      <p:sp>
        <p:nvSpPr>
          <p:cNvPr id="9" name="object 9"/>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21</a:t>
            </a:fld>
            <a:endParaRPr spc="-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D7E802C-5158-1748-90E8-F9AEA2837F21}"/>
              </a:ext>
            </a:extLst>
          </p:cNvPr>
          <p:cNvSpPr>
            <a:spLocks noGrp="1"/>
          </p:cNvSpPr>
          <p:nvPr>
            <p:ph type="ctrTitle"/>
          </p:nvPr>
        </p:nvSpPr>
        <p:spPr>
          <a:xfrm rot="10800000" flipV="1">
            <a:off x="1828799" y="578382"/>
            <a:ext cx="6717563" cy="677108"/>
          </a:xfrm>
        </p:spPr>
        <p:txBody>
          <a:bodyPr/>
          <a:lstStyle/>
          <a:p>
            <a:r>
              <a:rPr lang="en-US" sz="440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 xmlns:a16="http://schemas.microsoft.com/office/drawing/2014/main" id="{284FFBC3-C196-A44A-AC83-2531D8939B1E}"/>
              </a:ext>
            </a:extLst>
          </p:cNvPr>
          <p:cNvSpPr>
            <a:spLocks noGrp="1"/>
          </p:cNvSpPr>
          <p:nvPr>
            <p:ph type="subTitle" idx="4"/>
          </p:nvPr>
        </p:nvSpPr>
        <p:spPr>
          <a:xfrm>
            <a:off x="2088573" y="1632857"/>
            <a:ext cx="7671460" cy="4585871"/>
          </a:xfrm>
        </p:spPr>
        <p:txBody>
          <a:bodyPr anchor="b"/>
          <a:lstStyle/>
          <a:p>
            <a:pPr algn="just"/>
            <a:r>
              <a:rPr lang="en-IN" sz="2000" dirty="0">
                <a:latin typeface="Times New Roman" pitchFamily="18" charset="0"/>
                <a:cs typeface="Times New Roman" pitchFamily="18" charset="0"/>
              </a:rPr>
              <a:t>Monitoring and managing the infected patients of COVID-19 is still a great challenge, hence we have proposed a system which is used to monitor the Covid-19 health symptoms of infected patients in the hospitals &amp; at public transport from remote locations. The system involves smart body sensor &amp; </a:t>
            </a:r>
            <a:r>
              <a:rPr lang="en-IN" sz="2000" dirty="0" err="1">
                <a:latin typeface="Times New Roman" pitchFamily="18" charset="0"/>
                <a:cs typeface="Times New Roman" pitchFamily="18" charset="0"/>
              </a:rPr>
              <a:t>IoT</a:t>
            </a:r>
            <a:r>
              <a:rPr lang="en-IN" sz="2000" dirty="0">
                <a:latin typeface="Times New Roman" pitchFamily="18" charset="0"/>
                <a:cs typeface="Times New Roman" pitchFamily="18" charset="0"/>
              </a:rPr>
              <a:t> based application peripheral interface.  The system is useful to reduce the stress of medical staff and provide a means of communication between doctors, medical authorities, and family respondents. Smart sensor is used to measure temperature, heartbeat, SpO</a:t>
            </a:r>
            <a:r>
              <a:rPr lang="en-IN" sz="2000" baseline="-25000" dirty="0">
                <a:latin typeface="Times New Roman" pitchFamily="18" charset="0"/>
                <a:cs typeface="Times New Roman" pitchFamily="18" charset="0"/>
              </a:rPr>
              <a:t>2</a:t>
            </a:r>
            <a:r>
              <a:rPr lang="en-IN" sz="2000" dirty="0">
                <a:latin typeface="Times New Roman" pitchFamily="18" charset="0"/>
                <a:cs typeface="Times New Roman" pitchFamily="18" charset="0"/>
              </a:rPr>
              <a:t>, and cough count. </a:t>
            </a:r>
            <a:r>
              <a:rPr lang="en-IN" sz="2000">
                <a:latin typeface="Times New Roman" pitchFamily="18" charset="0"/>
                <a:cs typeface="Times New Roman" pitchFamily="18" charset="0"/>
              </a:rPr>
              <a:t>The </a:t>
            </a:r>
            <a:endParaRPr lang="en-US" sz="2000">
              <a:latin typeface="Times New Roman" pitchFamily="18" charset="0"/>
              <a:cs typeface="Times New Roman" pitchFamily="18" charset="0"/>
            </a:endParaRPr>
          </a:p>
          <a:p>
            <a:pPr algn="just"/>
            <a:r>
              <a:rPr lang="en-IN" sz="2000">
                <a:latin typeface="Times New Roman" pitchFamily="18" charset="0"/>
                <a:cs typeface="Times New Roman" pitchFamily="18" charset="0"/>
              </a:rPr>
              <a:t>Application </a:t>
            </a:r>
            <a:r>
              <a:rPr lang="en-IN" sz="2000" dirty="0">
                <a:latin typeface="Times New Roman" pitchFamily="18" charset="0"/>
                <a:cs typeface="Times New Roman" pitchFamily="18" charset="0"/>
              </a:rPr>
              <a:t>peripheral interface is used to update the health symptoms of the patient in real time. Internet of things technologies allows collecting, monitoring, managing, and analysing the disease symptoms remotely. If any patient breaks rules and wonder outside the defined area, proposed system is able to locate the patient and inform to medical authorities in real time.</a:t>
            </a:r>
          </a:p>
          <a:p>
            <a:endParaRPr lang="en-US" dirty="0"/>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3</a:t>
            </a:fld>
            <a:endParaRPr spc="-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304800"/>
            <a:ext cx="6019800" cy="673902"/>
          </a:xfrm>
          <a:prstGeom prst="rect">
            <a:avLst/>
          </a:prstGeom>
        </p:spPr>
        <p:txBody>
          <a:bodyPr vert="horz" wrap="square" lIns="0" tIns="12065" rIns="0" bIns="0" rtlCol="0">
            <a:spAutoFit/>
          </a:bodyPr>
          <a:lstStyle/>
          <a:p>
            <a:pPr marL="12700">
              <a:lnSpc>
                <a:spcPct val="100000"/>
              </a:lnSpc>
              <a:spcBef>
                <a:spcPts val="95"/>
              </a:spcBef>
              <a:tabLst>
                <a:tab pos="3587115" algn="l"/>
              </a:tabLst>
            </a:pPr>
            <a:r>
              <a:rPr b="1" spc="-5" dirty="0"/>
              <a:t>LITER</a:t>
            </a:r>
            <a:r>
              <a:rPr b="1" spc="-480" dirty="0"/>
              <a:t>A</a:t>
            </a:r>
            <a:r>
              <a:rPr b="1" spc="-5" dirty="0"/>
              <a:t>TURE</a:t>
            </a:r>
            <a:r>
              <a:rPr lang="en-US" b="1" spc="-5" dirty="0"/>
              <a:t> SURVEY</a:t>
            </a:r>
            <a:endParaRPr b="1" spc="-5" dirty="0"/>
          </a:p>
        </p:txBody>
      </p:sp>
      <p:sp>
        <p:nvSpPr>
          <p:cNvPr id="4" name="object 4"/>
          <p:cNvSpPr txBox="1">
            <a:spLocks noGrp="1"/>
          </p:cNvSpPr>
          <p:nvPr>
            <p:ph type="dt" sz="half" idx="6"/>
          </p:nvPr>
        </p:nvSpPr>
        <p:spPr>
          <a:prstGeom prst="rect">
            <a:avLst/>
          </a:prstGeom>
        </p:spPr>
        <p:txBody>
          <a:bodyPr vert="horz" wrap="square" lIns="0" tIns="1905" rIns="0" bIns="0" rtlCol="0">
            <a:spAutoFit/>
          </a:bodyPr>
          <a:lstStyle/>
          <a:p>
            <a:pPr marL="12700">
              <a:lnSpc>
                <a:spcPct val="100000"/>
              </a:lnSpc>
              <a:spcBef>
                <a:spcPts val="15"/>
              </a:spcBef>
            </a:pPr>
            <a:r>
              <a:rPr spc="-90" dirty="0"/>
              <a:t>11/19/2020</a:t>
            </a: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4</a:t>
            </a:fld>
            <a:endParaRPr spc="-30" dirty="0"/>
          </a:p>
        </p:txBody>
      </p:sp>
      <p:graphicFrame>
        <p:nvGraphicFramePr>
          <p:cNvPr id="6" name="Table 5"/>
          <p:cNvGraphicFramePr>
            <a:graphicFrameLocks noGrp="1"/>
          </p:cNvGraphicFramePr>
          <p:nvPr>
            <p:extLst>
              <p:ext uri="{D42A27DB-BD31-4B8C-83A1-F6EECF244321}">
                <p14:modId xmlns:p14="http://schemas.microsoft.com/office/powerpoint/2010/main" val="2973188574"/>
              </p:ext>
            </p:extLst>
          </p:nvPr>
        </p:nvGraphicFramePr>
        <p:xfrm>
          <a:off x="2133599" y="1295400"/>
          <a:ext cx="9432471" cy="5453599"/>
        </p:xfrm>
        <a:graphic>
          <a:graphicData uri="http://schemas.openxmlformats.org/drawingml/2006/table">
            <a:tbl>
              <a:tblPr/>
              <a:tblGrid>
                <a:gridCol w="773428">
                  <a:extLst>
                    <a:ext uri="{9D8B030D-6E8A-4147-A177-3AD203B41FA5}">
                      <a16:colId xmlns="" xmlns:a16="http://schemas.microsoft.com/office/drawing/2014/main" val="20000"/>
                    </a:ext>
                  </a:extLst>
                </a:gridCol>
                <a:gridCol w="2466007">
                  <a:extLst>
                    <a:ext uri="{9D8B030D-6E8A-4147-A177-3AD203B41FA5}">
                      <a16:colId xmlns="" xmlns:a16="http://schemas.microsoft.com/office/drawing/2014/main" val="20001"/>
                    </a:ext>
                  </a:extLst>
                </a:gridCol>
                <a:gridCol w="2260506">
                  <a:extLst>
                    <a:ext uri="{9D8B030D-6E8A-4147-A177-3AD203B41FA5}">
                      <a16:colId xmlns="" xmlns:a16="http://schemas.microsoft.com/office/drawing/2014/main" val="20002"/>
                    </a:ext>
                  </a:extLst>
                </a:gridCol>
                <a:gridCol w="2176436">
                  <a:extLst>
                    <a:ext uri="{9D8B030D-6E8A-4147-A177-3AD203B41FA5}">
                      <a16:colId xmlns="" xmlns:a16="http://schemas.microsoft.com/office/drawing/2014/main" val="20003"/>
                    </a:ext>
                  </a:extLst>
                </a:gridCol>
                <a:gridCol w="1756094">
                  <a:extLst>
                    <a:ext uri="{9D8B030D-6E8A-4147-A177-3AD203B41FA5}">
                      <a16:colId xmlns="" xmlns:a16="http://schemas.microsoft.com/office/drawing/2014/main" val="20004"/>
                    </a:ext>
                  </a:extLst>
                </a:gridCol>
              </a:tblGrid>
              <a:tr h="364687">
                <a:tc>
                  <a:txBody>
                    <a:bodyPr/>
                    <a:lstStyle/>
                    <a:p>
                      <a:pPr marL="0" marR="0" algn="l">
                        <a:spcBef>
                          <a:spcPts val="0"/>
                        </a:spcBef>
                        <a:spcAft>
                          <a:spcPts val="0"/>
                        </a:spcAft>
                      </a:pPr>
                      <a:r>
                        <a:rPr lang="en-US" sz="1400" b="1" dirty="0">
                          <a:latin typeface="Times New Roman"/>
                          <a:ea typeface="Times New Roman"/>
                          <a:cs typeface="Mangal"/>
                        </a:rPr>
                        <a:t>SR.NO.</a:t>
                      </a:r>
                      <a:endParaRPr lang="en-US" sz="11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b="1">
                          <a:latin typeface="Times New Roman"/>
                          <a:ea typeface="Times New Roman"/>
                          <a:cs typeface="Mangal"/>
                        </a:rPr>
                        <a:t>Title Name</a:t>
                      </a:r>
                      <a:endParaRPr lang="en-US" sz="110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b="1">
                          <a:latin typeface="Times New Roman"/>
                          <a:ea typeface="Times New Roman"/>
                          <a:cs typeface="Mangal"/>
                        </a:rPr>
                        <a:t>Author’s Name</a:t>
                      </a:r>
                      <a:endParaRPr lang="en-US" sz="110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b="1">
                          <a:latin typeface="Times New Roman"/>
                          <a:ea typeface="Times New Roman"/>
                          <a:cs typeface="Mangal"/>
                        </a:rPr>
                        <a:t>Year of Publication</a:t>
                      </a:r>
                      <a:endParaRPr lang="en-US" sz="110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b="1" dirty="0">
                          <a:latin typeface="Times New Roman"/>
                          <a:ea typeface="Times New Roman"/>
                          <a:cs typeface="Mangal"/>
                        </a:rPr>
                        <a:t>Inference</a:t>
                      </a:r>
                      <a:endParaRPr lang="en-US" sz="11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094062">
                <a:tc>
                  <a:txBody>
                    <a:bodyPr/>
                    <a:lstStyle/>
                    <a:p>
                      <a:pPr marL="0" marR="0" algn="l">
                        <a:spcBef>
                          <a:spcPts val="0"/>
                        </a:spcBef>
                        <a:spcAft>
                          <a:spcPts val="0"/>
                        </a:spcAft>
                      </a:pPr>
                      <a:r>
                        <a:rPr lang="en-US" sz="1600" b="1" dirty="0">
                          <a:latin typeface="Times New Roman"/>
                          <a:ea typeface="Times New Roman"/>
                          <a:cs typeface="Mangal"/>
                        </a:rPr>
                        <a:t>1.</a:t>
                      </a:r>
                      <a:endParaRPr lang="en-US" sz="11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err="1">
                          <a:latin typeface="Times New Roman"/>
                          <a:ea typeface="Times New Roman"/>
                          <a:cs typeface="Mangal"/>
                        </a:rPr>
                        <a:t>IoT</a:t>
                      </a:r>
                      <a:r>
                        <a:rPr lang="en-US" sz="1400" dirty="0">
                          <a:latin typeface="Times New Roman"/>
                          <a:ea typeface="Times New Roman"/>
                          <a:cs typeface="Mangal"/>
                        </a:rPr>
                        <a:t> based solution to provide </a:t>
                      </a:r>
                    </a:p>
                    <a:p>
                      <a:pPr marL="0" marR="0" algn="ctr">
                        <a:spcBef>
                          <a:spcPts val="0"/>
                        </a:spcBef>
                        <a:spcAft>
                          <a:spcPts val="0"/>
                        </a:spcAft>
                      </a:pPr>
                      <a:r>
                        <a:rPr lang="en-US" sz="1400" dirty="0">
                          <a:latin typeface="Times New Roman"/>
                          <a:ea typeface="Times New Roman"/>
                          <a:cs typeface="Mangal"/>
                        </a:rPr>
                        <a:t>indoor safety through social </a:t>
                      </a:r>
                    </a:p>
                    <a:p>
                      <a:pPr marL="0" marR="0" algn="ctr">
                        <a:spcBef>
                          <a:spcPts val="0"/>
                        </a:spcBef>
                        <a:spcAft>
                          <a:spcPts val="0"/>
                        </a:spcAft>
                      </a:pPr>
                      <a:r>
                        <a:rPr lang="en-US" sz="1400" dirty="0">
                          <a:latin typeface="Times New Roman"/>
                          <a:ea typeface="Times New Roman"/>
                          <a:cs typeface="Mangal"/>
                        </a:rPr>
                        <a:t>distancing, mask detection and </a:t>
                      </a:r>
                    </a:p>
                    <a:p>
                      <a:pPr marL="0" marR="0" algn="ctr">
                        <a:spcBef>
                          <a:spcPts val="0"/>
                        </a:spcBef>
                        <a:spcAft>
                          <a:spcPts val="0"/>
                        </a:spcAft>
                      </a:pPr>
                      <a:r>
                        <a:rPr lang="en-US" sz="1400" dirty="0">
                          <a:latin typeface="Times New Roman"/>
                          <a:ea typeface="Times New Roman"/>
                          <a:cs typeface="Mangal"/>
                        </a:rPr>
                        <a:t>temperature sensing contact </a:t>
                      </a:r>
                    </a:p>
                    <a:p>
                      <a:pPr marL="0" marR="0" algn="ctr">
                        <a:spcBef>
                          <a:spcPts val="0"/>
                        </a:spcBef>
                        <a:spcAft>
                          <a:spcPts val="0"/>
                        </a:spcAft>
                      </a:pPr>
                      <a:r>
                        <a:rPr lang="en-US" sz="1400" dirty="0">
                          <a:latin typeface="Times New Roman"/>
                          <a:ea typeface="Times New Roman"/>
                          <a:cs typeface="Mangal"/>
                        </a:rPr>
                        <a:t>less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GB" sz="1400" b="0" i="0" u="none" strike="noStrike">
                        <a:effectLst/>
                        <a:latin typeface="Arial" panose="020B0604020202020204" pitchFamily="34" charset="0"/>
                      </a:endParaRPr>
                    </a:p>
                    <a:p>
                      <a:pPr marL="0" marR="0" algn="l">
                        <a:spcBef>
                          <a:spcPts val="0"/>
                        </a:spcBef>
                        <a:spcAft>
                          <a:spcPts val="0"/>
                        </a:spcAft>
                      </a:pPr>
                      <a:r>
                        <a:rPr lang="en-US" sz="1400">
                          <a:latin typeface="Times New Roman"/>
                          <a:ea typeface="Times New Roman"/>
                          <a:cs typeface="Mangal"/>
                        </a:rPr>
                        <a:t>Petrovic et al. </a:t>
                      </a:r>
                    </a:p>
                    <a:p>
                      <a:pPr marL="0" marR="0" algn="l">
                        <a:spcBef>
                          <a:spcPts val="0"/>
                        </a:spcBef>
                        <a:spcAft>
                          <a:spcPts val="0"/>
                        </a:spcAft>
                      </a:pPr>
                      <a:r>
                        <a:rPr lang="en-US" sz="1400">
                          <a:latin typeface="Times New Roman"/>
                          <a:ea typeface="Times New Roman"/>
                          <a:cs typeface="Mangal"/>
                        </a:rPr>
                        <a:t>IcETRAN</a:t>
                      </a:r>
                      <a:endParaRPr lang="en-US"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400" dirty="0">
                        <a:latin typeface="Times New Roman"/>
                        <a:ea typeface="Times New Roman"/>
                        <a:cs typeface="Mangal"/>
                      </a:endParaRPr>
                    </a:p>
                    <a:p>
                      <a:pPr marL="0" marR="0" algn="l">
                        <a:spcBef>
                          <a:spcPts val="0"/>
                        </a:spcBef>
                        <a:spcAft>
                          <a:spcPts val="0"/>
                        </a:spcAft>
                      </a:pPr>
                      <a:r>
                        <a:rPr lang="en-US" sz="1400">
                          <a:latin typeface="Times New Roman"/>
                          <a:ea typeface="Times New Roman"/>
                          <a:cs typeface="Mangal"/>
                        </a:rPr>
                        <a:t>      2020</a:t>
                      </a:r>
                      <a:endParaRPr lang="en-US"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a:latin typeface="Times New Roman"/>
                          <a:ea typeface="Times New Roman"/>
                          <a:cs typeface="Mangal"/>
                        </a:rPr>
                        <a:t>Accuracy and frame rate for mask </a:t>
                      </a:r>
                    </a:p>
                    <a:p>
                      <a:pPr marL="0" marR="0" algn="l">
                        <a:spcBef>
                          <a:spcPts val="0"/>
                        </a:spcBef>
                        <a:spcAft>
                          <a:spcPts val="0"/>
                        </a:spcAft>
                      </a:pPr>
                      <a:r>
                        <a:rPr lang="en-US" sz="1400">
                          <a:latin typeface="Times New Roman"/>
                          <a:ea typeface="Times New Roman"/>
                          <a:cs typeface="Mangal"/>
                        </a:rPr>
                        <a:t>detection, social distance, and </a:t>
                      </a:r>
                    </a:p>
                    <a:p>
                      <a:pPr marL="0" marR="0" algn="l">
                        <a:spcBef>
                          <a:spcPts val="0"/>
                        </a:spcBef>
                        <a:spcAft>
                          <a:spcPts val="0"/>
                        </a:spcAft>
                      </a:pPr>
                      <a:r>
                        <a:rPr lang="en-US" sz="1400">
                          <a:latin typeface="Times New Roman"/>
                          <a:ea typeface="Times New Roman"/>
                          <a:cs typeface="Mangal"/>
                        </a:rPr>
                        <a:t>temperature sense</a:t>
                      </a:r>
                      <a:endParaRPr lang="en-US"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171414">
                <a:tc>
                  <a:txBody>
                    <a:bodyPr/>
                    <a:lstStyle/>
                    <a:p>
                      <a:pPr marL="0" marR="0" algn="l">
                        <a:spcBef>
                          <a:spcPts val="0"/>
                        </a:spcBef>
                        <a:spcAft>
                          <a:spcPts val="0"/>
                        </a:spcAft>
                      </a:pPr>
                      <a:r>
                        <a:rPr lang="en-US" sz="1600" b="1" dirty="0">
                          <a:latin typeface="Times New Roman"/>
                          <a:ea typeface="Times New Roman"/>
                          <a:cs typeface="Mangal"/>
                        </a:rPr>
                        <a:t>2.</a:t>
                      </a:r>
                      <a:endParaRPr lang="en-US" sz="11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dirty="0">
                        <a:latin typeface="Times New Roman"/>
                        <a:ea typeface="Times New Roman"/>
                        <a:cs typeface="Mangal"/>
                      </a:endParaRPr>
                    </a:p>
                    <a:p>
                      <a:pPr marL="0" marR="0" algn="l">
                        <a:spcBef>
                          <a:spcPts val="0"/>
                        </a:spcBef>
                        <a:spcAft>
                          <a:spcPts val="0"/>
                        </a:spcAft>
                      </a:pPr>
                      <a:r>
                        <a:rPr lang="en-US" sz="1400" dirty="0">
                          <a:latin typeface="Times New Roman"/>
                          <a:ea typeface="Times New Roman"/>
                          <a:cs typeface="Mangal"/>
                        </a:rPr>
                        <a:t>        1. </a:t>
                      </a:r>
                      <a:r>
                        <a:rPr lang="en-US" sz="1400" dirty="0" err="1">
                          <a:latin typeface="Times New Roman"/>
                          <a:ea typeface="Times New Roman"/>
                          <a:cs typeface="Mangal"/>
                        </a:rPr>
                        <a:t>IoT</a:t>
                      </a:r>
                      <a:r>
                        <a:rPr lang="en-US" sz="1400" dirty="0">
                          <a:latin typeface="Times New Roman"/>
                          <a:ea typeface="Times New Roman"/>
                          <a:cs typeface="Mangal"/>
                        </a:rPr>
                        <a:t> based invariant fall </a:t>
                      </a:r>
                    </a:p>
                    <a:p>
                      <a:pPr marL="0" marR="0" algn="l">
                        <a:spcBef>
                          <a:spcPts val="0"/>
                        </a:spcBef>
                        <a:spcAft>
                          <a:spcPts val="0"/>
                        </a:spcAft>
                      </a:pPr>
                      <a:r>
                        <a:rPr lang="en-US" sz="1400" dirty="0">
                          <a:latin typeface="Times New Roman"/>
                          <a:ea typeface="Times New Roman"/>
                          <a:cs typeface="Mangal"/>
                        </a:rPr>
                        <a:t>detection system in real time. </a:t>
                      </a:r>
                    </a:p>
                    <a:p>
                      <a:pPr marL="0" marR="0" algn="l">
                        <a:spcBef>
                          <a:spcPts val="0"/>
                        </a:spcBef>
                        <a:spcAft>
                          <a:spcPts val="0"/>
                        </a:spcAft>
                      </a:pPr>
                      <a:r>
                        <a:rPr lang="en-US" sz="1400" dirty="0">
                          <a:latin typeface="Times New Roman"/>
                          <a:ea typeface="Times New Roman"/>
                          <a:cs typeface="Mangal"/>
                        </a:rPr>
                        <a:t>2. Alert system to rescue </a:t>
                      </a:r>
                    </a:p>
                    <a:p>
                      <a:pPr marL="0" marR="0" algn="l">
                        <a:spcBef>
                          <a:spcPts val="0"/>
                        </a:spcBef>
                        <a:spcAft>
                          <a:spcPts val="0"/>
                        </a:spcAft>
                      </a:pPr>
                      <a:r>
                        <a:rPr lang="en-US" sz="1400" dirty="0">
                          <a:latin typeface="Times New Roman"/>
                          <a:ea typeface="Times New Roman"/>
                          <a:cs typeface="Mangal"/>
                        </a:rPr>
                        <a:t>individuals and provide </a:t>
                      </a:r>
                    </a:p>
                    <a:p>
                      <a:pPr marL="0" marR="0" algn="l">
                        <a:spcBef>
                          <a:spcPts val="0"/>
                        </a:spcBef>
                        <a:spcAft>
                          <a:spcPts val="0"/>
                        </a:spcAft>
                      </a:pPr>
                      <a:r>
                        <a:rPr lang="en-US" sz="1400" dirty="0">
                          <a:latin typeface="Times New Roman"/>
                          <a:ea typeface="Times New Roman"/>
                          <a:cs typeface="Mangal"/>
                        </a:rPr>
                        <a:t>medical assistance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err="1">
                          <a:latin typeface="Times New Roman"/>
                          <a:ea typeface="Times New Roman"/>
                          <a:cs typeface="Mangal"/>
                        </a:rPr>
                        <a:t>Nooruddin</a:t>
                      </a:r>
                      <a:r>
                        <a:rPr lang="en-US" sz="1400" dirty="0">
                          <a:latin typeface="Times New Roman"/>
                          <a:ea typeface="Times New Roman"/>
                          <a:cs typeface="Mangal"/>
                        </a:rPr>
                        <a:t> et al., </a:t>
                      </a:r>
                    </a:p>
                    <a:p>
                      <a:pPr marL="0" marR="0" algn="l">
                        <a:spcBef>
                          <a:spcPts val="0"/>
                        </a:spcBef>
                        <a:spcAft>
                          <a:spcPts val="0"/>
                        </a:spcAft>
                      </a:pPr>
                      <a:r>
                        <a:rPr lang="en-US" sz="1400" dirty="0">
                          <a:latin typeface="Times New Roman"/>
                          <a:ea typeface="Times New Roman"/>
                          <a:cs typeface="Mangal"/>
                        </a:rPr>
                        <a:t>Elsevier, 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400" dirty="0">
                        <a:latin typeface="Times New Roman"/>
                        <a:ea typeface="Times New Roman"/>
                        <a:cs typeface="Mangal"/>
                      </a:endParaRPr>
                    </a:p>
                    <a:p>
                      <a:pPr marL="0" marR="0" algn="l">
                        <a:spcBef>
                          <a:spcPts val="0"/>
                        </a:spcBef>
                        <a:spcAft>
                          <a:spcPts val="0"/>
                        </a:spcAft>
                      </a:pPr>
                      <a:r>
                        <a:rPr lang="en-US" sz="1400" b="1">
                          <a:latin typeface="Times New Roman"/>
                          <a:ea typeface="Times New Roman"/>
                          <a:cs typeface="Mangal"/>
                        </a:rPr>
                        <a:t>    </a:t>
                      </a:r>
                      <a:r>
                        <a:rPr lang="en-US" sz="1400">
                          <a:latin typeface="Times New Roman"/>
                          <a:ea typeface="Times New Roman"/>
                          <a:cs typeface="Mangal"/>
                        </a:rPr>
                        <a:t> 2019</a:t>
                      </a:r>
                      <a:endParaRPr lang="en-US"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a:latin typeface="Times New Roman"/>
                          <a:ea typeface="Times New Roman"/>
                          <a:cs typeface="Mangal"/>
                        </a:rPr>
                        <a:t>Workflow model used in development </a:t>
                      </a:r>
                    </a:p>
                    <a:p>
                      <a:pPr marL="0" marR="0" algn="l">
                        <a:spcBef>
                          <a:spcPts val="0"/>
                        </a:spcBef>
                        <a:spcAft>
                          <a:spcPts val="0"/>
                        </a:spcAft>
                      </a:pPr>
                      <a:r>
                        <a:rPr lang="en-US" sz="1400">
                          <a:latin typeface="Times New Roman"/>
                          <a:ea typeface="Times New Roman"/>
                          <a:cs typeface="Mangal"/>
                        </a:rPr>
                        <a:t>and deployment stages as data </a:t>
                      </a:r>
                    </a:p>
                    <a:p>
                      <a:pPr marL="0" marR="0" algn="l">
                        <a:spcBef>
                          <a:spcPts val="0"/>
                        </a:spcBef>
                        <a:spcAft>
                          <a:spcPts val="0"/>
                        </a:spcAft>
                      </a:pPr>
                      <a:r>
                        <a:rPr lang="en-US" sz="1400">
                          <a:latin typeface="Times New Roman"/>
                          <a:ea typeface="Times New Roman"/>
                          <a:cs typeface="Mangal"/>
                        </a:rPr>
                        <a:t>collection, preprocessing, model </a:t>
                      </a:r>
                    </a:p>
                    <a:p>
                      <a:pPr marL="0" marR="0" algn="l">
                        <a:spcBef>
                          <a:spcPts val="0"/>
                        </a:spcBef>
                        <a:spcAft>
                          <a:spcPts val="0"/>
                        </a:spcAft>
                      </a:pPr>
                      <a:r>
                        <a:rPr lang="en-US" sz="1400">
                          <a:latin typeface="Times New Roman"/>
                          <a:ea typeface="Times New Roman"/>
                          <a:cs typeface="Mangal"/>
                        </a:rPr>
                        <a:t>creation, training and testing and </a:t>
                      </a:r>
                    </a:p>
                    <a:p>
                      <a:pPr marL="0" marR="0" algn="l">
                        <a:spcBef>
                          <a:spcPts val="0"/>
                        </a:spcBef>
                        <a:spcAft>
                          <a:spcPts val="0"/>
                        </a:spcAft>
                      </a:pPr>
                      <a:r>
                        <a:rPr lang="en-US" sz="1400">
                          <a:latin typeface="Times New Roman"/>
                          <a:ea typeface="Times New Roman"/>
                          <a:cs typeface="Mangal"/>
                        </a:rPr>
                        <a:t>deploying model in the server</a:t>
                      </a:r>
                      <a:endParaRPr lang="en-US"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823436">
                <a:tc>
                  <a:txBody>
                    <a:bodyPr/>
                    <a:lstStyle/>
                    <a:p>
                      <a:pPr marL="0" marR="0" algn="l">
                        <a:spcBef>
                          <a:spcPts val="0"/>
                        </a:spcBef>
                        <a:spcAft>
                          <a:spcPts val="0"/>
                        </a:spcAft>
                      </a:pPr>
                      <a:r>
                        <a:rPr lang="en-US" sz="1600" b="1">
                          <a:latin typeface="Times New Roman"/>
                          <a:ea typeface="Times New Roman"/>
                          <a:cs typeface="Mangal"/>
                        </a:rPr>
                        <a:t>3.</a:t>
                      </a:r>
                      <a:endParaRPr lang="en-US" sz="110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400">
                        <a:latin typeface="Times New Roman"/>
                        <a:ea typeface="Times New Roman"/>
                        <a:cs typeface="Mangal"/>
                      </a:endParaRPr>
                    </a:p>
                    <a:p>
                      <a:pPr marL="0" marR="0" algn="ctr">
                        <a:spcBef>
                          <a:spcPts val="0"/>
                        </a:spcBef>
                        <a:spcAft>
                          <a:spcPts val="0"/>
                        </a:spcAft>
                      </a:pPr>
                      <a:r>
                        <a:rPr lang="en-US" sz="1400">
                          <a:latin typeface="Times New Roman"/>
                          <a:ea typeface="Times New Roman"/>
                          <a:cs typeface="Mangal"/>
                        </a:rPr>
                        <a:t>1. Body Area sensor IoT system </a:t>
                      </a:r>
                    </a:p>
                    <a:p>
                      <a:pPr marL="0" marR="0" algn="ctr">
                        <a:spcBef>
                          <a:spcPts val="0"/>
                        </a:spcBef>
                        <a:spcAft>
                          <a:spcPts val="0"/>
                        </a:spcAft>
                      </a:pPr>
                      <a:r>
                        <a:rPr lang="en-US" sz="1400">
                          <a:latin typeface="Times New Roman"/>
                          <a:ea typeface="Times New Roman"/>
                          <a:cs typeface="Mangal"/>
                        </a:rPr>
                        <a:t>to collect data in providing </a:t>
                      </a:r>
                    </a:p>
                    <a:p>
                      <a:pPr marL="0" marR="0" algn="ctr">
                        <a:spcBef>
                          <a:spcPts val="0"/>
                        </a:spcBef>
                        <a:spcAft>
                          <a:spcPts val="0"/>
                        </a:spcAft>
                      </a:pPr>
                      <a:r>
                        <a:rPr lang="en-US" sz="1400">
                          <a:latin typeface="Times New Roman"/>
                          <a:ea typeface="Times New Roman"/>
                          <a:cs typeface="Mangal"/>
                        </a:rPr>
                        <a:t>early warning of cardiac Arrest. </a:t>
                      </a:r>
                    </a:p>
                    <a:p>
                      <a:pPr marL="0" marR="0" algn="ctr">
                        <a:spcBef>
                          <a:spcPts val="0"/>
                        </a:spcBef>
                        <a:spcAft>
                          <a:spcPts val="0"/>
                        </a:spcAft>
                      </a:pPr>
                      <a:r>
                        <a:rPr lang="en-US" sz="1400">
                          <a:latin typeface="Times New Roman"/>
                          <a:ea typeface="Times New Roman"/>
                          <a:cs typeface="Mangal"/>
                        </a:rPr>
                        <a:t>2.Low power communication </a:t>
                      </a:r>
                    </a:p>
                    <a:p>
                      <a:pPr marL="0" marR="0" algn="ctr">
                        <a:spcBef>
                          <a:spcPts val="0"/>
                        </a:spcBef>
                        <a:spcAft>
                          <a:spcPts val="0"/>
                        </a:spcAft>
                      </a:pPr>
                      <a:r>
                        <a:rPr lang="en-US" sz="1400">
                          <a:latin typeface="Times New Roman"/>
                          <a:ea typeface="Times New Roman"/>
                          <a:cs typeface="Mangal"/>
                        </a:rPr>
                        <a:t>module to collect temperature </a:t>
                      </a:r>
                    </a:p>
                    <a:p>
                      <a:pPr marL="0" marR="0" algn="ctr">
                        <a:spcBef>
                          <a:spcPts val="0"/>
                        </a:spcBef>
                        <a:spcAft>
                          <a:spcPts val="0"/>
                        </a:spcAft>
                      </a:pPr>
                      <a:r>
                        <a:rPr lang="en-US" sz="1400">
                          <a:latin typeface="Times New Roman"/>
                          <a:ea typeface="Times New Roman"/>
                          <a:cs typeface="Mangal"/>
                        </a:rPr>
                        <a:t>and heart rates on smart phone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GB" sz="1400" b="0" i="0" u="none" strike="noStrike" dirty="0">
                        <a:effectLst/>
                        <a:latin typeface="Arial" panose="020B0604020202020204" pitchFamily="34" charset="0"/>
                      </a:endParaRPr>
                    </a:p>
                    <a:p>
                      <a:pPr marL="0" marR="0" algn="l">
                        <a:spcBef>
                          <a:spcPts val="0"/>
                        </a:spcBef>
                        <a:spcAft>
                          <a:spcPts val="0"/>
                        </a:spcAft>
                      </a:pPr>
                      <a:r>
                        <a:rPr lang="en-US" sz="1400" dirty="0">
                          <a:latin typeface="Times New Roman"/>
                          <a:ea typeface="Times New Roman"/>
                          <a:cs typeface="Mangal"/>
                        </a:rPr>
                        <a:t>AKM Jahangir </a:t>
                      </a:r>
                    </a:p>
                    <a:p>
                      <a:pPr marL="0" marR="0" algn="l">
                        <a:spcBef>
                          <a:spcPts val="0"/>
                        </a:spcBef>
                        <a:spcAft>
                          <a:spcPts val="0"/>
                        </a:spcAft>
                      </a:pPr>
                      <a:r>
                        <a:rPr lang="en-US" sz="1400" dirty="0" err="1">
                          <a:latin typeface="Times New Roman"/>
                          <a:ea typeface="Times New Roman"/>
                          <a:cs typeface="Mangal"/>
                        </a:rPr>
                        <a:t>Alam</a:t>
                      </a:r>
                      <a:r>
                        <a:rPr lang="en-US" sz="1400" dirty="0">
                          <a:latin typeface="Times New Roman"/>
                          <a:ea typeface="Times New Roman"/>
                          <a:cs typeface="Mangal"/>
                        </a:rPr>
                        <a:t> </a:t>
                      </a:r>
                      <a:r>
                        <a:rPr lang="en-US" sz="1400" dirty="0" err="1">
                          <a:latin typeface="Times New Roman"/>
                          <a:ea typeface="Times New Roman"/>
                          <a:cs typeface="Mangal"/>
                        </a:rPr>
                        <a:t>Majumder</a:t>
                      </a:r>
                      <a:r>
                        <a:rPr lang="en-US" sz="1400" dirty="0">
                          <a:latin typeface="Times New Roman"/>
                          <a:ea typeface="Times New Roman"/>
                          <a:cs typeface="Mangal"/>
                        </a:rPr>
                        <a:t>, </a:t>
                      </a:r>
                    </a:p>
                    <a:p>
                      <a:pPr marL="0" marR="0" algn="l">
                        <a:spcBef>
                          <a:spcPts val="0"/>
                        </a:spcBef>
                        <a:spcAft>
                          <a:spcPts val="0"/>
                        </a:spcAft>
                      </a:pPr>
                      <a:r>
                        <a:rPr lang="en-US" sz="1400" dirty="0" err="1">
                          <a:latin typeface="Times New Roman"/>
                          <a:ea typeface="Times New Roman"/>
                          <a:cs typeface="Mangal"/>
                        </a:rPr>
                        <a:t>Hindawi</a:t>
                      </a:r>
                      <a:endParaRPr lang="en-US" sz="1400" dirty="0">
                        <a:latin typeface="Times New Roman"/>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endParaRPr lang="en-US" sz="1400" dirty="0">
                        <a:latin typeface="Times New Roman"/>
                        <a:ea typeface="Times New Roman"/>
                        <a:cs typeface="Mangal"/>
                      </a:endParaRPr>
                    </a:p>
                    <a:p>
                      <a:pPr marL="0" marR="0" algn="l">
                        <a:spcBef>
                          <a:spcPts val="0"/>
                        </a:spcBef>
                        <a:spcAft>
                          <a:spcPts val="0"/>
                        </a:spcAft>
                      </a:pPr>
                      <a:r>
                        <a:rPr lang="en-US" sz="1400" b="1" dirty="0">
                          <a:latin typeface="Times New Roman"/>
                          <a:ea typeface="Times New Roman"/>
                          <a:cs typeface="Mangal"/>
                        </a:rPr>
                        <a:t>     </a:t>
                      </a:r>
                      <a:r>
                        <a:rPr lang="en-US" sz="1400" dirty="0">
                          <a:latin typeface="Times New Roman"/>
                          <a:ea typeface="Times New Roman"/>
                          <a:cs typeface="Mangal"/>
                        </a:rPr>
                        <a:t>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latin typeface="Times New Roman"/>
                          <a:ea typeface="Times New Roman"/>
                          <a:cs typeface="Mangal"/>
                        </a:rPr>
                        <a:t>Healthy and unhealthy test </a:t>
                      </a:r>
                    </a:p>
                    <a:p>
                      <a:pPr marL="0" marR="0" algn="l">
                        <a:spcBef>
                          <a:spcPts val="0"/>
                        </a:spcBef>
                        <a:spcAft>
                          <a:spcPts val="0"/>
                        </a:spcAft>
                      </a:pPr>
                      <a:r>
                        <a:rPr lang="en-US" sz="1400" dirty="0">
                          <a:latin typeface="Times New Roman"/>
                          <a:ea typeface="Times New Roman"/>
                          <a:cs typeface="Mangal"/>
                        </a:rPr>
                        <a:t>performance with ECG signal </a:t>
                      </a:r>
                    </a:p>
                    <a:p>
                      <a:pPr marL="0" marR="0" algn="l">
                        <a:spcBef>
                          <a:spcPts val="0"/>
                        </a:spcBef>
                        <a:spcAft>
                          <a:spcPts val="0"/>
                        </a:spcAft>
                      </a:pPr>
                      <a:r>
                        <a:rPr lang="en-US" sz="1400" dirty="0">
                          <a:latin typeface="Times New Roman"/>
                          <a:ea typeface="Times New Roman"/>
                          <a:cs typeface="Mangal"/>
                        </a:rPr>
                        <a:t>analysis. Galvanic skin response </a:t>
                      </a:r>
                    </a:p>
                    <a:p>
                      <a:pPr marL="0" marR="0" algn="l">
                        <a:spcBef>
                          <a:spcPts val="0"/>
                        </a:spcBef>
                        <a:spcAft>
                          <a:spcPts val="0"/>
                        </a:spcAft>
                      </a:pPr>
                      <a:r>
                        <a:rPr lang="en-US" sz="1400" dirty="0">
                          <a:latin typeface="Times New Roman"/>
                          <a:ea typeface="Times New Roman"/>
                          <a:cs typeface="Mangal"/>
                        </a:rPr>
                        <a:t>and accelerometer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12289"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95800" y="448213"/>
            <a:ext cx="3906202" cy="673902"/>
          </a:xfrm>
          <a:prstGeom prst="rect">
            <a:avLst/>
          </a:prstGeom>
        </p:spPr>
        <p:txBody>
          <a:bodyPr vert="horz" wrap="square" lIns="0" tIns="12065" rIns="0" bIns="0" rtlCol="0">
            <a:spAutoFit/>
          </a:bodyPr>
          <a:lstStyle/>
          <a:p>
            <a:pPr marL="12700">
              <a:lnSpc>
                <a:spcPct val="100000"/>
              </a:lnSpc>
              <a:spcBef>
                <a:spcPts val="95"/>
              </a:spcBef>
            </a:pPr>
            <a:r>
              <a:rPr sz="4300" b="1" spc="-5" dirty="0">
                <a:solidFill>
                  <a:srgbClr val="FF0000"/>
                </a:solidFill>
                <a:latin typeface="Times New Roman"/>
                <a:cs typeface="Times New Roman"/>
              </a:rPr>
              <a:t>OBJECTIVES</a:t>
            </a:r>
            <a:endParaRPr sz="4300" b="1" dirty="0">
              <a:latin typeface="Times New Roman"/>
              <a:cs typeface="Times New Roman"/>
            </a:endParaRPr>
          </a:p>
        </p:txBody>
      </p:sp>
      <p:sp>
        <p:nvSpPr>
          <p:cNvPr id="7" name="Subtitle 6">
            <a:extLst>
              <a:ext uri="{FF2B5EF4-FFF2-40B4-BE49-F238E27FC236}">
                <a16:creationId xmlns="" xmlns:a16="http://schemas.microsoft.com/office/drawing/2014/main" id="{689310EF-DF8B-8445-A82B-ED90FC1D313B}"/>
              </a:ext>
            </a:extLst>
          </p:cNvPr>
          <p:cNvSpPr>
            <a:spLocks noGrp="1"/>
          </p:cNvSpPr>
          <p:nvPr>
            <p:ph type="subTitle" idx="4"/>
          </p:nvPr>
        </p:nvSpPr>
        <p:spPr>
          <a:xfrm>
            <a:off x="1828800" y="1571006"/>
            <a:ext cx="8534400" cy="5170646"/>
          </a:xfrm>
        </p:spPr>
        <p:txBody>
          <a:bodyPr/>
          <a:lstStyle/>
          <a:p>
            <a:pPr marL="457200" indent="-457200" algn="just">
              <a:buFont typeface="Arial" pitchFamily="34" charset="0"/>
              <a:buChar char="•"/>
            </a:pPr>
            <a:r>
              <a:rPr lang="en-IN" sz="2800" dirty="0">
                <a:latin typeface="Times New Roman" pitchFamily="18" charset="0"/>
                <a:cs typeface="Times New Roman" pitchFamily="18" charset="0"/>
              </a:rPr>
              <a:t>This is combined solution used to monitor the patient remotely in convenient manner to alert and notify the medical authorities in case of emergency and on violation of self-quarantine rules. </a:t>
            </a:r>
          </a:p>
          <a:p>
            <a:pPr marL="457200" indent="-457200" algn="just">
              <a:buFont typeface="Arial" pitchFamily="34" charset="0"/>
              <a:buChar char="•"/>
            </a:pPr>
            <a:r>
              <a:rPr lang="en-IN" sz="2800" dirty="0">
                <a:latin typeface="Times New Roman" pitchFamily="18" charset="0"/>
                <a:cs typeface="Times New Roman" pitchFamily="18" charset="0"/>
              </a:rPr>
              <a:t>This system can be made compulsory in schools, colleges &amp; at public transport where there are maximum chances of infection</a:t>
            </a:r>
            <a:r>
              <a:rPr lang="en-IN" sz="2800" b="1" dirty="0" smtClean="0">
                <a:latin typeface="Times New Roman" pitchFamily="18" charset="0"/>
                <a:cs typeface="Times New Roman" pitchFamily="18" charset="0"/>
              </a:rPr>
              <a:t>.</a:t>
            </a:r>
          </a:p>
          <a:p>
            <a:pPr marL="457200" indent="-457200" algn="just">
              <a:buFont typeface="Arial" pitchFamily="34" charset="0"/>
              <a:buChar char="•"/>
            </a:pPr>
            <a:r>
              <a:rPr lang="en-US" sz="2800" dirty="0"/>
              <a:t>To develop health monitoring system i.e. it</a:t>
            </a:r>
          </a:p>
          <a:p>
            <a:pPr algn="just"/>
            <a:r>
              <a:rPr lang="en-US" sz="2800" dirty="0" smtClean="0"/>
              <a:t>      measures </a:t>
            </a:r>
            <a:r>
              <a:rPr lang="en-US" sz="2800" dirty="0"/>
              <a:t>body temperature and heart rate.</a:t>
            </a:r>
          </a:p>
          <a:p>
            <a:pPr marL="457200" indent="-457200" algn="just">
              <a:buFont typeface="Arial" pitchFamily="34" charset="0"/>
              <a:buChar char="•"/>
            </a:pPr>
            <a:r>
              <a:rPr lang="en-US" sz="2800" dirty="0" smtClean="0"/>
              <a:t>To </a:t>
            </a:r>
            <a:r>
              <a:rPr lang="en-US" sz="2800" dirty="0"/>
              <a:t>design a system to store the patient data over a</a:t>
            </a:r>
          </a:p>
          <a:p>
            <a:pPr algn="just"/>
            <a:r>
              <a:rPr lang="en-US" sz="2800" dirty="0" smtClean="0"/>
              <a:t>      period </a:t>
            </a:r>
            <a:r>
              <a:rPr lang="en-US" sz="2800" dirty="0"/>
              <a:t>of time using cloud.</a:t>
            </a:r>
          </a:p>
          <a:p>
            <a:pPr marL="457200" indent="-457200" algn="just">
              <a:buFont typeface="Arial" pitchFamily="34" charset="0"/>
              <a:buChar char="•"/>
            </a:pPr>
            <a:r>
              <a:rPr lang="en-US" sz="2800" dirty="0" smtClean="0"/>
              <a:t>To </a:t>
            </a:r>
            <a:r>
              <a:rPr lang="en-US" sz="2800" dirty="0"/>
              <a:t>do analysis of collected data of sensors.</a:t>
            </a:r>
            <a:endParaRPr lang="en-US" sz="2800" dirty="0"/>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5</a:t>
            </a:fld>
            <a:endParaRPr spc="-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57600" y="448213"/>
            <a:ext cx="6400800" cy="1348446"/>
          </a:xfrm>
          <a:prstGeom prst="rect">
            <a:avLst/>
          </a:prstGeom>
        </p:spPr>
        <p:txBody>
          <a:bodyPr vert="horz" wrap="square" lIns="0" tIns="12065" rIns="0" bIns="0" rtlCol="0">
            <a:spAutoFit/>
          </a:bodyPr>
          <a:lstStyle/>
          <a:p>
            <a:pPr marL="12700">
              <a:lnSpc>
                <a:spcPct val="100000"/>
              </a:lnSpc>
              <a:spcBef>
                <a:spcPts val="95"/>
              </a:spcBef>
            </a:pPr>
            <a:r>
              <a:rPr lang="en-US" sz="4300" b="1" spc="-5" dirty="0" smtClean="0">
                <a:solidFill>
                  <a:srgbClr val="FF0000"/>
                </a:solidFill>
                <a:latin typeface="Times New Roman"/>
                <a:cs typeface="Times New Roman"/>
              </a:rPr>
              <a:t>WORKING PRINCIPLE</a:t>
            </a:r>
          </a:p>
          <a:p>
            <a:pPr marL="12700">
              <a:lnSpc>
                <a:spcPct val="100000"/>
              </a:lnSpc>
              <a:spcBef>
                <a:spcPts val="95"/>
              </a:spcBef>
            </a:pPr>
            <a:endParaRPr sz="4300" b="1" dirty="0">
              <a:latin typeface="Times New Roman"/>
              <a:cs typeface="Times New Roman"/>
            </a:endParaRPr>
          </a:p>
        </p:txBody>
      </p:sp>
      <p:sp>
        <p:nvSpPr>
          <p:cNvPr id="7" name="Subtitle 6">
            <a:extLst>
              <a:ext uri="{FF2B5EF4-FFF2-40B4-BE49-F238E27FC236}">
                <a16:creationId xmlns="" xmlns:a16="http://schemas.microsoft.com/office/drawing/2014/main" id="{689310EF-DF8B-8445-A82B-ED90FC1D313B}"/>
              </a:ext>
            </a:extLst>
          </p:cNvPr>
          <p:cNvSpPr>
            <a:spLocks noGrp="1"/>
          </p:cNvSpPr>
          <p:nvPr>
            <p:ph type="subTitle" idx="4"/>
          </p:nvPr>
        </p:nvSpPr>
        <p:spPr>
          <a:xfrm>
            <a:off x="1600200" y="1524000"/>
            <a:ext cx="9372600" cy="4308872"/>
          </a:xfrm>
        </p:spPr>
        <p:txBody>
          <a:bodyPr/>
          <a:lstStyle/>
          <a:p>
            <a:pPr algn="just"/>
            <a:r>
              <a:rPr lang="en-US" sz="2000" dirty="0" smtClean="0"/>
              <a:t>The </a:t>
            </a:r>
            <a:r>
              <a:rPr lang="en-US" sz="2000" dirty="0"/>
              <a:t>proposed system introduces security of health care and cloud of things. System works in two major parts viz. storage stage and data retrieving stage. In storage stage, data is stored, updated for future use. In data retrieving stage, retrieve data from cloud. The cloud server can share with authenticated user as per request</a:t>
            </a:r>
            <a:r>
              <a:rPr lang="en-US" sz="2000" dirty="0" smtClean="0"/>
              <a:t>.</a:t>
            </a:r>
          </a:p>
          <a:p>
            <a:pPr algn="just"/>
            <a:endParaRPr lang="en-US" sz="2000" dirty="0" smtClean="0"/>
          </a:p>
          <a:p>
            <a:pPr algn="just"/>
            <a:r>
              <a:rPr lang="en-US" sz="2000" dirty="0"/>
              <a:t>Our system continuously monitoring patient’s vital </a:t>
            </a:r>
            <a:r>
              <a:rPr lang="en-US" sz="2000" dirty="0" smtClean="0"/>
              <a:t>signs and </a:t>
            </a:r>
            <a:r>
              <a:rPr lang="en-US" sz="2000" dirty="0"/>
              <a:t>sense abnormalities. The monitored data is delivered </a:t>
            </a:r>
            <a:r>
              <a:rPr lang="en-US" sz="2000" dirty="0" smtClean="0"/>
              <a:t>to medical </a:t>
            </a:r>
            <a:r>
              <a:rPr lang="en-US" sz="2000" dirty="0"/>
              <a:t>staff. Upon encountering abnormalities, the </a:t>
            </a:r>
            <a:r>
              <a:rPr lang="en-US" sz="2000" dirty="0" smtClean="0"/>
              <a:t>system alerts </a:t>
            </a:r>
            <a:r>
              <a:rPr lang="en-US" sz="2000" dirty="0"/>
              <a:t>the medical staff about the abnormal </a:t>
            </a:r>
            <a:r>
              <a:rPr lang="en-US" sz="2000" dirty="0" smtClean="0"/>
              <a:t>parameter. Thus, reduces </a:t>
            </a:r>
            <a:r>
              <a:rPr lang="en-US" sz="2000" dirty="0"/>
              <a:t>the need for manual monitoring done by the </a:t>
            </a:r>
            <a:r>
              <a:rPr lang="en-US" sz="2000" dirty="0" smtClean="0"/>
              <a:t>medical staff.</a:t>
            </a:r>
          </a:p>
          <a:p>
            <a:pPr algn="just"/>
            <a:endParaRPr lang="en-US" sz="2000" dirty="0"/>
          </a:p>
          <a:p>
            <a:pPr algn="just"/>
            <a:r>
              <a:rPr lang="en-US" sz="2000" dirty="0"/>
              <a:t>Our proposed system uses </a:t>
            </a:r>
            <a:r>
              <a:rPr lang="en-US" sz="2000" dirty="0" err="1" smtClean="0"/>
              <a:t>arduino</a:t>
            </a:r>
            <a:r>
              <a:rPr lang="en-US" sz="2000" dirty="0" smtClean="0"/>
              <a:t> </a:t>
            </a:r>
            <a:r>
              <a:rPr lang="en-US" sz="2000" dirty="0"/>
              <a:t>with esp8266 to </a:t>
            </a:r>
            <a:r>
              <a:rPr lang="en-US" sz="2000" dirty="0" smtClean="0"/>
              <a:t>send data </a:t>
            </a:r>
            <a:r>
              <a:rPr lang="en-US" sz="2000" dirty="0"/>
              <a:t>from sensors to cloud platform that is thing </a:t>
            </a:r>
            <a:r>
              <a:rPr lang="en-US" sz="2000" dirty="0" smtClean="0"/>
              <a:t>speak. </a:t>
            </a:r>
            <a:r>
              <a:rPr lang="en-US" sz="2000" noProof="1" smtClean="0"/>
              <a:t>Arduino</a:t>
            </a:r>
            <a:r>
              <a:rPr lang="en-US" sz="2000" dirty="0" smtClean="0"/>
              <a:t> </a:t>
            </a:r>
            <a:r>
              <a:rPr lang="en-US" sz="2000" dirty="0"/>
              <a:t>has been programed with esp8266 module </a:t>
            </a:r>
            <a:r>
              <a:rPr lang="en-US" sz="2000" dirty="0" smtClean="0"/>
              <a:t>which includes </a:t>
            </a:r>
            <a:r>
              <a:rPr lang="en-US" sz="2000" dirty="0"/>
              <a:t>the API key provided by on the things peak site. </a:t>
            </a:r>
            <a:r>
              <a:rPr lang="en-US" sz="2000" dirty="0" smtClean="0"/>
              <a:t>Any number </a:t>
            </a:r>
            <a:r>
              <a:rPr lang="en-US" sz="2000" dirty="0"/>
              <a:t>users can see </a:t>
            </a:r>
            <a:r>
              <a:rPr lang="en-US" sz="2000" dirty="0" smtClean="0"/>
              <a:t>the medical </a:t>
            </a:r>
            <a:r>
              <a:rPr lang="en-US" sz="2000" dirty="0"/>
              <a:t>record recorded on </a:t>
            </a:r>
            <a:r>
              <a:rPr lang="en-US" sz="2000" dirty="0" smtClean="0"/>
              <a:t>the thing </a:t>
            </a:r>
            <a:r>
              <a:rPr lang="en-US" sz="2000" dirty="0"/>
              <a:t>speak using the thing speak access key.</a:t>
            </a: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6</a:t>
            </a:fld>
            <a:endParaRPr spc="-30" dirty="0"/>
          </a:p>
        </p:txBody>
      </p:sp>
    </p:spTree>
    <p:extLst>
      <p:ext uri="{BB962C8B-B14F-4D97-AF65-F5344CB8AC3E}">
        <p14:creationId xmlns:p14="http://schemas.microsoft.com/office/powerpoint/2010/main" val="245500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b="1" spc="-160" dirty="0">
                <a:latin typeface="Times New Roman" panose="02020603050405020304" pitchFamily="18" charset="0"/>
                <a:cs typeface="Times New Roman" panose="02020603050405020304" pitchFamily="18" charset="0"/>
              </a:rPr>
              <a:t>Block Diagram</a:t>
            </a:r>
            <a:endParaRPr b="1" spc="-16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84317CEC-6ABD-724E-A865-F2C8152E04E0}"/>
              </a:ext>
            </a:extLst>
          </p:cNvPr>
          <p:cNvSpPr>
            <a:spLocks noGrp="1"/>
          </p:cNvSpPr>
          <p:nvPr>
            <p:ph type="body" idx="1"/>
          </p:nvPr>
        </p:nvSpPr>
        <p:spPr>
          <a:xfrm>
            <a:off x="2025650" y="1281682"/>
            <a:ext cx="9380220" cy="4668350"/>
          </a:xfrm>
        </p:spPr>
        <p:txBody>
          <a:bodyPr/>
          <a:lstStyle/>
          <a:p>
            <a:endParaRPr lang="en-US"/>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fld id="{81D60167-4931-47E6-BA6A-407CBD079E47}" type="slidenum">
              <a:rPr spc="-30" dirty="0"/>
              <a:pPr marL="38100">
                <a:lnSpc>
                  <a:spcPct val="100000"/>
                </a:lnSpc>
                <a:spcBef>
                  <a:spcPts val="15"/>
                </a:spcBef>
              </a:pPr>
              <a:t>7</a:t>
            </a:fld>
            <a:endParaRPr spc="-30" dirty="0"/>
          </a:p>
        </p:txBody>
      </p:sp>
      <p:pic>
        <p:nvPicPr>
          <p:cNvPr id="2" name="Picture 7">
            <a:extLst>
              <a:ext uri="{FF2B5EF4-FFF2-40B4-BE49-F238E27FC236}">
                <a16:creationId xmlns="" xmlns:a16="http://schemas.microsoft.com/office/drawing/2014/main" id="{BC5EA792-A106-2543-91C0-1F5E2A3AC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261" y="1281682"/>
            <a:ext cx="8807531" cy="45144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4FC7FB27-04C6-EC48-93A4-376CC409EFAB}"/>
              </a:ext>
            </a:extLst>
          </p:cNvPr>
          <p:cNvSpPr>
            <a:spLocks noGrp="1"/>
          </p:cNvSpPr>
          <p:nvPr>
            <p:ph type="ctrTitle"/>
          </p:nvPr>
        </p:nvSpPr>
        <p:spPr>
          <a:xfrm>
            <a:off x="2654045" y="254888"/>
            <a:ext cx="6883908" cy="1200329"/>
          </a:xfrm>
        </p:spPr>
        <p:txBody>
          <a:bodyPr/>
          <a:lstStyle/>
          <a:p>
            <a:r>
              <a:rPr lang="en-US" dirty="0"/>
              <a:t>Details of each block</a:t>
            </a:r>
            <a:br>
              <a:rPr lang="en-US" dirty="0"/>
            </a:br>
            <a:r>
              <a:rPr lang="en-US" dirty="0"/>
              <a:t/>
            </a:r>
            <a:br>
              <a:rPr lang="en-US" dirty="0"/>
            </a:br>
            <a:r>
              <a:rPr lang="en-US" dirty="0">
                <a:solidFill>
                  <a:srgbClr val="00B050"/>
                </a:solidFill>
              </a:rPr>
              <a:t>Pulse sensor</a:t>
            </a:r>
            <a:r>
              <a:rPr lang="en-US" dirty="0"/>
              <a:t> </a:t>
            </a:r>
          </a:p>
        </p:txBody>
      </p:sp>
      <p:sp>
        <p:nvSpPr>
          <p:cNvPr id="6" name="Subtitle 5">
            <a:extLst>
              <a:ext uri="{FF2B5EF4-FFF2-40B4-BE49-F238E27FC236}">
                <a16:creationId xmlns="" xmlns:a16="http://schemas.microsoft.com/office/drawing/2014/main" id="{4375EF8A-C862-8A4E-A9AB-2DD357666A48}"/>
              </a:ext>
            </a:extLst>
          </p:cNvPr>
          <p:cNvSpPr>
            <a:spLocks noGrp="1"/>
          </p:cNvSpPr>
          <p:nvPr>
            <p:ph type="subTitle" idx="4"/>
          </p:nvPr>
        </p:nvSpPr>
        <p:spPr>
          <a:xfrm>
            <a:off x="1905000" y="1449080"/>
            <a:ext cx="8534400" cy="4893647"/>
          </a:xfrm>
        </p:spPr>
        <p:txBody>
          <a:bodyPr/>
          <a:lstStyle/>
          <a:p>
            <a:pPr algn="just"/>
            <a:r>
              <a:rPr lang="en-GB" sz="2000" b="0" i="0" dirty="0">
                <a:solidFill>
                  <a:srgbClr val="000000"/>
                </a:solidFill>
                <a:effectLst/>
                <a:latin typeface="Times New Roman" pitchFamily="18" charset="0"/>
                <a:cs typeface="Times New Roman" pitchFamily="18" charset="0"/>
              </a:rPr>
              <a:t>The </a:t>
            </a:r>
            <a:r>
              <a:rPr lang="en-GB" sz="2000" b="1" i="0" dirty="0">
                <a:solidFill>
                  <a:srgbClr val="000000"/>
                </a:solidFill>
                <a:effectLst/>
                <a:latin typeface="Times New Roman" pitchFamily="18" charset="0"/>
                <a:cs typeface="Times New Roman" pitchFamily="18" charset="0"/>
              </a:rPr>
              <a:t>Pulse Sensor</a:t>
            </a:r>
            <a:r>
              <a:rPr lang="en-GB" sz="2000" b="0" i="0" dirty="0">
                <a:solidFill>
                  <a:srgbClr val="000000"/>
                </a:solidFill>
                <a:effectLst/>
                <a:latin typeface="Times New Roman" pitchFamily="18" charset="0"/>
                <a:cs typeface="Times New Roman" pitchFamily="18" charset="0"/>
              </a:rPr>
              <a:t> is a plug-and-play </a:t>
            </a:r>
            <a:r>
              <a:rPr lang="en-GB" sz="2000" b="1" i="0" dirty="0">
                <a:solidFill>
                  <a:srgbClr val="000000"/>
                </a:solidFill>
                <a:effectLst/>
                <a:latin typeface="Times New Roman" pitchFamily="18" charset="0"/>
                <a:cs typeface="Times New Roman" pitchFamily="18" charset="0"/>
              </a:rPr>
              <a:t>heart-rate sensor for </a:t>
            </a:r>
            <a:r>
              <a:rPr lang="en-GB" sz="2000" b="1" i="0" dirty="0" err="1">
                <a:solidFill>
                  <a:srgbClr val="000000"/>
                </a:solidFill>
                <a:effectLst/>
                <a:latin typeface="Times New Roman" pitchFamily="18" charset="0"/>
                <a:cs typeface="Times New Roman" pitchFamily="18" charset="0"/>
              </a:rPr>
              <a:t>Arduino</a:t>
            </a:r>
            <a:r>
              <a:rPr lang="en-GB" sz="2000" b="0" i="0" dirty="0">
                <a:solidFill>
                  <a:srgbClr val="000000"/>
                </a:solidFill>
                <a:effectLst/>
                <a:latin typeface="Times New Roman" pitchFamily="18" charset="0"/>
                <a:cs typeface="Times New Roman" pitchFamily="18" charset="0"/>
              </a:rPr>
              <a:t>. It can be used by students, artists, athletes, makers, and game &amp; mobile developers who want to easily incorporate live heart-rate data into their projects. The essence is an integrated optical amplifying circuit and noise eliminating circuit sensor. Clip the </a:t>
            </a:r>
            <a:r>
              <a:rPr lang="en-GB" sz="2000" b="1" i="0" dirty="0">
                <a:solidFill>
                  <a:srgbClr val="000000"/>
                </a:solidFill>
                <a:effectLst/>
                <a:latin typeface="Times New Roman" pitchFamily="18" charset="0"/>
                <a:cs typeface="Times New Roman" pitchFamily="18" charset="0"/>
              </a:rPr>
              <a:t>Pulse Sensor</a:t>
            </a:r>
            <a:r>
              <a:rPr lang="en-GB" sz="2000" b="0" i="0" dirty="0">
                <a:solidFill>
                  <a:srgbClr val="000000"/>
                </a:solidFill>
                <a:effectLst/>
                <a:latin typeface="Times New Roman" pitchFamily="18" charset="0"/>
                <a:cs typeface="Times New Roman" pitchFamily="18" charset="0"/>
              </a:rPr>
              <a:t> to your earlobe or fingertip and plug it into your </a:t>
            </a:r>
            <a:r>
              <a:rPr lang="en-GB" sz="2000" b="0" i="0" dirty="0" err="1">
                <a:solidFill>
                  <a:srgbClr val="000000"/>
                </a:solidFill>
                <a:effectLst/>
                <a:latin typeface="Times New Roman" pitchFamily="18" charset="0"/>
                <a:cs typeface="Times New Roman" pitchFamily="18" charset="0"/>
              </a:rPr>
              <a:t>Arduino</a:t>
            </a:r>
            <a:r>
              <a:rPr lang="en-GB" sz="2000" b="0" i="0" dirty="0">
                <a:solidFill>
                  <a:srgbClr val="000000"/>
                </a:solidFill>
                <a:effectLst/>
                <a:latin typeface="Times New Roman" pitchFamily="18" charset="0"/>
                <a:cs typeface="Times New Roman" pitchFamily="18" charset="0"/>
              </a:rPr>
              <a:t>, you can ready to read heart rate. Also, it has an </a:t>
            </a:r>
            <a:r>
              <a:rPr lang="en-GB" sz="2000" b="0" i="0" dirty="0" err="1">
                <a:solidFill>
                  <a:srgbClr val="000000"/>
                </a:solidFill>
                <a:effectLst/>
                <a:latin typeface="Times New Roman" pitchFamily="18" charset="0"/>
                <a:cs typeface="Times New Roman" pitchFamily="18" charset="0"/>
              </a:rPr>
              <a:t>Arduino</a:t>
            </a:r>
            <a:r>
              <a:rPr lang="en-GB" sz="2000" b="0" i="0" dirty="0">
                <a:solidFill>
                  <a:srgbClr val="000000"/>
                </a:solidFill>
                <a:effectLst/>
                <a:latin typeface="Times New Roman" pitchFamily="18" charset="0"/>
                <a:cs typeface="Times New Roman" pitchFamily="18" charset="0"/>
              </a:rPr>
              <a:t> demo code that makes it easy to use.</a:t>
            </a:r>
            <a:endParaRPr lang="en-US" sz="2000" b="0" i="0" dirty="0">
              <a:solidFill>
                <a:srgbClr val="000000"/>
              </a:solidFill>
              <a:effectLst/>
              <a:latin typeface="Times New Roman" pitchFamily="18" charset="0"/>
              <a:cs typeface="Times New Roman" pitchFamily="18" charset="0"/>
            </a:endParaRPr>
          </a:p>
          <a:p>
            <a:pPr algn="just"/>
            <a:r>
              <a:rPr lang="en-GB" sz="2000" b="0" i="0" dirty="0">
                <a:solidFill>
                  <a:srgbClr val="000000"/>
                </a:solidFill>
                <a:effectLst/>
                <a:latin typeface="Times New Roman" pitchFamily="18" charset="0"/>
                <a:cs typeface="Times New Roman" pitchFamily="18" charset="0"/>
              </a:rPr>
              <a:t>The pulse sensor has three pins: VCC, GND &amp; </a:t>
            </a:r>
            <a:r>
              <a:rPr lang="en-GB" sz="2000" b="0" i="0" dirty="0" err="1">
                <a:solidFill>
                  <a:srgbClr val="000000"/>
                </a:solidFill>
                <a:effectLst/>
                <a:latin typeface="Times New Roman" pitchFamily="18" charset="0"/>
                <a:cs typeface="Times New Roman" pitchFamily="18" charset="0"/>
              </a:rPr>
              <a:t>Analog</a:t>
            </a:r>
            <a:r>
              <a:rPr lang="en-GB" sz="2000" b="0" i="0" dirty="0">
                <a:solidFill>
                  <a:srgbClr val="000000"/>
                </a:solidFill>
                <a:effectLst/>
                <a:latin typeface="Times New Roman" pitchFamily="18" charset="0"/>
                <a:cs typeface="Times New Roman" pitchFamily="18" charset="0"/>
              </a:rPr>
              <a:t> Pin</a:t>
            </a:r>
            <a:r>
              <a:rPr lang="en-GB" sz="2000" b="0" i="0" dirty="0" smtClean="0">
                <a:solidFill>
                  <a:srgbClr val="000000"/>
                </a:solidFill>
                <a:effectLst/>
                <a:latin typeface="Times New Roman" pitchFamily="18" charset="0"/>
                <a:cs typeface="Times New Roman" pitchFamily="18" charset="0"/>
              </a:rPr>
              <a:t>.</a:t>
            </a:r>
          </a:p>
          <a:p>
            <a:pPr lvl="0" fontAlgn="base"/>
            <a:r>
              <a:rPr lang="en-GB" sz="2000" dirty="0" smtClean="0">
                <a:solidFill>
                  <a:srgbClr val="000000"/>
                </a:solidFill>
                <a:latin typeface="Times New Roman" pitchFamily="18" charset="0"/>
                <a:cs typeface="Times New Roman" pitchFamily="18" charset="0"/>
              </a:rPr>
              <a:t>Specifications - </a:t>
            </a:r>
            <a:r>
              <a:rPr lang="en-US" sz="2000" dirty="0"/>
              <a:t>Its diameter is 0.625</a:t>
            </a:r>
            <a:endParaRPr lang="en-IN" sz="2000" dirty="0"/>
          </a:p>
          <a:p>
            <a:pPr lvl="0" fontAlgn="base"/>
            <a:r>
              <a:rPr lang="en-US" sz="2000" dirty="0"/>
              <a:t>Its thickness is 0.125</a:t>
            </a:r>
            <a:endParaRPr lang="en-IN" sz="2000" dirty="0"/>
          </a:p>
          <a:p>
            <a:pPr lvl="0" fontAlgn="base"/>
            <a:r>
              <a:rPr lang="en-US" sz="2000" dirty="0"/>
              <a:t>The operating voltage is ranges +5V otherwise +3.3V</a:t>
            </a:r>
            <a:endParaRPr lang="en-IN" sz="2000" dirty="0"/>
          </a:p>
          <a:p>
            <a:pPr lvl="0" fontAlgn="base"/>
            <a:r>
              <a:rPr lang="en-US" sz="2000" dirty="0"/>
              <a:t>This is a plug and play type sensor</a:t>
            </a:r>
            <a:endParaRPr lang="en-IN" sz="2000" dirty="0"/>
          </a:p>
          <a:p>
            <a:pPr lvl="0" fontAlgn="base"/>
            <a:r>
              <a:rPr lang="en-US" sz="2000" dirty="0"/>
              <a:t>The current utilization is 4mA</a:t>
            </a:r>
            <a:endParaRPr lang="en-IN" sz="2000" dirty="0"/>
          </a:p>
          <a:p>
            <a:pPr lvl="0" fontAlgn="base"/>
            <a:endParaRPr lang="en-GB" sz="2000" b="0" i="0" dirty="0" smtClean="0">
              <a:solidFill>
                <a:srgbClr val="000000"/>
              </a:solidFill>
              <a:effectLst/>
              <a:latin typeface="Times New Roman" pitchFamily="18" charset="0"/>
              <a:cs typeface="Times New Roman" pitchFamily="18" charset="0"/>
            </a:endParaRPr>
          </a:p>
          <a:p>
            <a:pPr algn="just"/>
            <a:endParaRPr lang="en-US" sz="2000" b="0" i="0" dirty="0">
              <a:solidFill>
                <a:srgbClr val="000000"/>
              </a:solidFill>
              <a:effectLst/>
              <a:latin typeface="Times New Roman" pitchFamily="18" charset="0"/>
              <a:cs typeface="Times New Roman" pitchFamily="18" charset="0"/>
            </a:endParaRPr>
          </a:p>
          <a:p>
            <a:pPr algn="just"/>
            <a:endParaRPr lang="en-US" dirty="0"/>
          </a:p>
        </p:txBody>
      </p:sp>
      <p:pic>
        <p:nvPicPr>
          <p:cNvPr id="2" name="Picture 2">
            <a:extLst>
              <a:ext uri="{FF2B5EF4-FFF2-40B4-BE49-F238E27FC236}">
                <a16:creationId xmlns="" xmlns:a16="http://schemas.microsoft.com/office/drawing/2014/main" id="{C00FE535-1382-DF4A-8861-A6CA0C465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4114800"/>
            <a:ext cx="4572000" cy="2514600"/>
          </a:xfrm>
          <a:prstGeom prst="rect">
            <a:avLst/>
          </a:prstGeom>
        </p:spPr>
      </p:pic>
    </p:spTree>
    <p:extLst>
      <p:ext uri="{BB962C8B-B14F-4D97-AF65-F5344CB8AC3E}">
        <p14:creationId xmlns:p14="http://schemas.microsoft.com/office/powerpoint/2010/main" val="409069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00684C4-C094-B843-98B5-5CD27D7F1C47}"/>
              </a:ext>
            </a:extLst>
          </p:cNvPr>
          <p:cNvSpPr>
            <a:spLocks noGrp="1"/>
          </p:cNvSpPr>
          <p:nvPr>
            <p:ph type="body" idx="1"/>
          </p:nvPr>
        </p:nvSpPr>
        <p:spPr>
          <a:xfrm>
            <a:off x="2025650" y="606137"/>
            <a:ext cx="9380220" cy="4278094"/>
          </a:xfrm>
        </p:spPr>
        <p:txBody>
          <a:bodyPr/>
          <a:lstStyle/>
          <a:p>
            <a:pPr algn="just"/>
            <a:r>
              <a:rPr lang="en-GB" sz="2000" b="1" i="0" dirty="0">
                <a:solidFill>
                  <a:srgbClr val="008000"/>
                </a:solidFill>
                <a:effectLst/>
                <a:latin typeface="Poppins" panose="020B0502040504020204" pitchFamily="34" charset="0"/>
              </a:rPr>
              <a:t>LM35 Temperature Sensor</a:t>
            </a:r>
            <a:r>
              <a:rPr lang="en-GB" sz="2000" b="1" i="0" dirty="0" smtClean="0">
                <a:solidFill>
                  <a:srgbClr val="008000"/>
                </a:solidFill>
                <a:effectLst/>
                <a:latin typeface="Poppins" panose="020B0502040504020204" pitchFamily="34" charset="0"/>
              </a:rPr>
              <a:t>:</a:t>
            </a:r>
          </a:p>
          <a:p>
            <a:pPr algn="just"/>
            <a:endParaRPr lang="en-GB" sz="2000" b="1" i="0" dirty="0">
              <a:solidFill>
                <a:srgbClr val="008000"/>
              </a:solidFill>
              <a:effectLst/>
              <a:latin typeface="Poppins" panose="020B0502040504020204" pitchFamily="34" charset="0"/>
            </a:endParaRPr>
          </a:p>
          <a:p>
            <a:pPr algn="just"/>
            <a:r>
              <a:rPr lang="en-GB" sz="2000" b="0" i="0" dirty="0">
                <a:solidFill>
                  <a:srgbClr val="000000"/>
                </a:solidFill>
                <a:effectLst/>
                <a:latin typeface="Times New Roman" pitchFamily="18" charset="0"/>
                <a:cs typeface="Times New Roman" pitchFamily="18" charset="0"/>
              </a:rPr>
              <a:t>The </a:t>
            </a:r>
            <a:r>
              <a:rPr lang="en-GB" sz="2000" b="1" i="0" dirty="0">
                <a:solidFill>
                  <a:srgbClr val="000000"/>
                </a:solidFill>
                <a:effectLst/>
                <a:latin typeface="Times New Roman" pitchFamily="18" charset="0"/>
                <a:cs typeface="Times New Roman" pitchFamily="18" charset="0"/>
              </a:rPr>
              <a:t>LM35</a:t>
            </a:r>
            <a:r>
              <a:rPr lang="en-GB" sz="2000" b="0" i="0" dirty="0">
                <a:solidFill>
                  <a:srgbClr val="000000"/>
                </a:solidFill>
                <a:effectLst/>
                <a:latin typeface="Times New Roman" pitchFamily="18" charset="0"/>
                <a:cs typeface="Times New Roman" pitchFamily="18" charset="0"/>
              </a:rPr>
              <a:t> series are precision integrated-circuit temperature devices with an output voltage linearly-proportional to the Centigrade temperature. The LM35 device has an advantage over linear temperature sensors calibrated in Kelvin, as the user is not required to subtract a large constant voltage from the output to obtain convenient Centigrade scaling. The LM35 device does not require any external calibration or trimming to provide typical accuracies of ±¼°C at room temperature and ±¾°C over a full −55°C to 150°C temperature range</a:t>
            </a:r>
            <a:r>
              <a:rPr lang="en-GB" sz="2000" b="0" i="0" dirty="0" smtClean="0">
                <a:solidFill>
                  <a:srgbClr val="000000"/>
                </a:solidFill>
                <a:effectLst/>
                <a:latin typeface="Times New Roman" pitchFamily="18" charset="0"/>
                <a:cs typeface="Times New Roman" pitchFamily="18" charset="0"/>
              </a:rPr>
              <a:t>.</a:t>
            </a:r>
          </a:p>
          <a:p>
            <a:pPr algn="just"/>
            <a:endParaRPr lang="en-GB" sz="2000" dirty="0">
              <a:solidFill>
                <a:srgbClr val="000000"/>
              </a:solidFill>
              <a:latin typeface="Times New Roman" pitchFamily="18" charset="0"/>
              <a:cs typeface="Times New Roman" pitchFamily="18" charset="0"/>
            </a:endParaRPr>
          </a:p>
          <a:p>
            <a:r>
              <a:rPr lang="en-GB" sz="2000" b="1" i="0" dirty="0" smtClean="0">
                <a:solidFill>
                  <a:srgbClr val="000000"/>
                </a:solidFill>
                <a:effectLst/>
                <a:latin typeface="Times New Roman" pitchFamily="18" charset="0"/>
                <a:cs typeface="Times New Roman" pitchFamily="18" charset="0"/>
              </a:rPr>
              <a:t>Specifications</a:t>
            </a:r>
            <a:r>
              <a:rPr lang="en-GB" sz="2000" b="0" i="0" dirty="0" smtClean="0">
                <a:solidFill>
                  <a:srgbClr val="000000"/>
                </a:solidFill>
                <a:effectLst/>
                <a:latin typeface="Times New Roman" pitchFamily="18" charset="0"/>
                <a:cs typeface="Times New Roman" pitchFamily="18" charset="0"/>
              </a:rPr>
              <a:t> - </a:t>
            </a:r>
            <a:r>
              <a:rPr lang="en-US" sz="2000" dirty="0"/>
              <a:t>Voltage Input: 2.7V to 5.5V </a:t>
            </a:r>
            <a:r>
              <a:rPr lang="en-US" sz="2000" dirty="0" err="1"/>
              <a:t>DC,Output</a:t>
            </a:r>
            <a:r>
              <a:rPr lang="en-US" sz="2000" dirty="0"/>
              <a:t> range: 0.1V (-40°C) to 2.0V (150°C)</a:t>
            </a:r>
            <a:endParaRPr lang="en-IN" sz="2000" dirty="0"/>
          </a:p>
          <a:p>
            <a:r>
              <a:rPr lang="en-US" sz="2000" dirty="0"/>
              <a:t>Temperature range: -40°C to 150°C / -40F to 302F 2°C accuracy</a:t>
            </a:r>
            <a:endParaRPr lang="en-IN" sz="2000" dirty="0"/>
          </a:p>
          <a:p>
            <a:r>
              <a:rPr lang="en-US" sz="2000" dirty="0"/>
              <a:t>Outputs an analog voltage that is proportional to the ambient temperature</a:t>
            </a:r>
            <a:endParaRPr lang="en-IN" sz="2000" dirty="0"/>
          </a:p>
          <a:p>
            <a:pPr algn="just"/>
            <a:endParaRPr lang="en-GB" sz="2000" b="0" i="0" dirty="0">
              <a:solidFill>
                <a:srgbClr val="000000"/>
              </a:solidFill>
              <a:effectLst/>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4">
            <a:extLst>
              <a:ext uri="{FF2B5EF4-FFF2-40B4-BE49-F238E27FC236}">
                <a16:creationId xmlns="" xmlns:a16="http://schemas.microsoft.com/office/drawing/2014/main" id="{784CED45-CD6D-3247-8130-CF88B505A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4191000"/>
            <a:ext cx="3352800" cy="2337953"/>
          </a:xfrm>
          <a:prstGeom prst="rect">
            <a:avLst/>
          </a:prstGeom>
        </p:spPr>
      </p:pic>
    </p:spTree>
    <p:extLst>
      <p:ext uri="{BB962C8B-B14F-4D97-AF65-F5344CB8AC3E}">
        <p14:creationId xmlns:p14="http://schemas.microsoft.com/office/powerpoint/2010/main" val="2908615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TotalTime>
  <Words>932</Words>
  <Application>Microsoft Office PowerPoint</Application>
  <PresentationFormat>Custom</PresentationFormat>
  <Paragraphs>179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A                                Project Stage-I : Seminar on     “ IOT based smart wearable device to monitor covid                                -19 patients remotely.”          </vt:lpstr>
      <vt:lpstr>CONTENTS</vt:lpstr>
      <vt:lpstr>INTRODUCTION </vt:lpstr>
      <vt:lpstr>LITERATURE SURVEY</vt:lpstr>
      <vt:lpstr>PowerPoint Presentation</vt:lpstr>
      <vt:lpstr>PowerPoint Presentation</vt:lpstr>
      <vt:lpstr>Block Diagram</vt:lpstr>
      <vt:lpstr>Details of each block  Pulse sensor </vt:lpstr>
      <vt:lpstr>PowerPoint Presentation</vt:lpstr>
      <vt:lpstr>PowerPoint Presentation</vt:lpstr>
      <vt:lpstr>Arduino UNO   Microcontroller Microchip ATmega328P Operating Voltage 5V USB Standard Type B Digital I/O Pins 14 PWM Digital I/O Pins 6 Analog Input Pins 6 Flash Memory 32 KB SRAM 2 KB EEPROM 1 KB Clock Speed 16 MH</vt:lpstr>
      <vt:lpstr>LCD Display Voltage: 5V DC LCD display type: Characters Module dimension: 80mm x 35mm x 11m JHD162A 16X2 LCD Display  BreadBoard  830 tie points breadboards: 630 tie-point ic-circuit area plus 2x100 tie-point distribution strips providing 4 power rails. 400 tie points breadboards: 300 tie-point ic-circuit area plus 2x50 tie-point distribution strips providing 4 power rails. Wire size: Suitable for 20-29 AWG wires. Material: ABS Plastic Panel, Tin Plated Phosphor Bronze Contact Sheet. Voltage / Current: 300V/3-5A</vt:lpstr>
      <vt:lpstr>IOT Platform (Thing Speak)  a) Use the Thing speak platform to send data to the cloud from any Internet-enabled device.   b) You can then configure actions and alerts based on your real-time data and unlock the value of your data through visual tools.   c) Use the Thing speak offers a platform for developers that enable them to easily capture sensors data and turn it into useful information   d) Thing Speak server is an open data platform and API for the Internet of Things that enables you to collect, store, analyze, visualize, and act on data from sensors.   e) Thing Speak is available as a free service for non- commercial small projects (&lt;3 million messages/year or ~8,200 messages/day). Thing Speak is bought in units, where one unit allows 33 million messages to be processed and stored in a            one-year period (~90,000 messages/day). </vt:lpstr>
      <vt:lpstr>PowerPoint Presentation</vt:lpstr>
      <vt:lpstr>PowerPoint Presentation</vt:lpstr>
      <vt:lpstr>Circuit diagram description </vt:lpstr>
      <vt:lpstr>Bill of Material:</vt:lpstr>
      <vt:lpstr>ADVANTAGES</vt:lpstr>
      <vt:lpstr>APPLICATIONS &amp; FUTURE SCOPE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CRADLE SYSTEM FOR INFANT CARE</dc:title>
  <dc:creator>user</dc:creator>
  <cp:lastModifiedBy>ASUS</cp:lastModifiedBy>
  <cp:revision>69</cp:revision>
  <dcterms:created xsi:type="dcterms:W3CDTF">2020-12-11T11:04:10Z</dcterms:created>
  <dcterms:modified xsi:type="dcterms:W3CDTF">2021-12-29T09:05:58Z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2020-11-19T00:00:00Z</vt:filetime>
  </property>
  <property fmtid="{D5CDD505-2E9C-101B-9397-08002B2CF9AE}" pid="3" name="Creator">
    <vt:lpwstr>Microsoft® Office PowerPoint® 2007</vt:lpwstr>
  </property>
  <property fmtid="{D5CDD505-2E9C-101B-9397-08002B2CF9AE}" pid="4" name="LastSaved">
    <vt:filetime>2020-12-11T00:00:00Z</vt:filetime>
  </property>
</Properties>
</file>