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3"/>
  </p:notesMasterIdLst>
  <p:sldIdLst>
    <p:sldId id="256" r:id="rId2"/>
    <p:sldId id="257" r:id="rId3"/>
    <p:sldId id="263" r:id="rId4"/>
    <p:sldId id="262" r:id="rId5"/>
    <p:sldId id="258" r:id="rId6"/>
    <p:sldId id="264" r:id="rId7"/>
    <p:sldId id="266" r:id="rId8"/>
    <p:sldId id="265" r:id="rId9"/>
    <p:sldId id="270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4995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-110"/>
    </p:cViewPr>
  </p:notesTextViewPr>
  <p:notesViewPr>
    <p:cSldViewPr snapToGrid="0">
      <p:cViewPr>
        <p:scale>
          <a:sx n="150" d="100"/>
          <a:sy n="150" d="100"/>
        </p:scale>
        <p:origin x="1320" y="-6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Likes , Dislikes &amp; Views as per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Dislikes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Sheet1!$A$2:$A$19</c:f>
              <c:strCache>
                <c:ptCount val="18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Gaming</c:v>
                </c:pt>
                <c:pt idx="6">
                  <c:v>Howto &amp; Style</c:v>
                </c:pt>
                <c:pt idx="7">
                  <c:v>Movies</c:v>
                </c:pt>
                <c:pt idx="8">
                  <c:v>Music</c:v>
                </c:pt>
                <c:pt idx="9">
                  <c:v>News &amp; Politics</c:v>
                </c:pt>
                <c:pt idx="10">
                  <c:v>Nonprofits &amp; Activism</c:v>
                </c:pt>
                <c:pt idx="11">
                  <c:v>People &amp; Blogs</c:v>
                </c:pt>
                <c:pt idx="12">
                  <c:v>Pets &amp; Animals</c:v>
                </c:pt>
                <c:pt idx="13">
                  <c:v>Science &amp; Technology</c:v>
                </c:pt>
                <c:pt idx="14">
                  <c:v>Shows</c:v>
                </c:pt>
                <c:pt idx="15">
                  <c:v>Sports</c:v>
                </c:pt>
                <c:pt idx="16">
                  <c:v>Trailers</c:v>
                </c:pt>
                <c:pt idx="17">
                  <c:v>Travel &amp; Events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6171.8248825422797</c:v>
                </c:pt>
                <c:pt idx="1">
                  <c:v>90720.600534416502</c:v>
                </c:pt>
                <c:pt idx="2">
                  <c:v>23308.4530483052</c:v>
                </c:pt>
                <c:pt idx="3">
                  <c:v>272895.57314811001</c:v>
                </c:pt>
                <c:pt idx="4">
                  <c:v>45786.816891496397</c:v>
                </c:pt>
                <c:pt idx="5">
                  <c:v>20891.2618943179</c:v>
                </c:pt>
                <c:pt idx="6">
                  <c:v>50880.352375396702</c:v>
                </c:pt>
                <c:pt idx="7">
                  <c:v>197.11677588804801</c:v>
                </c:pt>
                <c:pt idx="8">
                  <c:v>119811.192761172</c:v>
                </c:pt>
                <c:pt idx="9">
                  <c:v>71857.709201133999</c:v>
                </c:pt>
                <c:pt idx="10">
                  <c:v>1282.32220854967</c:v>
                </c:pt>
                <c:pt idx="11">
                  <c:v>71803.794173636401</c:v>
                </c:pt>
                <c:pt idx="12">
                  <c:v>7785.1959543759604</c:v>
                </c:pt>
                <c:pt idx="13">
                  <c:v>29435.818255969301</c:v>
                </c:pt>
                <c:pt idx="14">
                  <c:v>3198.81799519278</c:v>
                </c:pt>
                <c:pt idx="15">
                  <c:v>47181.373638454701</c:v>
                </c:pt>
                <c:pt idx="16">
                  <c:v>2.3025850929940401</c:v>
                </c:pt>
                <c:pt idx="17">
                  <c:v>4603.5692641917403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00-445B-BEC7-398734E50940}"/>
            </c:ext>
          </c:extLst>
        </c:ser>
        <c:ser>
          <c:idx val="1"/>
          <c:order val="1"/>
          <c:tx>
            <c:v>Likes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Sheet1!$A$2:$A$19</c:f>
              <c:strCache>
                <c:ptCount val="18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Gaming</c:v>
                </c:pt>
                <c:pt idx="6">
                  <c:v>Howto &amp; Style</c:v>
                </c:pt>
                <c:pt idx="7">
                  <c:v>Movies</c:v>
                </c:pt>
                <c:pt idx="8">
                  <c:v>Music</c:v>
                </c:pt>
                <c:pt idx="9">
                  <c:v>News &amp; Politics</c:v>
                </c:pt>
                <c:pt idx="10">
                  <c:v>Nonprofits &amp; Activism</c:v>
                </c:pt>
                <c:pt idx="11">
                  <c:v>People &amp; Blogs</c:v>
                </c:pt>
                <c:pt idx="12">
                  <c:v>Pets &amp; Animals</c:v>
                </c:pt>
                <c:pt idx="13">
                  <c:v>Science &amp; Technology</c:v>
                </c:pt>
                <c:pt idx="14">
                  <c:v>Shows</c:v>
                </c:pt>
                <c:pt idx="15">
                  <c:v>Sports</c:v>
                </c:pt>
                <c:pt idx="16">
                  <c:v>Trailers</c:v>
                </c:pt>
                <c:pt idx="17">
                  <c:v>Travel &amp; Events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10590.9937905672</c:v>
                </c:pt>
                <c:pt idx="1">
                  <c:v>142570.04790917999</c:v>
                </c:pt>
                <c:pt idx="2">
                  <c:v>38999.5305363808</c:v>
                </c:pt>
                <c:pt idx="3">
                  <c:v>405064.54030594003</c:v>
                </c:pt>
                <c:pt idx="4">
                  <c:v>69618.593390728594</c:v>
                </c:pt>
                <c:pt idx="5">
                  <c:v>33684.9283170907</c:v>
                </c:pt>
                <c:pt idx="6">
                  <c:v>83567.918045793704</c:v>
                </c:pt>
                <c:pt idx="7">
                  <c:v>289.23639176658799</c:v>
                </c:pt>
                <c:pt idx="8">
                  <c:v>181722.70585859899</c:v>
                </c:pt>
                <c:pt idx="9">
                  <c:v>100486.363382821</c:v>
                </c:pt>
                <c:pt idx="10">
                  <c:v>2116.2353621892698</c:v>
                </c:pt>
                <c:pt idx="11">
                  <c:v>110350.609045244</c:v>
                </c:pt>
                <c:pt idx="12">
                  <c:v>13692.780758709099</c:v>
                </c:pt>
                <c:pt idx="13">
                  <c:v>45313.331276333898</c:v>
                </c:pt>
                <c:pt idx="14">
                  <c:v>3989.11873469172</c:v>
                </c:pt>
                <c:pt idx="15">
                  <c:v>75257.533385804898</c:v>
                </c:pt>
                <c:pt idx="16">
                  <c:v>8.94180711836316</c:v>
                </c:pt>
                <c:pt idx="17">
                  <c:v>7561.5721642242797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0-445B-BEC7-398734E50940}"/>
            </c:ext>
          </c:extLst>
        </c:ser>
        <c:ser>
          <c:idx val="2"/>
          <c:order val="2"/>
          <c:tx>
            <c:v>Views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Sheet1!$A$2:$A$19</c:f>
              <c:strCache>
                <c:ptCount val="18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Gaming</c:v>
                </c:pt>
                <c:pt idx="6">
                  <c:v>Howto &amp; Style</c:v>
                </c:pt>
                <c:pt idx="7">
                  <c:v>Movies</c:v>
                </c:pt>
                <c:pt idx="8">
                  <c:v>Music</c:v>
                </c:pt>
                <c:pt idx="9">
                  <c:v>News &amp; Politics</c:v>
                </c:pt>
                <c:pt idx="10">
                  <c:v>Nonprofits &amp; Activism</c:v>
                </c:pt>
                <c:pt idx="11">
                  <c:v>People &amp; Blogs</c:v>
                </c:pt>
                <c:pt idx="12">
                  <c:v>Pets &amp; Animals</c:v>
                </c:pt>
                <c:pt idx="13">
                  <c:v>Science &amp; Technology</c:v>
                </c:pt>
                <c:pt idx="14">
                  <c:v>Shows</c:v>
                </c:pt>
                <c:pt idx="15">
                  <c:v>Sports</c:v>
                </c:pt>
                <c:pt idx="16">
                  <c:v>Trailers</c:v>
                </c:pt>
                <c:pt idx="17">
                  <c:v>Travel &amp; Events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16144.897366077999</c:v>
                </c:pt>
                <c:pt idx="1">
                  <c:v>189767.81144921901</c:v>
                </c:pt>
                <c:pt idx="2">
                  <c:v>54411.739369471703</c:v>
                </c:pt>
                <c:pt idx="3">
                  <c:v>616468.43913831306</c:v>
                </c:pt>
                <c:pt idx="4">
                  <c:v>101666.46195969199</c:v>
                </c:pt>
                <c:pt idx="5">
                  <c:v>44973.653841356201</c:v>
                </c:pt>
                <c:pt idx="6">
                  <c:v>114190.24837754499</c:v>
                </c:pt>
                <c:pt idx="7">
                  <c:v>428.39916803294199</c:v>
                </c:pt>
                <c:pt idx="8">
                  <c:v>242514.85162706801</c:v>
                </c:pt>
                <c:pt idx="9">
                  <c:v>172589.80883985499</c:v>
                </c:pt>
                <c:pt idx="10">
                  <c:v>3658.9394088346799</c:v>
                </c:pt>
                <c:pt idx="11">
                  <c:v>168525.155306459</c:v>
                </c:pt>
                <c:pt idx="12">
                  <c:v>18846.490602694099</c:v>
                </c:pt>
                <c:pt idx="13">
                  <c:v>62107.7925216535</c:v>
                </c:pt>
                <c:pt idx="14">
                  <c:v>6402.7384954973704</c:v>
                </c:pt>
                <c:pt idx="15">
                  <c:v>116579.843638662</c:v>
                </c:pt>
                <c:pt idx="16">
                  <c:v>17.241669946821101</c:v>
                </c:pt>
                <c:pt idx="17">
                  <c:v>10935.546641101801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00-445B-BEC7-398734E50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8542255"/>
        <c:axId val="983664095"/>
      </c:lineChart>
      <c:catAx>
        <c:axId val="103854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664095"/>
        <c:crosses val="autoZero"/>
        <c:auto val="1"/>
        <c:lblAlgn val="ctr"/>
        <c:lblOffset val="100"/>
        <c:noMultiLvlLbl val="0"/>
      </c:catAx>
      <c:valAx>
        <c:axId val="98366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54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Trending</a:t>
            </a:r>
            <a:r>
              <a:rPr lang="en-IN" baseline="0" dirty="0"/>
              <a:t> Videos Over Countries 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Country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India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40379</c:v>
                </c:pt>
                <c:pt idx="1">
                  <c:v>39585</c:v>
                </c:pt>
                <c:pt idx="2">
                  <c:v>37812</c:v>
                </c:pt>
                <c:pt idx="3">
                  <c:v>36791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82-45EC-897C-3D56D1CD5F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India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982-45EC-897C-3D56D1CD5F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India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982-45EC-897C-3D56D1CD5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385552"/>
        <c:axId val="655136400"/>
      </c:barChart>
      <c:catAx>
        <c:axId val="488385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Countries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136400"/>
        <c:crosses val="autoZero"/>
        <c:auto val="1"/>
        <c:lblAlgn val="ctr"/>
        <c:lblOffset val="100"/>
        <c:noMultiLvlLbl val="0"/>
      </c:catAx>
      <c:valAx>
        <c:axId val="65513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Trending Counts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38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Entertainment</a:t>
            </a:r>
            <a:r>
              <a:rPr lang="en-US" baseline="0" dirty="0"/>
              <a:t> Category trending in every country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Entertainment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</c:v>
                </c:pt>
                <c:pt idx="1">
                  <c:v>FR</c:v>
                </c:pt>
                <c:pt idx="2">
                  <c:v>IN</c:v>
                </c:pt>
                <c:pt idx="3">
                  <c:v>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13173</c:v>
                </c:pt>
                <c:pt idx="1">
                  <c:v>9510</c:v>
                </c:pt>
                <c:pt idx="2">
                  <c:v>16462</c:v>
                </c:pt>
                <c:pt idx="3">
                  <c:v>9819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63-4741-BEF9-19F123724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7688160"/>
        <c:axId val="1740417536"/>
      </c:lineChart>
      <c:catAx>
        <c:axId val="169768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417536"/>
        <c:crosses val="autoZero"/>
        <c:auto val="1"/>
        <c:lblAlgn val="ctr"/>
        <c:lblOffset val="100"/>
        <c:noMultiLvlLbl val="0"/>
      </c:catAx>
      <c:valAx>
        <c:axId val="174041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768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6EF7-56F9-4A5D-881F-119E506195D8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FB3F8-629B-4BAC-B975-299E74AD6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43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/>
              <a:t>In this presentation, we will get to know which are the factors that will trend </a:t>
            </a:r>
            <a:r>
              <a:rPr lang="en-IN" dirty="0" err="1"/>
              <a:t>Youtube</a:t>
            </a:r>
            <a:r>
              <a:rPr lang="en-IN" dirty="0"/>
              <a:t> in the upcoming year of 2024.</a:t>
            </a:r>
          </a:p>
          <a:p>
            <a:pPr marL="228600" indent="-228600">
              <a:buAutoNum type="arabicPeriod"/>
            </a:pPr>
            <a:r>
              <a:rPr lang="en-IN" dirty="0"/>
              <a:t>Nowadays earnings on </a:t>
            </a:r>
            <a:r>
              <a:rPr lang="en-IN" dirty="0" err="1"/>
              <a:t>youtube</a:t>
            </a:r>
            <a:r>
              <a:rPr lang="en-IN" dirty="0"/>
              <a:t> is growing rapidly.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FB3F8-629B-4BAC-B975-299E74AD607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914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/>
              <a:t>What is the top trending categories of </a:t>
            </a:r>
            <a:r>
              <a:rPr lang="en-IN" dirty="0" err="1"/>
              <a:t>youtube</a:t>
            </a:r>
            <a:endParaRPr lang="en-IN" dirty="0"/>
          </a:p>
          <a:p>
            <a:pPr marL="228600" indent="-228600">
              <a:buAutoNum type="arabicPeriod"/>
            </a:pPr>
            <a:r>
              <a:rPr lang="en-IN" dirty="0"/>
              <a:t>One can start with Entertainment category if want to start on </a:t>
            </a:r>
            <a:r>
              <a:rPr lang="en-IN" dirty="0" err="1"/>
              <a:t>youtube</a:t>
            </a:r>
            <a:r>
              <a:rPr lang="en-IN" dirty="0"/>
              <a:t>.</a:t>
            </a:r>
          </a:p>
          <a:p>
            <a:pPr marL="228600" indent="-228600">
              <a:buAutoNum type="arabicPeriod"/>
            </a:pPr>
            <a:r>
              <a:rPr lang="en-IN" dirty="0"/>
              <a:t>Music is also much more popular.</a:t>
            </a:r>
          </a:p>
          <a:p>
            <a:pPr marL="0" indent="0">
              <a:buNone/>
            </a:pPr>
            <a:r>
              <a:rPr lang="en-IN"/>
              <a:t>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FB3F8-629B-4BAC-B975-299E74AD607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57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FB3F8-629B-4BAC-B975-299E74AD607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57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dirty="0" err="1"/>
              <a:t>Youtube</a:t>
            </a:r>
            <a:r>
              <a:rPr lang="en-IN" dirty="0"/>
              <a:t> has become an important platform to showcase talent for many of them like </a:t>
            </a:r>
          </a:p>
          <a:p>
            <a:pPr marL="0" indent="0">
              <a:buNone/>
            </a:pPr>
            <a:r>
              <a:rPr lang="en-IN" dirty="0"/>
              <a:t>  1.1  Content Creators</a:t>
            </a:r>
          </a:p>
          <a:p>
            <a:pPr marL="0" indent="0">
              <a:buNone/>
            </a:pPr>
            <a:r>
              <a:rPr lang="en-IN" dirty="0"/>
              <a:t>  1.2 Artists etc.</a:t>
            </a:r>
          </a:p>
          <a:p>
            <a:pPr marL="0" indent="0">
              <a:buNone/>
            </a:pPr>
            <a:r>
              <a:rPr lang="en-IN" dirty="0"/>
              <a:t>2. From this analysis we will get to know the top categories that acquired much more viewers in the year 2023.</a:t>
            </a:r>
          </a:p>
          <a:p>
            <a:pPr marL="0" indent="0">
              <a:buNone/>
            </a:pPr>
            <a:r>
              <a:rPr lang="en-IN" dirty="0"/>
              <a:t>3. Due to various types of video YouTube has become the second largest search engine.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FB3F8-629B-4BAC-B975-299E74AD607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98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/>
              <a:t>Dataset contains features that will describe the </a:t>
            </a:r>
            <a:r>
              <a:rPr lang="en-IN" dirty="0" err="1"/>
              <a:t>youtube</a:t>
            </a:r>
            <a:r>
              <a:rPr lang="en-IN" dirty="0"/>
              <a:t> trends and for businesses the current marketing strategy.</a:t>
            </a:r>
          </a:p>
          <a:p>
            <a:pPr marL="228600" indent="-228600">
              <a:buAutoNum type="arabicPeriod"/>
            </a:pPr>
            <a:r>
              <a:rPr lang="en-IN" dirty="0"/>
              <a:t>Then 2 Question like: Q1) Top 5 trending video categories</a:t>
            </a:r>
          </a:p>
          <a:p>
            <a:pPr marL="1371600" lvl="3" indent="0">
              <a:buNone/>
            </a:pPr>
            <a:r>
              <a:rPr lang="en-IN" dirty="0"/>
              <a:t>     Q2) From which country videos are getting more views, Count of entertainment categories in each country as it is the top trending category.</a:t>
            </a:r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FB3F8-629B-4BAC-B975-299E74AD607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2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/>
              <a:t>The graph describes likes and dislikes views for each category, from those Entertainment acquires more count of views.</a:t>
            </a:r>
          </a:p>
          <a:p>
            <a:pPr marL="228600" indent="-228600">
              <a:buAutoNum type="arabicPeriod"/>
            </a:pPr>
            <a:r>
              <a:rPr lang="en-IN" dirty="0"/>
              <a:t>There can be various types of entertainment like shows or series.</a:t>
            </a:r>
          </a:p>
          <a:p>
            <a:pPr marL="228600" indent="-228600">
              <a:buAutoNum type="arabicPeriod"/>
            </a:pPr>
            <a:r>
              <a:rPr lang="en-IN" dirty="0"/>
              <a:t>Here are the top 5 trending Categories</a:t>
            </a:r>
          </a:p>
          <a:p>
            <a:pPr marL="228600" indent="-228600">
              <a:buAutoNum type="arabicPeriod"/>
            </a:pPr>
            <a:r>
              <a:rPr lang="en-IN" dirty="0"/>
              <a:t>Music is a way of entertainment that can get views even if the viewer is only listening.</a:t>
            </a:r>
          </a:p>
          <a:p>
            <a:pPr marL="228600" indent="-228600">
              <a:buAutoNum type="arabicPeriod"/>
            </a:pPr>
            <a:endParaRPr lang="en-IN" dirty="0"/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FB3F8-629B-4BAC-B975-299E74AD607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9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/>
              <a:t>USA has the top most Viewers as this is because of the Internet connection</a:t>
            </a:r>
          </a:p>
          <a:p>
            <a:pPr marL="228600" indent="-228600">
              <a:buAutoNum type="arabicPeriod"/>
            </a:pPr>
            <a:r>
              <a:rPr lang="en-IN" dirty="0"/>
              <a:t>The rest country has much less viewers the USA although the population is huge in India that is because the Internet is not available in every area.</a:t>
            </a:r>
          </a:p>
          <a:p>
            <a:pPr marL="228600" indent="-228600">
              <a:buAutoNum type="arabicPeriod"/>
            </a:pPr>
            <a:r>
              <a:rPr lang="en-IN" dirty="0"/>
              <a:t>As mentioned earlier Entertainment is the top category so count of Entertainment views in every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FB3F8-629B-4BAC-B975-299E74AD607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87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/>
              <a:t>In ML there is a technique called ensemble the word itself defines as a group of things.</a:t>
            </a:r>
          </a:p>
          <a:p>
            <a:pPr marL="228600" indent="-228600">
              <a:buAutoNum type="arabicPeriod"/>
            </a:pPr>
            <a:r>
              <a:rPr lang="en-IN" dirty="0"/>
              <a:t>Training data will get insert to different algorithms like DT, SVM, etc and from those outputs there will only a single prediction which will be more accurate.</a:t>
            </a:r>
          </a:p>
          <a:p>
            <a:pPr marL="228600" indent="-228600">
              <a:buAutoNum type="arabicPeriod"/>
            </a:pPr>
            <a:r>
              <a:rPr lang="en-IN" dirty="0"/>
              <a:t>Here I am using 2 different Ensemble models 1</a:t>
            </a:r>
            <a:r>
              <a:rPr lang="en-IN" baseline="30000" dirty="0"/>
              <a:t>st</a:t>
            </a:r>
            <a:r>
              <a:rPr lang="en-IN" dirty="0"/>
              <a:t>  is AdaBoost and the 2</a:t>
            </a:r>
            <a:r>
              <a:rPr lang="en-IN" baseline="30000" dirty="0"/>
              <a:t>nd</a:t>
            </a:r>
            <a:r>
              <a:rPr lang="en-IN" dirty="0"/>
              <a:t> is Gradient Boost</a:t>
            </a:r>
          </a:p>
          <a:p>
            <a:pPr marL="228600" indent="-228600">
              <a:buAutoNum type="arabicPeriod"/>
            </a:pPr>
            <a:r>
              <a:rPr lang="en-IN" dirty="0"/>
              <a:t>First we will look after the </a:t>
            </a:r>
            <a:r>
              <a:rPr lang="en-IN" b="1" dirty="0"/>
              <a:t>AdaBoost </a:t>
            </a:r>
            <a:r>
              <a:rPr lang="en-IN" b="0" dirty="0"/>
              <a:t>Architecture.</a:t>
            </a:r>
            <a:endParaRPr lang="en-IN" dirty="0"/>
          </a:p>
          <a:p>
            <a:pPr marL="228600" indent="-228600">
              <a:buAutoNum type="arabicPeriod"/>
            </a:pPr>
            <a:r>
              <a:rPr lang="en-IN" dirty="0"/>
              <a:t>In this example we will try to split triangles and circles With the 3 estimators means 3 models</a:t>
            </a:r>
          </a:p>
          <a:p>
            <a:pPr marL="228600" indent="-228600">
              <a:buAutoNum type="arabicPeriod"/>
            </a:pPr>
            <a:r>
              <a:rPr lang="en-IN" dirty="0"/>
              <a:t>Initially the training data instances are all given the same weight which is denoted by </a:t>
            </a:r>
            <a:r>
              <a:rPr lang="en-IN" b="1" dirty="0"/>
              <a:t>alpha</a:t>
            </a:r>
          </a:p>
          <a:p>
            <a:pPr marL="228600" indent="-228600">
              <a:buAutoNum type="arabicPeriod"/>
            </a:pPr>
            <a:r>
              <a:rPr lang="en-IN" b="0" dirty="0"/>
              <a:t>Here we use DT to overcome the </a:t>
            </a:r>
            <a:r>
              <a:rPr lang="en-IN" b="1" dirty="0"/>
              <a:t>overfitting </a:t>
            </a:r>
            <a:r>
              <a:rPr lang="en-IN" b="0" dirty="0"/>
              <a:t>issue we use the simplest version as a decision stump.</a:t>
            </a:r>
          </a:p>
          <a:p>
            <a:pPr marL="228600" indent="-228600">
              <a:buAutoNum type="arabicPeriod"/>
            </a:pPr>
            <a:r>
              <a:rPr lang="en-IN" b="0" dirty="0"/>
              <a:t>Only one decision so the resultant will have two leaf nodes.</a:t>
            </a:r>
          </a:p>
          <a:p>
            <a:pPr marL="228600" indent="-228600">
              <a:buAutoNum type="arabicPeriod"/>
            </a:pPr>
            <a:r>
              <a:rPr lang="en-IN" b="0" dirty="0"/>
              <a:t>Result of the first Base Model the dotted line creates a </a:t>
            </a:r>
            <a:r>
              <a:rPr lang="en-IN" b="0" dirty="0" err="1"/>
              <a:t>bountry</a:t>
            </a:r>
            <a:r>
              <a:rPr lang="en-IN" b="0" dirty="0"/>
              <a:t>.</a:t>
            </a:r>
          </a:p>
          <a:p>
            <a:pPr marL="228600" indent="-228600">
              <a:buAutoNum type="arabicPeriod"/>
            </a:pPr>
            <a:r>
              <a:rPr lang="en-IN" b="0" dirty="0"/>
              <a:t>However there are two triangles left with greater in size.</a:t>
            </a:r>
          </a:p>
          <a:p>
            <a:pPr marL="228600" indent="-228600">
              <a:buAutoNum type="arabicPeriod"/>
            </a:pPr>
            <a:r>
              <a:rPr lang="en-IN" b="0" dirty="0"/>
              <a:t>The </a:t>
            </a:r>
            <a:r>
              <a:rPr lang="en-IN" b="0" dirty="0" err="1"/>
              <a:t>contribustion</a:t>
            </a:r>
            <a:r>
              <a:rPr lang="en-IN" b="0" dirty="0"/>
              <a:t> of each model depends on the magnitude of errors It makes.</a:t>
            </a:r>
          </a:p>
          <a:p>
            <a:pPr marL="228600" indent="-228600">
              <a:buAutoNum type="arabicPeriod"/>
            </a:pPr>
            <a:r>
              <a:rPr lang="en-IN" b="0" dirty="0"/>
              <a:t>Once after evaluating the error of first base model, we can weight the model and assign it a value. As </a:t>
            </a:r>
            <a:r>
              <a:rPr lang="en-IN" b="1" dirty="0"/>
              <a:t>alpha 1</a:t>
            </a:r>
          </a:p>
          <a:p>
            <a:pPr marL="228600" indent="-228600">
              <a:buAutoNum type="arabicPeriod"/>
            </a:pPr>
            <a:r>
              <a:rPr lang="en-IN" b="0" dirty="0"/>
              <a:t>For the next stage we need to reweight the data give heigh weightage to larger triangles.</a:t>
            </a:r>
          </a:p>
          <a:p>
            <a:pPr marL="228600" indent="-228600">
              <a:buAutoNum type="arabicPeriod"/>
            </a:pPr>
            <a:r>
              <a:rPr lang="en-IN" b="0" dirty="0"/>
              <a:t>Again assign the weight as per the errors and fir the 3</a:t>
            </a:r>
            <a:r>
              <a:rPr lang="en-IN" b="0" baseline="30000" dirty="0"/>
              <a:t>rd</a:t>
            </a:r>
            <a:r>
              <a:rPr lang="en-IN" b="0" dirty="0"/>
              <a:t> base model.</a:t>
            </a:r>
          </a:p>
          <a:p>
            <a:pPr marL="228600" indent="-228600">
              <a:buAutoNum type="arabicPeriod"/>
            </a:pPr>
            <a:r>
              <a:rPr lang="en-IN" b="1" dirty="0"/>
              <a:t>Finally after reaching </a:t>
            </a:r>
            <a:r>
              <a:rPr lang="en-IN" b="1" dirty="0" err="1"/>
              <a:t>n_estimators</a:t>
            </a:r>
            <a:r>
              <a:rPr lang="en-IN" b="1" dirty="0"/>
              <a:t> =3  the </a:t>
            </a:r>
            <a:r>
              <a:rPr lang="en-IN" b="1" dirty="0" err="1"/>
              <a:t>ada</a:t>
            </a:r>
            <a:r>
              <a:rPr lang="en-IN" b="1" dirty="0"/>
              <a:t> boost will  get the final output by aggregating the  output of 3 base models.</a:t>
            </a:r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FB3F8-629B-4BAC-B975-299E74AD607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311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/>
              <a:t>The first step is to fit a base estimator.</a:t>
            </a:r>
          </a:p>
          <a:p>
            <a:pPr marL="228600" indent="-228600">
              <a:buAutoNum type="arabicPeriod"/>
            </a:pPr>
            <a:r>
              <a:rPr lang="en-IN" dirty="0"/>
              <a:t>The base estimator tends to be simple and highly biased which will overcome the issue of over fitting.</a:t>
            </a:r>
          </a:p>
          <a:p>
            <a:pPr marL="228600" indent="-228600">
              <a:buAutoNum type="arabicPeriod"/>
            </a:pPr>
            <a:r>
              <a:rPr lang="en-IN" dirty="0"/>
              <a:t>Over the </a:t>
            </a:r>
            <a:r>
              <a:rPr lang="en-IN" dirty="0" err="1"/>
              <a:t>ada</a:t>
            </a:r>
            <a:r>
              <a:rPr lang="en-IN" dirty="0"/>
              <a:t> boost </a:t>
            </a:r>
            <a:r>
              <a:rPr lang="en-IN" dirty="0" err="1"/>
              <a:t>Gradien</a:t>
            </a:r>
            <a:r>
              <a:rPr lang="en-IN" dirty="0"/>
              <a:t> Boost tend to include few more decision Branches. </a:t>
            </a:r>
            <a:r>
              <a:rPr lang="en-IN" b="1" dirty="0"/>
              <a:t>It has often 32 leaf nodes </a:t>
            </a:r>
            <a:r>
              <a:rPr lang="en-IN" b="1" dirty="0" err="1"/>
              <a:t>upto</a:t>
            </a:r>
            <a:r>
              <a:rPr lang="en-IN" b="1" dirty="0"/>
              <a:t> 5 levels</a:t>
            </a:r>
          </a:p>
          <a:p>
            <a:pPr marL="228600" indent="-228600">
              <a:buAutoNum type="arabicPeriod"/>
            </a:pPr>
            <a:r>
              <a:rPr lang="en-IN" b="0" dirty="0"/>
              <a:t>Here we are restricting to depth of </a:t>
            </a:r>
            <a:r>
              <a:rPr lang="en-IN" b="1" dirty="0"/>
              <a:t>estimators to 2</a:t>
            </a:r>
            <a:r>
              <a:rPr lang="en-IN" b="0" dirty="0"/>
              <a:t>. Which means </a:t>
            </a:r>
            <a:r>
              <a:rPr lang="en-IN" b="1" dirty="0"/>
              <a:t>4 leaf nodes.</a:t>
            </a:r>
          </a:p>
          <a:p>
            <a:pPr marL="228600" indent="-228600">
              <a:buAutoNum type="arabicPeriod"/>
            </a:pPr>
            <a:r>
              <a:rPr lang="en-IN" b="0" dirty="0"/>
              <a:t>After the model is train the </a:t>
            </a:r>
            <a:r>
              <a:rPr lang="en-IN" b="1" dirty="0"/>
              <a:t>residual error </a:t>
            </a:r>
            <a:r>
              <a:rPr lang="en-IN" b="0" dirty="0"/>
              <a:t>is calculated which is </a:t>
            </a:r>
            <a:r>
              <a:rPr lang="en-IN" b="1" dirty="0"/>
              <a:t>h1 </a:t>
            </a:r>
            <a:r>
              <a:rPr lang="en-IN" b="0" dirty="0"/>
              <a:t>for every instance with the formula ……</a:t>
            </a:r>
          </a:p>
          <a:p>
            <a:pPr marL="228600" indent="-228600">
              <a:buAutoNum type="arabicPeriod"/>
            </a:pPr>
            <a:r>
              <a:rPr lang="en-IN" b="0" dirty="0"/>
              <a:t>In the next stage in the </a:t>
            </a:r>
            <a:r>
              <a:rPr lang="en-IN" b="1" dirty="0"/>
              <a:t>sequential learning</a:t>
            </a:r>
            <a:r>
              <a:rPr lang="en-IN" b="0" dirty="0"/>
              <a:t> fit the </a:t>
            </a:r>
            <a:r>
              <a:rPr lang="en-IN" b="1" dirty="0"/>
              <a:t>2</a:t>
            </a:r>
            <a:r>
              <a:rPr lang="en-IN" b="1" baseline="30000" dirty="0"/>
              <a:t>nd</a:t>
            </a:r>
            <a:r>
              <a:rPr lang="en-IN" b="1" dirty="0"/>
              <a:t> </a:t>
            </a:r>
            <a:r>
              <a:rPr lang="en-IN" b="0" dirty="0"/>
              <a:t>Base model fit the model on the errors of the previous stage.</a:t>
            </a:r>
          </a:p>
          <a:p>
            <a:pPr marL="228600" indent="-228600">
              <a:buAutoNum type="arabicPeriod"/>
            </a:pPr>
            <a:r>
              <a:rPr lang="en-IN" b="0" dirty="0"/>
              <a:t>Here </a:t>
            </a:r>
            <a:r>
              <a:rPr lang="en-IN" b="1" dirty="0"/>
              <a:t>h1 </a:t>
            </a:r>
            <a:r>
              <a:rPr lang="en-IN" b="0" dirty="0"/>
              <a:t>the </a:t>
            </a:r>
            <a:r>
              <a:rPr lang="en-IN" b="1" dirty="0"/>
              <a:t>2</a:t>
            </a:r>
            <a:r>
              <a:rPr lang="en-IN" b="1" baseline="30000" dirty="0"/>
              <a:t>nd</a:t>
            </a:r>
            <a:r>
              <a:rPr lang="en-IN" b="1" dirty="0"/>
              <a:t> Base Model </a:t>
            </a:r>
            <a:r>
              <a:rPr lang="en-IN" b="0" dirty="0"/>
              <a:t>will learn from the mistakes of </a:t>
            </a:r>
            <a:r>
              <a:rPr lang="en-IN" b="1" dirty="0"/>
              <a:t>1</a:t>
            </a:r>
            <a:r>
              <a:rPr lang="en-IN" b="1" baseline="30000" dirty="0"/>
              <a:t>st</a:t>
            </a:r>
            <a:r>
              <a:rPr lang="en-IN" b="1" dirty="0"/>
              <a:t> Base model</a:t>
            </a:r>
            <a:r>
              <a:rPr lang="en-IN" b="0" dirty="0"/>
              <a:t> and multiply with constant </a:t>
            </a:r>
            <a:r>
              <a:rPr lang="en-IN" b="1" dirty="0"/>
              <a:t>learning rate </a:t>
            </a:r>
            <a:r>
              <a:rPr lang="el-GR" sz="1200" b="1" i="0" dirty="0">
                <a:effectLst/>
                <a:latin typeface="Google Sans"/>
              </a:rPr>
              <a:t>α</a:t>
            </a:r>
            <a:r>
              <a:rPr lang="en-IN" sz="1200" b="1" i="0" dirty="0">
                <a:effectLst/>
                <a:latin typeface="Google Sans"/>
              </a:rPr>
              <a:t>(0.01) </a:t>
            </a:r>
            <a:r>
              <a:rPr lang="en-IN" sz="1200" b="0" i="0" dirty="0">
                <a:effectLst/>
                <a:latin typeface="Google Sans"/>
              </a:rPr>
              <a:t>and add to the result of </a:t>
            </a:r>
            <a:r>
              <a:rPr lang="en-IN" sz="1200" b="1" i="0" dirty="0">
                <a:effectLst/>
                <a:latin typeface="Google Sans"/>
              </a:rPr>
              <a:t>1</a:t>
            </a:r>
            <a:r>
              <a:rPr lang="en-IN" sz="1200" b="1" i="0" baseline="30000" dirty="0">
                <a:effectLst/>
                <a:latin typeface="Google Sans"/>
              </a:rPr>
              <a:t>st</a:t>
            </a:r>
            <a:r>
              <a:rPr lang="en-IN" sz="1200" b="1" i="0" dirty="0">
                <a:effectLst/>
                <a:latin typeface="Google Sans"/>
              </a:rPr>
              <a:t> Base Model</a:t>
            </a:r>
          </a:p>
          <a:p>
            <a:pPr marL="228600" indent="-228600">
              <a:buAutoNum type="arabicPeriod"/>
            </a:pPr>
            <a:r>
              <a:rPr lang="en-IN" sz="1200" b="0" i="0" dirty="0">
                <a:effectLst/>
                <a:latin typeface="Google Sans"/>
              </a:rPr>
              <a:t>Each time calculate residuals.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Google Sans"/>
                <a:cs typeface="Times New Roman" panose="02020603050405020304" pitchFamily="18" charset="0"/>
              </a:rPr>
              <a:t>Repeat steps till the </a:t>
            </a:r>
            <a:r>
              <a:rPr lang="en-IN" sz="1200" b="1" dirty="0">
                <a:latin typeface="Google Sans"/>
                <a:cs typeface="Times New Roman" panose="02020603050405020304" pitchFamily="18" charset="0"/>
              </a:rPr>
              <a:t>Nth stage </a:t>
            </a:r>
            <a:r>
              <a:rPr lang="en-IN" sz="1200" dirty="0">
                <a:latin typeface="Google Sans"/>
                <a:cs typeface="Times New Roman" panose="02020603050405020304" pitchFamily="18" charset="0"/>
              </a:rPr>
              <a:t>until the </a:t>
            </a:r>
            <a:r>
              <a:rPr lang="en-IN" sz="1200" b="1" dirty="0">
                <a:latin typeface="Google Sans"/>
                <a:cs typeface="Times New Roman" panose="02020603050405020304" pitchFamily="18" charset="0"/>
              </a:rPr>
              <a:t>residual error does </a:t>
            </a:r>
            <a:r>
              <a:rPr lang="en-IN" sz="1200" dirty="0">
                <a:latin typeface="Google Sans"/>
                <a:cs typeface="Times New Roman" panose="02020603050405020304" pitchFamily="18" charset="0"/>
              </a:rPr>
              <a:t>not change. Till the defined number of estimators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Google Sans"/>
                <a:cs typeface="Times New Roman" panose="02020603050405020304" pitchFamily="18" charset="0"/>
              </a:rPr>
              <a:t>And we will get the final </a:t>
            </a:r>
            <a:r>
              <a:rPr lang="en-IN" sz="1200" b="1" dirty="0">
                <a:latin typeface="Google Sans"/>
                <a:cs typeface="Times New Roman" panose="02020603050405020304" pitchFamily="18" charset="0"/>
              </a:rPr>
              <a:t>ensemble output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FB3F8-629B-4BAC-B975-299E74AD607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87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/>
              <a:t>Accuracy of Gradient Boost is changing as per the increasing number of Estimators.</a:t>
            </a:r>
          </a:p>
          <a:p>
            <a:pPr marL="228600" indent="-228600">
              <a:buAutoNum type="arabicPeriod"/>
            </a:pPr>
            <a:r>
              <a:rPr lang="en-IN" dirty="0"/>
              <a:t>For AdaBoost Accuracy is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FB3F8-629B-4BAC-B975-299E74AD607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36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/>
              <a:t>Because of the Growing Internet </a:t>
            </a:r>
            <a:r>
              <a:rPr lang="en-IN" dirty="0" err="1"/>
              <a:t>youtube</a:t>
            </a:r>
            <a:r>
              <a:rPr lang="en-IN" dirty="0"/>
              <a:t> is getting more trend.</a:t>
            </a:r>
          </a:p>
          <a:p>
            <a:pPr marL="228600" indent="-228600">
              <a:buAutoNum type="arabicPeriod"/>
            </a:pPr>
            <a:r>
              <a:rPr lang="en-IN" dirty="0"/>
              <a:t>Covid is the main time period for growing internet access.</a:t>
            </a:r>
          </a:p>
          <a:p>
            <a:pPr marL="228600" indent="-228600">
              <a:buAutoNum type="arabicPeriod"/>
            </a:pPr>
            <a:r>
              <a:rPr lang="en-IN" dirty="0"/>
              <a:t>Good factors like:- Education, Entertainment, etc</a:t>
            </a:r>
          </a:p>
          <a:p>
            <a:pPr marL="228600" indent="-228600">
              <a:buAutoNum type="arabicPeriod"/>
            </a:pPr>
            <a:r>
              <a:rPr lang="en-IN" dirty="0"/>
              <a:t>Bad Factors like:- Much more time spent on </a:t>
            </a:r>
            <a:r>
              <a:rPr lang="en-IN" dirty="0" err="1"/>
              <a:t>youtube</a:t>
            </a:r>
            <a:r>
              <a:rPr lang="en-IN" dirty="0"/>
              <a:t> for </a:t>
            </a:r>
            <a:r>
              <a:rPr lang="en-IN" dirty="0" err="1"/>
              <a:t>childrens</a:t>
            </a:r>
            <a:r>
              <a:rPr lang="en-IN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FB3F8-629B-4BAC-B975-299E74AD607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72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00-C54D-4F26-82A4-9DB9CBB7A15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56A4-3998-46AB-872E-ABD3FCDD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159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00-C54D-4F26-82A4-9DB9CBB7A15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56A4-3998-46AB-872E-ABD3FCDD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0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00-C54D-4F26-82A4-9DB9CBB7A15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56A4-3998-46AB-872E-ABD3FCDD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1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00-C54D-4F26-82A4-9DB9CBB7A15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56A4-3998-46AB-872E-ABD3FCDD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8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00-C54D-4F26-82A4-9DB9CBB7A15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56A4-3998-46AB-872E-ABD3FCDD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262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00-C54D-4F26-82A4-9DB9CBB7A15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56A4-3998-46AB-872E-ABD3FCDD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9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00-C54D-4F26-82A4-9DB9CBB7A15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56A4-3998-46AB-872E-ABD3FCDD685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0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00-C54D-4F26-82A4-9DB9CBB7A15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56A4-3998-46AB-872E-ABD3FCDD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02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00-C54D-4F26-82A4-9DB9CBB7A15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56A4-3998-46AB-872E-ABD3FCDD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57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1100-C54D-4F26-82A4-9DB9CBB7A15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56A4-3998-46AB-872E-ABD3FCDD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7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AE71100-C54D-4F26-82A4-9DB9CBB7A15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56A4-3998-46AB-872E-ABD3FCDD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48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AE71100-C54D-4F26-82A4-9DB9CBB7A15B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00156A4-3998-46AB-872E-ABD3FCDD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01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97FC-9702-4A0F-3C68-E14635FC7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2298"/>
            <a:ext cx="12191999" cy="2541431"/>
          </a:xfrm>
        </p:spPr>
        <p:txBody>
          <a:bodyPr>
            <a:normAutofit/>
          </a:bodyPr>
          <a:lstStyle/>
          <a:p>
            <a:pPr algn="ctr"/>
            <a:r>
              <a:rPr lang="en-IN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YouTube Prediction </a:t>
            </a:r>
            <a:br>
              <a:rPr lang="en-IN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</a:br>
            <a:r>
              <a:rPr lang="en-IN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for the year</a:t>
            </a:r>
            <a:br>
              <a:rPr lang="en-IN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</a:br>
            <a:r>
              <a:rPr lang="en-IN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BEBA3-B559-2378-7A11-E7950E062889}"/>
              </a:ext>
            </a:extLst>
          </p:cNvPr>
          <p:cNvSpPr txBox="1"/>
          <p:nvPr/>
        </p:nvSpPr>
        <p:spPr>
          <a:xfrm>
            <a:off x="4907901" y="4030825"/>
            <a:ext cx="3315478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Yadnesh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Mankame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L00179080</a:t>
            </a:r>
          </a:p>
        </p:txBody>
      </p:sp>
    </p:spTree>
    <p:extLst>
      <p:ext uri="{BB962C8B-B14F-4D97-AF65-F5344CB8AC3E}">
        <p14:creationId xmlns:p14="http://schemas.microsoft.com/office/powerpoint/2010/main" val="301852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1B5CD3-7F1E-6871-5A5F-FBE7670A326D}"/>
              </a:ext>
            </a:extLst>
          </p:cNvPr>
          <p:cNvSpPr txBox="1">
            <a:spLocks/>
          </p:cNvSpPr>
          <p:nvPr/>
        </p:nvSpPr>
        <p:spPr>
          <a:xfrm>
            <a:off x="1173064" y="1138334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FF09B-8176-30D7-BFD1-B80B3DBA0C87}"/>
              </a:ext>
            </a:extLst>
          </p:cNvPr>
          <p:cNvSpPr txBox="1">
            <a:spLocks/>
          </p:cNvSpPr>
          <p:nvPr/>
        </p:nvSpPr>
        <p:spPr>
          <a:xfrm>
            <a:off x="673277" y="1998010"/>
            <a:ext cx="10845444" cy="3721656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An analysis of 2023’s top 5 video categories offers insightful information about the tastes of internet users.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When it comes to content that is trending, </a:t>
            </a:r>
            <a:r>
              <a:rPr lang="en-IN" b="1" dirty="0"/>
              <a:t>Entertainment</a:t>
            </a:r>
            <a:r>
              <a:rPr lang="en-IN" dirty="0"/>
              <a:t> is the clear leader. There can be </a:t>
            </a:r>
            <a:r>
              <a:rPr lang="en-IN" b="1" dirty="0"/>
              <a:t>movies, viral videos,</a:t>
            </a:r>
            <a:r>
              <a:rPr lang="en-IN" dirty="0"/>
              <a:t>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After Entertainment the most trending category is </a:t>
            </a:r>
            <a:r>
              <a:rPr lang="en-IN" b="1" dirty="0"/>
              <a:t>Music. </a:t>
            </a:r>
            <a:r>
              <a:rPr lang="en-IN" dirty="0"/>
              <a:t>Music is a universal language that knows no boundaries.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This analysis provides advertisers and content creators with strategic opportunities, and promotion tactics as per the taste of the audience.</a:t>
            </a:r>
          </a:p>
        </p:txBody>
      </p:sp>
    </p:spTree>
    <p:extLst>
      <p:ext uri="{BB962C8B-B14F-4D97-AF65-F5344CB8AC3E}">
        <p14:creationId xmlns:p14="http://schemas.microsoft.com/office/powerpoint/2010/main" val="341033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C25442-C2C8-B82A-621C-7042D2DE9D0D}"/>
              </a:ext>
            </a:extLst>
          </p:cNvPr>
          <p:cNvSpPr/>
          <p:nvPr/>
        </p:nvSpPr>
        <p:spPr>
          <a:xfrm rot="20543566">
            <a:off x="1469762" y="1856992"/>
            <a:ext cx="809548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839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40F3E-286C-97BF-6225-62BF19674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/>
              <a:t> YouTube has become a global stage for </a:t>
            </a:r>
            <a:r>
              <a:rPr lang="en-IN" b="1" dirty="0"/>
              <a:t>content creators, artists, startups</a:t>
            </a:r>
            <a:r>
              <a:rPr lang="en-IN" dirty="0"/>
              <a:t>, etc.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/>
              <a:t>In this presentation we will get to know the popular video categories that have captured the attention of viewers in the </a:t>
            </a:r>
            <a:r>
              <a:rPr lang="en-IN" b="1" dirty="0"/>
              <a:t>year 2023.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/>
              <a:t>YouTube has become the second-largest search engine.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/>
              <a:t>Every category on YouTube tells a different </a:t>
            </a:r>
            <a:r>
              <a:rPr lang="en-IN" b="1" dirty="0"/>
              <a:t>tale of involvement, creativity and influence</a:t>
            </a:r>
            <a:r>
              <a:rPr lang="en-IN" dirty="0"/>
              <a:t>.</a:t>
            </a:r>
          </a:p>
          <a:p>
            <a:endParaRPr lang="en-IN" dirty="0"/>
          </a:p>
          <a:p>
            <a:pPr marL="457200" indent="-457200">
              <a:buFont typeface="+mj-lt"/>
              <a:buAutoNum type="arabicParenR"/>
            </a:pPr>
            <a:endParaRPr lang="en-IN" dirty="0"/>
          </a:p>
          <a:p>
            <a:pPr marL="457200" indent="-457200">
              <a:buFont typeface="+mj-lt"/>
              <a:buAutoNum type="arabicParenR"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B4AE86-25DB-54E8-C4A9-A5B89DADA59E}"/>
              </a:ext>
            </a:extLst>
          </p:cNvPr>
          <p:cNvSpPr txBox="1">
            <a:spLocks/>
          </p:cNvSpPr>
          <p:nvPr/>
        </p:nvSpPr>
        <p:spPr>
          <a:xfrm>
            <a:off x="1294362" y="1196405"/>
            <a:ext cx="9603275" cy="662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1669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6F28-C40B-9B52-A747-139132A7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608576"/>
            <a:ext cx="9603275" cy="107274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Dataset description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&amp;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1BB6-AA7D-4EB6-0C95-38D5E85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66442"/>
            <a:ext cx="9603275" cy="34506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affecting trending videos on YouTube, that will help us to understand, 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Ongoing YouTube trends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Strategy</a:t>
            </a:r>
          </a:p>
          <a:p>
            <a:pPr marL="0" indent="0" algn="just">
              <a:buNone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important features are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 disabled, ratings disabled, video error or removed, country, likes, label,  dislikes, comment, </a:t>
            </a:r>
            <a:r>
              <a:rPr lang="en-I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num_tags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description length, title length &amp;   publish weekday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pPr marL="457200" indent="-457200" algn="just">
              <a:buClr>
                <a:schemeClr val="tx1"/>
              </a:buClr>
              <a:buAutoNum type="arabicPeriod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top 5 trending video categories?</a:t>
            </a:r>
          </a:p>
          <a:p>
            <a:pPr marL="457200" indent="-457200" algn="just">
              <a:buClr>
                <a:schemeClr val="tx1"/>
              </a:buClr>
              <a:buAutoNum type="arabicPeriod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which country videos are getting more views and what is the Entertainment category count in each country? </a:t>
            </a:r>
          </a:p>
          <a:p>
            <a:pPr marL="457200" indent="-457200" algn="just">
              <a:buAutoNum type="arabicPeriod"/>
            </a:pP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9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0A20-0AC0-8C14-6AE8-D850D3A5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5" y="-1"/>
            <a:ext cx="5881395" cy="1138335"/>
          </a:xfrm>
        </p:spPr>
        <p:txBody>
          <a:bodyPr>
            <a:normAutofit/>
          </a:bodyPr>
          <a:lstStyle/>
          <a:p>
            <a:pPr algn="ctr"/>
            <a:r>
              <a:rPr lang="en-IN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Categories Like, Dislikes &amp; Views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8295C9E-A1B1-6180-88DF-F993FC6CB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253373"/>
              </p:ext>
            </p:extLst>
          </p:nvPr>
        </p:nvGraphicFramePr>
        <p:xfrm>
          <a:off x="6279501" y="1"/>
          <a:ext cx="5912497" cy="6064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11CD2-AEEC-0993-184A-93FBF88D1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0" y="1364735"/>
            <a:ext cx="4991877" cy="1688840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trending is Entertainment Videos.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wants to start on YouTube then one can select from the top 5 trending categories.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A0922B-7BDC-5BE1-BDA5-510A02124C3F}"/>
              </a:ext>
            </a:extLst>
          </p:cNvPr>
          <p:cNvSpPr/>
          <p:nvPr/>
        </p:nvSpPr>
        <p:spPr>
          <a:xfrm>
            <a:off x="1510782" y="3415009"/>
            <a:ext cx="3405674" cy="391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Top 5 trending categories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5C36408-8219-CBC5-D9B0-05CE1BA79205}"/>
              </a:ext>
            </a:extLst>
          </p:cNvPr>
          <p:cNvSpPr/>
          <p:nvPr/>
        </p:nvSpPr>
        <p:spPr>
          <a:xfrm>
            <a:off x="196772" y="4478699"/>
            <a:ext cx="1657753" cy="5505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Entertainment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259E48E-8041-61E7-53B7-7E27F056B764}"/>
              </a:ext>
            </a:extLst>
          </p:cNvPr>
          <p:cNvSpPr/>
          <p:nvPr/>
        </p:nvSpPr>
        <p:spPr>
          <a:xfrm>
            <a:off x="1227806" y="5352665"/>
            <a:ext cx="1623526" cy="5505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Music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92E9DD0-7CE6-3E17-9161-4EDF1A73D801}"/>
              </a:ext>
            </a:extLst>
          </p:cNvPr>
          <p:cNvSpPr/>
          <p:nvPr/>
        </p:nvSpPr>
        <p:spPr>
          <a:xfrm>
            <a:off x="2409658" y="4478699"/>
            <a:ext cx="1623526" cy="5505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Comedy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0C32054-0ED2-5988-75ED-C58483BB15CC}"/>
              </a:ext>
            </a:extLst>
          </p:cNvPr>
          <p:cNvSpPr/>
          <p:nvPr/>
        </p:nvSpPr>
        <p:spPr>
          <a:xfrm>
            <a:off x="3213619" y="5326231"/>
            <a:ext cx="1937708" cy="5505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News &amp; Politics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5B14448-9BA4-735F-E198-1ECD5F62EA39}"/>
              </a:ext>
            </a:extLst>
          </p:cNvPr>
          <p:cNvSpPr/>
          <p:nvPr/>
        </p:nvSpPr>
        <p:spPr>
          <a:xfrm>
            <a:off x="4366389" y="4511358"/>
            <a:ext cx="1742881" cy="5505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People &amp; Blogs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D6BC58D-5715-4E25-D275-8CD9E5C5A626}"/>
              </a:ext>
            </a:extLst>
          </p:cNvPr>
          <p:cNvCxnSpPr>
            <a:cxnSpLocks/>
            <a:stCxn id="49" idx="1"/>
            <a:endCxn id="50" idx="0"/>
          </p:cNvCxnSpPr>
          <p:nvPr/>
        </p:nvCxnSpPr>
        <p:spPr>
          <a:xfrm rot="10800000" flipV="1">
            <a:off x="1025650" y="3610951"/>
            <a:ext cx="485133" cy="8677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B645DF0-6D65-338F-9102-2BB3438ACCBD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16200000" flipH="1">
            <a:off x="2881618" y="4138896"/>
            <a:ext cx="671804" cy="78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EAA1DEA-F4BD-D2ED-A60E-40B282CC8D5B}"/>
              </a:ext>
            </a:extLst>
          </p:cNvPr>
          <p:cNvCxnSpPr>
            <a:cxnSpLocks/>
            <a:endCxn id="51" idx="0"/>
          </p:cNvCxnSpPr>
          <p:nvPr/>
        </p:nvCxnSpPr>
        <p:spPr>
          <a:xfrm rot="16200000" flipH="1">
            <a:off x="1269132" y="4582228"/>
            <a:ext cx="1539422" cy="1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2EF44A7-CF2E-4788-0D81-36972AD97F9A}"/>
              </a:ext>
            </a:extLst>
          </p:cNvPr>
          <p:cNvCxnSpPr>
            <a:cxnSpLocks/>
            <a:endCxn id="53" idx="0"/>
          </p:cNvCxnSpPr>
          <p:nvPr/>
        </p:nvCxnSpPr>
        <p:spPr>
          <a:xfrm rot="5400000">
            <a:off x="3422807" y="4566563"/>
            <a:ext cx="151933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C6126B0-1F4D-C41A-CC18-40628CA538EF}"/>
              </a:ext>
            </a:extLst>
          </p:cNvPr>
          <p:cNvCxnSpPr>
            <a:cxnSpLocks/>
            <a:stCxn id="49" idx="3"/>
            <a:endCxn id="54" idx="0"/>
          </p:cNvCxnSpPr>
          <p:nvPr/>
        </p:nvCxnSpPr>
        <p:spPr>
          <a:xfrm>
            <a:off x="4916456" y="3610952"/>
            <a:ext cx="321374" cy="9004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FA229E-3C97-71F6-9F04-E87221693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663322"/>
              </p:ext>
            </p:extLst>
          </p:nvPr>
        </p:nvGraphicFramePr>
        <p:xfrm>
          <a:off x="6735763" y="804863"/>
          <a:ext cx="4816475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DA623-1DF7-6420-CBB0-89A6A32E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762" y="632776"/>
            <a:ext cx="4026873" cy="2248181"/>
          </a:xfrm>
          <a:noFill/>
        </p:spPr>
        <p:txBody>
          <a:bodyPr>
            <a:normAutofit/>
          </a:bodyPr>
          <a:lstStyle/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Country-wise video trends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shows how the Entertainment category growing in every country.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9233C7D-6CAB-CD8E-3BC5-95663AAFAF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30569"/>
              </p:ext>
            </p:extLst>
          </p:nvPr>
        </p:nvGraphicFramePr>
        <p:xfrm>
          <a:off x="695325" y="3313576"/>
          <a:ext cx="4348163" cy="2536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1813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C31A-45C3-A0FA-0E45-A9382B69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138" y="437909"/>
            <a:ext cx="6900862" cy="1334745"/>
          </a:xfrm>
        </p:spPr>
        <p:txBody>
          <a:bodyPr>
            <a:noAutofit/>
          </a:bodyPr>
          <a:lstStyle/>
          <a:p>
            <a:pPr algn="ctr"/>
            <a:r>
              <a:rPr lang="en-IN" sz="2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Adaptive Boosting </a:t>
            </a:r>
            <a:br>
              <a:rPr lang="en-IN" sz="2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</a:br>
            <a:r>
              <a:rPr lang="en-IN" sz="2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OR </a:t>
            </a:r>
            <a:br>
              <a:rPr lang="en-IN" sz="2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</a:br>
            <a:r>
              <a:rPr lang="en-IN" sz="2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AdaBoost Working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2F52B-152E-32D1-5CF3-FAAD503C6C2B}"/>
              </a:ext>
            </a:extLst>
          </p:cNvPr>
          <p:cNvSpPr txBox="1"/>
          <p:nvPr/>
        </p:nvSpPr>
        <p:spPr>
          <a:xfrm>
            <a:off x="-44232" y="3458816"/>
            <a:ext cx="52911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 with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form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boundaries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classes.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it will give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weights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instances.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are using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n_estimators.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overfitting problem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stump that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makes a single decision, which means resultant estimators only have two leaf nodes.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603C6-AE8A-D088-4076-B02B1CF41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38" y="1853755"/>
            <a:ext cx="6900862" cy="48607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66C788-5D43-40EC-F247-3ADDD685B3B3}"/>
              </a:ext>
            </a:extLst>
          </p:cNvPr>
          <p:cNvSpPr/>
          <p:nvPr/>
        </p:nvSpPr>
        <p:spPr>
          <a:xfrm>
            <a:off x="1608895" y="6539477"/>
            <a:ext cx="285750" cy="175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0623C3-B57F-FC0A-28CD-330BA9D33046}"/>
              </a:ext>
            </a:extLst>
          </p:cNvPr>
          <p:cNvSpPr/>
          <p:nvPr/>
        </p:nvSpPr>
        <p:spPr>
          <a:xfrm>
            <a:off x="2928108" y="6539477"/>
            <a:ext cx="285750" cy="175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294713-93AE-C2CD-402C-06A2046A62F3}"/>
              </a:ext>
            </a:extLst>
          </p:cNvPr>
          <p:cNvSpPr/>
          <p:nvPr/>
        </p:nvSpPr>
        <p:spPr>
          <a:xfrm>
            <a:off x="2256595" y="6132873"/>
            <a:ext cx="285750" cy="175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EF90571-8999-E67C-191B-AC2E8B44B82D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1751771" y="6204921"/>
            <a:ext cx="504829" cy="334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BAAA808-1B6B-7C85-9D44-773DB89C5B84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2542345" y="6220389"/>
            <a:ext cx="528638" cy="31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327B9E7-1EC0-2095-9284-0BF84D9B9034}"/>
              </a:ext>
            </a:extLst>
          </p:cNvPr>
          <p:cNvSpPr txBox="1"/>
          <p:nvPr/>
        </p:nvSpPr>
        <p:spPr>
          <a:xfrm>
            <a:off x="304799" y="0"/>
            <a:ext cx="262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Ensemble Learning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8FAD1-5D34-F4EA-966C-56931FFB6A9D}"/>
              </a:ext>
            </a:extLst>
          </p:cNvPr>
          <p:cNvSpPr txBox="1"/>
          <p:nvPr/>
        </p:nvSpPr>
        <p:spPr>
          <a:xfrm>
            <a:off x="-44232" y="401366"/>
            <a:ext cx="5291138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Algorithms.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Training Dataset's</a:t>
            </a:r>
          </a:p>
        </p:txBody>
      </p:sp>
      <p:pic>
        <p:nvPicPr>
          <p:cNvPr id="13" name="Picture 12" descr="A diagram of a basic algorithm&#10;&#10;Description automatically generated">
            <a:extLst>
              <a:ext uri="{FF2B5EF4-FFF2-40B4-BE49-F238E27FC236}">
                <a16:creationId xmlns:a16="http://schemas.microsoft.com/office/drawing/2014/main" id="{4B9896C7-55B2-957D-8299-D44F23297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32" y="1263211"/>
            <a:ext cx="5291138" cy="22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7" grpId="0" animBg="1"/>
      <p:bldP spid="8" grpId="0" animBg="1"/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723117-5A3E-597F-3853-3BA1CAD212A3}"/>
              </a:ext>
            </a:extLst>
          </p:cNvPr>
          <p:cNvSpPr txBox="1">
            <a:spLocks/>
          </p:cNvSpPr>
          <p:nvPr/>
        </p:nvSpPr>
        <p:spPr>
          <a:xfrm>
            <a:off x="1451579" y="104264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Gradient Boosting(GB)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EB29A-146A-0199-7CB1-46B40C02DB8D}"/>
              </a:ext>
            </a:extLst>
          </p:cNvPr>
          <p:cNvSpPr txBox="1"/>
          <p:nvPr/>
        </p:nvSpPr>
        <p:spPr>
          <a:xfrm>
            <a:off x="6286500" y="1944559"/>
            <a:ext cx="59055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is to fit estimators for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Algorithm.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 can include a few more decision branches than AdaBoost.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 can have up to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leaf nodes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levels of tree depth.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example we are restricting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to 2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leaf nodes.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error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the difference between each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instance’s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and predicted values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below formula.</a:t>
            </a:r>
          </a:p>
          <a:p>
            <a:pPr algn="just"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2</a:t>
            </a:r>
            <a:r>
              <a:rPr lang="en-I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will pick only the errors made by the 1</a:t>
            </a:r>
            <a:r>
              <a:rPr lang="en-I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 model multiply with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learning rate </a:t>
            </a:r>
            <a:r>
              <a:rPr lang="el-GR" sz="1600" b="1" i="0" dirty="0">
                <a:effectLst/>
                <a:latin typeface="Google Sans"/>
              </a:rPr>
              <a:t>α</a:t>
            </a:r>
            <a:r>
              <a:rPr lang="en-IN" sz="1600" b="1" i="0" dirty="0">
                <a:effectLst/>
                <a:latin typeface="Google Sans"/>
              </a:rPr>
              <a:t> </a:t>
            </a:r>
            <a:r>
              <a:rPr lang="en-IN" sz="1600" i="0" dirty="0">
                <a:effectLst/>
                <a:latin typeface="Google Sans"/>
              </a:rPr>
              <a:t>&amp; adding o/p of 1</a:t>
            </a:r>
            <a:r>
              <a:rPr lang="en-IN" sz="1600" i="0" baseline="30000" dirty="0">
                <a:effectLst/>
                <a:latin typeface="Google Sans"/>
              </a:rPr>
              <a:t>st</a:t>
            </a:r>
            <a:r>
              <a:rPr lang="en-IN" sz="1600" i="0" dirty="0">
                <a:effectLst/>
                <a:latin typeface="Google Sans"/>
              </a:rPr>
              <a:t> base model.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>
                <a:latin typeface="Google Sans"/>
                <a:cs typeface="Times New Roman" panose="02020603050405020304" pitchFamily="18" charset="0"/>
              </a:rPr>
              <a:t>Repeat steps till the </a:t>
            </a:r>
            <a:r>
              <a:rPr lang="en-IN" sz="1600" b="1" dirty="0">
                <a:latin typeface="Google Sans"/>
                <a:cs typeface="Times New Roman" panose="02020603050405020304" pitchFamily="18" charset="0"/>
              </a:rPr>
              <a:t>Nth stage </a:t>
            </a:r>
            <a:r>
              <a:rPr lang="en-IN" sz="1600" dirty="0">
                <a:latin typeface="Google Sans"/>
                <a:cs typeface="Times New Roman" panose="02020603050405020304" pitchFamily="18" charset="0"/>
              </a:rPr>
              <a:t>until the </a:t>
            </a:r>
            <a:r>
              <a:rPr lang="en-IN" sz="1600" b="1" dirty="0">
                <a:latin typeface="Google Sans"/>
                <a:cs typeface="Times New Roman" panose="02020603050405020304" pitchFamily="18" charset="0"/>
              </a:rPr>
              <a:t>residual error does </a:t>
            </a:r>
            <a:r>
              <a:rPr lang="en-IN" sz="1600" dirty="0">
                <a:latin typeface="Google Sans"/>
                <a:cs typeface="Times New Roman" panose="02020603050405020304" pitchFamily="18" charset="0"/>
              </a:rPr>
              <a:t>not change.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978576-8783-3C38-3E7E-3C46531AF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9" b="1357"/>
          <a:stretch/>
        </p:blipFill>
        <p:spPr>
          <a:xfrm>
            <a:off x="80963" y="1924051"/>
            <a:ext cx="6205537" cy="4152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D18EB8-7F9E-7D29-6C86-70CD88C56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25" y="4316736"/>
            <a:ext cx="1829169" cy="2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7E7F-C8A1-FEAD-D743-7BA9FCBE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85427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>
                <a:latin typeface="Algerian" panose="04020705040A02060702" pitchFamily="82" charset="0"/>
              </a:rPr>
              <a:t>GBoost</a:t>
            </a:r>
            <a:r>
              <a:rPr lang="en-IN" dirty="0">
                <a:latin typeface="Algerian" panose="04020705040A02060702" pitchFamily="82" charset="0"/>
              </a:rPr>
              <a:t> and AdaBoost comparison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F7B175D1-B834-C7F7-08F6-4A6A40A09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022137"/>
            <a:ext cx="8112400" cy="445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7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9BE3439-9812-71A6-4636-79CEE285239B}"/>
              </a:ext>
            </a:extLst>
          </p:cNvPr>
          <p:cNvSpPr txBox="1">
            <a:spLocks/>
          </p:cNvSpPr>
          <p:nvPr/>
        </p:nvSpPr>
        <p:spPr>
          <a:xfrm>
            <a:off x="1294362" y="1306285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Algerian" panose="04020705040A02060702" pitchFamily="82" charset="0"/>
              </a:rPr>
              <a:t>Discussion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FF3F5-7C04-E58C-136F-079862325F69}"/>
              </a:ext>
            </a:extLst>
          </p:cNvPr>
          <p:cNvSpPr txBox="1">
            <a:spLocks/>
          </p:cNvSpPr>
          <p:nvPr/>
        </p:nvSpPr>
        <p:spPr>
          <a:xfrm>
            <a:off x="673277" y="1998010"/>
            <a:ext cx="10845444" cy="3721656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</a:t>
            </a:r>
            <a:r>
              <a:rPr lang="en-IN" b="1" dirty="0"/>
              <a:t> Internet </a:t>
            </a:r>
            <a:r>
              <a:rPr lang="en-IN" dirty="0"/>
              <a:t>plays a vital role in growing YouTube trends.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Previously the growth was not more but after the </a:t>
            </a:r>
            <a:r>
              <a:rPr lang="en-IN" b="1" dirty="0"/>
              <a:t>Covid</a:t>
            </a:r>
            <a:r>
              <a:rPr lang="en-IN" dirty="0"/>
              <a:t> people are getting more engaged with the Internet.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There can also be various types of good and bad factors.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324021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11581</TotalTime>
  <Words>1418</Words>
  <Application>Microsoft Office PowerPoint</Application>
  <PresentationFormat>Widescreen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Arial Black</vt:lpstr>
      <vt:lpstr>Calibri</vt:lpstr>
      <vt:lpstr>Gill Sans MT</vt:lpstr>
      <vt:lpstr>Google Sans</vt:lpstr>
      <vt:lpstr>Times New Roman</vt:lpstr>
      <vt:lpstr>Wingdings</vt:lpstr>
      <vt:lpstr>Parcel</vt:lpstr>
      <vt:lpstr>YouTube Prediction  for the year  2024</vt:lpstr>
      <vt:lpstr>PowerPoint Presentation</vt:lpstr>
      <vt:lpstr>Dataset description &amp; Questions</vt:lpstr>
      <vt:lpstr>Categories Like, Dislikes &amp; Views</vt:lpstr>
      <vt:lpstr>PowerPoint Presentation</vt:lpstr>
      <vt:lpstr>Adaptive Boosting  OR  AdaBoost Working</vt:lpstr>
      <vt:lpstr>PowerPoint Presentation</vt:lpstr>
      <vt:lpstr>GBoost and AdaBoost comparison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Trending Videos</dc:title>
  <dc:creator>Yadnesh</dc:creator>
  <cp:lastModifiedBy>Yadnesh</cp:lastModifiedBy>
  <cp:revision>173</cp:revision>
  <dcterms:created xsi:type="dcterms:W3CDTF">2023-12-06T21:09:39Z</dcterms:created>
  <dcterms:modified xsi:type="dcterms:W3CDTF">2023-12-15T00:42:27Z</dcterms:modified>
</cp:coreProperties>
</file>