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9" r:id="rId4"/>
    <p:sldId id="258" r:id="rId5"/>
    <p:sldId id="260" r:id="rId6"/>
    <p:sldId id="261" r:id="rId7"/>
    <p:sldId id="262" r:id="rId8"/>
    <p:sldId id="266" r:id="rId9"/>
    <p:sldId id="267" r:id="rId10"/>
    <p:sldId id="265" r:id="rId11"/>
    <p:sldId id="264" r:id="rId12"/>
    <p:sldId id="268" r:id="rId13"/>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6" d="100"/>
          <a:sy n="66" d="100"/>
        </p:scale>
        <p:origin x="72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6498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14.png"/><Relationship Id="rId10" Type="http://schemas.openxmlformats.org/officeDocument/2006/relationships/image" Target="../media/image18.png"/><Relationship Id="rId4" Type="http://schemas.openxmlformats.org/officeDocument/2006/relationships/image" Target="../media/image13.png"/><Relationship Id="rId9"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sp>
        <p:nvSpPr>
          <p:cNvPr id="5" name="Text 2"/>
          <p:cNvSpPr/>
          <p:nvPr/>
        </p:nvSpPr>
        <p:spPr>
          <a:xfrm>
            <a:off x="649248" y="2075928"/>
            <a:ext cx="6665952" cy="833199"/>
          </a:xfrm>
          <a:prstGeom prst="rect">
            <a:avLst/>
          </a:prstGeom>
          <a:noFill/>
          <a:ln>
            <a:noFill/>
          </a:ln>
        </p:spPr>
        <p:style>
          <a:lnRef idx="0">
            <a:scrgbClr r="0" g="0" b="0"/>
          </a:lnRef>
          <a:fillRef idx="0">
            <a:scrgbClr r="0" g="0" b="0"/>
          </a:fillRef>
          <a:effectRef idx="0">
            <a:scrgbClr r="0" g="0" b="0"/>
          </a:effectRef>
          <a:fontRef idx="minor">
            <a:schemeClr val="accent1"/>
          </a:fontRef>
        </p:style>
        <p:txBody>
          <a:bodyPr wrap="none" rtlCol="0" anchor="t"/>
          <a:lstStyle/>
          <a:p>
            <a:pPr marL="0" indent="0">
              <a:lnSpc>
                <a:spcPts val="6561"/>
              </a:lnSpc>
              <a:buNone/>
            </a:pPr>
            <a:r>
              <a:rPr lang="en-US" sz="5249" b="1" dirty="0">
                <a:solidFill>
                  <a:schemeClr val="accent1">
                    <a:lumMod val="75000"/>
                  </a:schemeClr>
                </a:solidFill>
                <a:latin typeface="Raleway" pitchFamily="34" charset="0"/>
                <a:ea typeface="Raleway" pitchFamily="34" charset="-122"/>
                <a:cs typeface="Raleway" pitchFamily="34" charset="-120"/>
              </a:rPr>
              <a:t>Line Following Robot</a:t>
            </a:r>
            <a:endParaRPr lang="en-US" sz="5249" b="1" dirty="0">
              <a:solidFill>
                <a:schemeClr val="accent1">
                  <a:lumMod val="75000"/>
                </a:schemeClr>
              </a:solidFill>
            </a:endParaRPr>
          </a:p>
        </p:txBody>
      </p:sp>
      <p:pic>
        <p:nvPicPr>
          <p:cNvPr id="12" name="Picture 11">
            <a:extLst>
              <a:ext uri="{FF2B5EF4-FFF2-40B4-BE49-F238E27FC236}">
                <a16:creationId xmlns:a16="http://schemas.microsoft.com/office/drawing/2014/main" id="{67F1B1CC-C7C2-6CCF-25A7-435D1CA82A10}"/>
              </a:ext>
            </a:extLst>
          </p:cNvPr>
          <p:cNvPicPr>
            <a:picLocks noChangeAspect="1"/>
          </p:cNvPicPr>
          <p:nvPr/>
        </p:nvPicPr>
        <p:blipFill>
          <a:blip r:embed="rId3">
            <a:alphaModFix amt="50000"/>
          </a:blip>
          <a:stretch>
            <a:fillRect/>
          </a:stretch>
        </p:blipFill>
        <p:spPr>
          <a:xfrm>
            <a:off x="9507474" y="0"/>
            <a:ext cx="5122926" cy="8229600"/>
          </a:xfrm>
          <a:prstGeom prst="rect">
            <a:avLst/>
          </a:prstGeom>
        </p:spPr>
      </p:pic>
      <p:pic>
        <p:nvPicPr>
          <p:cNvPr id="13" name="Picture 2" descr="C:\Users\Admin\Desktop\jjj.png">
            <a:extLst>
              <a:ext uri="{FF2B5EF4-FFF2-40B4-BE49-F238E27FC236}">
                <a16:creationId xmlns:a16="http://schemas.microsoft.com/office/drawing/2014/main" id="{EDD3B465-2324-A098-D601-97CFBFCA2509}"/>
              </a:ext>
            </a:extLst>
          </p:cNvPr>
          <p:cNvPicPr>
            <a:picLocks noChangeAspect="1" noChangeArrowheads="1"/>
          </p:cNvPicPr>
          <p:nvPr/>
        </p:nvPicPr>
        <p:blipFill>
          <a:blip r:embed="rId4" cstate="print"/>
          <a:srcRect/>
          <a:stretch>
            <a:fillRect/>
          </a:stretch>
        </p:blipFill>
        <p:spPr bwMode="auto">
          <a:xfrm>
            <a:off x="667963" y="205359"/>
            <a:ext cx="8241174" cy="1263388"/>
          </a:xfrm>
          <a:prstGeom prst="rect">
            <a:avLst/>
          </a:prstGeom>
          <a:noFill/>
        </p:spPr>
      </p:pic>
      <p:pic>
        <p:nvPicPr>
          <p:cNvPr id="16" name="Image 0" descr="preencoded.png">
            <a:extLst>
              <a:ext uri="{FF2B5EF4-FFF2-40B4-BE49-F238E27FC236}">
                <a16:creationId xmlns:a16="http://schemas.microsoft.com/office/drawing/2014/main" id="{F2DAD55F-0249-7519-8418-8834ADEA8896}"/>
              </a:ext>
            </a:extLst>
          </p:cNvPr>
          <p:cNvPicPr>
            <a:picLocks noChangeAspect="1"/>
          </p:cNvPicPr>
          <p:nvPr/>
        </p:nvPicPr>
        <p:blipFill>
          <a:blip r:embed="rId5"/>
          <a:stretch>
            <a:fillRect/>
          </a:stretch>
        </p:blipFill>
        <p:spPr>
          <a:xfrm>
            <a:off x="649248" y="4636894"/>
            <a:ext cx="444342" cy="444342"/>
          </a:xfrm>
          <a:prstGeom prst="rect">
            <a:avLst/>
          </a:prstGeom>
        </p:spPr>
      </p:pic>
      <p:sp>
        <p:nvSpPr>
          <p:cNvPr id="17" name="Text 4">
            <a:extLst>
              <a:ext uri="{FF2B5EF4-FFF2-40B4-BE49-F238E27FC236}">
                <a16:creationId xmlns:a16="http://schemas.microsoft.com/office/drawing/2014/main" id="{740B81CD-8C71-7E02-9049-A7179CB438B9}"/>
              </a:ext>
            </a:extLst>
          </p:cNvPr>
          <p:cNvSpPr/>
          <p:nvPr/>
        </p:nvSpPr>
        <p:spPr>
          <a:xfrm>
            <a:off x="1174613" y="4699325"/>
            <a:ext cx="2777490" cy="347186"/>
          </a:xfrm>
          <a:prstGeom prst="rect">
            <a:avLst/>
          </a:prstGeom>
          <a:noFill/>
          <a:ln/>
        </p:spPr>
        <p:txBody>
          <a:bodyPr wrap="none" rtlCol="0" anchor="t"/>
          <a:lstStyle/>
          <a:p>
            <a:pPr marL="0" indent="0" algn="l">
              <a:lnSpc>
                <a:spcPts val="2734"/>
              </a:lnSpc>
              <a:buNone/>
            </a:pPr>
            <a:r>
              <a:rPr lang="en-US" sz="2800" dirty="0">
                <a:solidFill>
                  <a:srgbClr val="3C3939"/>
                </a:solidFill>
                <a:latin typeface="Raleway" pitchFamily="34" charset="0"/>
                <a:ea typeface="Raleway" pitchFamily="34" charset="-122"/>
                <a:cs typeface="Raleway" pitchFamily="34" charset="-120"/>
              </a:rPr>
              <a:t>Group Members</a:t>
            </a:r>
            <a:endParaRPr lang="en-US" sz="2800" dirty="0"/>
          </a:p>
        </p:txBody>
      </p:sp>
      <p:pic>
        <p:nvPicPr>
          <p:cNvPr id="18" name="Image 1" descr="preencoded.png">
            <a:extLst>
              <a:ext uri="{FF2B5EF4-FFF2-40B4-BE49-F238E27FC236}">
                <a16:creationId xmlns:a16="http://schemas.microsoft.com/office/drawing/2014/main" id="{A4CEB9AA-1BCA-383E-2BD7-A86D1B8BCD35}"/>
              </a:ext>
            </a:extLst>
          </p:cNvPr>
          <p:cNvPicPr>
            <a:picLocks noChangeAspect="1"/>
          </p:cNvPicPr>
          <p:nvPr/>
        </p:nvPicPr>
        <p:blipFill>
          <a:blip r:embed="rId6"/>
          <a:stretch>
            <a:fillRect/>
          </a:stretch>
        </p:blipFill>
        <p:spPr>
          <a:xfrm>
            <a:off x="708162" y="3773356"/>
            <a:ext cx="326514" cy="326514"/>
          </a:xfrm>
          <a:prstGeom prst="rect">
            <a:avLst/>
          </a:prstGeom>
        </p:spPr>
      </p:pic>
      <p:sp>
        <p:nvSpPr>
          <p:cNvPr id="19" name="Text 6">
            <a:extLst>
              <a:ext uri="{FF2B5EF4-FFF2-40B4-BE49-F238E27FC236}">
                <a16:creationId xmlns:a16="http://schemas.microsoft.com/office/drawing/2014/main" id="{A26092C4-197A-2A54-ECD8-DD98BA826B5E}"/>
              </a:ext>
            </a:extLst>
          </p:cNvPr>
          <p:cNvSpPr/>
          <p:nvPr/>
        </p:nvSpPr>
        <p:spPr>
          <a:xfrm>
            <a:off x="1174613" y="3773356"/>
            <a:ext cx="2777490" cy="347186"/>
          </a:xfrm>
          <a:prstGeom prst="rect">
            <a:avLst/>
          </a:prstGeom>
          <a:noFill/>
          <a:ln/>
        </p:spPr>
        <p:txBody>
          <a:bodyPr wrap="none" rtlCol="0" anchor="t"/>
          <a:lstStyle/>
          <a:p>
            <a:pPr marL="0" indent="0" algn="l">
              <a:lnSpc>
                <a:spcPts val="2734"/>
              </a:lnSpc>
              <a:buNone/>
            </a:pPr>
            <a:r>
              <a:rPr lang="en-US" sz="2800" dirty="0">
                <a:solidFill>
                  <a:srgbClr val="3C3939"/>
                </a:solidFill>
                <a:latin typeface="Raleway" pitchFamily="34" charset="0"/>
                <a:ea typeface="Raleway" pitchFamily="34" charset="-122"/>
                <a:cs typeface="Raleway" pitchFamily="34" charset="-120"/>
              </a:rPr>
              <a:t>Guided By  : Dr. A . K . Patil </a:t>
            </a:r>
            <a:endParaRPr lang="en-US" sz="2800" dirty="0"/>
          </a:p>
        </p:txBody>
      </p:sp>
      <p:cxnSp>
        <p:nvCxnSpPr>
          <p:cNvPr id="21" name="Straight Connector 20">
            <a:extLst>
              <a:ext uri="{FF2B5EF4-FFF2-40B4-BE49-F238E27FC236}">
                <a16:creationId xmlns:a16="http://schemas.microsoft.com/office/drawing/2014/main" id="{488931DC-2988-073B-98EB-CE3634F778F0}"/>
              </a:ext>
            </a:extLst>
          </p:cNvPr>
          <p:cNvCxnSpPr/>
          <p:nvPr/>
        </p:nvCxnSpPr>
        <p:spPr>
          <a:xfrm>
            <a:off x="708162" y="3240911"/>
            <a:ext cx="6352395" cy="0"/>
          </a:xfrm>
          <a:prstGeom prst="line">
            <a:avLst/>
          </a:prstGeom>
        </p:spPr>
        <p:style>
          <a:lnRef idx="2">
            <a:schemeClr val="accent5"/>
          </a:lnRef>
          <a:fillRef idx="0">
            <a:schemeClr val="accent5"/>
          </a:fillRef>
          <a:effectRef idx="1">
            <a:schemeClr val="accent5"/>
          </a:effectRef>
          <a:fontRef idx="minor">
            <a:schemeClr val="tx1"/>
          </a:fontRef>
        </p:style>
      </p:cxnSp>
      <p:sp>
        <p:nvSpPr>
          <p:cNvPr id="22" name="Text 4">
            <a:extLst>
              <a:ext uri="{FF2B5EF4-FFF2-40B4-BE49-F238E27FC236}">
                <a16:creationId xmlns:a16="http://schemas.microsoft.com/office/drawing/2014/main" id="{00D4D5FC-E499-C3CD-759A-21DD8D7D24F0}"/>
              </a:ext>
            </a:extLst>
          </p:cNvPr>
          <p:cNvSpPr/>
          <p:nvPr/>
        </p:nvSpPr>
        <p:spPr>
          <a:xfrm>
            <a:off x="1189918" y="5364900"/>
            <a:ext cx="2777490" cy="1985024"/>
          </a:xfrm>
          <a:prstGeom prst="rect">
            <a:avLst/>
          </a:prstGeom>
          <a:noFill/>
          <a:ln/>
        </p:spPr>
        <p:txBody>
          <a:bodyPr wrap="none" rtlCol="0" anchor="t"/>
          <a:lstStyle/>
          <a:p>
            <a:pPr marL="457200" indent="-457200" algn="l">
              <a:lnSpc>
                <a:spcPts val="2734"/>
              </a:lnSpc>
              <a:buAutoNum type="arabicPeriod"/>
            </a:pPr>
            <a:r>
              <a:rPr lang="en-US" sz="2400" dirty="0">
                <a:solidFill>
                  <a:srgbClr val="3C3939"/>
                </a:solidFill>
                <a:latin typeface="Raleway" pitchFamily="34" charset="0"/>
                <a:ea typeface="Raleway" pitchFamily="34" charset="-122"/>
                <a:cs typeface="Raleway" pitchFamily="34" charset="-120"/>
              </a:rPr>
              <a:t>Yadnynesh Dhangar</a:t>
            </a:r>
          </a:p>
          <a:p>
            <a:pPr marL="457200" indent="-457200" algn="l">
              <a:lnSpc>
                <a:spcPts val="2734"/>
              </a:lnSpc>
              <a:buAutoNum type="arabicPeriod"/>
            </a:pPr>
            <a:r>
              <a:rPr lang="en-US" sz="2400" dirty="0">
                <a:solidFill>
                  <a:srgbClr val="3C3939"/>
                </a:solidFill>
                <a:latin typeface="Raleway" pitchFamily="34" charset="0"/>
              </a:rPr>
              <a:t>Aniket </a:t>
            </a:r>
            <a:r>
              <a:rPr lang="en-US" sz="2400" dirty="0" err="1">
                <a:solidFill>
                  <a:srgbClr val="3C3939"/>
                </a:solidFill>
                <a:latin typeface="Raleway" pitchFamily="34" charset="0"/>
              </a:rPr>
              <a:t>Gudgal</a:t>
            </a:r>
            <a:endParaRPr lang="en-US" sz="2400" dirty="0">
              <a:solidFill>
                <a:srgbClr val="3C3939"/>
              </a:solidFill>
              <a:latin typeface="Raleway" pitchFamily="34" charset="0"/>
            </a:endParaRPr>
          </a:p>
          <a:p>
            <a:pPr marL="457200" indent="-457200" algn="l">
              <a:lnSpc>
                <a:spcPts val="2734"/>
              </a:lnSpc>
              <a:buAutoNum type="arabicPeriod"/>
            </a:pPr>
            <a:r>
              <a:rPr lang="en-US" sz="2400" dirty="0">
                <a:solidFill>
                  <a:srgbClr val="3C3939"/>
                </a:solidFill>
                <a:latin typeface="Raleway" pitchFamily="34" charset="0"/>
              </a:rPr>
              <a:t>Saurabh </a:t>
            </a:r>
            <a:r>
              <a:rPr lang="en-US" sz="2400" dirty="0" err="1">
                <a:solidFill>
                  <a:srgbClr val="3C3939"/>
                </a:solidFill>
                <a:latin typeface="Raleway" pitchFamily="34" charset="0"/>
              </a:rPr>
              <a:t>Japkar</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75000"/>
            </a:srgbClr>
          </a:solidFill>
          <a:ln/>
        </p:spPr>
      </p:sp>
      <p:pic>
        <p:nvPicPr>
          <p:cNvPr id="4" name="Image 1" descr="preencoded.png"/>
          <p:cNvPicPr>
            <a:picLocks noChangeAspect="1"/>
          </p:cNvPicPr>
          <p:nvPr/>
        </p:nvPicPr>
        <p:blipFill>
          <a:blip r:embed="rId4"/>
          <a:stretch>
            <a:fillRect/>
          </a:stretch>
        </p:blipFill>
        <p:spPr>
          <a:xfrm>
            <a:off x="0" y="0"/>
            <a:ext cx="14630400" cy="8229600"/>
          </a:xfrm>
          <a:prstGeom prst="rect">
            <a:avLst/>
          </a:prstGeom>
        </p:spPr>
      </p:pic>
      <p:sp>
        <p:nvSpPr>
          <p:cNvPr id="7" name="Text 3"/>
          <p:cNvSpPr/>
          <p:nvPr/>
        </p:nvSpPr>
        <p:spPr>
          <a:xfrm>
            <a:off x="5073780" y="2073777"/>
            <a:ext cx="10199013" cy="355402"/>
          </a:xfrm>
          <a:prstGeom prst="rect">
            <a:avLst/>
          </a:prstGeom>
          <a:noFill/>
          <a:ln/>
        </p:spPr>
        <p:txBody>
          <a:bodyPr wrap="none" rtlCol="0" anchor="t"/>
          <a:lstStyle/>
          <a:p>
            <a:pPr marL="342900" indent="-342900" algn="l">
              <a:lnSpc>
                <a:spcPts val="2799"/>
              </a:lnSpc>
              <a:buSzPct val="100000"/>
              <a:buChar char="•"/>
            </a:pPr>
            <a:r>
              <a:rPr lang="en-US" sz="2800" dirty="0">
                <a:solidFill>
                  <a:srgbClr val="990000"/>
                </a:solidFill>
                <a:latin typeface="Georgia" panose="02040502050405020303" pitchFamily="18" charset="0"/>
                <a:ea typeface="Tahoma" panose="020B0604030504040204" pitchFamily="34" charset="0"/>
                <a:cs typeface="Tahoma" panose="020B0604030504040204" pitchFamily="34" charset="0"/>
              </a:rPr>
              <a:t>Robot movement is automatic</a:t>
            </a:r>
          </a:p>
        </p:txBody>
      </p:sp>
      <p:sp>
        <p:nvSpPr>
          <p:cNvPr id="8" name="Text 4"/>
          <p:cNvSpPr/>
          <p:nvPr/>
        </p:nvSpPr>
        <p:spPr>
          <a:xfrm>
            <a:off x="6037097" y="3593717"/>
            <a:ext cx="10199013" cy="355402"/>
          </a:xfrm>
          <a:prstGeom prst="rect">
            <a:avLst/>
          </a:prstGeom>
          <a:noFill/>
          <a:ln/>
        </p:spPr>
        <p:txBody>
          <a:bodyPr wrap="none" rtlCol="0" anchor="t"/>
          <a:lstStyle/>
          <a:p>
            <a:pPr marL="342900" indent="-342900" algn="l">
              <a:lnSpc>
                <a:spcPts val="2799"/>
              </a:lnSpc>
              <a:buSzPct val="100000"/>
              <a:buChar char="•"/>
            </a:pPr>
            <a:r>
              <a:rPr lang="en-US" sz="2800" dirty="0">
                <a:solidFill>
                  <a:srgbClr val="990000"/>
                </a:solidFill>
                <a:latin typeface="Georgia" panose="02040502050405020303" pitchFamily="18" charset="0"/>
                <a:ea typeface="Lato" pitchFamily="34" charset="-122"/>
                <a:cs typeface="Lato" pitchFamily="34" charset="-120"/>
              </a:rPr>
              <a:t>It is used for long distance application </a:t>
            </a:r>
            <a:endParaRPr lang="en-US" sz="2800" dirty="0">
              <a:solidFill>
                <a:srgbClr val="990000"/>
              </a:solidFill>
              <a:latin typeface="Georgia" panose="02040502050405020303" pitchFamily="18" charset="0"/>
            </a:endParaRPr>
          </a:p>
        </p:txBody>
      </p:sp>
      <p:sp>
        <p:nvSpPr>
          <p:cNvPr id="9" name="Text 5"/>
          <p:cNvSpPr/>
          <p:nvPr/>
        </p:nvSpPr>
        <p:spPr>
          <a:xfrm>
            <a:off x="6037096" y="5497666"/>
            <a:ext cx="10199013" cy="355402"/>
          </a:xfrm>
          <a:prstGeom prst="rect">
            <a:avLst/>
          </a:prstGeom>
          <a:noFill/>
          <a:ln/>
        </p:spPr>
        <p:txBody>
          <a:bodyPr wrap="none" rtlCol="0" anchor="t"/>
          <a:lstStyle/>
          <a:p>
            <a:pPr marL="342900" indent="-342900" algn="l">
              <a:lnSpc>
                <a:spcPts val="2799"/>
              </a:lnSpc>
              <a:buSzPct val="100000"/>
              <a:buChar char="•"/>
            </a:pPr>
            <a:r>
              <a:rPr lang="en-US" sz="2800" dirty="0">
                <a:solidFill>
                  <a:srgbClr val="990000"/>
                </a:solidFill>
                <a:latin typeface="Georgia" panose="02040502050405020303" pitchFamily="18" charset="0"/>
                <a:ea typeface="Lato" pitchFamily="34" charset="-122"/>
                <a:cs typeface="Lato" pitchFamily="34" charset="-120"/>
              </a:rPr>
              <a:t>Fit and forget system</a:t>
            </a:r>
            <a:endParaRPr lang="en-US" sz="2800" dirty="0">
              <a:solidFill>
                <a:srgbClr val="990000"/>
              </a:solidFill>
              <a:latin typeface="Georgia" panose="02040502050405020303" pitchFamily="18" charset="0"/>
            </a:endParaRPr>
          </a:p>
        </p:txBody>
      </p:sp>
      <p:sp>
        <p:nvSpPr>
          <p:cNvPr id="10" name="Text 6"/>
          <p:cNvSpPr/>
          <p:nvPr/>
        </p:nvSpPr>
        <p:spPr>
          <a:xfrm>
            <a:off x="5073781" y="7020239"/>
            <a:ext cx="10199013" cy="355402"/>
          </a:xfrm>
          <a:prstGeom prst="rect">
            <a:avLst/>
          </a:prstGeom>
          <a:noFill/>
          <a:ln/>
        </p:spPr>
        <p:txBody>
          <a:bodyPr wrap="none" rtlCol="0" anchor="t"/>
          <a:lstStyle/>
          <a:p>
            <a:pPr marL="342900" indent="-342900" algn="l">
              <a:lnSpc>
                <a:spcPts val="2799"/>
              </a:lnSpc>
              <a:buSzPct val="100000"/>
              <a:buChar char="•"/>
            </a:pPr>
            <a:r>
              <a:rPr lang="en-US" sz="2800" dirty="0">
                <a:solidFill>
                  <a:srgbClr val="990000"/>
                </a:solidFill>
                <a:latin typeface="Georgia" panose="02040502050405020303" pitchFamily="18" charset="0"/>
                <a:ea typeface="Lato" pitchFamily="34" charset="-122"/>
                <a:cs typeface="Lato" pitchFamily="34" charset="-120"/>
              </a:rPr>
              <a:t>Used in home, industrial automation etc.</a:t>
            </a:r>
            <a:endParaRPr lang="en-US" sz="2800" dirty="0">
              <a:solidFill>
                <a:srgbClr val="990000"/>
              </a:solidFill>
              <a:latin typeface="Georgia" panose="02040502050405020303" pitchFamily="18" charset="0"/>
            </a:endParaRPr>
          </a:p>
        </p:txBody>
      </p:sp>
      <p:sp>
        <p:nvSpPr>
          <p:cNvPr id="16" name="Oval 15">
            <a:extLst>
              <a:ext uri="{FF2B5EF4-FFF2-40B4-BE49-F238E27FC236}">
                <a16:creationId xmlns:a16="http://schemas.microsoft.com/office/drawing/2014/main" id="{6F635D0F-A259-0FB2-B271-82951AEFC0C3}"/>
              </a:ext>
            </a:extLst>
          </p:cNvPr>
          <p:cNvSpPr/>
          <p:nvPr/>
        </p:nvSpPr>
        <p:spPr>
          <a:xfrm>
            <a:off x="446953" y="2093645"/>
            <a:ext cx="5014580" cy="5014580"/>
          </a:xfrm>
          <a:prstGeom prst="ellipse">
            <a:avLst/>
          </a:prstGeom>
          <a:solidFill>
            <a:schemeClr val="accent1">
              <a:lumMod val="20000"/>
              <a:lumOff val="80000"/>
            </a:schemeClr>
          </a:solidFill>
          <a:ln>
            <a:noFill/>
          </a:ln>
        </p:spPr>
        <p:style>
          <a:lnRef idx="0">
            <a:scrgbClr r="0" g="0" b="0"/>
          </a:lnRef>
          <a:fillRef idx="0">
            <a:scrgbClr r="0" g="0" b="0"/>
          </a:fillRef>
          <a:effectRef idx="0">
            <a:scrgbClr r="0" g="0" b="0"/>
          </a:effectRef>
          <a:fontRef idx="minor">
            <a:schemeClr val="accent5"/>
          </a:fontRef>
        </p:style>
        <p:txBody>
          <a:bodyPr rtlCol="0" anchor="ctr"/>
          <a:lstStyle/>
          <a:p>
            <a:pPr algn="ctr"/>
            <a:endParaRPr lang="en-IN"/>
          </a:p>
        </p:txBody>
      </p:sp>
      <p:sp>
        <p:nvSpPr>
          <p:cNvPr id="17" name="Oval 16">
            <a:extLst>
              <a:ext uri="{FF2B5EF4-FFF2-40B4-BE49-F238E27FC236}">
                <a16:creationId xmlns:a16="http://schemas.microsoft.com/office/drawing/2014/main" id="{33D0AD61-D643-FB3D-4C32-7DFB1CF0BD6E}"/>
              </a:ext>
            </a:extLst>
          </p:cNvPr>
          <p:cNvSpPr/>
          <p:nvPr/>
        </p:nvSpPr>
        <p:spPr>
          <a:xfrm>
            <a:off x="1477099" y="3123791"/>
            <a:ext cx="2954288" cy="2954288"/>
          </a:xfrm>
          <a:prstGeom prst="ellipse">
            <a:avLst/>
          </a:prstGeom>
          <a:solidFill>
            <a:schemeClr val="accent1">
              <a:lumMod val="40000"/>
              <a:lumOff val="60000"/>
            </a:schemeClr>
          </a:solidFill>
          <a:ln>
            <a:noFill/>
          </a:ln>
          <a:effectLst>
            <a:outerShdw blurRad="50800" dist="38100" dir="5400000" algn="t" rotWithShape="0">
              <a:prstClr val="black">
                <a:alpha val="40000"/>
              </a:prstClr>
            </a:outerShdw>
          </a:effectLst>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
        <p:nvSpPr>
          <p:cNvPr id="22" name="Oval 21">
            <a:extLst>
              <a:ext uri="{FF2B5EF4-FFF2-40B4-BE49-F238E27FC236}">
                <a16:creationId xmlns:a16="http://schemas.microsoft.com/office/drawing/2014/main" id="{8055D391-44BA-5BFA-43B0-32D5495C4489}"/>
              </a:ext>
            </a:extLst>
          </p:cNvPr>
          <p:cNvSpPr/>
          <p:nvPr/>
        </p:nvSpPr>
        <p:spPr>
          <a:xfrm>
            <a:off x="3421932" y="1895932"/>
            <a:ext cx="1346838" cy="1372288"/>
          </a:xfrm>
          <a:prstGeom prst="ellipse">
            <a:avLst/>
          </a:prstGeom>
          <a:solidFill>
            <a:schemeClr val="accent1">
              <a:lumMod val="20000"/>
              <a:lumOff val="80000"/>
            </a:schemeClr>
          </a:solidFill>
          <a:ln>
            <a:noFill/>
          </a:ln>
        </p:spPr>
        <p:style>
          <a:lnRef idx="0">
            <a:scrgbClr r="0" g="0" b="0"/>
          </a:lnRef>
          <a:fillRef idx="0">
            <a:scrgbClr r="0" g="0" b="0"/>
          </a:fillRef>
          <a:effectRef idx="0">
            <a:scrgbClr r="0" g="0" b="0"/>
          </a:effectRef>
          <a:fontRef idx="minor">
            <a:schemeClr val="accent5"/>
          </a:fontRef>
        </p:style>
        <p:txBody>
          <a:bodyPr rtlCol="0" anchor="ctr"/>
          <a:lstStyle/>
          <a:p>
            <a:pPr algn="ctr"/>
            <a:endParaRPr lang="en-IN" dirty="0"/>
          </a:p>
        </p:txBody>
      </p:sp>
      <p:sp>
        <p:nvSpPr>
          <p:cNvPr id="24" name="Oval 23">
            <a:extLst>
              <a:ext uri="{FF2B5EF4-FFF2-40B4-BE49-F238E27FC236}">
                <a16:creationId xmlns:a16="http://schemas.microsoft.com/office/drawing/2014/main" id="{F7811E11-0140-73C3-43A1-BF6EB44EAF49}"/>
              </a:ext>
            </a:extLst>
          </p:cNvPr>
          <p:cNvSpPr/>
          <p:nvPr/>
        </p:nvSpPr>
        <p:spPr>
          <a:xfrm>
            <a:off x="3565573" y="2052817"/>
            <a:ext cx="1028488" cy="1015150"/>
          </a:xfrm>
          <a:prstGeom prst="ellipse">
            <a:avLst/>
          </a:prstGeom>
          <a:solidFill>
            <a:schemeClr val="accent5">
              <a:lumMod val="60000"/>
              <a:lumOff val="40000"/>
            </a:schemeClr>
          </a:solidFill>
          <a:ln>
            <a:noFill/>
          </a:ln>
          <a:effectLst>
            <a:innerShdw blurRad="63500" dist="50800" dir="13500000">
              <a:prstClr val="black">
                <a:alpha val="50000"/>
              </a:prstClr>
            </a:innerShdw>
          </a:effectLst>
        </p:spPr>
        <p:style>
          <a:lnRef idx="0">
            <a:scrgbClr r="0" g="0" b="0"/>
          </a:lnRef>
          <a:fillRef idx="0">
            <a:scrgbClr r="0" g="0" b="0"/>
          </a:fillRef>
          <a:effectRef idx="0">
            <a:scrgbClr r="0" g="0" b="0"/>
          </a:effectRef>
          <a:fontRef idx="minor">
            <a:schemeClr val="accent5"/>
          </a:fontRef>
        </p:style>
        <p:txBody>
          <a:bodyPr rtlCol="0" anchor="ctr"/>
          <a:lstStyle/>
          <a:p>
            <a:pPr algn="ctr"/>
            <a:endParaRPr lang="en-IN" dirty="0"/>
          </a:p>
        </p:txBody>
      </p:sp>
      <p:pic>
        <p:nvPicPr>
          <p:cNvPr id="21" name="Picture 20">
            <a:extLst>
              <a:ext uri="{FF2B5EF4-FFF2-40B4-BE49-F238E27FC236}">
                <a16:creationId xmlns:a16="http://schemas.microsoft.com/office/drawing/2014/main" id="{5146E18A-CC6C-C41F-0693-8A047F901B69}"/>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backgroundMark x1="34125" y1="85125" x2="38500" y2="89375"/>
                        <a14:backgroundMark x1="38500" y1="89375" x2="21500" y2="87250"/>
                        <a14:backgroundMark x1="21500" y1="87250" x2="45625" y2="79625"/>
                        <a14:backgroundMark x1="45625" y1="79625" x2="80250" y2="81625"/>
                        <a14:backgroundMark x1="80250" y1="81625" x2="98125" y2="96250"/>
                        <a14:backgroundMark x1="98125" y1="96250" x2="28875" y2="95375"/>
                        <a14:backgroundMark x1="28875" y1="95375" x2="18750" y2="93000"/>
                        <a14:backgroundMark x1="18750" y1="93000" x2="15375" y2="88250"/>
                        <a14:backgroundMark x1="15375" y1="88250" x2="19375" y2="84000"/>
                        <a14:backgroundMark x1="19375" y1="84125" x2="41250" y2="82500"/>
                        <a14:backgroundMark x1="41250" y1="82500" x2="79750" y2="86375"/>
                        <a14:backgroundMark x1="79750" y1="86375" x2="79125" y2="93125"/>
                        <a14:backgroundMark x1="79125" y1="93125" x2="23625" y2="92125"/>
                        <a14:backgroundMark x1="23625" y1="92125" x2="16500" y2="90000"/>
                        <a14:backgroundMark x1="16500" y1="90000" x2="21375" y2="85375"/>
                        <a14:backgroundMark x1="21375" y1="85375" x2="26625" y2="88375"/>
                        <a14:backgroundMark x1="26625" y1="88375" x2="33250" y2="85000"/>
                        <a14:backgroundMark x1="33250" y1="85000" x2="32500" y2="86375"/>
                        <a14:backgroundMark x1="17625" y1="81125" x2="24875" y2="90500"/>
                        <a14:backgroundMark x1="24875" y1="90500" x2="15500" y2="91250"/>
                        <a14:backgroundMark x1="15500" y1="91250" x2="14250" y2="82125"/>
                        <a14:backgroundMark x1="14250" y1="82125" x2="15250" y2="81875"/>
                        <a14:backgroundMark x1="15250" y1="81875" x2="15250" y2="81875"/>
                        <a14:backgroundMark x1="15250" y1="81875" x2="31875" y2="84125"/>
                        <a14:backgroundMark x1="31875" y1="84125" x2="29875" y2="95375"/>
                        <a14:backgroundMark x1="29875" y1="95375" x2="11875" y2="94375"/>
                        <a14:backgroundMark x1="11875" y1="94375" x2="13375" y2="84750"/>
                        <a14:backgroundMark x1="13375" y1="84750" x2="20750" y2="81750"/>
                        <a14:backgroundMark x1="15500" y1="80625" x2="67250" y2="77500"/>
                        <a14:backgroundMark x1="67250" y1="77500" x2="84125" y2="80250"/>
                        <a14:backgroundMark x1="84125" y1="80250" x2="88000" y2="85250"/>
                        <a14:backgroundMark x1="88000" y1="85250" x2="83000" y2="92750"/>
                        <a14:backgroundMark x1="83000" y1="92750" x2="29375" y2="97375"/>
                        <a14:backgroundMark x1="29375" y1="97375" x2="18625" y2="91000"/>
                        <a14:backgroundMark x1="18625" y1="91000" x2="15500" y2="85125"/>
                        <a14:backgroundMark x1="15500" y1="85125" x2="16000" y2="80750"/>
                      </a14:backgroundRemoval>
                    </a14:imgEffect>
                  </a14:imgLayer>
                </a14:imgProps>
              </a:ext>
            </a:extLst>
          </a:blip>
          <a:stretch>
            <a:fillRect/>
          </a:stretch>
        </p:blipFill>
        <p:spPr>
          <a:xfrm>
            <a:off x="3485138" y="2099947"/>
            <a:ext cx="1201448" cy="1201448"/>
          </a:xfrm>
          <a:prstGeom prst="ellipse">
            <a:avLst/>
          </a:prstGeom>
        </p:spPr>
      </p:pic>
      <p:sp>
        <p:nvSpPr>
          <p:cNvPr id="25" name="Oval 24">
            <a:extLst>
              <a:ext uri="{FF2B5EF4-FFF2-40B4-BE49-F238E27FC236}">
                <a16:creationId xmlns:a16="http://schemas.microsoft.com/office/drawing/2014/main" id="{8FF9B55D-EFA5-843F-0730-4937433A3329}"/>
              </a:ext>
            </a:extLst>
          </p:cNvPr>
          <p:cNvSpPr/>
          <p:nvPr/>
        </p:nvSpPr>
        <p:spPr>
          <a:xfrm>
            <a:off x="4557838" y="3177203"/>
            <a:ext cx="1346838" cy="1372288"/>
          </a:xfrm>
          <a:prstGeom prst="ellipse">
            <a:avLst/>
          </a:prstGeom>
          <a:solidFill>
            <a:schemeClr val="accent1">
              <a:lumMod val="20000"/>
              <a:lumOff val="80000"/>
            </a:schemeClr>
          </a:solidFill>
          <a:ln>
            <a:noFill/>
          </a:ln>
        </p:spPr>
        <p:style>
          <a:lnRef idx="0">
            <a:scrgbClr r="0" g="0" b="0"/>
          </a:lnRef>
          <a:fillRef idx="0">
            <a:scrgbClr r="0" g="0" b="0"/>
          </a:fillRef>
          <a:effectRef idx="0">
            <a:scrgbClr r="0" g="0" b="0"/>
          </a:effectRef>
          <a:fontRef idx="minor">
            <a:schemeClr val="accent5"/>
          </a:fontRef>
        </p:style>
        <p:txBody>
          <a:bodyPr rtlCol="0" anchor="ctr"/>
          <a:lstStyle/>
          <a:p>
            <a:pPr algn="ctr"/>
            <a:endParaRPr lang="en-IN" dirty="0"/>
          </a:p>
        </p:txBody>
      </p:sp>
      <p:sp>
        <p:nvSpPr>
          <p:cNvPr id="26" name="Oval 25">
            <a:extLst>
              <a:ext uri="{FF2B5EF4-FFF2-40B4-BE49-F238E27FC236}">
                <a16:creationId xmlns:a16="http://schemas.microsoft.com/office/drawing/2014/main" id="{FAD05954-C26F-4F9B-94E6-9C7851E36008}"/>
              </a:ext>
            </a:extLst>
          </p:cNvPr>
          <p:cNvSpPr/>
          <p:nvPr/>
        </p:nvSpPr>
        <p:spPr>
          <a:xfrm>
            <a:off x="4701479" y="3334088"/>
            <a:ext cx="1028488" cy="1015150"/>
          </a:xfrm>
          <a:prstGeom prst="ellipse">
            <a:avLst/>
          </a:prstGeom>
          <a:solidFill>
            <a:schemeClr val="accent5">
              <a:lumMod val="60000"/>
              <a:lumOff val="40000"/>
            </a:schemeClr>
          </a:solidFill>
          <a:ln>
            <a:noFill/>
          </a:ln>
          <a:effectLst>
            <a:innerShdw blurRad="63500" dist="50800" dir="13500000">
              <a:prstClr val="black">
                <a:alpha val="50000"/>
              </a:prstClr>
            </a:innerShdw>
          </a:effectLst>
        </p:spPr>
        <p:style>
          <a:lnRef idx="0">
            <a:scrgbClr r="0" g="0" b="0"/>
          </a:lnRef>
          <a:fillRef idx="0">
            <a:scrgbClr r="0" g="0" b="0"/>
          </a:fillRef>
          <a:effectRef idx="0">
            <a:scrgbClr r="0" g="0" b="0"/>
          </a:effectRef>
          <a:fontRef idx="minor">
            <a:schemeClr val="accent5"/>
          </a:fontRef>
        </p:style>
        <p:txBody>
          <a:bodyPr rtlCol="0" anchor="ctr"/>
          <a:lstStyle/>
          <a:p>
            <a:pPr algn="ctr"/>
            <a:endParaRPr lang="en-IN" dirty="0"/>
          </a:p>
        </p:txBody>
      </p:sp>
      <p:sp>
        <p:nvSpPr>
          <p:cNvPr id="27" name="Oval 26">
            <a:extLst>
              <a:ext uri="{FF2B5EF4-FFF2-40B4-BE49-F238E27FC236}">
                <a16:creationId xmlns:a16="http://schemas.microsoft.com/office/drawing/2014/main" id="{6A9D33A8-EB08-B385-D7BF-3A67C988AE53}"/>
              </a:ext>
            </a:extLst>
          </p:cNvPr>
          <p:cNvSpPr/>
          <p:nvPr/>
        </p:nvSpPr>
        <p:spPr>
          <a:xfrm>
            <a:off x="4690259" y="4995386"/>
            <a:ext cx="1346838" cy="1372288"/>
          </a:xfrm>
          <a:prstGeom prst="ellipse">
            <a:avLst/>
          </a:prstGeom>
          <a:solidFill>
            <a:schemeClr val="accent1">
              <a:lumMod val="20000"/>
              <a:lumOff val="80000"/>
            </a:schemeClr>
          </a:solidFill>
          <a:ln>
            <a:noFill/>
          </a:ln>
        </p:spPr>
        <p:style>
          <a:lnRef idx="0">
            <a:scrgbClr r="0" g="0" b="0"/>
          </a:lnRef>
          <a:fillRef idx="0">
            <a:scrgbClr r="0" g="0" b="0"/>
          </a:fillRef>
          <a:effectRef idx="0">
            <a:scrgbClr r="0" g="0" b="0"/>
          </a:effectRef>
          <a:fontRef idx="minor">
            <a:schemeClr val="accent5"/>
          </a:fontRef>
        </p:style>
        <p:txBody>
          <a:bodyPr rtlCol="0" anchor="ctr"/>
          <a:lstStyle/>
          <a:p>
            <a:pPr algn="ctr"/>
            <a:endParaRPr lang="en-IN" dirty="0"/>
          </a:p>
        </p:txBody>
      </p:sp>
      <p:sp>
        <p:nvSpPr>
          <p:cNvPr id="28" name="Oval 27">
            <a:extLst>
              <a:ext uri="{FF2B5EF4-FFF2-40B4-BE49-F238E27FC236}">
                <a16:creationId xmlns:a16="http://schemas.microsoft.com/office/drawing/2014/main" id="{D8555EDF-9593-0E38-EAF2-2359A05D0DF2}"/>
              </a:ext>
            </a:extLst>
          </p:cNvPr>
          <p:cNvSpPr/>
          <p:nvPr/>
        </p:nvSpPr>
        <p:spPr>
          <a:xfrm>
            <a:off x="4833900" y="5152271"/>
            <a:ext cx="1028488" cy="1015150"/>
          </a:xfrm>
          <a:prstGeom prst="ellipse">
            <a:avLst/>
          </a:prstGeom>
          <a:solidFill>
            <a:schemeClr val="accent5">
              <a:lumMod val="60000"/>
              <a:lumOff val="40000"/>
            </a:schemeClr>
          </a:solidFill>
          <a:ln>
            <a:noFill/>
          </a:ln>
          <a:effectLst>
            <a:innerShdw blurRad="63500" dist="50800" dir="13500000">
              <a:prstClr val="black">
                <a:alpha val="50000"/>
              </a:prstClr>
            </a:innerShdw>
          </a:effectLst>
        </p:spPr>
        <p:style>
          <a:lnRef idx="0">
            <a:scrgbClr r="0" g="0" b="0"/>
          </a:lnRef>
          <a:fillRef idx="0">
            <a:scrgbClr r="0" g="0" b="0"/>
          </a:fillRef>
          <a:effectRef idx="0">
            <a:scrgbClr r="0" g="0" b="0"/>
          </a:effectRef>
          <a:fontRef idx="minor">
            <a:schemeClr val="accent5"/>
          </a:fontRef>
        </p:style>
        <p:txBody>
          <a:bodyPr rtlCol="0" anchor="ctr"/>
          <a:lstStyle/>
          <a:p>
            <a:pPr algn="ctr"/>
            <a:endParaRPr lang="en-IN" dirty="0"/>
          </a:p>
        </p:txBody>
      </p:sp>
      <p:sp>
        <p:nvSpPr>
          <p:cNvPr id="29" name="Oval 28">
            <a:extLst>
              <a:ext uri="{FF2B5EF4-FFF2-40B4-BE49-F238E27FC236}">
                <a16:creationId xmlns:a16="http://schemas.microsoft.com/office/drawing/2014/main" id="{5E2750E0-36A1-0EE8-5B75-EB8F9DC96203}"/>
              </a:ext>
            </a:extLst>
          </p:cNvPr>
          <p:cNvSpPr/>
          <p:nvPr/>
        </p:nvSpPr>
        <p:spPr>
          <a:xfrm>
            <a:off x="3421932" y="6249099"/>
            <a:ext cx="1346838" cy="1372288"/>
          </a:xfrm>
          <a:prstGeom prst="ellipse">
            <a:avLst/>
          </a:prstGeom>
          <a:solidFill>
            <a:schemeClr val="accent1">
              <a:lumMod val="20000"/>
              <a:lumOff val="80000"/>
            </a:schemeClr>
          </a:solidFill>
          <a:ln>
            <a:noFill/>
          </a:ln>
        </p:spPr>
        <p:style>
          <a:lnRef idx="0">
            <a:scrgbClr r="0" g="0" b="0"/>
          </a:lnRef>
          <a:fillRef idx="0">
            <a:scrgbClr r="0" g="0" b="0"/>
          </a:fillRef>
          <a:effectRef idx="0">
            <a:scrgbClr r="0" g="0" b="0"/>
          </a:effectRef>
          <a:fontRef idx="minor">
            <a:schemeClr val="accent5"/>
          </a:fontRef>
        </p:style>
        <p:txBody>
          <a:bodyPr rtlCol="0" anchor="ctr"/>
          <a:lstStyle/>
          <a:p>
            <a:pPr algn="ctr"/>
            <a:endParaRPr lang="en-IN" dirty="0"/>
          </a:p>
        </p:txBody>
      </p:sp>
      <p:sp>
        <p:nvSpPr>
          <p:cNvPr id="30" name="Oval 29">
            <a:extLst>
              <a:ext uri="{FF2B5EF4-FFF2-40B4-BE49-F238E27FC236}">
                <a16:creationId xmlns:a16="http://schemas.microsoft.com/office/drawing/2014/main" id="{D29D5FFD-E573-D9AA-08F1-CD977A41A298}"/>
              </a:ext>
            </a:extLst>
          </p:cNvPr>
          <p:cNvSpPr/>
          <p:nvPr/>
        </p:nvSpPr>
        <p:spPr>
          <a:xfrm>
            <a:off x="3565573" y="6405984"/>
            <a:ext cx="1028488" cy="1015150"/>
          </a:xfrm>
          <a:prstGeom prst="ellipse">
            <a:avLst/>
          </a:prstGeom>
          <a:solidFill>
            <a:schemeClr val="accent5">
              <a:lumMod val="60000"/>
              <a:lumOff val="40000"/>
            </a:schemeClr>
          </a:solidFill>
          <a:ln>
            <a:noFill/>
          </a:ln>
          <a:effectLst>
            <a:innerShdw blurRad="63500" dist="50800" dir="13500000">
              <a:prstClr val="black">
                <a:alpha val="50000"/>
              </a:prstClr>
            </a:innerShdw>
          </a:effectLst>
        </p:spPr>
        <p:style>
          <a:lnRef idx="0">
            <a:scrgbClr r="0" g="0" b="0"/>
          </a:lnRef>
          <a:fillRef idx="0">
            <a:scrgbClr r="0" g="0" b="0"/>
          </a:fillRef>
          <a:effectRef idx="0">
            <a:scrgbClr r="0" g="0" b="0"/>
          </a:effectRef>
          <a:fontRef idx="minor">
            <a:schemeClr val="accent5"/>
          </a:fontRef>
        </p:style>
        <p:txBody>
          <a:bodyPr rtlCol="0" anchor="ctr"/>
          <a:lstStyle/>
          <a:p>
            <a:pPr algn="ctr"/>
            <a:endParaRPr lang="en-IN" dirty="0"/>
          </a:p>
        </p:txBody>
      </p:sp>
      <p:pic>
        <p:nvPicPr>
          <p:cNvPr id="34" name="Picture 33">
            <a:extLst>
              <a:ext uri="{FF2B5EF4-FFF2-40B4-BE49-F238E27FC236}">
                <a16:creationId xmlns:a16="http://schemas.microsoft.com/office/drawing/2014/main" id="{62CEE961-F8C1-EC4D-D9A7-0B75BFCEDF94}"/>
              </a:ext>
            </a:extLst>
          </p:cNvPr>
          <p:cNvPicPr>
            <a:picLocks noChangeAspect="1"/>
          </p:cNvPicPr>
          <p:nvPr/>
        </p:nvPicPr>
        <p:blipFill>
          <a:blip r:embed="rId7">
            <a:biLevel thresh="75000"/>
          </a:blip>
          <a:stretch>
            <a:fillRect/>
          </a:stretch>
        </p:blipFill>
        <p:spPr>
          <a:xfrm>
            <a:off x="4664569" y="3254647"/>
            <a:ext cx="1125457" cy="1125457"/>
          </a:xfrm>
          <a:prstGeom prst="rect">
            <a:avLst/>
          </a:prstGeom>
        </p:spPr>
      </p:pic>
      <p:pic>
        <p:nvPicPr>
          <p:cNvPr id="38" name="Picture 37">
            <a:extLst>
              <a:ext uri="{FF2B5EF4-FFF2-40B4-BE49-F238E27FC236}">
                <a16:creationId xmlns:a16="http://schemas.microsoft.com/office/drawing/2014/main" id="{EF703B57-2466-7199-F49D-F22EEC2F5266}"/>
              </a:ext>
            </a:extLst>
          </p:cNvPr>
          <p:cNvPicPr>
            <a:picLocks noChangeAspect="1"/>
          </p:cNvPicPr>
          <p:nvPr/>
        </p:nvPicPr>
        <p:blipFill>
          <a:blip r:embed="rId8">
            <a:biLevel thresh="50000"/>
          </a:blip>
          <a:stretch>
            <a:fillRect/>
          </a:stretch>
        </p:blipFill>
        <p:spPr>
          <a:xfrm>
            <a:off x="4966550" y="5275687"/>
            <a:ext cx="846106" cy="799360"/>
          </a:xfrm>
          <a:prstGeom prst="rect">
            <a:avLst/>
          </a:prstGeom>
        </p:spPr>
      </p:pic>
      <p:pic>
        <p:nvPicPr>
          <p:cNvPr id="42" name="Picture 41">
            <a:extLst>
              <a:ext uri="{FF2B5EF4-FFF2-40B4-BE49-F238E27FC236}">
                <a16:creationId xmlns:a16="http://schemas.microsoft.com/office/drawing/2014/main" id="{B719FC5F-1030-4B35-1A77-1DE1105ED104}"/>
              </a:ext>
            </a:extLst>
          </p:cNvPr>
          <p:cNvPicPr>
            <a:picLocks noChangeAspect="1"/>
          </p:cNvPicPr>
          <p:nvPr/>
        </p:nvPicPr>
        <p:blipFill>
          <a:blip r:embed="rId9"/>
          <a:stretch>
            <a:fillRect/>
          </a:stretch>
        </p:blipFill>
        <p:spPr>
          <a:xfrm>
            <a:off x="3383358" y="6225949"/>
            <a:ext cx="1372288" cy="1372288"/>
          </a:xfrm>
          <a:prstGeom prst="rect">
            <a:avLst/>
          </a:prstGeom>
        </p:spPr>
      </p:pic>
      <p:pic>
        <p:nvPicPr>
          <p:cNvPr id="44" name="Picture 43">
            <a:extLst>
              <a:ext uri="{FF2B5EF4-FFF2-40B4-BE49-F238E27FC236}">
                <a16:creationId xmlns:a16="http://schemas.microsoft.com/office/drawing/2014/main" id="{82146043-93F9-E3B5-9B9F-519CD097A21A}"/>
              </a:ext>
            </a:extLst>
          </p:cNvPr>
          <p:cNvPicPr>
            <a:picLocks noChangeAspect="1"/>
          </p:cNvPicPr>
          <p:nvPr/>
        </p:nvPicPr>
        <p:blipFill>
          <a:blip r:embed="rId10"/>
          <a:stretch>
            <a:fillRect/>
          </a:stretch>
        </p:blipFill>
        <p:spPr>
          <a:xfrm>
            <a:off x="1378830" y="3112626"/>
            <a:ext cx="3144578" cy="3144578"/>
          </a:xfrm>
          <a:prstGeom prst="rect">
            <a:avLst/>
          </a:prstGeom>
        </p:spPr>
      </p:pic>
      <p:sp>
        <p:nvSpPr>
          <p:cNvPr id="6" name="Text 2"/>
          <p:cNvSpPr/>
          <p:nvPr/>
        </p:nvSpPr>
        <p:spPr>
          <a:xfrm>
            <a:off x="605868" y="281592"/>
            <a:ext cx="5554980" cy="694373"/>
          </a:xfrm>
          <a:prstGeom prst="rect">
            <a:avLst/>
          </a:prstGeom>
          <a:noFill/>
          <a:ln/>
        </p:spPr>
        <p:txBody>
          <a:bodyPr wrap="none" rtlCol="0" anchor="t"/>
          <a:lstStyle/>
          <a:p>
            <a:pPr marL="0" indent="0">
              <a:lnSpc>
                <a:spcPts val="5468"/>
              </a:lnSpc>
              <a:buNone/>
            </a:pPr>
            <a:r>
              <a:rPr lang="en-US" sz="4374" dirty="0">
                <a:solidFill>
                  <a:srgbClr val="002060"/>
                </a:solidFill>
                <a:latin typeface="Georgia" panose="02040502050405020303" pitchFamily="18" charset="0"/>
                <a:ea typeface="Gelasio" pitchFamily="34" charset="-122"/>
                <a:cs typeface="Gelasio" pitchFamily="34" charset="-120"/>
              </a:rPr>
              <a:t>Advantages</a:t>
            </a:r>
            <a:endParaRPr lang="en-US" sz="4374" dirty="0">
              <a:solidFill>
                <a:srgbClr val="002060"/>
              </a:solidFill>
              <a:latin typeface="Georgia" panose="02040502050405020303"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30195"/>
          </a:xfrm>
          <a:prstGeom prst="rect">
            <a:avLst/>
          </a:prstGeom>
          <a:solidFill>
            <a:srgbClr val="FFFFFF">
              <a:alpha val="75000"/>
            </a:srgbClr>
          </a:solidFill>
          <a:ln/>
        </p:spPr>
      </p:sp>
      <p:sp>
        <p:nvSpPr>
          <p:cNvPr id="5" name="Text 2"/>
          <p:cNvSpPr/>
          <p:nvPr/>
        </p:nvSpPr>
        <p:spPr>
          <a:xfrm>
            <a:off x="4460319" y="588645"/>
            <a:ext cx="5351740" cy="668893"/>
          </a:xfrm>
          <a:prstGeom prst="rect">
            <a:avLst/>
          </a:prstGeom>
          <a:noFill/>
          <a:ln/>
        </p:spPr>
        <p:txBody>
          <a:bodyPr wrap="none" rtlCol="0" anchor="t"/>
          <a:lstStyle/>
          <a:p>
            <a:pPr marL="0" indent="0">
              <a:lnSpc>
                <a:spcPts val="5268"/>
              </a:lnSpc>
              <a:buNone/>
            </a:pPr>
            <a:r>
              <a:rPr lang="en-US" sz="4214" dirty="0">
                <a:solidFill>
                  <a:srgbClr val="1B1B27"/>
                </a:solidFill>
                <a:latin typeface="Raleway" pitchFamily="34" charset="0"/>
                <a:ea typeface="Raleway" pitchFamily="34" charset="-122"/>
                <a:cs typeface="Raleway" pitchFamily="34" charset="-120"/>
              </a:rPr>
              <a:t>Use of Our Model</a:t>
            </a:r>
            <a:endParaRPr lang="en-US" sz="4214" dirty="0"/>
          </a:p>
        </p:txBody>
      </p:sp>
      <p:sp>
        <p:nvSpPr>
          <p:cNvPr id="6" name="Text 3"/>
          <p:cNvSpPr/>
          <p:nvPr/>
        </p:nvSpPr>
        <p:spPr>
          <a:xfrm>
            <a:off x="4460319" y="1578531"/>
            <a:ext cx="9367361" cy="684848"/>
          </a:xfrm>
          <a:prstGeom prst="rect">
            <a:avLst/>
          </a:prstGeom>
          <a:noFill/>
          <a:ln/>
        </p:spPr>
        <p:txBody>
          <a:bodyPr wrap="square" rtlCol="0" anchor="t"/>
          <a:lstStyle/>
          <a:p>
            <a:pPr marL="0" indent="0">
              <a:lnSpc>
                <a:spcPts val="2697"/>
              </a:lnSpc>
              <a:buNone/>
            </a:pPr>
            <a:r>
              <a:rPr lang="en-US" sz="1686" dirty="0">
                <a:solidFill>
                  <a:srgbClr val="3C3939"/>
                </a:solidFill>
                <a:latin typeface="Roboto" pitchFamily="34" charset="0"/>
                <a:ea typeface="Roboto" pitchFamily="34" charset="-122"/>
                <a:cs typeface="Roboto" pitchFamily="34" charset="-120"/>
              </a:rPr>
              <a:t>An overview of the potential applications and benefits of deploying the line following robot model in various real-world scenarios.</a:t>
            </a:r>
            <a:endParaRPr lang="en-US" sz="1686" dirty="0"/>
          </a:p>
        </p:txBody>
      </p:sp>
      <p:pic>
        <p:nvPicPr>
          <p:cNvPr id="7" name="Image 1" descr="preencoded.png"/>
          <p:cNvPicPr>
            <a:picLocks noChangeAspect="1"/>
          </p:cNvPicPr>
          <p:nvPr/>
        </p:nvPicPr>
        <p:blipFill>
          <a:blip r:embed="rId3"/>
          <a:stretch>
            <a:fillRect/>
          </a:stretch>
        </p:blipFill>
        <p:spPr>
          <a:xfrm>
            <a:off x="4460319" y="2504123"/>
            <a:ext cx="1070253" cy="1712476"/>
          </a:xfrm>
          <a:prstGeom prst="rect">
            <a:avLst/>
          </a:prstGeom>
        </p:spPr>
      </p:pic>
      <p:sp>
        <p:nvSpPr>
          <p:cNvPr id="8" name="Text 4"/>
          <p:cNvSpPr/>
          <p:nvPr/>
        </p:nvSpPr>
        <p:spPr>
          <a:xfrm>
            <a:off x="5851565" y="2718078"/>
            <a:ext cx="2675811" cy="334328"/>
          </a:xfrm>
          <a:prstGeom prst="rect">
            <a:avLst/>
          </a:prstGeom>
          <a:noFill/>
          <a:ln/>
        </p:spPr>
        <p:txBody>
          <a:bodyPr wrap="none" rtlCol="0" anchor="t"/>
          <a:lstStyle/>
          <a:p>
            <a:pPr marL="0" indent="0" algn="l">
              <a:lnSpc>
                <a:spcPts val="2634"/>
              </a:lnSpc>
              <a:buNone/>
            </a:pPr>
            <a:r>
              <a:rPr lang="en-US" sz="2107" dirty="0">
                <a:solidFill>
                  <a:srgbClr val="3C3939"/>
                </a:solidFill>
                <a:latin typeface="Raleway" pitchFamily="34" charset="0"/>
                <a:ea typeface="Raleway" pitchFamily="34" charset="-122"/>
                <a:cs typeface="Raleway" pitchFamily="34" charset="-120"/>
              </a:rPr>
              <a:t>Industrial Automation</a:t>
            </a:r>
            <a:endParaRPr lang="en-US" sz="2107" dirty="0"/>
          </a:p>
        </p:txBody>
      </p:sp>
      <p:sp>
        <p:nvSpPr>
          <p:cNvPr id="9" name="Text 5"/>
          <p:cNvSpPr/>
          <p:nvPr/>
        </p:nvSpPr>
        <p:spPr>
          <a:xfrm>
            <a:off x="5851565" y="3180755"/>
            <a:ext cx="7976116" cy="342424"/>
          </a:xfrm>
          <a:prstGeom prst="rect">
            <a:avLst/>
          </a:prstGeom>
          <a:noFill/>
          <a:ln/>
        </p:spPr>
        <p:txBody>
          <a:bodyPr wrap="none" rtlCol="0" anchor="t"/>
          <a:lstStyle/>
          <a:p>
            <a:pPr marL="0" indent="0" algn="l">
              <a:lnSpc>
                <a:spcPts val="2697"/>
              </a:lnSpc>
              <a:buNone/>
            </a:pPr>
            <a:r>
              <a:rPr lang="en-US" sz="1686" dirty="0">
                <a:solidFill>
                  <a:srgbClr val="3C3939"/>
                </a:solidFill>
                <a:latin typeface="Roboto" pitchFamily="34" charset="0"/>
                <a:ea typeface="Roboto" pitchFamily="34" charset="-122"/>
                <a:cs typeface="Roboto" pitchFamily="34" charset="-120"/>
              </a:rPr>
              <a:t>Automated material handling and assembly line processes.</a:t>
            </a:r>
            <a:endParaRPr lang="en-US" sz="1686" dirty="0"/>
          </a:p>
        </p:txBody>
      </p:sp>
      <p:pic>
        <p:nvPicPr>
          <p:cNvPr id="10" name="Image 2" descr="preencoded.png"/>
          <p:cNvPicPr>
            <a:picLocks noChangeAspect="1"/>
          </p:cNvPicPr>
          <p:nvPr/>
        </p:nvPicPr>
        <p:blipFill>
          <a:blip r:embed="rId4"/>
          <a:stretch>
            <a:fillRect/>
          </a:stretch>
        </p:blipFill>
        <p:spPr>
          <a:xfrm>
            <a:off x="4460319" y="4216598"/>
            <a:ext cx="1070253" cy="1712476"/>
          </a:xfrm>
          <a:prstGeom prst="rect">
            <a:avLst/>
          </a:prstGeom>
        </p:spPr>
      </p:pic>
      <p:sp>
        <p:nvSpPr>
          <p:cNvPr id="11" name="Text 6"/>
          <p:cNvSpPr/>
          <p:nvPr/>
        </p:nvSpPr>
        <p:spPr>
          <a:xfrm>
            <a:off x="5851565" y="4430554"/>
            <a:ext cx="2703433" cy="334328"/>
          </a:xfrm>
          <a:prstGeom prst="rect">
            <a:avLst/>
          </a:prstGeom>
          <a:noFill/>
          <a:ln/>
        </p:spPr>
        <p:txBody>
          <a:bodyPr wrap="none" rtlCol="0" anchor="t"/>
          <a:lstStyle/>
          <a:p>
            <a:pPr marL="0" indent="0" algn="l">
              <a:lnSpc>
                <a:spcPts val="2634"/>
              </a:lnSpc>
              <a:buNone/>
            </a:pPr>
            <a:r>
              <a:rPr lang="en-US" sz="2107" dirty="0">
                <a:solidFill>
                  <a:srgbClr val="3C3939"/>
                </a:solidFill>
                <a:latin typeface="Raleway" pitchFamily="34" charset="0"/>
                <a:ea typeface="Raleway" pitchFamily="34" charset="-122"/>
                <a:cs typeface="Raleway" pitchFamily="34" charset="-120"/>
              </a:rPr>
              <a:t>Home Application</a:t>
            </a:r>
            <a:endParaRPr lang="en-US" sz="2107" dirty="0"/>
          </a:p>
        </p:txBody>
      </p:sp>
      <p:sp>
        <p:nvSpPr>
          <p:cNvPr id="12" name="Text 7"/>
          <p:cNvSpPr/>
          <p:nvPr/>
        </p:nvSpPr>
        <p:spPr>
          <a:xfrm>
            <a:off x="5851565" y="4893231"/>
            <a:ext cx="7976116" cy="342424"/>
          </a:xfrm>
          <a:prstGeom prst="rect">
            <a:avLst/>
          </a:prstGeom>
          <a:noFill/>
          <a:ln/>
        </p:spPr>
        <p:txBody>
          <a:bodyPr wrap="none" rtlCol="0" anchor="t"/>
          <a:lstStyle/>
          <a:p>
            <a:pPr marL="0" indent="0" algn="l">
              <a:lnSpc>
                <a:spcPts val="2697"/>
              </a:lnSpc>
              <a:buNone/>
            </a:pPr>
            <a:r>
              <a:rPr lang="en-US" sz="1686" dirty="0">
                <a:solidFill>
                  <a:srgbClr val="3C3939"/>
                </a:solidFill>
                <a:latin typeface="Roboto" pitchFamily="34" charset="0"/>
                <a:ea typeface="Roboto" pitchFamily="34" charset="-122"/>
                <a:cs typeface="Roboto" pitchFamily="34" charset="-120"/>
              </a:rPr>
              <a:t>It helps to the Home cleaning and Floor Cleaner Automations </a:t>
            </a:r>
            <a:endParaRPr lang="en-US" sz="1686" dirty="0"/>
          </a:p>
        </p:txBody>
      </p:sp>
      <p:pic>
        <p:nvPicPr>
          <p:cNvPr id="13" name="Image 3" descr="preencoded.png"/>
          <p:cNvPicPr>
            <a:picLocks noChangeAspect="1"/>
          </p:cNvPicPr>
          <p:nvPr/>
        </p:nvPicPr>
        <p:blipFill>
          <a:blip r:embed="rId5"/>
          <a:stretch>
            <a:fillRect/>
          </a:stretch>
        </p:blipFill>
        <p:spPr>
          <a:xfrm>
            <a:off x="4460319" y="5929074"/>
            <a:ext cx="1070253" cy="1712476"/>
          </a:xfrm>
          <a:prstGeom prst="rect">
            <a:avLst/>
          </a:prstGeom>
        </p:spPr>
      </p:pic>
      <p:sp>
        <p:nvSpPr>
          <p:cNvPr id="14" name="Text 8"/>
          <p:cNvSpPr/>
          <p:nvPr/>
        </p:nvSpPr>
        <p:spPr>
          <a:xfrm>
            <a:off x="5851565" y="6143030"/>
            <a:ext cx="2675811" cy="334328"/>
          </a:xfrm>
          <a:prstGeom prst="rect">
            <a:avLst/>
          </a:prstGeom>
          <a:noFill/>
          <a:ln/>
        </p:spPr>
        <p:txBody>
          <a:bodyPr wrap="none" rtlCol="0" anchor="t"/>
          <a:lstStyle/>
          <a:p>
            <a:pPr marL="0" indent="0" algn="l">
              <a:lnSpc>
                <a:spcPts val="2634"/>
              </a:lnSpc>
              <a:buNone/>
            </a:pPr>
            <a:r>
              <a:rPr lang="en-US" sz="2107" dirty="0">
                <a:solidFill>
                  <a:srgbClr val="3C3939"/>
                </a:solidFill>
                <a:latin typeface="Raleway" pitchFamily="34" charset="0"/>
                <a:ea typeface="Raleway" pitchFamily="34" charset="-122"/>
                <a:cs typeface="Raleway" pitchFamily="34" charset="-120"/>
              </a:rPr>
              <a:t>Guidance Systems</a:t>
            </a:r>
            <a:endParaRPr lang="en-US" sz="2107" dirty="0"/>
          </a:p>
        </p:txBody>
      </p:sp>
      <p:sp>
        <p:nvSpPr>
          <p:cNvPr id="15" name="Text 9"/>
          <p:cNvSpPr/>
          <p:nvPr/>
        </p:nvSpPr>
        <p:spPr>
          <a:xfrm>
            <a:off x="5851565" y="6605707"/>
            <a:ext cx="7976116" cy="342424"/>
          </a:xfrm>
          <a:prstGeom prst="rect">
            <a:avLst/>
          </a:prstGeom>
          <a:noFill/>
          <a:ln/>
        </p:spPr>
        <p:txBody>
          <a:bodyPr wrap="none" rtlCol="0" anchor="t"/>
          <a:lstStyle/>
          <a:p>
            <a:pPr marL="0" indent="0" algn="l">
              <a:lnSpc>
                <a:spcPts val="2697"/>
              </a:lnSpc>
              <a:buNone/>
            </a:pPr>
            <a:r>
              <a:rPr lang="en-US" sz="1686" dirty="0">
                <a:solidFill>
                  <a:srgbClr val="3C3939"/>
                </a:solidFill>
                <a:latin typeface="Roboto" pitchFamily="34" charset="0"/>
                <a:ea typeface="Roboto" pitchFamily="34" charset="-122"/>
                <a:cs typeface="Roboto" pitchFamily="34" charset="-120"/>
              </a:rPr>
              <a:t>Monitoring applications in controlled environments.</a:t>
            </a:r>
            <a:endParaRPr lang="en-US" sz="1686" dirty="0"/>
          </a:p>
        </p:txBody>
      </p:sp>
      <p:pic>
        <p:nvPicPr>
          <p:cNvPr id="18" name="Picture 17">
            <a:extLst>
              <a:ext uri="{FF2B5EF4-FFF2-40B4-BE49-F238E27FC236}">
                <a16:creationId xmlns:a16="http://schemas.microsoft.com/office/drawing/2014/main" id="{28B153A0-83DB-723A-AAC5-4E13A89AF842}"/>
              </a:ext>
            </a:extLst>
          </p:cNvPr>
          <p:cNvPicPr>
            <a:picLocks noChangeAspect="1"/>
          </p:cNvPicPr>
          <p:nvPr/>
        </p:nvPicPr>
        <p:blipFill>
          <a:blip r:embed="rId6"/>
          <a:stretch>
            <a:fillRect/>
          </a:stretch>
        </p:blipFill>
        <p:spPr>
          <a:xfrm>
            <a:off x="0" y="-595"/>
            <a:ext cx="4139326" cy="82296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65A2B4-50A5-3453-C52F-C0CB3C774A2E}"/>
              </a:ext>
            </a:extLst>
          </p:cNvPr>
          <p:cNvPicPr>
            <a:picLocks noChangeAspect="1"/>
          </p:cNvPicPr>
          <p:nvPr/>
        </p:nvPicPr>
        <p:blipFill>
          <a:blip r:embed="rId2"/>
          <a:stretch>
            <a:fillRect/>
          </a:stretch>
        </p:blipFill>
        <p:spPr>
          <a:xfrm>
            <a:off x="1219200" y="685800"/>
            <a:ext cx="12192000" cy="6858000"/>
          </a:xfrm>
          <a:prstGeom prst="rect">
            <a:avLst/>
          </a:prstGeom>
        </p:spPr>
      </p:pic>
    </p:spTree>
    <p:extLst>
      <p:ext uri="{BB962C8B-B14F-4D97-AF65-F5344CB8AC3E}">
        <p14:creationId xmlns:p14="http://schemas.microsoft.com/office/powerpoint/2010/main" val="2176469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sp>
        <p:nvSpPr>
          <p:cNvPr id="4" name="Text 2"/>
          <p:cNvSpPr/>
          <p:nvPr/>
        </p:nvSpPr>
        <p:spPr>
          <a:xfrm>
            <a:off x="2037993" y="760807"/>
            <a:ext cx="5554980" cy="694373"/>
          </a:xfrm>
          <a:prstGeom prst="rect">
            <a:avLst/>
          </a:prstGeom>
          <a:noFill/>
          <a:ln/>
        </p:spPr>
        <p:txBody>
          <a:bodyPr wrap="non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Project Description</a:t>
            </a:r>
            <a:endParaRPr lang="en-US" sz="4374" dirty="0"/>
          </a:p>
        </p:txBody>
      </p:sp>
      <p:sp>
        <p:nvSpPr>
          <p:cNvPr id="5" name="Text 3"/>
          <p:cNvSpPr/>
          <p:nvPr/>
        </p:nvSpPr>
        <p:spPr>
          <a:xfrm>
            <a:off x="2037993" y="1876009"/>
            <a:ext cx="10554414" cy="710803"/>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The model aims to develop a robot that can autonomously follow designated paths using sensor feedback and decision-making algorithms.</a:t>
            </a:r>
            <a:endParaRPr lang="en-US" sz="1750" dirty="0"/>
          </a:p>
        </p:txBody>
      </p:sp>
      <p:sp>
        <p:nvSpPr>
          <p:cNvPr id="6" name="Shape 4"/>
          <p:cNvSpPr/>
          <p:nvPr/>
        </p:nvSpPr>
        <p:spPr>
          <a:xfrm>
            <a:off x="2349103" y="3612358"/>
            <a:ext cx="44410" cy="4284821"/>
          </a:xfrm>
          <a:prstGeom prst="roundRect">
            <a:avLst>
              <a:gd name="adj" fmla="val 225151"/>
            </a:avLst>
          </a:prstGeom>
          <a:solidFill>
            <a:srgbClr val="C7C7D0"/>
          </a:solidFill>
          <a:ln/>
        </p:spPr>
      </p:sp>
      <p:sp>
        <p:nvSpPr>
          <p:cNvPr id="7" name="Shape 5"/>
          <p:cNvSpPr/>
          <p:nvPr/>
        </p:nvSpPr>
        <p:spPr>
          <a:xfrm>
            <a:off x="2621220" y="3423345"/>
            <a:ext cx="777597" cy="44410"/>
          </a:xfrm>
          <a:prstGeom prst="roundRect">
            <a:avLst>
              <a:gd name="adj" fmla="val 225151"/>
            </a:avLst>
          </a:prstGeom>
          <a:solidFill>
            <a:srgbClr val="C7C7D0"/>
          </a:solidFill>
          <a:ln/>
        </p:spPr>
      </p:sp>
      <p:sp>
        <p:nvSpPr>
          <p:cNvPr id="8" name="Shape 6"/>
          <p:cNvSpPr/>
          <p:nvPr/>
        </p:nvSpPr>
        <p:spPr>
          <a:xfrm>
            <a:off x="2121277" y="3195638"/>
            <a:ext cx="499943" cy="499943"/>
          </a:xfrm>
          <a:prstGeom prst="roundRect">
            <a:avLst>
              <a:gd name="adj" fmla="val 20000"/>
            </a:avLst>
          </a:prstGeom>
          <a:solidFill>
            <a:srgbClr val="E1E1EA"/>
          </a:solidFill>
          <a:ln w="7620">
            <a:solidFill>
              <a:srgbClr val="C7C7D0"/>
            </a:solidFill>
            <a:prstDash val="solid"/>
          </a:ln>
        </p:spPr>
      </p:sp>
      <p:sp>
        <p:nvSpPr>
          <p:cNvPr id="9" name="Text 7"/>
          <p:cNvSpPr/>
          <p:nvPr/>
        </p:nvSpPr>
        <p:spPr>
          <a:xfrm>
            <a:off x="2295953" y="3214048"/>
            <a:ext cx="142637" cy="416481"/>
          </a:xfrm>
          <a:prstGeom prst="rect">
            <a:avLst/>
          </a:prstGeom>
          <a:noFill/>
          <a:ln/>
        </p:spPr>
        <p:txBody>
          <a:bodyPr wrap="none" rtlCol="0" anchor="t"/>
          <a:lstStyle/>
          <a:p>
            <a:pPr marL="0" indent="0" algn="ctr">
              <a:lnSpc>
                <a:spcPts val="3281"/>
              </a:lnSpc>
              <a:buNone/>
            </a:pPr>
            <a:r>
              <a:rPr lang="en-US" sz="2624" dirty="0">
                <a:solidFill>
                  <a:srgbClr val="3C3939"/>
                </a:solidFill>
                <a:latin typeface="Raleway" pitchFamily="34" charset="0"/>
                <a:ea typeface="Raleway" pitchFamily="34" charset="-122"/>
                <a:cs typeface="Raleway" pitchFamily="34" charset="-120"/>
              </a:rPr>
              <a:t>1</a:t>
            </a:r>
            <a:endParaRPr lang="en-US" sz="2624" dirty="0"/>
          </a:p>
        </p:txBody>
      </p:sp>
      <p:sp>
        <p:nvSpPr>
          <p:cNvPr id="10" name="Text 8"/>
          <p:cNvSpPr/>
          <p:nvPr/>
        </p:nvSpPr>
        <p:spPr>
          <a:xfrm>
            <a:off x="3593306" y="3249752"/>
            <a:ext cx="2777490" cy="347186"/>
          </a:xfrm>
          <a:prstGeom prst="rect">
            <a:avLst/>
          </a:prstGeom>
          <a:noFill/>
          <a:ln/>
        </p:spPr>
        <p:txBody>
          <a:bodyPr wrap="none" rtlCol="0" anchor="t"/>
          <a:lstStyle/>
          <a:p>
            <a:pPr marL="0" indent="0" algn="l">
              <a:lnSpc>
                <a:spcPts val="2734"/>
              </a:lnSpc>
              <a:buNone/>
            </a:pPr>
            <a:r>
              <a:rPr lang="en-US" sz="2187" dirty="0">
                <a:solidFill>
                  <a:srgbClr val="3C3939"/>
                </a:solidFill>
                <a:latin typeface="Raleway" pitchFamily="34" charset="0"/>
                <a:ea typeface="Raleway" pitchFamily="34" charset="-122"/>
                <a:cs typeface="Raleway" pitchFamily="34" charset="-120"/>
              </a:rPr>
              <a:t>Sensor Integration</a:t>
            </a:r>
            <a:endParaRPr lang="en-US" sz="2187" dirty="0"/>
          </a:p>
        </p:txBody>
      </p:sp>
      <p:sp>
        <p:nvSpPr>
          <p:cNvPr id="11" name="Text 9"/>
          <p:cNvSpPr/>
          <p:nvPr/>
        </p:nvSpPr>
        <p:spPr>
          <a:xfrm>
            <a:off x="3593306" y="3730169"/>
            <a:ext cx="8999101" cy="355402"/>
          </a:xfrm>
          <a:prstGeom prst="rect">
            <a:avLst/>
          </a:prstGeom>
          <a:noFill/>
          <a:ln/>
        </p:spPr>
        <p:txBody>
          <a:bodyPr wrap="none" rtlCol="0" anchor="t"/>
          <a:lstStyle/>
          <a:p>
            <a:pPr marL="0" indent="0" algn="l">
              <a:lnSpc>
                <a:spcPts val="2799"/>
              </a:lnSpc>
              <a:buNone/>
            </a:pPr>
            <a:r>
              <a:rPr lang="en-US" sz="1750" dirty="0">
                <a:solidFill>
                  <a:srgbClr val="3C3939"/>
                </a:solidFill>
                <a:latin typeface="Roboto" pitchFamily="34" charset="0"/>
                <a:ea typeface="Roboto" pitchFamily="34" charset="-122"/>
                <a:cs typeface="Roboto" pitchFamily="34" charset="-120"/>
              </a:rPr>
              <a:t>Integrating infrared sensors for line detection and obstacle avoidance.</a:t>
            </a:r>
            <a:endParaRPr lang="en-US" sz="1750" dirty="0"/>
          </a:p>
        </p:txBody>
      </p:sp>
      <p:sp>
        <p:nvSpPr>
          <p:cNvPr id="12" name="Shape 10"/>
          <p:cNvSpPr/>
          <p:nvPr/>
        </p:nvSpPr>
        <p:spPr>
          <a:xfrm>
            <a:off x="2621220" y="5226623"/>
            <a:ext cx="777597" cy="44410"/>
          </a:xfrm>
          <a:prstGeom prst="roundRect">
            <a:avLst>
              <a:gd name="adj" fmla="val 225151"/>
            </a:avLst>
          </a:prstGeom>
          <a:solidFill>
            <a:srgbClr val="C7C7D0"/>
          </a:solidFill>
          <a:ln/>
        </p:spPr>
      </p:sp>
      <p:sp>
        <p:nvSpPr>
          <p:cNvPr id="13" name="Shape 11"/>
          <p:cNvSpPr/>
          <p:nvPr/>
        </p:nvSpPr>
        <p:spPr>
          <a:xfrm>
            <a:off x="2121277" y="4998916"/>
            <a:ext cx="499943" cy="499943"/>
          </a:xfrm>
          <a:prstGeom prst="roundRect">
            <a:avLst>
              <a:gd name="adj" fmla="val 20000"/>
            </a:avLst>
          </a:prstGeom>
          <a:solidFill>
            <a:srgbClr val="E1E1EA"/>
          </a:solidFill>
          <a:ln w="7620">
            <a:solidFill>
              <a:srgbClr val="C7C7D0"/>
            </a:solidFill>
            <a:prstDash val="solid"/>
          </a:ln>
        </p:spPr>
      </p:sp>
      <p:sp>
        <p:nvSpPr>
          <p:cNvPr id="14" name="Text 12"/>
          <p:cNvSpPr/>
          <p:nvPr/>
        </p:nvSpPr>
        <p:spPr>
          <a:xfrm>
            <a:off x="2306657" y="5009111"/>
            <a:ext cx="173712" cy="416481"/>
          </a:xfrm>
          <a:prstGeom prst="rect">
            <a:avLst/>
          </a:prstGeom>
          <a:noFill/>
          <a:ln/>
        </p:spPr>
        <p:txBody>
          <a:bodyPr wrap="none" rtlCol="0" anchor="t"/>
          <a:lstStyle/>
          <a:p>
            <a:pPr marL="0" indent="0" algn="ctr">
              <a:lnSpc>
                <a:spcPts val="3281"/>
              </a:lnSpc>
              <a:buNone/>
            </a:pPr>
            <a:r>
              <a:rPr lang="en-US" sz="2624" dirty="0">
                <a:solidFill>
                  <a:srgbClr val="3C3939"/>
                </a:solidFill>
                <a:latin typeface="Raleway" pitchFamily="34" charset="0"/>
                <a:ea typeface="Raleway" pitchFamily="34" charset="-122"/>
                <a:cs typeface="Raleway" pitchFamily="34" charset="-120"/>
              </a:rPr>
              <a:t>2</a:t>
            </a:r>
            <a:endParaRPr lang="en-US" sz="2624" dirty="0"/>
          </a:p>
        </p:txBody>
      </p:sp>
      <p:sp>
        <p:nvSpPr>
          <p:cNvPr id="15" name="Text 13"/>
          <p:cNvSpPr/>
          <p:nvPr/>
        </p:nvSpPr>
        <p:spPr>
          <a:xfrm>
            <a:off x="3593306" y="5033821"/>
            <a:ext cx="3375184" cy="347186"/>
          </a:xfrm>
          <a:prstGeom prst="rect">
            <a:avLst/>
          </a:prstGeom>
          <a:noFill/>
          <a:ln/>
        </p:spPr>
        <p:txBody>
          <a:bodyPr wrap="none" rtlCol="0" anchor="t"/>
          <a:lstStyle/>
          <a:p>
            <a:pPr marL="0" indent="0" algn="l">
              <a:lnSpc>
                <a:spcPts val="2734"/>
              </a:lnSpc>
              <a:buNone/>
            </a:pPr>
            <a:r>
              <a:rPr lang="en-US" sz="2187" dirty="0">
                <a:solidFill>
                  <a:srgbClr val="3C3939"/>
                </a:solidFill>
                <a:latin typeface="Raleway" pitchFamily="34" charset="0"/>
                <a:ea typeface="Raleway" pitchFamily="34" charset="-122"/>
                <a:cs typeface="Raleway" pitchFamily="34" charset="-120"/>
              </a:rPr>
              <a:t>Algorithm Implementation</a:t>
            </a:r>
            <a:endParaRPr lang="en-US" sz="2187" dirty="0"/>
          </a:p>
        </p:txBody>
      </p:sp>
      <p:sp>
        <p:nvSpPr>
          <p:cNvPr id="16" name="Text 14"/>
          <p:cNvSpPr/>
          <p:nvPr/>
        </p:nvSpPr>
        <p:spPr>
          <a:xfrm>
            <a:off x="3593306" y="5514238"/>
            <a:ext cx="8999101" cy="355402"/>
          </a:xfrm>
          <a:prstGeom prst="rect">
            <a:avLst/>
          </a:prstGeom>
          <a:noFill/>
          <a:ln/>
        </p:spPr>
        <p:txBody>
          <a:bodyPr wrap="none" rtlCol="0" anchor="t"/>
          <a:lstStyle/>
          <a:p>
            <a:pPr marL="0" indent="0" algn="l">
              <a:lnSpc>
                <a:spcPts val="2799"/>
              </a:lnSpc>
              <a:buNone/>
            </a:pPr>
            <a:r>
              <a:rPr lang="en-US" sz="1750" dirty="0">
                <a:solidFill>
                  <a:srgbClr val="3C3939"/>
                </a:solidFill>
                <a:latin typeface="Roboto" pitchFamily="34" charset="0"/>
                <a:ea typeface="Roboto" pitchFamily="34" charset="-122"/>
                <a:cs typeface="Roboto" pitchFamily="34" charset="-120"/>
              </a:rPr>
              <a:t>Implementing a PID control system for accurate line tracking.</a:t>
            </a:r>
            <a:endParaRPr lang="en-US" sz="1750" dirty="0"/>
          </a:p>
        </p:txBody>
      </p:sp>
      <p:sp>
        <p:nvSpPr>
          <p:cNvPr id="17" name="Shape 15"/>
          <p:cNvSpPr/>
          <p:nvPr/>
        </p:nvSpPr>
        <p:spPr>
          <a:xfrm>
            <a:off x="2621220" y="7018320"/>
            <a:ext cx="777597" cy="44410"/>
          </a:xfrm>
          <a:prstGeom prst="roundRect">
            <a:avLst>
              <a:gd name="adj" fmla="val 225151"/>
            </a:avLst>
          </a:prstGeom>
          <a:solidFill>
            <a:srgbClr val="C7C7D0"/>
          </a:solidFill>
          <a:ln/>
        </p:spPr>
      </p:sp>
      <p:sp>
        <p:nvSpPr>
          <p:cNvPr id="18" name="Shape 16"/>
          <p:cNvSpPr/>
          <p:nvPr/>
        </p:nvSpPr>
        <p:spPr>
          <a:xfrm>
            <a:off x="2121277" y="6790613"/>
            <a:ext cx="499943" cy="499943"/>
          </a:xfrm>
          <a:prstGeom prst="roundRect">
            <a:avLst>
              <a:gd name="adj" fmla="val 20000"/>
            </a:avLst>
          </a:prstGeom>
          <a:solidFill>
            <a:srgbClr val="E1E1EA"/>
          </a:solidFill>
          <a:ln w="7620">
            <a:solidFill>
              <a:srgbClr val="C7C7D0"/>
            </a:solidFill>
            <a:prstDash val="solid"/>
          </a:ln>
        </p:spPr>
      </p:sp>
      <p:sp>
        <p:nvSpPr>
          <p:cNvPr id="19" name="Text 17"/>
          <p:cNvSpPr/>
          <p:nvPr/>
        </p:nvSpPr>
        <p:spPr>
          <a:xfrm>
            <a:off x="2282250" y="6753331"/>
            <a:ext cx="177998" cy="416481"/>
          </a:xfrm>
          <a:prstGeom prst="rect">
            <a:avLst/>
          </a:prstGeom>
          <a:noFill/>
          <a:ln/>
        </p:spPr>
        <p:txBody>
          <a:bodyPr wrap="none" rtlCol="0" anchor="t"/>
          <a:lstStyle/>
          <a:p>
            <a:pPr marL="0" indent="0" algn="ctr">
              <a:lnSpc>
                <a:spcPts val="3281"/>
              </a:lnSpc>
              <a:buNone/>
            </a:pPr>
            <a:r>
              <a:rPr lang="en-US" sz="2624" dirty="0">
                <a:solidFill>
                  <a:srgbClr val="3C3939"/>
                </a:solidFill>
                <a:latin typeface="Raleway" pitchFamily="34" charset="0"/>
                <a:ea typeface="Raleway" pitchFamily="34" charset="-122"/>
                <a:cs typeface="Raleway" pitchFamily="34" charset="-120"/>
              </a:rPr>
              <a:t>3</a:t>
            </a:r>
            <a:endParaRPr lang="en-US" sz="2624" dirty="0"/>
          </a:p>
        </p:txBody>
      </p:sp>
      <p:sp>
        <p:nvSpPr>
          <p:cNvPr id="20" name="Text 18"/>
          <p:cNvSpPr/>
          <p:nvPr/>
        </p:nvSpPr>
        <p:spPr>
          <a:xfrm>
            <a:off x="3593306" y="6822626"/>
            <a:ext cx="2777490" cy="347186"/>
          </a:xfrm>
          <a:prstGeom prst="rect">
            <a:avLst/>
          </a:prstGeom>
          <a:noFill/>
          <a:ln/>
        </p:spPr>
        <p:txBody>
          <a:bodyPr wrap="none" rtlCol="0" anchor="t"/>
          <a:lstStyle/>
          <a:p>
            <a:pPr marL="0" indent="0" algn="l">
              <a:lnSpc>
                <a:spcPts val="2734"/>
              </a:lnSpc>
              <a:buNone/>
            </a:pPr>
            <a:r>
              <a:rPr lang="en-US" sz="2187" dirty="0">
                <a:solidFill>
                  <a:srgbClr val="3C3939"/>
                </a:solidFill>
                <a:latin typeface="Raleway" pitchFamily="34" charset="0"/>
                <a:ea typeface="Raleway" pitchFamily="34" charset="-122"/>
                <a:cs typeface="Raleway" pitchFamily="34" charset="-120"/>
              </a:rPr>
              <a:t>Test and Calibration</a:t>
            </a:r>
            <a:endParaRPr lang="en-US" sz="2187" dirty="0"/>
          </a:p>
        </p:txBody>
      </p:sp>
      <p:sp>
        <p:nvSpPr>
          <p:cNvPr id="21" name="Text 19"/>
          <p:cNvSpPr/>
          <p:nvPr/>
        </p:nvSpPr>
        <p:spPr>
          <a:xfrm>
            <a:off x="3593306" y="7303043"/>
            <a:ext cx="8999101" cy="355402"/>
          </a:xfrm>
          <a:prstGeom prst="rect">
            <a:avLst/>
          </a:prstGeom>
          <a:noFill/>
          <a:ln/>
        </p:spPr>
        <p:txBody>
          <a:bodyPr wrap="none" rtlCol="0" anchor="t"/>
          <a:lstStyle/>
          <a:p>
            <a:pPr marL="0" indent="0" algn="l">
              <a:lnSpc>
                <a:spcPts val="2799"/>
              </a:lnSpc>
              <a:buNone/>
            </a:pPr>
            <a:r>
              <a:rPr lang="en-US" sz="1750" dirty="0">
                <a:solidFill>
                  <a:srgbClr val="3C3939"/>
                </a:solidFill>
                <a:latin typeface="Roboto" pitchFamily="34" charset="0"/>
                <a:ea typeface="Roboto" pitchFamily="34" charset="-122"/>
                <a:cs typeface="Roboto" pitchFamily="34" charset="-120"/>
              </a:rPr>
              <a:t>Conducting extensive testing and fine-tuning for optimal performance.</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sp>
        <p:nvSpPr>
          <p:cNvPr id="4" name="Text 2"/>
          <p:cNvSpPr/>
          <p:nvPr/>
        </p:nvSpPr>
        <p:spPr>
          <a:xfrm>
            <a:off x="1845706" y="595114"/>
            <a:ext cx="6399133" cy="694373"/>
          </a:xfrm>
          <a:prstGeom prst="rect">
            <a:avLst/>
          </a:prstGeom>
          <a:noFill/>
          <a:ln/>
        </p:spPr>
        <p:txBody>
          <a:bodyPr wrap="non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Line Following Algorithm</a:t>
            </a:r>
            <a:endParaRPr lang="en-US" sz="4374" dirty="0"/>
          </a:p>
        </p:txBody>
      </p:sp>
      <p:sp>
        <p:nvSpPr>
          <p:cNvPr id="5" name="Text 3"/>
          <p:cNvSpPr/>
          <p:nvPr/>
        </p:nvSpPr>
        <p:spPr>
          <a:xfrm>
            <a:off x="1845706" y="1467365"/>
            <a:ext cx="10554414" cy="355402"/>
          </a:xfrm>
          <a:prstGeom prst="rect">
            <a:avLst/>
          </a:prstGeom>
          <a:noFill/>
          <a:ln/>
        </p:spPr>
        <p:txBody>
          <a:bodyPr wrap="non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Explanation of the algorithm used to enable the robot to track and follow lines effectively.</a:t>
            </a:r>
            <a:endParaRPr lang="en-US" sz="1750" dirty="0"/>
          </a:p>
        </p:txBody>
      </p:sp>
      <p:sp>
        <p:nvSpPr>
          <p:cNvPr id="12" name="Shape 10"/>
          <p:cNvSpPr/>
          <p:nvPr/>
        </p:nvSpPr>
        <p:spPr>
          <a:xfrm>
            <a:off x="1932972" y="2314937"/>
            <a:ext cx="8634713" cy="5058137"/>
          </a:xfrm>
          <a:prstGeom prst="roundRect">
            <a:avLst>
              <a:gd name="adj" fmla="val 4234"/>
            </a:avLst>
          </a:prstGeom>
          <a:solidFill>
            <a:srgbClr val="E1E1EA"/>
          </a:solidFill>
          <a:ln w="7620">
            <a:solidFill>
              <a:srgbClr val="C7C7D0"/>
            </a:solidFill>
            <a:prstDash val="solid"/>
          </a:ln>
          <a:effectLst>
            <a:innerShdw blurRad="63500" dist="50800" dir="13500000">
              <a:prstClr val="black">
                <a:alpha val="50000"/>
              </a:prstClr>
            </a:innerShdw>
          </a:effectLst>
        </p:spPr>
      </p:sp>
      <p:sp>
        <p:nvSpPr>
          <p:cNvPr id="14" name="Text 12"/>
          <p:cNvSpPr/>
          <p:nvPr/>
        </p:nvSpPr>
        <p:spPr>
          <a:xfrm>
            <a:off x="2646339" y="3697021"/>
            <a:ext cx="8523231" cy="2796376"/>
          </a:xfrm>
          <a:prstGeom prst="rect">
            <a:avLst/>
          </a:prstGeom>
          <a:noFill/>
          <a:ln/>
        </p:spPr>
        <p:txBody>
          <a:bodyPr wrap="square" rtlCol="0" anchor="t"/>
          <a:lstStyle/>
          <a:p>
            <a:pPr marL="0" indent="0">
              <a:lnSpc>
                <a:spcPts val="2799"/>
              </a:lnSpc>
              <a:buNone/>
            </a:pPr>
            <a:endParaRPr lang="en-US" sz="1750" dirty="0">
              <a:latin typeface="Roboto" panose="02000000000000000000" pitchFamily="2" charset="0"/>
              <a:ea typeface="Roboto" panose="02000000000000000000" pitchFamily="2" charset="0"/>
              <a:cs typeface="Roboto" panose="02000000000000000000" pitchFamily="2" charset="0"/>
            </a:endParaRPr>
          </a:p>
        </p:txBody>
      </p:sp>
      <p:sp>
        <p:nvSpPr>
          <p:cNvPr id="17" name="Text 3">
            <a:extLst>
              <a:ext uri="{FF2B5EF4-FFF2-40B4-BE49-F238E27FC236}">
                <a16:creationId xmlns:a16="http://schemas.microsoft.com/office/drawing/2014/main" id="{C38E8A7F-EAEE-1E37-4E41-C1DD1390CDCF}"/>
              </a:ext>
            </a:extLst>
          </p:cNvPr>
          <p:cNvSpPr/>
          <p:nvPr/>
        </p:nvSpPr>
        <p:spPr>
          <a:xfrm>
            <a:off x="2377277" y="2647674"/>
            <a:ext cx="7746101" cy="3753126"/>
          </a:xfrm>
          <a:prstGeom prst="rect">
            <a:avLst/>
          </a:prstGeom>
          <a:noFill/>
          <a:ln/>
        </p:spPr>
        <p:txBody>
          <a:bodyPr wrap="square" rtlCol="0" anchor="t"/>
          <a:lstStyle/>
          <a:p>
            <a:pPr marL="0" indent="0">
              <a:lnSpc>
                <a:spcPct val="250000"/>
              </a:lnSpc>
              <a:buNone/>
            </a:pPr>
            <a:r>
              <a:rPr lang="en-US" dirty="0">
                <a:solidFill>
                  <a:schemeClr val="tx1">
                    <a:lumMod val="95000"/>
                    <a:lumOff val="5000"/>
                  </a:schemeClr>
                </a:solidFill>
                <a:effectLst/>
                <a:latin typeface="Roboto" panose="02000000000000000000" pitchFamily="2" charset="0"/>
                <a:ea typeface="Roboto" panose="02000000000000000000" pitchFamily="2" charset="0"/>
                <a:cs typeface="Roboto" panose="02000000000000000000" pitchFamily="2" charset="0"/>
              </a:rPr>
              <a:t>A Line Follower Robot is an</a:t>
            </a:r>
            <a:r>
              <a:rPr lang="en-US" spc="5" dirty="0">
                <a:solidFill>
                  <a:schemeClr val="tx1">
                    <a:lumMod val="95000"/>
                    <a:lumOff val="5000"/>
                  </a:schemeClr>
                </a:solidFill>
                <a:effectLst/>
                <a:latin typeface="Roboto" panose="02000000000000000000" pitchFamily="2" charset="0"/>
                <a:ea typeface="Roboto" panose="02000000000000000000" pitchFamily="2" charset="0"/>
                <a:cs typeface="Roboto" panose="02000000000000000000" pitchFamily="2" charset="0"/>
              </a:rPr>
              <a:t> </a:t>
            </a:r>
            <a:r>
              <a:rPr lang="en-US" dirty="0">
                <a:solidFill>
                  <a:schemeClr val="tx1">
                    <a:lumMod val="95000"/>
                    <a:lumOff val="5000"/>
                  </a:schemeClr>
                </a:solidFill>
                <a:effectLst/>
                <a:latin typeface="Roboto" panose="02000000000000000000" pitchFamily="2" charset="0"/>
                <a:ea typeface="Roboto" panose="02000000000000000000" pitchFamily="2" charset="0"/>
                <a:cs typeface="Roboto" panose="02000000000000000000" pitchFamily="2" charset="0"/>
              </a:rPr>
              <a:t>autonomous robot which is able to follow either a black or white line that is drawn on the surface</a:t>
            </a:r>
            <a:r>
              <a:rPr lang="en-US" dirty="0">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rPr>
              <a:t> </a:t>
            </a:r>
            <a:r>
              <a:rPr lang="en-US" spc="-285" dirty="0">
                <a:solidFill>
                  <a:schemeClr val="tx1">
                    <a:lumMod val="95000"/>
                    <a:lumOff val="5000"/>
                  </a:schemeClr>
                </a:solidFill>
                <a:effectLst/>
                <a:latin typeface="Roboto" panose="02000000000000000000" pitchFamily="2" charset="0"/>
                <a:ea typeface="Roboto" panose="02000000000000000000" pitchFamily="2" charset="0"/>
                <a:cs typeface="Roboto" panose="02000000000000000000" pitchFamily="2" charset="0"/>
              </a:rPr>
              <a:t> </a:t>
            </a:r>
            <a:r>
              <a:rPr lang="en-US" dirty="0">
                <a:solidFill>
                  <a:schemeClr val="tx1">
                    <a:lumMod val="95000"/>
                    <a:lumOff val="5000"/>
                  </a:schemeClr>
                </a:solidFill>
                <a:effectLst/>
                <a:latin typeface="Roboto" panose="02000000000000000000" pitchFamily="2" charset="0"/>
                <a:ea typeface="Roboto" panose="02000000000000000000" pitchFamily="2" charset="0"/>
                <a:cs typeface="Roboto" panose="02000000000000000000" pitchFamily="2" charset="0"/>
              </a:rPr>
              <a:t>consisting of a contrasting color. It is designed to move automatically and follow the made plot</a:t>
            </a:r>
            <a:r>
              <a:rPr lang="en-US" spc="5" dirty="0">
                <a:solidFill>
                  <a:schemeClr val="tx1">
                    <a:lumMod val="95000"/>
                    <a:lumOff val="5000"/>
                  </a:schemeClr>
                </a:solidFill>
                <a:effectLst/>
                <a:latin typeface="Roboto" panose="02000000000000000000" pitchFamily="2" charset="0"/>
                <a:ea typeface="Roboto" panose="02000000000000000000" pitchFamily="2" charset="0"/>
                <a:cs typeface="Roboto" panose="02000000000000000000" pitchFamily="2" charset="0"/>
              </a:rPr>
              <a:t> </a:t>
            </a:r>
            <a:r>
              <a:rPr lang="en-US" dirty="0">
                <a:solidFill>
                  <a:schemeClr val="tx1">
                    <a:lumMod val="95000"/>
                    <a:lumOff val="5000"/>
                  </a:schemeClr>
                </a:solidFill>
                <a:effectLst/>
                <a:latin typeface="Roboto" panose="02000000000000000000" pitchFamily="2" charset="0"/>
                <a:ea typeface="Roboto" panose="02000000000000000000" pitchFamily="2" charset="0"/>
                <a:cs typeface="Roboto" panose="02000000000000000000" pitchFamily="2" charset="0"/>
              </a:rPr>
              <a:t>line.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sp>
        <p:nvSpPr>
          <p:cNvPr id="4" name="Text 2"/>
          <p:cNvSpPr/>
          <p:nvPr/>
        </p:nvSpPr>
        <p:spPr>
          <a:xfrm>
            <a:off x="1956970" y="640853"/>
            <a:ext cx="5554980" cy="694373"/>
          </a:xfrm>
          <a:prstGeom prst="rect">
            <a:avLst/>
          </a:prstGeom>
          <a:noFill/>
          <a:ln/>
        </p:spPr>
        <p:txBody>
          <a:bodyPr wrap="non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Circuit Diagram</a:t>
            </a:r>
            <a:endParaRPr lang="en-US" sz="4374" dirty="0"/>
          </a:p>
        </p:txBody>
      </p:sp>
      <p:sp>
        <p:nvSpPr>
          <p:cNvPr id="5" name="Text 3"/>
          <p:cNvSpPr/>
          <p:nvPr/>
        </p:nvSpPr>
        <p:spPr>
          <a:xfrm>
            <a:off x="2037993" y="1587159"/>
            <a:ext cx="10554414" cy="355402"/>
          </a:xfrm>
          <a:prstGeom prst="rect">
            <a:avLst/>
          </a:prstGeom>
          <a:noFill/>
          <a:ln/>
        </p:spPr>
        <p:txBody>
          <a:bodyPr wrap="non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Visual representation of the electronic connections and components in the line following robot's circuitry.</a:t>
            </a:r>
            <a:endParaRPr lang="en-US" sz="1750" dirty="0"/>
          </a:p>
        </p:txBody>
      </p:sp>
      <p:sp>
        <p:nvSpPr>
          <p:cNvPr id="7" name="Text 4"/>
          <p:cNvSpPr/>
          <p:nvPr/>
        </p:nvSpPr>
        <p:spPr>
          <a:xfrm>
            <a:off x="2037993" y="7489126"/>
            <a:ext cx="2777490" cy="347186"/>
          </a:xfrm>
          <a:prstGeom prst="rect">
            <a:avLst/>
          </a:prstGeom>
          <a:noFill/>
          <a:ln/>
        </p:spPr>
        <p:txBody>
          <a:bodyPr wrap="none" rtlCol="0" anchor="t"/>
          <a:lstStyle/>
          <a:p>
            <a:pPr marL="0" indent="0" algn="l">
              <a:lnSpc>
                <a:spcPts val="2734"/>
              </a:lnSpc>
              <a:buNone/>
            </a:pPr>
            <a:r>
              <a:rPr lang="en-US" sz="2187" dirty="0">
                <a:solidFill>
                  <a:srgbClr val="3C3939"/>
                </a:solidFill>
                <a:latin typeface="Raleway" pitchFamily="34" charset="0"/>
                <a:ea typeface="Raleway" pitchFamily="34" charset="-122"/>
                <a:cs typeface="Raleway" pitchFamily="34" charset="-120"/>
              </a:rPr>
              <a:t>Circuit Diagram</a:t>
            </a:r>
            <a:endParaRPr lang="en-US" sz="2187" dirty="0"/>
          </a:p>
        </p:txBody>
      </p:sp>
      <p:pic>
        <p:nvPicPr>
          <p:cNvPr id="11" name="Picture 10">
            <a:extLst>
              <a:ext uri="{FF2B5EF4-FFF2-40B4-BE49-F238E27FC236}">
                <a16:creationId xmlns:a16="http://schemas.microsoft.com/office/drawing/2014/main" id="{CB33A3B3-33F4-3880-379D-D0BC9C5B548A}"/>
              </a:ext>
            </a:extLst>
          </p:cNvPr>
          <p:cNvPicPr>
            <a:picLocks noChangeAspect="1"/>
          </p:cNvPicPr>
          <p:nvPr/>
        </p:nvPicPr>
        <p:blipFill>
          <a:blip r:embed="rId3"/>
          <a:stretch>
            <a:fillRect/>
          </a:stretch>
        </p:blipFill>
        <p:spPr>
          <a:xfrm>
            <a:off x="2037993" y="1990455"/>
            <a:ext cx="9715500" cy="6191250"/>
          </a:xfrm>
          <a:prstGeom prst="rect">
            <a:avLst/>
          </a:prstGeom>
        </p:spPr>
      </p:pic>
      <p:sp>
        <p:nvSpPr>
          <p:cNvPr id="12" name="Rectangle 11">
            <a:extLst>
              <a:ext uri="{FF2B5EF4-FFF2-40B4-BE49-F238E27FC236}">
                <a16:creationId xmlns:a16="http://schemas.microsoft.com/office/drawing/2014/main" id="{920AAFCB-D1F0-85DD-490C-933BE2059693}"/>
              </a:ext>
            </a:extLst>
          </p:cNvPr>
          <p:cNvSpPr/>
          <p:nvPr/>
        </p:nvSpPr>
        <p:spPr>
          <a:xfrm>
            <a:off x="9814919" y="7441231"/>
            <a:ext cx="1833989" cy="692579"/>
          </a:xfrm>
          <a:prstGeom prst="rect">
            <a:avLst/>
          </a:prstGeom>
          <a:solidFill>
            <a:srgbClr val="FFFFFF"/>
          </a:solidFill>
          <a:ln>
            <a:noFill/>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pic>
        <p:nvPicPr>
          <p:cNvPr id="4" name="Image 0" descr="preencoded.png"/>
          <p:cNvPicPr>
            <a:picLocks noChangeAspect="1"/>
          </p:cNvPicPr>
          <p:nvPr/>
        </p:nvPicPr>
        <p:blipFill>
          <a:blip r:embed="rId3"/>
          <a:stretch>
            <a:fillRect/>
          </a:stretch>
        </p:blipFill>
        <p:spPr>
          <a:xfrm>
            <a:off x="0" y="0"/>
            <a:ext cx="14630400" cy="2777490"/>
          </a:xfrm>
          <a:prstGeom prst="rect">
            <a:avLst/>
          </a:prstGeom>
        </p:spPr>
      </p:pic>
      <p:sp>
        <p:nvSpPr>
          <p:cNvPr id="5" name="Text 2"/>
          <p:cNvSpPr/>
          <p:nvPr/>
        </p:nvSpPr>
        <p:spPr>
          <a:xfrm>
            <a:off x="2037993" y="3437453"/>
            <a:ext cx="8239839" cy="694373"/>
          </a:xfrm>
          <a:prstGeom prst="rect">
            <a:avLst/>
          </a:prstGeom>
          <a:noFill/>
          <a:ln/>
        </p:spPr>
        <p:txBody>
          <a:bodyPr wrap="non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Challenges Faced and Solutions</a:t>
            </a:r>
            <a:endParaRPr lang="en-US" sz="4374" dirty="0"/>
          </a:p>
        </p:txBody>
      </p:sp>
      <p:sp>
        <p:nvSpPr>
          <p:cNvPr id="6" name="Text 3"/>
          <p:cNvSpPr/>
          <p:nvPr/>
        </p:nvSpPr>
        <p:spPr>
          <a:xfrm>
            <a:off x="2037993" y="4465082"/>
            <a:ext cx="10554414" cy="355402"/>
          </a:xfrm>
          <a:prstGeom prst="rect">
            <a:avLst/>
          </a:prstGeom>
          <a:noFill/>
          <a:ln/>
        </p:spPr>
        <p:txBody>
          <a:bodyPr wrap="non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Addressing the challenges encountered during the project and the strategies used to overcome them.</a:t>
            </a:r>
            <a:endParaRPr lang="en-US" sz="1750" dirty="0"/>
          </a:p>
        </p:txBody>
      </p:sp>
      <p:sp>
        <p:nvSpPr>
          <p:cNvPr id="7" name="Shape 4"/>
          <p:cNvSpPr/>
          <p:nvPr/>
        </p:nvSpPr>
        <p:spPr>
          <a:xfrm>
            <a:off x="2037993" y="5243989"/>
            <a:ext cx="499943" cy="499943"/>
          </a:xfrm>
          <a:prstGeom prst="roundRect">
            <a:avLst>
              <a:gd name="adj" fmla="val 20000"/>
            </a:avLst>
          </a:prstGeom>
          <a:solidFill>
            <a:srgbClr val="E1E1EA"/>
          </a:solidFill>
          <a:ln w="7620">
            <a:solidFill>
              <a:srgbClr val="C7C7D0"/>
            </a:solidFill>
            <a:prstDash val="solid"/>
          </a:ln>
        </p:spPr>
      </p:sp>
      <p:sp>
        <p:nvSpPr>
          <p:cNvPr id="8" name="Text 5"/>
          <p:cNvSpPr/>
          <p:nvPr/>
        </p:nvSpPr>
        <p:spPr>
          <a:xfrm>
            <a:off x="2216587" y="5285661"/>
            <a:ext cx="142637" cy="416481"/>
          </a:xfrm>
          <a:prstGeom prst="rect">
            <a:avLst/>
          </a:prstGeom>
          <a:noFill/>
          <a:ln/>
        </p:spPr>
        <p:txBody>
          <a:bodyPr wrap="none" rtlCol="0" anchor="t"/>
          <a:lstStyle/>
          <a:p>
            <a:pPr marL="0" indent="0" algn="ctr">
              <a:lnSpc>
                <a:spcPts val="3281"/>
              </a:lnSpc>
              <a:buNone/>
            </a:pPr>
            <a:r>
              <a:rPr lang="en-US" sz="2624" dirty="0">
                <a:solidFill>
                  <a:srgbClr val="3C3939"/>
                </a:solidFill>
                <a:latin typeface="Raleway" pitchFamily="34" charset="0"/>
                <a:ea typeface="Raleway" pitchFamily="34" charset="-122"/>
                <a:cs typeface="Raleway" pitchFamily="34" charset="-120"/>
              </a:rPr>
              <a:t>1</a:t>
            </a:r>
            <a:endParaRPr lang="en-US" sz="2624" dirty="0"/>
          </a:p>
        </p:txBody>
      </p:sp>
      <p:sp>
        <p:nvSpPr>
          <p:cNvPr id="9" name="Text 6"/>
          <p:cNvSpPr/>
          <p:nvPr/>
        </p:nvSpPr>
        <p:spPr>
          <a:xfrm>
            <a:off x="2760107" y="5320308"/>
            <a:ext cx="2647950" cy="694373"/>
          </a:xfrm>
          <a:prstGeom prst="rect">
            <a:avLst/>
          </a:prstGeom>
          <a:noFill/>
          <a:ln/>
        </p:spPr>
        <p:txBody>
          <a:bodyPr wrap="square" rtlCol="0" anchor="t"/>
          <a:lstStyle/>
          <a:p>
            <a:pPr marL="0" indent="0">
              <a:lnSpc>
                <a:spcPts val="2734"/>
              </a:lnSpc>
              <a:buNone/>
            </a:pPr>
            <a:r>
              <a:rPr lang="en-US" sz="2187" dirty="0">
                <a:solidFill>
                  <a:srgbClr val="3C3939"/>
                </a:solidFill>
                <a:latin typeface="Raleway" pitchFamily="34" charset="0"/>
                <a:ea typeface="Raleway" pitchFamily="34" charset="-122"/>
                <a:cs typeface="Raleway" pitchFamily="34" charset="-120"/>
              </a:rPr>
              <a:t>Complex Path Geometry</a:t>
            </a:r>
            <a:endParaRPr lang="en-US" sz="2187" dirty="0"/>
          </a:p>
        </p:txBody>
      </p:sp>
      <p:sp>
        <p:nvSpPr>
          <p:cNvPr id="10" name="Text 7"/>
          <p:cNvSpPr/>
          <p:nvPr/>
        </p:nvSpPr>
        <p:spPr>
          <a:xfrm>
            <a:off x="2760107" y="6147911"/>
            <a:ext cx="2647950" cy="1421606"/>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Developing adaptive algorithms to handle intricate path designs effectively.</a:t>
            </a:r>
            <a:endParaRPr lang="en-US" sz="1750" dirty="0"/>
          </a:p>
        </p:txBody>
      </p:sp>
      <p:sp>
        <p:nvSpPr>
          <p:cNvPr id="11" name="Shape 8"/>
          <p:cNvSpPr/>
          <p:nvPr/>
        </p:nvSpPr>
        <p:spPr>
          <a:xfrm>
            <a:off x="5630228" y="5243989"/>
            <a:ext cx="499943" cy="499943"/>
          </a:xfrm>
          <a:prstGeom prst="roundRect">
            <a:avLst>
              <a:gd name="adj" fmla="val 20000"/>
            </a:avLst>
          </a:prstGeom>
          <a:solidFill>
            <a:srgbClr val="E1E1EA"/>
          </a:solidFill>
          <a:ln w="7620">
            <a:solidFill>
              <a:srgbClr val="C7C7D0"/>
            </a:solidFill>
            <a:prstDash val="solid"/>
          </a:ln>
        </p:spPr>
      </p:sp>
      <p:sp>
        <p:nvSpPr>
          <p:cNvPr id="12" name="Text 9"/>
          <p:cNvSpPr/>
          <p:nvPr/>
        </p:nvSpPr>
        <p:spPr>
          <a:xfrm>
            <a:off x="5793343" y="5285661"/>
            <a:ext cx="173712" cy="416481"/>
          </a:xfrm>
          <a:prstGeom prst="rect">
            <a:avLst/>
          </a:prstGeom>
          <a:noFill/>
          <a:ln/>
        </p:spPr>
        <p:txBody>
          <a:bodyPr wrap="none" rtlCol="0" anchor="t"/>
          <a:lstStyle/>
          <a:p>
            <a:pPr marL="0" indent="0" algn="ctr">
              <a:lnSpc>
                <a:spcPts val="3281"/>
              </a:lnSpc>
              <a:buNone/>
            </a:pPr>
            <a:r>
              <a:rPr lang="en-US" sz="2624" dirty="0">
                <a:solidFill>
                  <a:srgbClr val="3C3939"/>
                </a:solidFill>
                <a:latin typeface="Raleway" pitchFamily="34" charset="0"/>
                <a:ea typeface="Raleway" pitchFamily="34" charset="-122"/>
                <a:cs typeface="Raleway" pitchFamily="34" charset="-120"/>
              </a:rPr>
              <a:t>2</a:t>
            </a:r>
            <a:endParaRPr lang="en-US" sz="2624" dirty="0"/>
          </a:p>
        </p:txBody>
      </p:sp>
      <p:sp>
        <p:nvSpPr>
          <p:cNvPr id="13" name="Text 10"/>
          <p:cNvSpPr/>
          <p:nvPr/>
        </p:nvSpPr>
        <p:spPr>
          <a:xfrm>
            <a:off x="6352342" y="5320308"/>
            <a:ext cx="2647950" cy="694373"/>
          </a:xfrm>
          <a:prstGeom prst="rect">
            <a:avLst/>
          </a:prstGeom>
          <a:noFill/>
          <a:ln/>
        </p:spPr>
        <p:txBody>
          <a:bodyPr wrap="square" rtlCol="0" anchor="t"/>
          <a:lstStyle/>
          <a:p>
            <a:pPr marL="0" indent="0">
              <a:lnSpc>
                <a:spcPts val="2734"/>
              </a:lnSpc>
              <a:buNone/>
            </a:pPr>
            <a:r>
              <a:rPr lang="en-US" sz="2187" dirty="0">
                <a:solidFill>
                  <a:srgbClr val="3C3939"/>
                </a:solidFill>
                <a:latin typeface="Raleway" pitchFamily="34" charset="0"/>
                <a:ea typeface="Raleway" pitchFamily="34" charset="-122"/>
                <a:cs typeface="Raleway" pitchFamily="34" charset="-120"/>
              </a:rPr>
              <a:t>Ambient Light Interference</a:t>
            </a:r>
            <a:endParaRPr lang="en-US" sz="2187" dirty="0"/>
          </a:p>
        </p:txBody>
      </p:sp>
      <p:sp>
        <p:nvSpPr>
          <p:cNvPr id="14" name="Text 11"/>
          <p:cNvSpPr/>
          <p:nvPr/>
        </p:nvSpPr>
        <p:spPr>
          <a:xfrm>
            <a:off x="6352342" y="6147911"/>
            <a:ext cx="2647950" cy="1421606"/>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Implementing filters to minimize the impact of varying light conditions on sensor accuracy.</a:t>
            </a:r>
            <a:endParaRPr lang="en-US" sz="1750" dirty="0"/>
          </a:p>
        </p:txBody>
      </p:sp>
      <p:sp>
        <p:nvSpPr>
          <p:cNvPr id="15" name="Shape 12"/>
          <p:cNvSpPr/>
          <p:nvPr/>
        </p:nvSpPr>
        <p:spPr>
          <a:xfrm>
            <a:off x="9222462" y="5243989"/>
            <a:ext cx="499943" cy="499943"/>
          </a:xfrm>
          <a:prstGeom prst="roundRect">
            <a:avLst>
              <a:gd name="adj" fmla="val 20000"/>
            </a:avLst>
          </a:prstGeom>
          <a:solidFill>
            <a:srgbClr val="E1E1EA"/>
          </a:solidFill>
          <a:ln w="7620">
            <a:solidFill>
              <a:srgbClr val="C7C7D0"/>
            </a:solidFill>
            <a:prstDash val="solid"/>
          </a:ln>
        </p:spPr>
      </p:sp>
      <p:sp>
        <p:nvSpPr>
          <p:cNvPr id="16" name="Text 13"/>
          <p:cNvSpPr/>
          <p:nvPr/>
        </p:nvSpPr>
        <p:spPr>
          <a:xfrm>
            <a:off x="9383435" y="5285661"/>
            <a:ext cx="177998" cy="416481"/>
          </a:xfrm>
          <a:prstGeom prst="rect">
            <a:avLst/>
          </a:prstGeom>
          <a:noFill/>
          <a:ln/>
        </p:spPr>
        <p:txBody>
          <a:bodyPr wrap="none" rtlCol="0" anchor="t"/>
          <a:lstStyle/>
          <a:p>
            <a:pPr marL="0" indent="0" algn="ctr">
              <a:lnSpc>
                <a:spcPts val="3281"/>
              </a:lnSpc>
              <a:buNone/>
            </a:pPr>
            <a:r>
              <a:rPr lang="en-US" sz="2624" dirty="0">
                <a:solidFill>
                  <a:srgbClr val="3C3939"/>
                </a:solidFill>
                <a:latin typeface="Raleway" pitchFamily="34" charset="0"/>
                <a:ea typeface="Raleway" pitchFamily="34" charset="-122"/>
                <a:cs typeface="Raleway" pitchFamily="34" charset="-120"/>
              </a:rPr>
              <a:t>3</a:t>
            </a:r>
            <a:endParaRPr lang="en-US" sz="2624" dirty="0"/>
          </a:p>
        </p:txBody>
      </p:sp>
      <p:sp>
        <p:nvSpPr>
          <p:cNvPr id="17" name="Text 14"/>
          <p:cNvSpPr/>
          <p:nvPr/>
        </p:nvSpPr>
        <p:spPr>
          <a:xfrm>
            <a:off x="9944576" y="5320308"/>
            <a:ext cx="2647950" cy="347186"/>
          </a:xfrm>
          <a:prstGeom prst="rect">
            <a:avLst/>
          </a:prstGeom>
          <a:noFill/>
          <a:ln/>
        </p:spPr>
        <p:txBody>
          <a:bodyPr wrap="none" rtlCol="0" anchor="t"/>
          <a:lstStyle/>
          <a:p>
            <a:pPr marL="0" indent="0">
              <a:lnSpc>
                <a:spcPts val="2734"/>
              </a:lnSpc>
              <a:buNone/>
            </a:pPr>
            <a:r>
              <a:rPr lang="en-US" sz="2187" dirty="0">
                <a:solidFill>
                  <a:srgbClr val="3C3939"/>
                </a:solidFill>
                <a:latin typeface="Raleway" pitchFamily="34" charset="0"/>
                <a:ea typeface="Raleway" pitchFamily="34" charset="-122"/>
                <a:cs typeface="Raleway" pitchFamily="34" charset="-120"/>
              </a:rPr>
              <a:t>Obstacle Navigation</a:t>
            </a:r>
            <a:endParaRPr lang="en-US" sz="2187" dirty="0"/>
          </a:p>
        </p:txBody>
      </p:sp>
      <p:sp>
        <p:nvSpPr>
          <p:cNvPr id="18" name="Text 15"/>
          <p:cNvSpPr/>
          <p:nvPr/>
        </p:nvSpPr>
        <p:spPr>
          <a:xfrm>
            <a:off x="9944576" y="5800725"/>
            <a:ext cx="2647950" cy="1421606"/>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Integrating collision avoidance mechanisms to ensure safe traversal even in complex environments.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sp>
        <p:nvSpPr>
          <p:cNvPr id="4" name="Text 2"/>
          <p:cNvSpPr/>
          <p:nvPr/>
        </p:nvSpPr>
        <p:spPr>
          <a:xfrm>
            <a:off x="2037993" y="2119551"/>
            <a:ext cx="6464618" cy="694373"/>
          </a:xfrm>
          <a:prstGeom prst="rect">
            <a:avLst/>
          </a:prstGeom>
          <a:noFill/>
          <a:ln/>
        </p:spPr>
        <p:txBody>
          <a:bodyPr wrap="non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Results and Performance</a:t>
            </a:r>
            <a:endParaRPr lang="en-US" sz="4374" dirty="0"/>
          </a:p>
        </p:txBody>
      </p:sp>
      <p:sp>
        <p:nvSpPr>
          <p:cNvPr id="5" name="Text 3"/>
          <p:cNvSpPr/>
          <p:nvPr/>
        </p:nvSpPr>
        <p:spPr>
          <a:xfrm>
            <a:off x="2037993" y="3258264"/>
            <a:ext cx="10554414" cy="355402"/>
          </a:xfrm>
          <a:prstGeom prst="rect">
            <a:avLst/>
          </a:prstGeom>
          <a:noFill/>
          <a:ln/>
        </p:spPr>
        <p:txBody>
          <a:bodyPr wrap="non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Evaluating the performance and outcomes achieved by the line following robot model.</a:t>
            </a:r>
            <a:endParaRPr lang="en-US" sz="1750" dirty="0"/>
          </a:p>
        </p:txBody>
      </p:sp>
      <p:sp>
        <p:nvSpPr>
          <p:cNvPr id="6" name="Text 4"/>
          <p:cNvSpPr/>
          <p:nvPr/>
        </p:nvSpPr>
        <p:spPr>
          <a:xfrm>
            <a:off x="2037993" y="3974663"/>
            <a:ext cx="5110520" cy="666512"/>
          </a:xfrm>
          <a:prstGeom prst="rect">
            <a:avLst/>
          </a:prstGeom>
          <a:noFill/>
          <a:ln/>
        </p:spPr>
        <p:txBody>
          <a:bodyPr wrap="none" rtlCol="0" anchor="t"/>
          <a:lstStyle/>
          <a:p>
            <a:pPr marL="0" indent="0" algn="ctr">
              <a:lnSpc>
                <a:spcPts val="5249"/>
              </a:lnSpc>
              <a:buNone/>
            </a:pPr>
            <a:r>
              <a:rPr lang="en-US" sz="5249" dirty="0">
                <a:solidFill>
                  <a:srgbClr val="3C3939"/>
                </a:solidFill>
                <a:latin typeface="Raleway" pitchFamily="34" charset="0"/>
                <a:ea typeface="Raleway" pitchFamily="34" charset="-122"/>
                <a:cs typeface="Raleway" pitchFamily="34" charset="-120"/>
              </a:rPr>
              <a:t>90%</a:t>
            </a:r>
            <a:endParaRPr lang="en-US" sz="5249" dirty="0"/>
          </a:p>
        </p:txBody>
      </p:sp>
      <p:sp>
        <p:nvSpPr>
          <p:cNvPr id="7" name="Text 5"/>
          <p:cNvSpPr/>
          <p:nvPr/>
        </p:nvSpPr>
        <p:spPr>
          <a:xfrm>
            <a:off x="3204448" y="4918829"/>
            <a:ext cx="2777490" cy="347186"/>
          </a:xfrm>
          <a:prstGeom prst="rect">
            <a:avLst/>
          </a:prstGeom>
          <a:noFill/>
          <a:ln/>
        </p:spPr>
        <p:txBody>
          <a:bodyPr wrap="none" rtlCol="0" anchor="t"/>
          <a:lstStyle/>
          <a:p>
            <a:pPr marL="0" indent="0" algn="ctr">
              <a:lnSpc>
                <a:spcPts val="2734"/>
              </a:lnSpc>
              <a:buNone/>
            </a:pPr>
            <a:r>
              <a:rPr lang="en-US" sz="2187" dirty="0">
                <a:solidFill>
                  <a:srgbClr val="3C3939"/>
                </a:solidFill>
                <a:latin typeface="Raleway" pitchFamily="34" charset="0"/>
                <a:ea typeface="Raleway" pitchFamily="34" charset="-122"/>
                <a:cs typeface="Raleway" pitchFamily="34" charset="-120"/>
              </a:rPr>
              <a:t>Accuracy</a:t>
            </a:r>
            <a:endParaRPr lang="en-US" sz="2187" dirty="0"/>
          </a:p>
        </p:txBody>
      </p:sp>
      <p:sp>
        <p:nvSpPr>
          <p:cNvPr id="8" name="Text 6"/>
          <p:cNvSpPr/>
          <p:nvPr/>
        </p:nvSpPr>
        <p:spPr>
          <a:xfrm>
            <a:off x="2037993" y="5399246"/>
            <a:ext cx="5110520" cy="710803"/>
          </a:xfrm>
          <a:prstGeom prst="rect">
            <a:avLst/>
          </a:prstGeom>
          <a:noFill/>
          <a:ln/>
        </p:spPr>
        <p:txBody>
          <a:bodyPr wrap="square" rtlCol="0" anchor="t"/>
          <a:lstStyle/>
          <a:p>
            <a:pPr marL="0" indent="0" algn="ctr">
              <a:lnSpc>
                <a:spcPts val="2799"/>
              </a:lnSpc>
              <a:buNone/>
            </a:pPr>
            <a:r>
              <a:rPr lang="en-US" sz="1750" dirty="0">
                <a:solidFill>
                  <a:srgbClr val="3C3939"/>
                </a:solidFill>
                <a:latin typeface="Roboto" pitchFamily="34" charset="0"/>
                <a:ea typeface="Roboto" pitchFamily="34" charset="-122"/>
                <a:cs typeface="Roboto" pitchFamily="34" charset="-120"/>
              </a:rPr>
              <a:t>High accuracy in line tracking and following capability.</a:t>
            </a:r>
            <a:endParaRPr lang="en-US" sz="1750" dirty="0"/>
          </a:p>
        </p:txBody>
      </p:sp>
      <p:sp>
        <p:nvSpPr>
          <p:cNvPr id="9" name="Text 7"/>
          <p:cNvSpPr/>
          <p:nvPr/>
        </p:nvSpPr>
        <p:spPr>
          <a:xfrm>
            <a:off x="7481768" y="3974663"/>
            <a:ext cx="5110639" cy="666512"/>
          </a:xfrm>
          <a:prstGeom prst="rect">
            <a:avLst/>
          </a:prstGeom>
          <a:noFill/>
          <a:ln/>
        </p:spPr>
        <p:txBody>
          <a:bodyPr wrap="none" rtlCol="0" anchor="t"/>
          <a:lstStyle/>
          <a:p>
            <a:pPr marL="0" indent="0" algn="ctr">
              <a:lnSpc>
                <a:spcPts val="5249"/>
              </a:lnSpc>
              <a:buNone/>
            </a:pPr>
            <a:r>
              <a:rPr lang="en-US" sz="5249" dirty="0">
                <a:solidFill>
                  <a:srgbClr val="3C3939"/>
                </a:solidFill>
                <a:latin typeface="Raleway" pitchFamily="34" charset="0"/>
                <a:ea typeface="Raleway" pitchFamily="34" charset="-122"/>
                <a:cs typeface="Raleway" pitchFamily="34" charset="-120"/>
              </a:rPr>
              <a:t>5</a:t>
            </a:r>
            <a:endParaRPr lang="en-US" sz="5249" dirty="0"/>
          </a:p>
        </p:txBody>
      </p:sp>
      <p:sp>
        <p:nvSpPr>
          <p:cNvPr id="10" name="Text 8"/>
          <p:cNvSpPr/>
          <p:nvPr/>
        </p:nvSpPr>
        <p:spPr>
          <a:xfrm>
            <a:off x="8648343" y="4918829"/>
            <a:ext cx="2777490" cy="347186"/>
          </a:xfrm>
          <a:prstGeom prst="rect">
            <a:avLst/>
          </a:prstGeom>
          <a:noFill/>
          <a:ln/>
        </p:spPr>
        <p:txBody>
          <a:bodyPr wrap="none" rtlCol="0" anchor="t"/>
          <a:lstStyle/>
          <a:p>
            <a:pPr marL="0" indent="0" algn="ctr">
              <a:lnSpc>
                <a:spcPts val="2734"/>
              </a:lnSpc>
              <a:buNone/>
            </a:pPr>
            <a:r>
              <a:rPr lang="en-US" sz="2187" dirty="0">
                <a:solidFill>
                  <a:srgbClr val="3C3939"/>
                </a:solidFill>
                <a:latin typeface="Raleway" pitchFamily="34" charset="0"/>
                <a:ea typeface="Raleway" pitchFamily="34" charset="-122"/>
                <a:cs typeface="Raleway" pitchFamily="34" charset="-120"/>
              </a:rPr>
              <a:t>Speed</a:t>
            </a:r>
            <a:endParaRPr lang="en-US" sz="2187" dirty="0"/>
          </a:p>
        </p:txBody>
      </p:sp>
      <p:sp>
        <p:nvSpPr>
          <p:cNvPr id="11" name="Text 9"/>
          <p:cNvSpPr/>
          <p:nvPr/>
        </p:nvSpPr>
        <p:spPr>
          <a:xfrm>
            <a:off x="7481768" y="5399246"/>
            <a:ext cx="5110639" cy="710803"/>
          </a:xfrm>
          <a:prstGeom prst="rect">
            <a:avLst/>
          </a:prstGeom>
          <a:noFill/>
          <a:ln/>
        </p:spPr>
        <p:txBody>
          <a:bodyPr wrap="square" rtlCol="0" anchor="t"/>
          <a:lstStyle/>
          <a:p>
            <a:pPr marL="0" indent="0" algn="ctr">
              <a:lnSpc>
                <a:spcPts val="2799"/>
              </a:lnSpc>
              <a:buNone/>
            </a:pPr>
            <a:r>
              <a:rPr lang="en-US" sz="1750" dirty="0">
                <a:solidFill>
                  <a:srgbClr val="3C3939"/>
                </a:solidFill>
                <a:latin typeface="Roboto" pitchFamily="34" charset="0"/>
                <a:ea typeface="Roboto" pitchFamily="34" charset="-122"/>
                <a:cs typeface="Roboto" pitchFamily="34" charset="-120"/>
              </a:rPr>
              <a:t>Maximum speed achieved during line-following operations.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75000"/>
            </a:srgbClr>
          </a:solidFill>
          <a:ln/>
        </p:spPr>
      </p:sp>
      <p:sp>
        <p:nvSpPr>
          <p:cNvPr id="4" name="Text 2"/>
          <p:cNvSpPr/>
          <p:nvPr/>
        </p:nvSpPr>
        <p:spPr>
          <a:xfrm>
            <a:off x="2037993" y="968334"/>
            <a:ext cx="5554980" cy="694373"/>
          </a:xfrm>
          <a:prstGeom prst="rect">
            <a:avLst/>
          </a:prstGeom>
          <a:noFill/>
          <a:ln/>
        </p:spPr>
        <p:txBody>
          <a:bodyPr wrap="none" rtlCol="0" anchor="t"/>
          <a:lstStyle/>
          <a:p>
            <a:pPr marL="0" indent="0">
              <a:lnSpc>
                <a:spcPts val="5468"/>
              </a:lnSpc>
              <a:buNone/>
            </a:pPr>
            <a:r>
              <a:rPr lang="en-US" sz="4374" dirty="0">
                <a:solidFill>
                  <a:srgbClr val="1B1B27"/>
                </a:solidFill>
                <a:latin typeface="Raleway" pitchFamily="34" charset="0"/>
                <a:ea typeface="Raleway" pitchFamily="34" charset="-122"/>
                <a:cs typeface="Raleway" pitchFamily="34" charset="-120"/>
              </a:rPr>
              <a:t>Components Used</a:t>
            </a:r>
            <a:endParaRPr lang="en-US" sz="4374" dirty="0"/>
          </a:p>
        </p:txBody>
      </p:sp>
      <p:sp>
        <p:nvSpPr>
          <p:cNvPr id="5" name="Text 3"/>
          <p:cNvSpPr/>
          <p:nvPr/>
        </p:nvSpPr>
        <p:spPr>
          <a:xfrm>
            <a:off x="2051805" y="2061620"/>
            <a:ext cx="10554414" cy="710803"/>
          </a:xfrm>
          <a:prstGeom prst="rect">
            <a:avLst/>
          </a:prstGeom>
          <a:noFill/>
          <a:ln/>
        </p:spPr>
        <p:txBody>
          <a:bodyPr wrap="square" rtlCol="0" anchor="t"/>
          <a:lstStyle/>
          <a:p>
            <a:pPr marL="0" indent="0">
              <a:lnSpc>
                <a:spcPts val="2799"/>
              </a:lnSpc>
              <a:buNone/>
            </a:pPr>
            <a:r>
              <a:rPr lang="en-US" sz="1750" dirty="0">
                <a:solidFill>
                  <a:srgbClr val="3C3939"/>
                </a:solidFill>
                <a:latin typeface="Roboto" pitchFamily="34" charset="0"/>
                <a:ea typeface="Roboto" pitchFamily="34" charset="-122"/>
                <a:cs typeface="Roboto" pitchFamily="34" charset="-120"/>
              </a:rPr>
              <a:t>A list of the components and specifications utilized in the development of the line following robot model, along with associated costs.</a:t>
            </a:r>
            <a:endParaRPr lang="en-US" sz="1750" dirty="0"/>
          </a:p>
        </p:txBody>
      </p:sp>
      <p:sp>
        <p:nvSpPr>
          <p:cNvPr id="6" name="Text 4"/>
          <p:cNvSpPr/>
          <p:nvPr/>
        </p:nvSpPr>
        <p:spPr>
          <a:xfrm>
            <a:off x="2088397" y="3377141"/>
            <a:ext cx="2777490" cy="347186"/>
          </a:xfrm>
          <a:prstGeom prst="rect">
            <a:avLst/>
          </a:prstGeom>
          <a:noFill/>
          <a:ln/>
        </p:spPr>
        <p:txBody>
          <a:bodyPr wrap="none" rtlCol="0" anchor="t"/>
          <a:lstStyle/>
          <a:p>
            <a:pPr marL="0" indent="0">
              <a:lnSpc>
                <a:spcPts val="2734"/>
              </a:lnSpc>
              <a:buNone/>
            </a:pPr>
            <a:r>
              <a:rPr lang="en-US" sz="2187" dirty="0">
                <a:solidFill>
                  <a:srgbClr val="1B1B27"/>
                </a:solidFill>
                <a:latin typeface="Raleway" pitchFamily="34" charset="0"/>
                <a:ea typeface="Raleway" pitchFamily="34" charset="-122"/>
                <a:cs typeface="Raleway" pitchFamily="34" charset="-120"/>
              </a:rPr>
              <a:t>1. Sensor</a:t>
            </a:r>
            <a:endParaRPr lang="en-US" sz="2187" dirty="0"/>
          </a:p>
        </p:txBody>
      </p:sp>
      <p:graphicFrame>
        <p:nvGraphicFramePr>
          <p:cNvPr id="19" name="Table 18">
            <a:extLst>
              <a:ext uri="{FF2B5EF4-FFF2-40B4-BE49-F238E27FC236}">
                <a16:creationId xmlns:a16="http://schemas.microsoft.com/office/drawing/2014/main" id="{693E6422-A17A-4C49-4BD0-EACA35601FCC}"/>
              </a:ext>
            </a:extLst>
          </p:cNvPr>
          <p:cNvGraphicFramePr>
            <a:graphicFrameLocks noGrp="1"/>
          </p:cNvGraphicFramePr>
          <p:nvPr>
            <p:extLst>
              <p:ext uri="{D42A27DB-BD31-4B8C-83A1-F6EECF244321}">
                <p14:modId xmlns:p14="http://schemas.microsoft.com/office/powerpoint/2010/main" val="3650111090"/>
              </p:ext>
            </p:extLst>
          </p:nvPr>
        </p:nvGraphicFramePr>
        <p:xfrm>
          <a:off x="2183757" y="4020455"/>
          <a:ext cx="9599271" cy="2865120"/>
        </p:xfrm>
        <a:graphic>
          <a:graphicData uri="http://schemas.openxmlformats.org/drawingml/2006/table">
            <a:tbl>
              <a:tblPr firstRow="1" bandRow="1">
                <a:tableStyleId>{0505E3EF-67EA-436B-97B2-0124C06EBD24}</a:tableStyleId>
              </a:tblPr>
              <a:tblGrid>
                <a:gridCol w="505025">
                  <a:extLst>
                    <a:ext uri="{9D8B030D-6E8A-4147-A177-3AD203B41FA5}">
                      <a16:colId xmlns:a16="http://schemas.microsoft.com/office/drawing/2014/main" val="2639301422"/>
                    </a:ext>
                  </a:extLst>
                </a:gridCol>
                <a:gridCol w="5894488">
                  <a:extLst>
                    <a:ext uri="{9D8B030D-6E8A-4147-A177-3AD203B41FA5}">
                      <a16:colId xmlns:a16="http://schemas.microsoft.com/office/drawing/2014/main" val="2401210930"/>
                    </a:ext>
                  </a:extLst>
                </a:gridCol>
                <a:gridCol w="3199758">
                  <a:extLst>
                    <a:ext uri="{9D8B030D-6E8A-4147-A177-3AD203B41FA5}">
                      <a16:colId xmlns:a16="http://schemas.microsoft.com/office/drawing/2014/main" val="2561334891"/>
                    </a:ext>
                  </a:extLst>
                </a:gridCol>
              </a:tblGrid>
              <a:tr h="370840">
                <a:tc>
                  <a:txBody>
                    <a:bodyPr/>
                    <a:lstStyle/>
                    <a:p>
                      <a:pPr algn="l"/>
                      <a:r>
                        <a:rPr lang="en-US" b="1" dirty="0" err="1">
                          <a:latin typeface="Raleway" pitchFamily="2" charset="0"/>
                        </a:rPr>
                        <a:t>Sr.No</a:t>
                      </a:r>
                      <a:endParaRPr lang="en-IN" b="1" dirty="0">
                        <a:latin typeface="Raleway" pitchFamily="2" charset="0"/>
                      </a:endParaRPr>
                    </a:p>
                  </a:txBody>
                  <a:tcPr anchor="ctr"/>
                </a:tc>
                <a:tc>
                  <a:txBody>
                    <a:bodyPr/>
                    <a:lstStyle/>
                    <a:p>
                      <a:pPr algn="ctr"/>
                      <a:r>
                        <a:rPr lang="en-US" b="1" dirty="0">
                          <a:latin typeface="Raleway" pitchFamily="2" charset="0"/>
                        </a:rPr>
                        <a:t>Name Of the Component </a:t>
                      </a:r>
                      <a:endParaRPr lang="en-IN" b="1" dirty="0">
                        <a:latin typeface="Raleway" pitchFamily="2" charset="0"/>
                      </a:endParaRPr>
                    </a:p>
                  </a:txBody>
                  <a:tcPr anchor="ctr"/>
                </a:tc>
                <a:tc>
                  <a:txBody>
                    <a:bodyPr/>
                    <a:lstStyle/>
                    <a:p>
                      <a:pPr algn="r"/>
                      <a:r>
                        <a:rPr lang="en-US" b="1" dirty="0">
                          <a:latin typeface="Raleway" pitchFamily="2" charset="0"/>
                        </a:rPr>
                        <a:t>Price / Coast </a:t>
                      </a:r>
                      <a:endParaRPr lang="en-IN" b="1" dirty="0">
                        <a:latin typeface="Raleway" pitchFamily="2" charset="0"/>
                      </a:endParaRPr>
                    </a:p>
                  </a:txBody>
                  <a:tcPr anchor="ctr"/>
                </a:tc>
                <a:extLst>
                  <a:ext uri="{0D108BD9-81ED-4DB2-BD59-A6C34878D82A}">
                    <a16:rowId xmlns:a16="http://schemas.microsoft.com/office/drawing/2014/main" val="3778662681"/>
                  </a:ext>
                </a:extLst>
              </a:tr>
              <a:tr h="370840">
                <a:tc>
                  <a:txBody>
                    <a:bodyPr/>
                    <a:lstStyle/>
                    <a:p>
                      <a:r>
                        <a:rPr lang="en-US" dirty="0">
                          <a:latin typeface="Raleway" pitchFamily="2" charset="0"/>
                        </a:rPr>
                        <a:t>01.</a:t>
                      </a:r>
                      <a:endParaRPr lang="en-IN" dirty="0">
                        <a:latin typeface="Raleway" pitchFamily="2" charset="0"/>
                      </a:endParaRPr>
                    </a:p>
                  </a:txBody>
                  <a:tcPr/>
                </a:tc>
                <a:tc>
                  <a:txBody>
                    <a:bodyPr/>
                    <a:lstStyle/>
                    <a:p>
                      <a:r>
                        <a:rPr lang="en-US" dirty="0">
                          <a:latin typeface="Raleway" pitchFamily="2" charset="0"/>
                        </a:rPr>
                        <a:t>Arduino Mega 2560</a:t>
                      </a:r>
                      <a:endParaRPr lang="en-IN" dirty="0">
                        <a:latin typeface="Raleway" pitchFamily="2" charset="0"/>
                      </a:endParaRPr>
                    </a:p>
                  </a:txBody>
                  <a:tcPr/>
                </a:tc>
                <a:tc>
                  <a:txBody>
                    <a:bodyPr/>
                    <a:lstStyle/>
                    <a:p>
                      <a:endParaRPr lang="en-IN" dirty="0"/>
                    </a:p>
                  </a:txBody>
                  <a:tcPr/>
                </a:tc>
                <a:extLst>
                  <a:ext uri="{0D108BD9-81ED-4DB2-BD59-A6C34878D82A}">
                    <a16:rowId xmlns:a16="http://schemas.microsoft.com/office/drawing/2014/main" val="4215429178"/>
                  </a:ext>
                </a:extLst>
              </a:tr>
              <a:tr h="370840">
                <a:tc>
                  <a:txBody>
                    <a:bodyPr/>
                    <a:lstStyle/>
                    <a:p>
                      <a:r>
                        <a:rPr lang="en-US" dirty="0">
                          <a:latin typeface="Raleway" pitchFamily="2" charset="0"/>
                        </a:rPr>
                        <a:t>02.</a:t>
                      </a:r>
                      <a:endParaRPr lang="en-IN" dirty="0">
                        <a:latin typeface="Raleway" pitchFamily="2" charset="0"/>
                      </a:endParaRPr>
                    </a:p>
                  </a:txBody>
                  <a:tcPr/>
                </a:tc>
                <a:tc>
                  <a:txBody>
                    <a:bodyPr/>
                    <a:lstStyle/>
                    <a:p>
                      <a:r>
                        <a:rPr lang="en-US" dirty="0">
                          <a:latin typeface="Raleway" pitchFamily="2" charset="0"/>
                        </a:rPr>
                        <a:t>L293D Motor Driver</a:t>
                      </a:r>
                      <a:endParaRPr lang="en-IN" dirty="0">
                        <a:latin typeface="Raleway" pitchFamily="2" charset="0"/>
                      </a:endParaRPr>
                    </a:p>
                  </a:txBody>
                  <a:tcPr/>
                </a:tc>
                <a:tc>
                  <a:txBody>
                    <a:bodyPr/>
                    <a:lstStyle/>
                    <a:p>
                      <a:endParaRPr lang="en-IN" dirty="0"/>
                    </a:p>
                  </a:txBody>
                  <a:tcPr/>
                </a:tc>
                <a:extLst>
                  <a:ext uri="{0D108BD9-81ED-4DB2-BD59-A6C34878D82A}">
                    <a16:rowId xmlns:a16="http://schemas.microsoft.com/office/drawing/2014/main" val="1969031393"/>
                  </a:ext>
                </a:extLst>
              </a:tr>
              <a:tr h="370840">
                <a:tc>
                  <a:txBody>
                    <a:bodyPr/>
                    <a:lstStyle/>
                    <a:p>
                      <a:r>
                        <a:rPr lang="en-US" dirty="0">
                          <a:latin typeface="Raleway" pitchFamily="2" charset="0"/>
                        </a:rPr>
                        <a:t>03.</a:t>
                      </a:r>
                      <a:endParaRPr lang="en-IN" dirty="0">
                        <a:latin typeface="Raleway" pitchFamily="2" charset="0"/>
                      </a:endParaRPr>
                    </a:p>
                  </a:txBody>
                  <a:tcPr/>
                </a:tc>
                <a:tc>
                  <a:txBody>
                    <a:bodyPr/>
                    <a:lstStyle/>
                    <a:p>
                      <a:r>
                        <a:rPr lang="en-US" dirty="0">
                          <a:latin typeface="Raleway" pitchFamily="2" charset="0"/>
                        </a:rPr>
                        <a:t>DC Motor </a:t>
                      </a:r>
                      <a:endParaRPr lang="en-IN" dirty="0">
                        <a:latin typeface="Raleway" pitchFamily="2" charset="0"/>
                      </a:endParaRPr>
                    </a:p>
                  </a:txBody>
                  <a:tcPr/>
                </a:tc>
                <a:tc>
                  <a:txBody>
                    <a:bodyPr/>
                    <a:lstStyle/>
                    <a:p>
                      <a:endParaRPr lang="en-IN" dirty="0"/>
                    </a:p>
                  </a:txBody>
                  <a:tcPr/>
                </a:tc>
                <a:extLst>
                  <a:ext uri="{0D108BD9-81ED-4DB2-BD59-A6C34878D82A}">
                    <a16:rowId xmlns:a16="http://schemas.microsoft.com/office/drawing/2014/main" val="4100418693"/>
                  </a:ext>
                </a:extLst>
              </a:tr>
              <a:tr h="370840">
                <a:tc>
                  <a:txBody>
                    <a:bodyPr/>
                    <a:lstStyle/>
                    <a:p>
                      <a:r>
                        <a:rPr lang="en-US" dirty="0">
                          <a:latin typeface="Raleway" pitchFamily="2" charset="0"/>
                        </a:rPr>
                        <a:t>04.</a:t>
                      </a:r>
                      <a:endParaRPr lang="en-IN" dirty="0">
                        <a:latin typeface="Raleway" pitchFamily="2" charset="0"/>
                      </a:endParaRPr>
                    </a:p>
                  </a:txBody>
                  <a:tcPr/>
                </a:tc>
                <a:tc>
                  <a:txBody>
                    <a:bodyPr/>
                    <a:lstStyle/>
                    <a:p>
                      <a:r>
                        <a:rPr lang="en-US" dirty="0">
                          <a:latin typeface="Raleway" pitchFamily="2" charset="0"/>
                        </a:rPr>
                        <a:t>IR Sensor </a:t>
                      </a:r>
                      <a:endParaRPr lang="en-IN" dirty="0">
                        <a:latin typeface="Raleway" pitchFamily="2" charset="0"/>
                      </a:endParaRPr>
                    </a:p>
                  </a:txBody>
                  <a:tcPr/>
                </a:tc>
                <a:tc>
                  <a:txBody>
                    <a:bodyPr/>
                    <a:lstStyle/>
                    <a:p>
                      <a:endParaRPr lang="en-IN" dirty="0"/>
                    </a:p>
                  </a:txBody>
                  <a:tcPr/>
                </a:tc>
                <a:extLst>
                  <a:ext uri="{0D108BD9-81ED-4DB2-BD59-A6C34878D82A}">
                    <a16:rowId xmlns:a16="http://schemas.microsoft.com/office/drawing/2014/main" val="3907246286"/>
                  </a:ext>
                </a:extLst>
              </a:tr>
              <a:tr h="370840">
                <a:tc>
                  <a:txBody>
                    <a:bodyPr/>
                    <a:lstStyle/>
                    <a:p>
                      <a:r>
                        <a:rPr lang="en-US" dirty="0">
                          <a:latin typeface="Raleway" pitchFamily="2" charset="0"/>
                        </a:rPr>
                        <a:t>05.</a:t>
                      </a:r>
                      <a:endParaRPr lang="en-IN" dirty="0">
                        <a:latin typeface="Raleway" pitchFamily="2" charset="0"/>
                      </a:endParaRPr>
                    </a:p>
                  </a:txBody>
                  <a:tcPr/>
                </a:tc>
                <a:tc>
                  <a:txBody>
                    <a:bodyPr/>
                    <a:lstStyle/>
                    <a:p>
                      <a:r>
                        <a:rPr lang="en-US" dirty="0">
                          <a:latin typeface="Raleway" pitchFamily="2" charset="0"/>
                        </a:rPr>
                        <a:t>Caster Ball</a:t>
                      </a:r>
                      <a:endParaRPr lang="en-IN" dirty="0">
                        <a:latin typeface="Raleway" pitchFamily="2" charset="0"/>
                      </a:endParaRPr>
                    </a:p>
                  </a:txBody>
                  <a:tcPr/>
                </a:tc>
                <a:tc>
                  <a:txBody>
                    <a:bodyPr/>
                    <a:lstStyle/>
                    <a:p>
                      <a:endParaRPr lang="en-IN" dirty="0"/>
                    </a:p>
                  </a:txBody>
                  <a:tcPr/>
                </a:tc>
                <a:extLst>
                  <a:ext uri="{0D108BD9-81ED-4DB2-BD59-A6C34878D82A}">
                    <a16:rowId xmlns:a16="http://schemas.microsoft.com/office/drawing/2014/main" val="578410540"/>
                  </a:ext>
                </a:extLst>
              </a:tr>
              <a:tr h="370840">
                <a:tc>
                  <a:txBody>
                    <a:bodyPr/>
                    <a:lstStyle/>
                    <a:p>
                      <a:endParaRPr lang="en-IN" dirty="0">
                        <a:latin typeface="Raleway" pitchFamily="2" charset="0"/>
                      </a:endParaRPr>
                    </a:p>
                  </a:txBody>
                  <a:tcPr/>
                </a:tc>
                <a:tc>
                  <a:txBody>
                    <a:bodyPr/>
                    <a:lstStyle/>
                    <a:p>
                      <a:pPr algn="r"/>
                      <a:r>
                        <a:rPr lang="en-US" dirty="0">
                          <a:latin typeface="Raleway" pitchFamily="2" charset="0"/>
                        </a:rPr>
                        <a:t>Price =</a:t>
                      </a:r>
                      <a:endParaRPr lang="en-IN" dirty="0">
                        <a:latin typeface="Raleway" pitchFamily="2" charset="0"/>
                      </a:endParaRPr>
                    </a:p>
                  </a:txBody>
                  <a:tcPr/>
                </a:tc>
                <a:tc>
                  <a:txBody>
                    <a:bodyPr/>
                    <a:lstStyle/>
                    <a:p>
                      <a:endParaRPr lang="en-IN" dirty="0"/>
                    </a:p>
                  </a:txBody>
                  <a:tcPr/>
                </a:tc>
                <a:extLst>
                  <a:ext uri="{0D108BD9-81ED-4DB2-BD59-A6C34878D82A}">
                    <a16:rowId xmlns:a16="http://schemas.microsoft.com/office/drawing/2014/main" val="2292638561"/>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4">
            <a:extLst>
              <a:ext uri="{FF2B5EF4-FFF2-40B4-BE49-F238E27FC236}">
                <a16:creationId xmlns:a16="http://schemas.microsoft.com/office/drawing/2014/main" id="{38E7290F-F2EE-07F0-F831-4038F9FBE0DB}"/>
              </a:ext>
            </a:extLst>
          </p:cNvPr>
          <p:cNvSpPr/>
          <p:nvPr/>
        </p:nvSpPr>
        <p:spPr>
          <a:xfrm>
            <a:off x="1278386" y="743780"/>
            <a:ext cx="2777490" cy="347186"/>
          </a:xfrm>
          <a:prstGeom prst="rect">
            <a:avLst/>
          </a:prstGeom>
          <a:noFill/>
          <a:ln/>
        </p:spPr>
        <p:txBody>
          <a:bodyPr wrap="none" rtlCol="0" anchor="t"/>
          <a:lstStyle/>
          <a:p>
            <a:pPr marL="0" indent="0">
              <a:lnSpc>
                <a:spcPts val="2734"/>
              </a:lnSpc>
              <a:buNone/>
            </a:pPr>
            <a:r>
              <a:rPr lang="en-US" sz="2187" dirty="0">
                <a:solidFill>
                  <a:srgbClr val="1B1B27"/>
                </a:solidFill>
                <a:latin typeface="Raleway" pitchFamily="34" charset="0"/>
                <a:ea typeface="Raleway" pitchFamily="34" charset="-122"/>
                <a:cs typeface="Raleway" pitchFamily="34" charset="-120"/>
              </a:rPr>
              <a:t> IR - Sensor</a:t>
            </a:r>
            <a:endParaRPr lang="en-US" sz="2187" dirty="0"/>
          </a:p>
        </p:txBody>
      </p:sp>
      <p:sp>
        <p:nvSpPr>
          <p:cNvPr id="5" name="Rectangle: Rounded Corners 4">
            <a:extLst>
              <a:ext uri="{FF2B5EF4-FFF2-40B4-BE49-F238E27FC236}">
                <a16:creationId xmlns:a16="http://schemas.microsoft.com/office/drawing/2014/main" id="{FC39DF0C-99BB-0335-ECBE-26E97913806E}"/>
              </a:ext>
            </a:extLst>
          </p:cNvPr>
          <p:cNvSpPr/>
          <p:nvPr/>
        </p:nvSpPr>
        <p:spPr>
          <a:xfrm>
            <a:off x="699652" y="1034194"/>
            <a:ext cx="8999933" cy="1535386"/>
          </a:xfrm>
          <a:prstGeom prst="round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
        <p:nvSpPr>
          <p:cNvPr id="3" name="Text 3">
            <a:extLst>
              <a:ext uri="{FF2B5EF4-FFF2-40B4-BE49-F238E27FC236}">
                <a16:creationId xmlns:a16="http://schemas.microsoft.com/office/drawing/2014/main" id="{EF3BA3B0-1253-75F0-2371-CA19D7B59DD5}"/>
              </a:ext>
            </a:extLst>
          </p:cNvPr>
          <p:cNvSpPr/>
          <p:nvPr/>
        </p:nvSpPr>
        <p:spPr>
          <a:xfrm>
            <a:off x="1081617" y="1372265"/>
            <a:ext cx="5701148" cy="1938094"/>
          </a:xfrm>
          <a:prstGeom prst="rect">
            <a:avLst/>
          </a:prstGeom>
          <a:noFill/>
          <a:ln/>
        </p:spPr>
        <p:txBody>
          <a:bodyPr wrap="square" rtlCol="0" anchor="t"/>
          <a:lstStyle/>
          <a:p>
            <a:r>
              <a:rPr lang="en-US" sz="2000" kern="1200" dirty="0">
                <a:solidFill>
                  <a:schemeClr val="bg2">
                    <a:lumMod val="25000"/>
                  </a:schemeClr>
                </a:solidFill>
                <a:effectLst/>
                <a:latin typeface="Roboto" panose="02000000000000000000" pitchFamily="2" charset="0"/>
                <a:ea typeface="Roboto" panose="02000000000000000000" pitchFamily="2" charset="0"/>
                <a:cs typeface="Roboto" panose="02000000000000000000" pitchFamily="2" charset="0"/>
              </a:rPr>
              <a:t>The module consist of a IR emitter and IR receiver pair, The power consumption in this module is low</a:t>
            </a:r>
            <a:endParaRPr lang="en-IN" sz="20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endParaRPr>
          </a:p>
          <a:p>
            <a:pPr marL="0" indent="0" algn="just">
              <a:lnSpc>
                <a:spcPts val="2799"/>
              </a:lnSpc>
              <a:buNone/>
            </a:pPr>
            <a:endParaRPr lang="en-US" sz="1750" dirty="0"/>
          </a:p>
        </p:txBody>
      </p:sp>
      <p:pic>
        <p:nvPicPr>
          <p:cNvPr id="8" name="Picture 7">
            <a:extLst>
              <a:ext uri="{FF2B5EF4-FFF2-40B4-BE49-F238E27FC236}">
                <a16:creationId xmlns:a16="http://schemas.microsoft.com/office/drawing/2014/main" id="{B9E759C4-F43A-9EBD-1662-4E29A414CAF1}"/>
              </a:ext>
            </a:extLst>
          </p:cNvPr>
          <p:cNvPicPr>
            <a:picLocks noChangeAspect="1"/>
          </p:cNvPicPr>
          <p:nvPr/>
        </p:nvPicPr>
        <p:blipFill>
          <a:blip r:embed="rId2"/>
          <a:stretch>
            <a:fillRect/>
          </a:stretch>
        </p:blipFill>
        <p:spPr>
          <a:xfrm>
            <a:off x="1017639" y="3007009"/>
            <a:ext cx="5087690" cy="3179808"/>
          </a:xfrm>
          <a:prstGeom prst="rect">
            <a:avLst/>
          </a:prstGeom>
        </p:spPr>
      </p:pic>
      <p:sp>
        <p:nvSpPr>
          <p:cNvPr id="10" name="Rectangle: Rounded Corners 9">
            <a:extLst>
              <a:ext uri="{FF2B5EF4-FFF2-40B4-BE49-F238E27FC236}">
                <a16:creationId xmlns:a16="http://schemas.microsoft.com/office/drawing/2014/main" id="{8914F9DD-04B5-7985-BD85-883486BA9187}"/>
              </a:ext>
            </a:extLst>
          </p:cNvPr>
          <p:cNvSpPr/>
          <p:nvPr/>
        </p:nvSpPr>
        <p:spPr>
          <a:xfrm>
            <a:off x="826657" y="767593"/>
            <a:ext cx="381964" cy="347186"/>
          </a:xfrm>
          <a:prstGeom prst="roundRect">
            <a:avLst/>
          </a:prstGeom>
          <a:solidFill>
            <a:schemeClr val="bg2">
              <a:lumMod val="75000"/>
            </a:schemeClr>
          </a:solidFill>
          <a:ln>
            <a:noFill/>
          </a:ln>
          <a:effectLst>
            <a:innerShdw blurRad="63500" dist="50800" dir="13500000">
              <a:prstClr val="black">
                <a:alpha val="50000"/>
              </a:prstClr>
            </a:innerShdw>
          </a:effectLst>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
        <p:nvSpPr>
          <p:cNvPr id="11" name="Text 4">
            <a:extLst>
              <a:ext uri="{FF2B5EF4-FFF2-40B4-BE49-F238E27FC236}">
                <a16:creationId xmlns:a16="http://schemas.microsoft.com/office/drawing/2014/main" id="{FE179FD4-FAC5-C9DC-C7F8-FB05BD53CF82}"/>
              </a:ext>
            </a:extLst>
          </p:cNvPr>
          <p:cNvSpPr/>
          <p:nvPr/>
        </p:nvSpPr>
        <p:spPr>
          <a:xfrm>
            <a:off x="866377" y="727095"/>
            <a:ext cx="846853" cy="347186"/>
          </a:xfrm>
          <a:prstGeom prst="rect">
            <a:avLst/>
          </a:prstGeom>
          <a:noFill/>
          <a:ln/>
        </p:spPr>
        <p:txBody>
          <a:bodyPr wrap="none" rtlCol="0" anchor="t"/>
          <a:lstStyle/>
          <a:p>
            <a:pPr marL="0" indent="0">
              <a:lnSpc>
                <a:spcPts val="2734"/>
              </a:lnSpc>
              <a:buNone/>
            </a:pPr>
            <a:r>
              <a:rPr lang="en-US" sz="2187" dirty="0">
                <a:solidFill>
                  <a:srgbClr val="1B1B27"/>
                </a:solidFill>
                <a:latin typeface="Raleway" pitchFamily="34" charset="0"/>
                <a:ea typeface="Raleway" pitchFamily="34" charset="-122"/>
                <a:cs typeface="Raleway" pitchFamily="34" charset="-120"/>
              </a:rPr>
              <a:t>1.</a:t>
            </a:r>
            <a:endParaRPr lang="en-US" sz="2187" dirty="0"/>
          </a:p>
        </p:txBody>
      </p:sp>
      <p:sp>
        <p:nvSpPr>
          <p:cNvPr id="12" name="Text 4">
            <a:extLst>
              <a:ext uri="{FF2B5EF4-FFF2-40B4-BE49-F238E27FC236}">
                <a16:creationId xmlns:a16="http://schemas.microsoft.com/office/drawing/2014/main" id="{71A49DD7-EC06-2DB8-0B5B-191D9F05DCAA}"/>
              </a:ext>
            </a:extLst>
          </p:cNvPr>
          <p:cNvSpPr/>
          <p:nvPr/>
        </p:nvSpPr>
        <p:spPr>
          <a:xfrm>
            <a:off x="7616459" y="2853403"/>
            <a:ext cx="2777490" cy="347186"/>
          </a:xfrm>
          <a:prstGeom prst="rect">
            <a:avLst/>
          </a:prstGeom>
          <a:noFill/>
          <a:ln/>
        </p:spPr>
        <p:txBody>
          <a:bodyPr wrap="none" rtlCol="0" anchor="t"/>
          <a:lstStyle/>
          <a:p>
            <a:pPr marL="0" indent="0">
              <a:lnSpc>
                <a:spcPts val="2734"/>
              </a:lnSpc>
              <a:buNone/>
            </a:pPr>
            <a:r>
              <a:rPr lang="en-US" sz="2187" dirty="0">
                <a:solidFill>
                  <a:srgbClr val="1B1B27"/>
                </a:solidFill>
                <a:latin typeface="Raleway" pitchFamily="34" charset="0"/>
                <a:ea typeface="Raleway" pitchFamily="34" charset="-122"/>
                <a:cs typeface="Raleway" pitchFamily="34" charset="-120"/>
              </a:rPr>
              <a:t> BO DC Motors </a:t>
            </a:r>
            <a:endParaRPr lang="en-US" sz="2187" dirty="0"/>
          </a:p>
        </p:txBody>
      </p:sp>
      <p:sp>
        <p:nvSpPr>
          <p:cNvPr id="13" name="Text 3">
            <a:extLst>
              <a:ext uri="{FF2B5EF4-FFF2-40B4-BE49-F238E27FC236}">
                <a16:creationId xmlns:a16="http://schemas.microsoft.com/office/drawing/2014/main" id="{1585C5A3-ED00-D710-534E-77B6DA30F98B}"/>
              </a:ext>
            </a:extLst>
          </p:cNvPr>
          <p:cNvSpPr/>
          <p:nvPr/>
        </p:nvSpPr>
        <p:spPr>
          <a:xfrm>
            <a:off x="7543375" y="3451042"/>
            <a:ext cx="5701148" cy="1938094"/>
          </a:xfrm>
          <a:prstGeom prst="rect">
            <a:avLst/>
          </a:prstGeom>
          <a:noFill/>
          <a:ln/>
        </p:spPr>
        <p:txBody>
          <a:bodyPr wrap="square" rtlCol="0" anchor="t"/>
          <a:lstStyle/>
          <a:p>
            <a:pPr algn="l"/>
            <a:r>
              <a:rPr lang="en-US" sz="2000" kern="1200" dirty="0">
                <a:solidFill>
                  <a:schemeClr val="bg2">
                    <a:lumMod val="25000"/>
                  </a:schemeClr>
                </a:solidFill>
                <a:effectLst/>
                <a:latin typeface="Roboto" panose="02000000000000000000" pitchFamily="2" charset="0"/>
                <a:ea typeface="Roboto" panose="02000000000000000000" pitchFamily="2" charset="0"/>
                <a:cs typeface="Roboto" panose="02000000000000000000" pitchFamily="2" charset="0"/>
              </a:rPr>
              <a:t>DC motors are most easy for controlling. One dc motor has two signals for its operation. Reversing the polarity of the power supply across it can change the direction required.   Speed can be varied by varying the voltage across motor</a:t>
            </a:r>
            <a:endParaRPr lang="en-IN" sz="20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endParaRPr>
          </a:p>
          <a:p>
            <a:pPr marL="0" indent="0" algn="just">
              <a:lnSpc>
                <a:spcPts val="2799"/>
              </a:lnSpc>
              <a:buNone/>
            </a:pPr>
            <a:endParaRPr lang="en-US" sz="1750" dirty="0"/>
          </a:p>
        </p:txBody>
      </p:sp>
      <p:sp>
        <p:nvSpPr>
          <p:cNvPr id="14" name="Rectangle: Rounded Corners 13">
            <a:extLst>
              <a:ext uri="{FF2B5EF4-FFF2-40B4-BE49-F238E27FC236}">
                <a16:creationId xmlns:a16="http://schemas.microsoft.com/office/drawing/2014/main" id="{644D6693-A79B-864C-4BC0-5DCBA64DE2DF}"/>
              </a:ext>
            </a:extLst>
          </p:cNvPr>
          <p:cNvSpPr/>
          <p:nvPr/>
        </p:nvSpPr>
        <p:spPr>
          <a:xfrm>
            <a:off x="7164730" y="2877216"/>
            <a:ext cx="381964" cy="347186"/>
          </a:xfrm>
          <a:prstGeom prst="roundRect">
            <a:avLst/>
          </a:prstGeom>
          <a:solidFill>
            <a:schemeClr val="bg2">
              <a:lumMod val="75000"/>
            </a:schemeClr>
          </a:solidFill>
          <a:ln>
            <a:noFill/>
          </a:ln>
          <a:effectLst>
            <a:innerShdw blurRad="63500" dist="50800" dir="13500000">
              <a:prstClr val="black">
                <a:alpha val="50000"/>
              </a:prstClr>
            </a:innerShdw>
          </a:effectLst>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
        <p:nvSpPr>
          <p:cNvPr id="15" name="Text 4">
            <a:extLst>
              <a:ext uri="{FF2B5EF4-FFF2-40B4-BE49-F238E27FC236}">
                <a16:creationId xmlns:a16="http://schemas.microsoft.com/office/drawing/2014/main" id="{7C143326-8ABB-63B1-0E2E-D5760FBA106E}"/>
              </a:ext>
            </a:extLst>
          </p:cNvPr>
          <p:cNvSpPr/>
          <p:nvPr/>
        </p:nvSpPr>
        <p:spPr>
          <a:xfrm>
            <a:off x="7204450" y="2836718"/>
            <a:ext cx="846853" cy="347186"/>
          </a:xfrm>
          <a:prstGeom prst="rect">
            <a:avLst/>
          </a:prstGeom>
          <a:noFill/>
          <a:ln/>
        </p:spPr>
        <p:txBody>
          <a:bodyPr wrap="none" rtlCol="0" anchor="t"/>
          <a:lstStyle/>
          <a:p>
            <a:pPr marL="0" indent="0">
              <a:lnSpc>
                <a:spcPts val="2734"/>
              </a:lnSpc>
              <a:buNone/>
            </a:pPr>
            <a:r>
              <a:rPr lang="en-US" sz="2187" dirty="0">
                <a:solidFill>
                  <a:srgbClr val="1B1B27"/>
                </a:solidFill>
                <a:latin typeface="Raleway" pitchFamily="34" charset="0"/>
                <a:ea typeface="Raleway" pitchFamily="34" charset="-122"/>
                <a:cs typeface="Raleway" pitchFamily="34" charset="-120"/>
              </a:rPr>
              <a:t>2.</a:t>
            </a:r>
            <a:endParaRPr lang="en-US" sz="2187" dirty="0"/>
          </a:p>
        </p:txBody>
      </p:sp>
      <p:pic>
        <p:nvPicPr>
          <p:cNvPr id="17" name="Picture 16">
            <a:extLst>
              <a:ext uri="{FF2B5EF4-FFF2-40B4-BE49-F238E27FC236}">
                <a16:creationId xmlns:a16="http://schemas.microsoft.com/office/drawing/2014/main" id="{E050D4FF-C972-5B6A-2113-D8C30B2EE9AD}"/>
              </a:ext>
            </a:extLst>
          </p:cNvPr>
          <p:cNvPicPr>
            <a:picLocks noChangeAspect="1"/>
          </p:cNvPicPr>
          <p:nvPr/>
        </p:nvPicPr>
        <p:blipFill>
          <a:blip r:embed="rId3"/>
          <a:stretch>
            <a:fillRect/>
          </a:stretch>
        </p:blipFill>
        <p:spPr>
          <a:xfrm>
            <a:off x="8548540" y="5448964"/>
            <a:ext cx="3878152" cy="2780636"/>
          </a:xfrm>
          <a:prstGeom prst="rect">
            <a:avLst/>
          </a:prstGeom>
        </p:spPr>
      </p:pic>
    </p:spTree>
    <p:extLst>
      <p:ext uri="{BB962C8B-B14F-4D97-AF65-F5344CB8AC3E}">
        <p14:creationId xmlns:p14="http://schemas.microsoft.com/office/powerpoint/2010/main" val="3320736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4">
            <a:extLst>
              <a:ext uri="{FF2B5EF4-FFF2-40B4-BE49-F238E27FC236}">
                <a16:creationId xmlns:a16="http://schemas.microsoft.com/office/drawing/2014/main" id="{C2DAC0B5-E30B-24B5-372F-D3F7519C4FBE}"/>
              </a:ext>
            </a:extLst>
          </p:cNvPr>
          <p:cNvSpPr/>
          <p:nvPr/>
        </p:nvSpPr>
        <p:spPr>
          <a:xfrm>
            <a:off x="942085" y="434991"/>
            <a:ext cx="2777490" cy="347186"/>
          </a:xfrm>
          <a:prstGeom prst="rect">
            <a:avLst/>
          </a:prstGeom>
          <a:noFill/>
          <a:ln/>
        </p:spPr>
        <p:txBody>
          <a:bodyPr wrap="none" rtlCol="0" anchor="t"/>
          <a:lstStyle/>
          <a:p>
            <a:pPr marL="0" indent="0">
              <a:lnSpc>
                <a:spcPts val="2734"/>
              </a:lnSpc>
              <a:buNone/>
            </a:pPr>
            <a:r>
              <a:rPr lang="en-US" sz="2187" dirty="0">
                <a:solidFill>
                  <a:srgbClr val="1B1B27"/>
                </a:solidFill>
                <a:latin typeface="Raleway" pitchFamily="34" charset="0"/>
                <a:ea typeface="Raleway" pitchFamily="34" charset="-122"/>
                <a:cs typeface="Raleway" pitchFamily="34" charset="-120"/>
              </a:rPr>
              <a:t> L293D Motor Driver </a:t>
            </a:r>
            <a:endParaRPr lang="en-US" sz="2187" dirty="0"/>
          </a:p>
        </p:txBody>
      </p:sp>
      <p:sp>
        <p:nvSpPr>
          <p:cNvPr id="3" name="Text 3">
            <a:extLst>
              <a:ext uri="{FF2B5EF4-FFF2-40B4-BE49-F238E27FC236}">
                <a16:creationId xmlns:a16="http://schemas.microsoft.com/office/drawing/2014/main" id="{516CF0ED-0D38-EDF5-037C-5C9C75114939}"/>
              </a:ext>
            </a:extLst>
          </p:cNvPr>
          <p:cNvSpPr/>
          <p:nvPr/>
        </p:nvSpPr>
        <p:spPr>
          <a:xfrm>
            <a:off x="699652" y="967151"/>
            <a:ext cx="6812318" cy="1938094"/>
          </a:xfrm>
          <a:prstGeom prst="rect">
            <a:avLst/>
          </a:prstGeom>
          <a:noFill/>
          <a:ln/>
        </p:spPr>
        <p:txBody>
          <a:bodyPr wrap="square" rtlCol="0" anchor="t"/>
          <a:lstStyle/>
          <a:p>
            <a:r>
              <a:rPr lang="en-US" sz="2000" kern="1200" dirty="0">
                <a:solidFill>
                  <a:schemeClr val="bg2">
                    <a:lumMod val="25000"/>
                  </a:schemeClr>
                </a:solidFill>
                <a:effectLst/>
                <a:latin typeface="Roboto" panose="02000000000000000000" pitchFamily="2" charset="0"/>
                <a:ea typeface="Roboto" panose="02000000000000000000" pitchFamily="2" charset="0"/>
                <a:cs typeface="Roboto" panose="02000000000000000000" pitchFamily="2" charset="0"/>
              </a:rPr>
              <a:t>motor driver IC that can drive two motor simultaneously, 2 Channels .One channel is used for one motor, if we set Logical Supply Voltage equals to +5V, then -0.3V to 1.5V will be considered as Input Low Voltage and 2.3 V to 5V is taken into consider as Input High Voltage</a:t>
            </a:r>
            <a:endParaRPr lang="en-IN" sz="20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endParaRPr>
          </a:p>
          <a:p>
            <a:pPr marL="0" indent="0" algn="just">
              <a:lnSpc>
                <a:spcPts val="2799"/>
              </a:lnSpc>
              <a:buNone/>
            </a:pPr>
            <a:endParaRPr lang="en-US" sz="1750" dirty="0"/>
          </a:p>
        </p:txBody>
      </p:sp>
      <p:pic>
        <p:nvPicPr>
          <p:cNvPr id="5" name="Picture 4">
            <a:extLst>
              <a:ext uri="{FF2B5EF4-FFF2-40B4-BE49-F238E27FC236}">
                <a16:creationId xmlns:a16="http://schemas.microsoft.com/office/drawing/2014/main" id="{AD0AE8AF-553C-4EA2-3757-DCB5769A257C}"/>
              </a:ext>
            </a:extLst>
          </p:cNvPr>
          <p:cNvPicPr>
            <a:picLocks noChangeAspect="1"/>
          </p:cNvPicPr>
          <p:nvPr/>
        </p:nvPicPr>
        <p:blipFill>
          <a:blip r:embed="rId2"/>
          <a:stretch>
            <a:fillRect/>
          </a:stretch>
        </p:blipFill>
        <p:spPr>
          <a:xfrm>
            <a:off x="942085" y="2776448"/>
            <a:ext cx="4248743" cy="3000794"/>
          </a:xfrm>
          <a:prstGeom prst="rect">
            <a:avLst/>
          </a:prstGeom>
        </p:spPr>
      </p:pic>
      <p:pic>
        <p:nvPicPr>
          <p:cNvPr id="9" name="Picture 8">
            <a:extLst>
              <a:ext uri="{FF2B5EF4-FFF2-40B4-BE49-F238E27FC236}">
                <a16:creationId xmlns:a16="http://schemas.microsoft.com/office/drawing/2014/main" id="{1065787A-7FF8-C784-D1FA-093EB0D7F008}"/>
              </a:ext>
            </a:extLst>
          </p:cNvPr>
          <p:cNvPicPr>
            <a:picLocks noChangeAspect="1"/>
          </p:cNvPicPr>
          <p:nvPr/>
        </p:nvPicPr>
        <p:blipFill>
          <a:blip r:embed="rId3">
            <a:alphaModFix amt="50000"/>
          </a:blip>
          <a:stretch>
            <a:fillRect/>
          </a:stretch>
        </p:blipFill>
        <p:spPr>
          <a:xfrm rot="20809887" flipH="1">
            <a:off x="5056929" y="2945396"/>
            <a:ext cx="1653946" cy="1479364"/>
          </a:xfrm>
          <a:prstGeom prst="rect">
            <a:avLst/>
          </a:prstGeom>
        </p:spPr>
      </p:pic>
      <p:sp>
        <p:nvSpPr>
          <p:cNvPr id="10" name="Text 4">
            <a:extLst>
              <a:ext uri="{FF2B5EF4-FFF2-40B4-BE49-F238E27FC236}">
                <a16:creationId xmlns:a16="http://schemas.microsoft.com/office/drawing/2014/main" id="{2408E442-2209-3B0A-53FE-1291988CC8C1}"/>
              </a:ext>
            </a:extLst>
          </p:cNvPr>
          <p:cNvSpPr/>
          <p:nvPr/>
        </p:nvSpPr>
        <p:spPr>
          <a:xfrm>
            <a:off x="8248919" y="2796738"/>
            <a:ext cx="2777490" cy="347186"/>
          </a:xfrm>
          <a:prstGeom prst="rect">
            <a:avLst/>
          </a:prstGeom>
          <a:noFill/>
          <a:ln/>
        </p:spPr>
        <p:txBody>
          <a:bodyPr wrap="none" rtlCol="0" anchor="t"/>
          <a:lstStyle/>
          <a:p>
            <a:pPr marL="0" indent="0">
              <a:lnSpc>
                <a:spcPts val="2734"/>
              </a:lnSpc>
              <a:buNone/>
            </a:pPr>
            <a:r>
              <a:rPr lang="en-US" sz="2187" dirty="0">
                <a:solidFill>
                  <a:srgbClr val="1B1B27"/>
                </a:solidFill>
                <a:latin typeface="Raleway" pitchFamily="34" charset="0"/>
                <a:ea typeface="Raleway" pitchFamily="34" charset="-122"/>
                <a:cs typeface="Raleway" pitchFamily="34" charset="-120"/>
              </a:rPr>
              <a:t>Arduino Mega </a:t>
            </a:r>
            <a:endParaRPr lang="en-US" sz="2187" dirty="0"/>
          </a:p>
        </p:txBody>
      </p:sp>
      <p:sp>
        <p:nvSpPr>
          <p:cNvPr id="11" name="Text 3">
            <a:extLst>
              <a:ext uri="{FF2B5EF4-FFF2-40B4-BE49-F238E27FC236}">
                <a16:creationId xmlns:a16="http://schemas.microsoft.com/office/drawing/2014/main" id="{7A260E47-1C1C-A193-3E41-743C5FC6967D}"/>
              </a:ext>
            </a:extLst>
          </p:cNvPr>
          <p:cNvSpPr/>
          <p:nvPr/>
        </p:nvSpPr>
        <p:spPr>
          <a:xfrm>
            <a:off x="7854736" y="3307798"/>
            <a:ext cx="6343346" cy="1938094"/>
          </a:xfrm>
          <a:prstGeom prst="rect">
            <a:avLst/>
          </a:prstGeom>
          <a:noFill/>
          <a:ln/>
        </p:spPr>
        <p:txBody>
          <a:bodyPr wrap="square" rtlCol="0" anchor="t"/>
          <a:lstStyle/>
          <a:p>
            <a:pPr algn="just">
              <a:lnSpc>
                <a:spcPts val="2799"/>
              </a:lnSpc>
            </a:pPr>
            <a:r>
              <a:rPr lang="en-US" sz="2000" kern="1200" dirty="0">
                <a:solidFill>
                  <a:schemeClr val="bg2">
                    <a:lumMod val="25000"/>
                  </a:schemeClr>
                </a:solidFill>
                <a:effectLst/>
                <a:latin typeface="Roboto" panose="02000000000000000000" pitchFamily="2" charset="0"/>
                <a:ea typeface="Roboto" panose="02000000000000000000" pitchFamily="2" charset="0"/>
                <a:cs typeface="Roboto" panose="02000000000000000000" pitchFamily="2" charset="0"/>
              </a:rPr>
              <a:t>microcontroller consists a central processing unit, random-access memory, read-only memory, electrically erasable programmable read-only memory, input/output (I/O) lines, serial and parallel parts, timers, and other built-in peripherals, such as analog-to-digital and digital-to-analog converters.</a:t>
            </a:r>
            <a:endParaRPr lang="en-IN" sz="2000" dirty="0">
              <a:solidFill>
                <a:schemeClr val="bg2">
                  <a:lumMod val="25000"/>
                </a:schemeClr>
              </a:solidFill>
              <a:latin typeface="Roboto" panose="02000000000000000000" pitchFamily="2" charset="0"/>
              <a:ea typeface="Roboto" panose="02000000000000000000" pitchFamily="2" charset="0"/>
              <a:cs typeface="Roboto" panose="02000000000000000000" pitchFamily="2" charset="0"/>
            </a:endParaRPr>
          </a:p>
          <a:p>
            <a:pPr marL="0" indent="0" algn="just">
              <a:lnSpc>
                <a:spcPts val="2799"/>
              </a:lnSpc>
              <a:buNone/>
            </a:pPr>
            <a:endParaRPr lang="en-US" sz="1750" dirty="0"/>
          </a:p>
        </p:txBody>
      </p:sp>
      <p:pic>
        <p:nvPicPr>
          <p:cNvPr id="13" name="Picture 12">
            <a:extLst>
              <a:ext uri="{FF2B5EF4-FFF2-40B4-BE49-F238E27FC236}">
                <a16:creationId xmlns:a16="http://schemas.microsoft.com/office/drawing/2014/main" id="{9855F647-5233-C8F2-7246-08BAF1B04E48}"/>
              </a:ext>
            </a:extLst>
          </p:cNvPr>
          <p:cNvPicPr>
            <a:picLocks noChangeAspect="1"/>
          </p:cNvPicPr>
          <p:nvPr/>
        </p:nvPicPr>
        <p:blipFill>
          <a:blip r:embed="rId4"/>
          <a:stretch>
            <a:fillRect/>
          </a:stretch>
        </p:blipFill>
        <p:spPr>
          <a:xfrm>
            <a:off x="8900715" y="5615880"/>
            <a:ext cx="3463022" cy="2564508"/>
          </a:xfrm>
          <a:prstGeom prst="rect">
            <a:avLst/>
          </a:prstGeom>
        </p:spPr>
      </p:pic>
      <p:sp>
        <p:nvSpPr>
          <p:cNvPr id="16" name="Rectangle: Rounded Corners 15">
            <a:extLst>
              <a:ext uri="{FF2B5EF4-FFF2-40B4-BE49-F238E27FC236}">
                <a16:creationId xmlns:a16="http://schemas.microsoft.com/office/drawing/2014/main" id="{5021DB45-185B-60F0-A709-27DDFFE31EE1}"/>
              </a:ext>
            </a:extLst>
          </p:cNvPr>
          <p:cNvSpPr/>
          <p:nvPr/>
        </p:nvSpPr>
        <p:spPr>
          <a:xfrm>
            <a:off x="7731889" y="2796738"/>
            <a:ext cx="381964" cy="347186"/>
          </a:xfrm>
          <a:prstGeom prst="roundRect">
            <a:avLst/>
          </a:prstGeom>
          <a:solidFill>
            <a:schemeClr val="bg2">
              <a:lumMod val="75000"/>
            </a:schemeClr>
          </a:solidFill>
          <a:ln>
            <a:noFill/>
          </a:ln>
          <a:effectLst>
            <a:innerShdw blurRad="63500" dist="50800" dir="13500000">
              <a:prstClr val="black">
                <a:alpha val="50000"/>
              </a:prstClr>
            </a:innerShdw>
          </a:effectLst>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
        <p:nvSpPr>
          <p:cNvPr id="17" name="Text 4">
            <a:extLst>
              <a:ext uri="{FF2B5EF4-FFF2-40B4-BE49-F238E27FC236}">
                <a16:creationId xmlns:a16="http://schemas.microsoft.com/office/drawing/2014/main" id="{BF2ECF06-F59C-AFA9-723E-62C711E0C1C2}"/>
              </a:ext>
            </a:extLst>
          </p:cNvPr>
          <p:cNvSpPr/>
          <p:nvPr/>
        </p:nvSpPr>
        <p:spPr>
          <a:xfrm>
            <a:off x="7754403" y="2731652"/>
            <a:ext cx="846853" cy="347186"/>
          </a:xfrm>
          <a:prstGeom prst="rect">
            <a:avLst/>
          </a:prstGeom>
          <a:noFill/>
          <a:ln/>
        </p:spPr>
        <p:txBody>
          <a:bodyPr wrap="none" rtlCol="0" anchor="t"/>
          <a:lstStyle/>
          <a:p>
            <a:pPr marL="0" indent="0">
              <a:lnSpc>
                <a:spcPts val="2734"/>
              </a:lnSpc>
              <a:buNone/>
            </a:pPr>
            <a:r>
              <a:rPr lang="en-US" sz="2187" dirty="0">
                <a:solidFill>
                  <a:srgbClr val="1B1B27"/>
                </a:solidFill>
                <a:latin typeface="Raleway" pitchFamily="34" charset="0"/>
                <a:ea typeface="Raleway" pitchFamily="34" charset="-122"/>
                <a:cs typeface="Raleway" pitchFamily="34" charset="-120"/>
              </a:rPr>
              <a:t>4.</a:t>
            </a:r>
            <a:endParaRPr lang="en-US" sz="2187" dirty="0"/>
          </a:p>
        </p:txBody>
      </p:sp>
      <p:sp>
        <p:nvSpPr>
          <p:cNvPr id="18" name="Rectangle: Rounded Corners 17">
            <a:extLst>
              <a:ext uri="{FF2B5EF4-FFF2-40B4-BE49-F238E27FC236}">
                <a16:creationId xmlns:a16="http://schemas.microsoft.com/office/drawing/2014/main" id="{B054FD4A-6F2F-6D2B-B0D3-B60862CA723C}"/>
              </a:ext>
            </a:extLst>
          </p:cNvPr>
          <p:cNvSpPr/>
          <p:nvPr/>
        </p:nvSpPr>
        <p:spPr>
          <a:xfrm>
            <a:off x="635675" y="467534"/>
            <a:ext cx="381964" cy="347186"/>
          </a:xfrm>
          <a:prstGeom prst="roundRect">
            <a:avLst/>
          </a:prstGeom>
          <a:solidFill>
            <a:schemeClr val="bg2">
              <a:lumMod val="75000"/>
            </a:schemeClr>
          </a:solidFill>
          <a:ln>
            <a:noFill/>
          </a:ln>
          <a:effectLst>
            <a:innerShdw blurRad="63500" dist="50800" dir="13500000">
              <a:prstClr val="black">
                <a:alpha val="50000"/>
              </a:prstClr>
            </a:innerShdw>
          </a:effectLst>
        </p:spPr>
        <p:style>
          <a:lnRef idx="0">
            <a:scrgbClr r="0" g="0" b="0"/>
          </a:lnRef>
          <a:fillRef idx="0">
            <a:scrgbClr r="0" g="0" b="0"/>
          </a:fillRef>
          <a:effectRef idx="0">
            <a:scrgbClr r="0" g="0" b="0"/>
          </a:effectRef>
          <a:fontRef idx="minor">
            <a:schemeClr val="accent3"/>
          </a:fontRef>
        </p:style>
        <p:txBody>
          <a:bodyPr rtlCol="0" anchor="ctr"/>
          <a:lstStyle/>
          <a:p>
            <a:pPr algn="ctr"/>
            <a:endParaRPr lang="en-IN"/>
          </a:p>
        </p:txBody>
      </p:sp>
      <p:sp>
        <p:nvSpPr>
          <p:cNvPr id="19" name="Text 4">
            <a:extLst>
              <a:ext uri="{FF2B5EF4-FFF2-40B4-BE49-F238E27FC236}">
                <a16:creationId xmlns:a16="http://schemas.microsoft.com/office/drawing/2014/main" id="{D92E381F-1B06-EE48-1741-249C73C8D05D}"/>
              </a:ext>
            </a:extLst>
          </p:cNvPr>
          <p:cNvSpPr/>
          <p:nvPr/>
        </p:nvSpPr>
        <p:spPr>
          <a:xfrm>
            <a:off x="658189" y="402448"/>
            <a:ext cx="846853" cy="347186"/>
          </a:xfrm>
          <a:prstGeom prst="rect">
            <a:avLst/>
          </a:prstGeom>
          <a:noFill/>
          <a:ln/>
        </p:spPr>
        <p:txBody>
          <a:bodyPr wrap="none" rtlCol="0" anchor="t"/>
          <a:lstStyle/>
          <a:p>
            <a:pPr marL="0" indent="0">
              <a:lnSpc>
                <a:spcPts val="2734"/>
              </a:lnSpc>
              <a:buNone/>
            </a:pPr>
            <a:r>
              <a:rPr lang="en-US" sz="2187" dirty="0">
                <a:solidFill>
                  <a:srgbClr val="1B1B27"/>
                </a:solidFill>
                <a:latin typeface="Raleway" pitchFamily="34" charset="0"/>
                <a:ea typeface="Raleway" pitchFamily="34" charset="-122"/>
                <a:cs typeface="Raleway" pitchFamily="34" charset="-120"/>
              </a:rPr>
              <a:t>3.</a:t>
            </a:r>
            <a:endParaRPr lang="en-US" sz="2187" dirty="0"/>
          </a:p>
        </p:txBody>
      </p:sp>
    </p:spTree>
    <p:extLst>
      <p:ext uri="{BB962C8B-B14F-4D97-AF65-F5344CB8AC3E}">
        <p14:creationId xmlns:p14="http://schemas.microsoft.com/office/powerpoint/2010/main" val="34558596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TotalTime>
  <Words>607</Words>
  <Application>Microsoft Office PowerPoint</Application>
  <PresentationFormat>Custom</PresentationFormat>
  <Paragraphs>93</Paragraphs>
  <Slides>12</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Georgia</vt:lpstr>
      <vt:lpstr>Raleway</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Yadnynesh Dhangar</cp:lastModifiedBy>
  <cp:revision>3</cp:revision>
  <dcterms:created xsi:type="dcterms:W3CDTF">2024-03-12T06:09:25Z</dcterms:created>
  <dcterms:modified xsi:type="dcterms:W3CDTF">2024-05-11T06:42:30Z</dcterms:modified>
</cp:coreProperties>
</file>