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82" r:id="rId5"/>
    <p:sldId id="277" r:id="rId6"/>
    <p:sldId id="257" r:id="rId7"/>
    <p:sldId id="279" r:id="rId8"/>
    <p:sldId id="261" r:id="rId9"/>
    <p:sldId id="262" r:id="rId10"/>
    <p:sldId id="278" r:id="rId11"/>
    <p:sldId id="263" r:id="rId12"/>
    <p:sldId id="267" r:id="rId13"/>
    <p:sldId id="268" r:id="rId14"/>
    <p:sldId id="283" r:id="rId15"/>
    <p:sldId id="269" r:id="rId16"/>
    <p:sldId id="272" r:id="rId17"/>
    <p:sldId id="273" r:id="rId18"/>
    <p:sldId id="274" r:id="rId19"/>
    <p:sldId id="275" r:id="rId20"/>
    <p:sldId id="280" r:id="rId21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tags" Target="tags/tag1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3768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68680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4360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9998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6774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1350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8555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7278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1482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6801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2336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image" Target="../media/image2.jpeg" /><Relationship Id="rId15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CE24B-B556-4CAA-94A5-E628C79B3CB3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E4BE-05FC-4F94-B665-6766E611814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9673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Relationship Id="rId3" Type="http://schemas.openxmlformats.org/officeDocument/2006/relationships/image" Target="&#23457;&#39064;&#25351;&#23548;.tif" TargetMode="External" /><Relationship Id="rId4" Type="http://schemas.openxmlformats.org/officeDocument/2006/relationships/image" Target="../media/image1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eg" /><Relationship Id="rId3" Type="http://schemas.openxmlformats.org/officeDocument/2006/relationships/hyperlink" Target="http://www.hqjys.net/production/production_show.asp?para=&#29289;&#29702;&#20202;&#22120;&amp;page=6" TargetMode="External" /><Relationship Id="rId4" Type="http://schemas.openxmlformats.org/officeDocument/2006/relationships/image" Target="../media/image12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eg" /><Relationship Id="rId3" Type="http://schemas.openxmlformats.org/officeDocument/2006/relationships/hyperlink" Target="&#29992;&#25171;&#28857;&#35745;&#26102;&#22120;&#27979;&#36895;&#24230;.swf" TargetMode="External" /><Relationship Id="rId4" Type="http://schemas.openxmlformats.org/officeDocument/2006/relationships/image" Target="../media/image14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eg" /><Relationship Id="rId3" Type="http://schemas.openxmlformats.org/officeDocument/2006/relationships/image" Target="../media/image16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2461192" y="241672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3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  位移</a:t>
            </a:r>
            <a:endParaRPr lang="zh-CN" altLang="en-US" sz="36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4809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showMasterPhAnim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0466" name="Rectangle 2" title="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9085" y="1447800"/>
            <a:ext cx="8185638" cy="3766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2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下列关于位移和路程的说法中，正确的是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………………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（      ）</a:t>
            </a:r>
          </a:p>
          <a:p>
            <a:pPr algn="just" eaLnBrk="1" hangingPunct="1">
              <a:buFontTx/>
              <a:buNone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、位移大小和路程不一定相等，所以位移才不 等于路程</a:t>
            </a:r>
          </a:p>
          <a:p>
            <a:pPr algn="just" eaLnBrk="1" hangingPunct="1">
              <a:buFontTx/>
              <a:buNone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、位移的大小等于路程，方向由起点指向终点</a:t>
            </a:r>
          </a:p>
          <a:p>
            <a:pPr algn="just" eaLnBrk="1" hangingPunct="1">
              <a:buFontTx/>
              <a:buNone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、位移描述物体相对位置的变化，路程描述路径的长短</a:t>
            </a:r>
          </a:p>
          <a:p>
            <a:pPr algn="just" eaLnBrk="1" hangingPunct="1">
              <a:buFontTx/>
              <a:buNone/>
            </a:pP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、位移描述直线运动，路程描述曲线运动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467" name="Text Box 3" title=""/>
          <p:cNvSpPr txBox="1">
            <a:spLocks noChangeArrowheads="1"/>
          </p:cNvSpPr>
          <p:nvPr/>
        </p:nvSpPr>
        <p:spPr bwMode="auto">
          <a:xfrm>
            <a:off x="4082561" y="183466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rgbClr val="FF0066"/>
                </a:solidFill>
                <a:ea typeface="楷体_GB2312" pitchFamily="49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335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p"/>
      <p:bldP spid="1904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showMasterPhAnim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6370" name="Rectangle 2" title="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4931" y="1746738"/>
            <a:ext cx="6972300" cy="2095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）矢量：既有大小，又有方向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例如：位移、速度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）标量：只有大小，没有方向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例如：路程、时间、质量、温度等</a:t>
            </a:r>
          </a:p>
        </p:txBody>
      </p:sp>
      <p:sp>
        <p:nvSpPr>
          <p:cNvPr id="186371" name="Rectangle 3" title="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3405554" cy="5363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zh-CN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、矢量和标量</a:t>
            </a:r>
          </a:p>
        </p:txBody>
      </p:sp>
    </p:spTree>
    <p:extLst>
      <p:ext uri="{BB962C8B-B14F-4D97-AF65-F5344CB8AC3E}">
        <p14:creationId xmlns:p14="http://schemas.microsoft.com/office/powerpoint/2010/main" val="2391944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  <p:cond evt="onBegin" delay="0">
                          <p:tn val="17"/>
                        </p:cond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uiExpand="1" build="p"/>
      <p:bldP spid="18637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98693" name="Rectangle 5" title=""/>
          <p:cNvSpPr>
            <a:spLocks noChangeArrowheads="1"/>
          </p:cNvSpPr>
          <p:nvPr/>
        </p:nvSpPr>
        <p:spPr bwMode="auto">
          <a:xfrm>
            <a:off x="527173" y="3098923"/>
            <a:ext cx="219233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位置坐标：</a:t>
            </a:r>
          </a:p>
        </p:txBody>
      </p:sp>
      <p:sp>
        <p:nvSpPr>
          <p:cNvPr id="498694" name="Rectangle 6" title=""/>
          <p:cNvSpPr>
            <a:spLocks noChangeArrowheads="1"/>
          </p:cNvSpPr>
          <p:nvPr/>
        </p:nvSpPr>
        <p:spPr bwMode="auto">
          <a:xfrm>
            <a:off x="2484115" y="3054376"/>
            <a:ext cx="219233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初位置</a:t>
            </a:r>
            <a:r>
              <a:rPr lang="en-US" altLang="zh-CN" sz="28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8695" name="Rectangle 7" title=""/>
          <p:cNvSpPr>
            <a:spLocks noChangeArrowheads="1"/>
          </p:cNvSpPr>
          <p:nvPr/>
        </p:nvSpPr>
        <p:spPr bwMode="auto">
          <a:xfrm>
            <a:off x="4787335" y="3084991"/>
            <a:ext cx="214739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末位置</a:t>
            </a:r>
            <a:r>
              <a:rPr lang="en-US" altLang="zh-CN" sz="28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8696" name="Rectangle 8" title=""/>
          <p:cNvSpPr>
            <a:spLocks noChangeArrowheads="1"/>
          </p:cNvSpPr>
          <p:nvPr/>
        </p:nvSpPr>
        <p:spPr bwMode="auto">
          <a:xfrm>
            <a:off x="333742" y="4149268"/>
            <a:ext cx="355245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位置的变化（位移）：</a:t>
            </a:r>
          </a:p>
        </p:txBody>
      </p:sp>
      <p:sp>
        <p:nvSpPr>
          <p:cNvPr id="498697" name="Rectangle 9" title=""/>
          <p:cNvSpPr>
            <a:spLocks noChangeArrowheads="1"/>
          </p:cNvSpPr>
          <p:nvPr/>
        </p:nvSpPr>
        <p:spPr bwMode="auto">
          <a:xfrm>
            <a:off x="4115376" y="4149268"/>
            <a:ext cx="29527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28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 </a:t>
            </a:r>
            <a:r>
              <a: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237392" y="39658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三、直线运动的位移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 title=""/>
          <p:cNvPicPr/>
          <p:nvPr/>
        </p:nvPicPr>
        <p:blipFill>
          <a:blip r:embed="rId2">
            <a:lum bright="8000"/>
          </a:blip>
          <a:stretch>
            <a:fillRect/>
          </a:stretch>
        </p:blipFill>
        <p:spPr bwMode="auto">
          <a:xfrm>
            <a:off x="2775478" y="1714182"/>
            <a:ext cx="3457575" cy="828675"/>
          </a:xfrm>
          <a:prstGeom prst="rect">
            <a:avLst/>
          </a:prstGeom>
          <a:noFill/>
          <a:ln w="9525" cmpd="sng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507630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3" grpId="0"/>
      <p:bldP spid="498694" grpId="1"/>
      <p:bldP spid="498695" grpId="2"/>
      <p:bldP spid="498696" grpId="3"/>
      <p:bldP spid="498697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170" name="Picture 2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0336" y="1267191"/>
            <a:ext cx="6337300" cy="101917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9718" name="Rectangle 6" title=""/>
          <p:cNvSpPr>
            <a:spLocks noChangeArrowheads="1"/>
          </p:cNvSpPr>
          <p:nvPr/>
        </p:nvSpPr>
        <p:spPr bwMode="auto">
          <a:xfrm>
            <a:off x="439249" y="2922953"/>
            <a:ext cx="219233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位置坐标：</a:t>
            </a:r>
          </a:p>
        </p:txBody>
      </p:sp>
      <p:sp>
        <p:nvSpPr>
          <p:cNvPr id="499719" name="Rectangle 7" title=""/>
          <p:cNvSpPr>
            <a:spLocks noChangeArrowheads="1"/>
          </p:cNvSpPr>
          <p:nvPr/>
        </p:nvSpPr>
        <p:spPr bwMode="auto">
          <a:xfrm>
            <a:off x="5236674" y="2922953"/>
            <a:ext cx="21907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i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 10 m</a:t>
            </a:r>
          </a:p>
        </p:txBody>
      </p:sp>
      <p:sp>
        <p:nvSpPr>
          <p:cNvPr id="499720" name="Rectangle 8" title=""/>
          <p:cNvSpPr>
            <a:spLocks noChangeArrowheads="1"/>
          </p:cNvSpPr>
          <p:nvPr/>
        </p:nvSpPr>
        <p:spPr bwMode="auto">
          <a:xfrm>
            <a:off x="2631586" y="2926860"/>
            <a:ext cx="219233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i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= 30 m</a:t>
            </a:r>
          </a:p>
        </p:txBody>
      </p:sp>
      <p:sp>
        <p:nvSpPr>
          <p:cNvPr id="499721" name="Rectangle 9" title=""/>
          <p:cNvSpPr>
            <a:spLocks noChangeArrowheads="1"/>
          </p:cNvSpPr>
          <p:nvPr/>
        </p:nvSpPr>
        <p:spPr bwMode="auto">
          <a:xfrm>
            <a:off x="98913" y="3723668"/>
            <a:ext cx="42862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位置的变化（位移）：</a:t>
            </a:r>
          </a:p>
        </p:txBody>
      </p:sp>
      <p:sp>
        <p:nvSpPr>
          <p:cNvPr id="499722" name="Rectangle 10" title=""/>
          <p:cNvSpPr>
            <a:spLocks noChangeArrowheads="1"/>
          </p:cNvSpPr>
          <p:nvPr/>
        </p:nvSpPr>
        <p:spPr bwMode="auto">
          <a:xfrm>
            <a:off x="4175735" y="3783587"/>
            <a:ext cx="2952750" cy="11387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4000" b="1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i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－ </a:t>
            </a:r>
            <a:r>
              <a:rPr lang="en-US" altLang="zh-CN" sz="2800" b="1" i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defRPr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20m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11" title=""/>
          <p:cNvGrpSpPr/>
          <p:nvPr/>
        </p:nvGrpSpPr>
        <p:grpSpPr>
          <a:xfrm>
            <a:off x="6009786" y="1808529"/>
            <a:ext cx="792163" cy="1062038"/>
            <a:chOff x="2701" y="1207"/>
            <a:chExt cx="499" cy="669"/>
          </a:xfrm>
        </p:grpSpPr>
        <p:sp>
          <p:nvSpPr>
            <p:cNvPr id="499724" name="Rectangle 12"/>
            <p:cNvSpPr>
              <a:spLocks noChangeArrowheads="1"/>
            </p:cNvSpPr>
            <p:nvPr/>
          </p:nvSpPr>
          <p:spPr bwMode="auto">
            <a:xfrm>
              <a:off x="2701" y="1546"/>
              <a:ext cx="49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89" name="Line 13"/>
            <p:cNvSpPr>
              <a:spLocks noChangeShapeType="1"/>
            </p:cNvSpPr>
            <p:nvPr/>
          </p:nvSpPr>
          <p:spPr bwMode="auto">
            <a:xfrm flipH="1" flipV="1">
              <a:off x="2925" y="1207"/>
              <a:ext cx="0" cy="40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" name="Group 14" title=""/>
          <p:cNvGrpSpPr/>
          <p:nvPr/>
        </p:nvGrpSpPr>
        <p:grpSpPr>
          <a:xfrm>
            <a:off x="4280999" y="1805354"/>
            <a:ext cx="792162" cy="1062038"/>
            <a:chOff x="2701" y="1207"/>
            <a:chExt cx="499" cy="669"/>
          </a:xfrm>
        </p:grpSpPr>
        <p:sp>
          <p:nvSpPr>
            <p:cNvPr id="499727" name="Rectangle 15"/>
            <p:cNvSpPr>
              <a:spLocks noChangeArrowheads="1"/>
            </p:cNvSpPr>
            <p:nvPr/>
          </p:nvSpPr>
          <p:spPr bwMode="auto">
            <a:xfrm>
              <a:off x="2701" y="1546"/>
              <a:ext cx="49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r>
                <a:rPr lang="en-US" altLang="zh-CN" sz="2800" b="1" baseline="-25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 flipH="1" flipV="1">
              <a:off x="2925" y="1207"/>
              <a:ext cx="0" cy="40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99729" name="Line 17" title=""/>
          <p:cNvSpPr>
            <a:spLocks noChangeShapeType="1"/>
          </p:cNvSpPr>
          <p:nvPr/>
        </p:nvSpPr>
        <p:spPr bwMode="auto">
          <a:xfrm flipH="1">
            <a:off x="4687399" y="1562466"/>
            <a:ext cx="1644650" cy="0"/>
          </a:xfrm>
          <a:prstGeom prst="line">
            <a:avLst/>
          </a:prstGeom>
          <a:noFill/>
          <a:ln w="47625">
            <a:solidFill>
              <a:srgbClr val="00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18" title=""/>
          <p:cNvGrpSpPr/>
          <p:nvPr/>
        </p:nvGrpSpPr>
        <p:grpSpPr>
          <a:xfrm>
            <a:off x="4687399" y="462328"/>
            <a:ext cx="1682750" cy="831850"/>
            <a:chOff x="2925" y="474"/>
            <a:chExt cx="1060" cy="524"/>
          </a:xfrm>
        </p:grpSpPr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 flipH="1">
              <a:off x="2925" y="679"/>
              <a:ext cx="0" cy="31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83" name="Line 20"/>
            <p:cNvSpPr>
              <a:spLocks noChangeShapeType="1"/>
            </p:cNvSpPr>
            <p:nvPr/>
          </p:nvSpPr>
          <p:spPr bwMode="auto">
            <a:xfrm flipH="1">
              <a:off x="3985" y="681"/>
              <a:ext cx="0" cy="317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84" name="Line 21"/>
            <p:cNvSpPr>
              <a:spLocks noChangeShapeType="1"/>
            </p:cNvSpPr>
            <p:nvPr/>
          </p:nvSpPr>
          <p:spPr bwMode="auto">
            <a:xfrm flipH="1">
              <a:off x="2925" y="809"/>
              <a:ext cx="1036" cy="0"/>
            </a:xfrm>
            <a:prstGeom prst="line">
              <a:avLst/>
            </a:prstGeom>
            <a:noFill/>
            <a:ln w="47625">
              <a:solidFill>
                <a:srgbClr val="00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9734" name="Rectangle 22"/>
            <p:cNvSpPr>
              <a:spLocks noChangeArrowheads="1"/>
            </p:cNvSpPr>
            <p:nvPr/>
          </p:nvSpPr>
          <p:spPr bwMode="auto">
            <a:xfrm>
              <a:off x="3182" y="474"/>
              <a:ext cx="45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△</a:t>
              </a:r>
              <a:r>
                <a:rPr lang="en-US" altLang="zh-CN" sz="2800" b="1" i="1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</a:p>
          </p:txBody>
        </p:sp>
      </p:grpSp>
      <p:sp>
        <p:nvSpPr>
          <p:cNvPr id="499735" name="Text Box 23" title=""/>
          <p:cNvSpPr txBox="1">
            <a:spLocks noChangeArrowheads="1"/>
          </p:cNvSpPr>
          <p:nvPr/>
        </p:nvSpPr>
        <p:spPr bwMode="auto">
          <a:xfrm>
            <a:off x="607158" y="4981906"/>
            <a:ext cx="659923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探讨：</a:t>
            </a:r>
            <a:r>
              <a:rPr lang="en-US" altLang="zh-CN" sz="2800" b="1" err="1">
                <a:latin typeface="楷体" panose="02010609060101010101" pitchFamily="49" charset="-122"/>
                <a:ea typeface="楷体" panose="02010609060101010101" pitchFamily="49" charset="-122"/>
              </a:rPr>
              <a:t>Δ</a:t>
            </a:r>
            <a:r>
              <a:rPr lang="en-US" altLang="zh-CN" sz="4000" b="1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正、负的物理意义是什么？</a:t>
            </a:r>
          </a:p>
        </p:txBody>
      </p:sp>
      <p:sp>
        <p:nvSpPr>
          <p:cNvPr id="2" name="文本框 1" title=""/>
          <p:cNvSpPr txBox="1"/>
          <p:nvPr/>
        </p:nvSpPr>
        <p:spPr>
          <a:xfrm>
            <a:off x="1875535" y="5920112"/>
            <a:ext cx="57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位移的方向，即</a:t>
            </a:r>
            <a:r>
              <a:rPr lang="en-US" altLang="zh-CN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轴负方向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040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/>
      <p:bldP spid="499719" grpId="1"/>
      <p:bldP spid="499720" grpId="2"/>
      <p:bldP spid="499721" grpId="3"/>
      <p:bldP spid="499722" grpId="4"/>
      <p:bldP spid="499735" grpId="5"/>
      <p:bldP spid="2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内容占位符 2" title=""/>
          <p:cNvSpPr>
            <a:spLocks noGrp="1"/>
          </p:cNvSpPr>
          <p:nvPr>
            <p:ph idx="1"/>
          </p:nvPr>
        </p:nvSpPr>
        <p:spPr>
          <a:xfrm>
            <a:off x="-1" y="0"/>
            <a:ext cx="9144001" cy="39851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【例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】从一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水面距井口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4 m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的井中用水桶提水，出井口后再往上提升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1 m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，选井口处为原点，水桶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（可看作质点）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竖直向上提升的路线为</a:t>
            </a:r>
            <a:r>
              <a:rPr lang="en-US" altLang="zh-CN" b="1" i="1" smtClean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轴，向上为正方向，则水桶在水面时的位置坐标为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________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，最后水桶的位置坐标为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________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．如果选水面为坐标原点，那么水桶在水面时的位置坐标为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________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，最后水桶的位置坐标为</a:t>
            </a:r>
            <a:r>
              <a:rPr lang="en-US" altLang="zh-CN" b="1" smtClean="0">
                <a:latin typeface="宋体" pitchFamily="2" charset="-122"/>
                <a:ea typeface="宋体" pitchFamily="2" charset="-122"/>
              </a:rPr>
              <a:t>________</a:t>
            </a:r>
            <a:r>
              <a:rPr lang="zh-CN" altLang="zh-CN" b="1" smtClean="0">
                <a:latin typeface="宋体" pitchFamily="2" charset="-122"/>
                <a:ea typeface="宋体" pitchFamily="2" charset="-122"/>
              </a:rPr>
              <a:t>．</a:t>
            </a:r>
            <a:endParaRPr lang="zh-CN" altLang="zh-CN" smtClean="0">
              <a:latin typeface="宋体" pitchFamily="2" charset="-122"/>
              <a:ea typeface="宋体" pitchFamily="2" charset="-122"/>
            </a:endParaRPr>
          </a:p>
          <a:p>
            <a:endParaRPr lang="zh-CN" altLang="en-US"/>
          </a:p>
        </p:txBody>
      </p:sp>
      <p:pic>
        <p:nvPicPr>
          <p:cNvPr id="32770" name="Picture 2" title="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2574" y="3821191"/>
            <a:ext cx="6332560" cy="2832093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32771" name="Picture 3" title=""/>
          <p:cNvPicPr>
            <a:picLocks noChangeAspect="1" noChangeArrowheads="1"/>
          </p:cNvPicPr>
          <p:nvPr/>
        </p:nvPicPr>
        <p:blipFill>
          <a:blip r:embed="rId4" r:link="rId3"/>
          <a:stretch>
            <a:fillRect/>
          </a:stretch>
        </p:blipFill>
        <p:spPr bwMode="auto">
          <a:xfrm>
            <a:off x="272955" y="3916907"/>
            <a:ext cx="1581150" cy="4191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矩形 7" title=""/>
          <p:cNvSpPr/>
          <p:nvPr/>
        </p:nvSpPr>
        <p:spPr>
          <a:xfrm>
            <a:off x="2148324" y="1812811"/>
            <a:ext cx="1292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－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4 m</a:t>
            </a:r>
            <a:r>
              <a:rPr lang="zh-CN" altLang="en-US" sz="1400" b="1" smtClean="0">
                <a:solidFill>
                  <a:prstClr val="black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　</a:t>
            </a:r>
            <a:endParaRPr lang="zh-CN" altLang="en-US"/>
          </a:p>
        </p:txBody>
      </p:sp>
      <p:sp>
        <p:nvSpPr>
          <p:cNvPr id="9" name="矩形 8" title=""/>
          <p:cNvSpPr/>
          <p:nvPr/>
        </p:nvSpPr>
        <p:spPr>
          <a:xfrm>
            <a:off x="7458897" y="1866336"/>
            <a:ext cx="753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1 m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矩形 9" title=""/>
          <p:cNvSpPr/>
          <p:nvPr/>
        </p:nvSpPr>
        <p:spPr>
          <a:xfrm>
            <a:off x="908756" y="300021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0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1" name="矩形 10" title=""/>
          <p:cNvSpPr/>
          <p:nvPr/>
        </p:nvSpPr>
        <p:spPr>
          <a:xfrm>
            <a:off x="5598990" y="3012890"/>
            <a:ext cx="1114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357188" fontAlgn="base">
              <a:spcBef>
                <a:spcPct val="0"/>
              </a:spcBef>
              <a:spcAft>
                <a:spcPct val="0"/>
              </a:spcAft>
              <a:tabLst>
                <a:tab pos="2933700"/>
              </a:tabLs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cs typeface="Times New Roman" pitchFamily="18" charset="0"/>
              </a:rPr>
              <a:t>5 m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578" name="Rectangle 2" title=""/>
          <p:cNvSpPr>
            <a:spLocks noGrp="1" noRot="1" noChangeArrowheads="1"/>
          </p:cNvSpPr>
          <p:nvPr>
            <p:ph type="title"/>
          </p:nvPr>
        </p:nvSpPr>
        <p:spPr>
          <a:xfrm>
            <a:off x="200269" y="256816"/>
            <a:ext cx="4160227" cy="692151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四、位移</a:t>
            </a:r>
            <a:r>
              <a:rPr lang="en-US" altLang="zh-CN" sz="32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32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时间图像</a:t>
            </a:r>
            <a:endParaRPr lang="zh-CN" altLang="en-US" sz="3200" b="1" smtClean="0">
              <a:solidFill>
                <a:srgbClr val="CC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5859" name="Text Box 3" title=""/>
          <p:cNvSpPr txBox="1">
            <a:spLocks noChangeArrowheads="1"/>
          </p:cNvSpPr>
          <p:nvPr/>
        </p:nvSpPr>
        <p:spPr bwMode="auto">
          <a:xfrm>
            <a:off x="201856" y="1249004"/>
            <a:ext cx="8569325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Font typeface="Wingdings" pitchFamily="2" charset="2"/>
              <a:buNone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图所示甲、乙两质点的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x—t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图象；谁运动得比较快？</a:t>
            </a:r>
          </a:p>
        </p:txBody>
      </p:sp>
      <p:grpSp>
        <p:nvGrpSpPr>
          <p:cNvPr id="22" name="组合 21" title=""/>
          <p:cNvGrpSpPr/>
          <p:nvPr/>
        </p:nvGrpSpPr>
        <p:grpSpPr>
          <a:xfrm>
            <a:off x="983884" y="2500679"/>
            <a:ext cx="5064125" cy="3267075"/>
            <a:chOff x="983884" y="2500679"/>
            <a:chExt cx="5064125" cy="3267075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1479823" y="5372444"/>
              <a:ext cx="34798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V="1">
              <a:off x="1493471" y="2878504"/>
              <a:ext cx="1588" cy="254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1493471" y="3484929"/>
              <a:ext cx="30686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4562109" y="3484929"/>
              <a:ext cx="1587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2926984" y="3484929"/>
              <a:ext cx="1587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1493471" y="3484929"/>
              <a:ext cx="1433513" cy="190500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V="1">
              <a:off x="1490296" y="3481754"/>
              <a:ext cx="3070225" cy="190341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095009" y="2500679"/>
              <a:ext cx="612775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x/m</a:t>
              </a:r>
              <a:endParaRPr lang="en-US" altLang="zh-CN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2722196" y="5304204"/>
              <a:ext cx="6127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lang="en-US" altLang="zh-CN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4360496" y="5304204"/>
              <a:ext cx="612775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30</a:t>
              </a:r>
              <a:endParaRPr lang="en-US" altLang="zh-CN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983884" y="3262679"/>
              <a:ext cx="614362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90</a:t>
              </a:r>
              <a:endParaRPr lang="en-US" altLang="zh-CN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209434" y="3484929"/>
              <a:ext cx="6127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甲</a:t>
              </a:r>
              <a:endParaRPr lang="zh-CN" altLang="en-US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009659" y="3786554"/>
              <a:ext cx="612775" cy="636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乙</a:t>
              </a:r>
              <a:endParaRPr lang="zh-CN" altLang="en-US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>
              <a:off x="1495059" y="4466004"/>
              <a:ext cx="1431925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5111384" y="5135929"/>
              <a:ext cx="936625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t/s</a:t>
              </a:r>
              <a:endParaRPr lang="en-US" altLang="zh-CN" sz="2800" b="1" u="sng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" name="Group 19" title=""/>
          <p:cNvGrpSpPr/>
          <p:nvPr/>
        </p:nvGrpSpPr>
        <p:grpSpPr>
          <a:xfrm>
            <a:off x="4824047" y="3319829"/>
            <a:ext cx="2508250" cy="1816100"/>
            <a:chOff x="3447" y="2214"/>
            <a:chExt cx="1580" cy="1144"/>
          </a:xfrm>
        </p:grpSpPr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176" y="2214"/>
              <a:ext cx="851" cy="1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此运动为匀速直线运动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H="1">
              <a:off x="3447" y="2457"/>
              <a:ext cx="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737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6610" name="Rectangle 2" title=""/>
          <p:cNvSpPr>
            <a:spLocks noGrp="1" noRot="1" noChangeArrowheads="1"/>
          </p:cNvSpPr>
          <p:nvPr>
            <p:ph type="title"/>
          </p:nvPr>
        </p:nvSpPr>
        <p:spPr>
          <a:xfrm>
            <a:off x="470267" y="373918"/>
            <a:ext cx="4057771" cy="59323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五、位移和时间的测量</a:t>
            </a:r>
          </a:p>
        </p:txBody>
      </p:sp>
      <p:sp>
        <p:nvSpPr>
          <p:cNvPr id="196611" name="Rectangle 3" title=""/>
          <p:cNvSpPr>
            <a:spLocks noGrp="1" noRot="1" noChangeArrowheads="1"/>
          </p:cNvSpPr>
          <p:nvPr>
            <p:ph type="body" idx="1"/>
          </p:nvPr>
        </p:nvSpPr>
        <p:spPr>
          <a:xfrm>
            <a:off x="1078035" y="4546600"/>
            <a:ext cx="3240088" cy="6492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电磁打点计时器</a:t>
            </a:r>
          </a:p>
        </p:txBody>
      </p:sp>
      <p:pic>
        <p:nvPicPr>
          <p:cNvPr id="196614" name="Picture 6" title="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05" y="1412875"/>
            <a:ext cx="4032250" cy="29606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5" name="Picture 7" title="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532" y="1412875"/>
            <a:ext cx="3944937" cy="29591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17" name="Rectangle 9" title=""/>
          <p:cNvSpPr>
            <a:spLocks noChangeArrowheads="1"/>
          </p:cNvSpPr>
          <p:nvPr/>
        </p:nvSpPr>
        <p:spPr bwMode="auto">
          <a:xfrm>
            <a:off x="5615232" y="4532923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电火花计时器</a:t>
            </a:r>
          </a:p>
        </p:txBody>
      </p:sp>
    </p:spTree>
    <p:extLst>
      <p:ext uri="{BB962C8B-B14F-4D97-AF65-F5344CB8AC3E}">
        <p14:creationId xmlns:p14="http://schemas.microsoft.com/office/powerpoint/2010/main" val="93044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  <p:bldP spid="1966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3779" name="Rectangle 3" title=""/>
          <p:cNvSpPr>
            <a:spLocks noGrp="1" noRot="1" noChangeArrowheads="1"/>
          </p:cNvSpPr>
          <p:nvPr>
            <p:ph type="body" idx="1"/>
          </p:nvPr>
        </p:nvSpPr>
        <p:spPr>
          <a:xfrm>
            <a:off x="387717" y="801962"/>
            <a:ext cx="5057042" cy="1840951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、电磁打点计时器</a:t>
            </a:r>
          </a:p>
          <a:p>
            <a:pPr marL="0" indent="0" eaLnBrk="1" hangingPunct="1">
              <a:buNone/>
              <a:defRPr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）结构    </a:t>
            </a:r>
            <a:b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）原理</a:t>
            </a:r>
            <a:b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工作电压：</a:t>
            </a:r>
            <a:r>
              <a:rPr lang="en-US" altLang="zh-CN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4-6V</a:t>
            </a:r>
            <a:endParaRPr lang="zh-CN" altLang="en-US" b="1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3780" name="Picture 4" title="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2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5"/>
          <a:stretch>
            <a:fillRect/>
          </a:stretch>
        </p:blipFill>
        <p:spPr bwMode="auto">
          <a:xfrm>
            <a:off x="2916238" y="2866415"/>
            <a:ext cx="5976937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83" name="AutoShape 7" title=""/>
          <p:cNvSpPr>
            <a:spLocks noChangeArrowheads="1"/>
          </p:cNvSpPr>
          <p:nvPr/>
        </p:nvSpPr>
        <p:spPr bwMode="auto">
          <a:xfrm>
            <a:off x="1258888" y="3644900"/>
            <a:ext cx="1873250" cy="1223963"/>
          </a:xfrm>
          <a:prstGeom prst="cloudCallout">
            <a:avLst>
              <a:gd name="adj1" fmla="val 44829"/>
              <a:gd name="adj2" fmla="val -96694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直流？</a:t>
            </a:r>
            <a:b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交流？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731500" y="11391900"/>
            <a:ext cx="0" cy="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39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  <p:bldP spid="20378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7635" name="Rectangle 3" title=""/>
          <p:cNvSpPr>
            <a:spLocks noGrp="1" noRot="1" noChangeArrowheads="1"/>
          </p:cNvSpPr>
          <p:nvPr>
            <p:ph type="body" idx="1"/>
          </p:nvPr>
        </p:nvSpPr>
        <p:spPr>
          <a:xfrm>
            <a:off x="443523" y="934671"/>
            <a:ext cx="4049346" cy="3417521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、电火花计时器</a:t>
            </a:r>
          </a:p>
          <a:p>
            <a:pPr marL="0" indent="0" eaLnBrk="1" hangingPunct="1">
              <a:buNone/>
              <a:defRPr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）构造：</a:t>
            </a:r>
            <a:b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）原理：</a:t>
            </a:r>
          </a:p>
          <a:p>
            <a:pPr marL="0" indent="0" eaLnBrk="1" hangingPunct="1">
              <a:buNone/>
              <a:defRPr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脉冲电流经</a:t>
            </a:r>
            <a:b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放电针、</a:t>
            </a:r>
            <a:b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墨粉纸盘放电</a:t>
            </a:r>
          </a:p>
          <a:p>
            <a:pPr marL="0" indent="0" eaLnBrk="1" hangingPunct="1">
              <a:buNone/>
              <a:defRPr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工作电压：</a:t>
            </a:r>
            <a:r>
              <a:rPr lang="en-US" altLang="zh-CN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220V</a:t>
            </a:r>
          </a:p>
        </p:txBody>
      </p:sp>
      <p:pic>
        <p:nvPicPr>
          <p:cNvPr id="197636" name="Picture 4" title="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" b="12102"/>
          <a:stretch>
            <a:fillRect/>
          </a:stretch>
        </p:blipFill>
        <p:spPr bwMode="auto">
          <a:xfrm>
            <a:off x="4792663" y="4018940"/>
            <a:ext cx="3097212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7" name="Picture 5" title="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8"/>
          <a:stretch>
            <a:fillRect/>
          </a:stretch>
        </p:blipFill>
        <p:spPr bwMode="auto">
          <a:xfrm>
            <a:off x="4004531" y="836613"/>
            <a:ext cx="45386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9" name="AutoShape 7" title=""/>
          <p:cNvSpPr>
            <a:spLocks noChangeArrowheads="1"/>
          </p:cNvSpPr>
          <p:nvPr/>
        </p:nvSpPr>
        <p:spPr bwMode="auto">
          <a:xfrm>
            <a:off x="5149850" y="3141663"/>
            <a:ext cx="1943100" cy="647700"/>
          </a:xfrm>
          <a:prstGeom prst="wedgeRoundRectCallout">
            <a:avLst>
              <a:gd name="adj1" fmla="val 37171"/>
              <a:gd name="adj2" fmla="val -150736"/>
              <a:gd name="adj3" fmla="val 16667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尖端放电</a:t>
            </a:r>
          </a:p>
        </p:txBody>
      </p:sp>
    </p:spTree>
    <p:extLst>
      <p:ext uri="{BB962C8B-B14F-4D97-AF65-F5344CB8AC3E}">
        <p14:creationId xmlns:p14="http://schemas.microsoft.com/office/powerpoint/2010/main" val="142207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  <p:bldP spid="19763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 title=""/>
          <p:cNvSpPr>
            <a:spLocks noGrp="1" noChangeArrowheads="1"/>
          </p:cNvSpPr>
          <p:nvPr>
            <p:ph type="body" idx="1"/>
          </p:nvPr>
        </p:nvSpPr>
        <p:spPr>
          <a:xfrm>
            <a:off x="114300" y="313105"/>
            <a:ext cx="4062046" cy="603250"/>
          </a:xfrm>
        </p:spPr>
        <p:txBody>
          <a:bodyPr/>
          <a:lstStyle/>
          <a:p>
            <a:pPr indent="722313" eaLnBrk="1" hangingPunct="1">
              <a:buFontTx/>
              <a:buNone/>
              <a:defRPr/>
            </a:pPr>
            <a:r>
              <a:rPr lang="zh-CN" altLang="en-US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两种计时器的比较：</a:t>
            </a:r>
          </a:p>
        </p:txBody>
      </p:sp>
      <p:graphicFrame>
        <p:nvGraphicFramePr>
          <p:cNvPr id="11267" name="Group 3" title="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25321"/>
              </p:ext>
            </p:extLst>
          </p:nvPr>
        </p:nvGraphicFramePr>
        <p:xfrm>
          <a:off x="783126" y="1166813"/>
          <a:ext cx="8064500" cy="4926285"/>
        </p:xfrm>
        <a:graphic>
          <a:graphicData uri="http://schemas.openxmlformats.org/drawingml/2006/table">
            <a:tbl>
              <a:tblPr/>
              <a:tblGrid>
                <a:gridCol w="169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3">
                <a:tc>
                  <a:txBody>
                    <a:bodyPr vert="horz" wrap="square"/>
                    <a:lstStyle/>
                    <a:p>
                      <a:pPr marL="722313" marR="0" lvl="0" indent="0" algn="just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电磁打点计时器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电火花计时器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12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电源性质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4-6V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左右交流电源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220V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交流电源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频率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50Hz)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12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打点频率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打点时间间隔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0.02s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、频率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50Hz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打点时间间隔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0.02s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、频率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50Hz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12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打点方式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振针通过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复写纸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在纸带上打点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火花放电使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墨粉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在纸带上成点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510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阻力来源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纸带与限位孔、限位盘的摩擦；振针与纸带打点接触时的摩擦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纸带与限位孔、限位盘的摩擦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9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精确比较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 vert="horz" wrap="squar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电火花计时器比电磁打点计时器更精确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 vert="horz" wrap="square"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59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55400" y="10591800"/>
            <a:ext cx="342900" cy="2667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108129238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158263" y="1620981"/>
            <a:ext cx="5609492" cy="2677656"/>
          </a:xfrm>
          <a:prstGeom prst="rect">
            <a:avLst/>
          </a:prstGeom>
          <a:solidFill>
            <a:srgbClr val="EEF1F7"/>
          </a:solidFill>
        </p:spPr>
        <p:txBody>
          <a:bodyPr wrap="square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讨论物体位置随时间的变化，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就要涉及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位置、时间等概念。如果要准确地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一辆行驶在北京长安街上的汽车所处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的位置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，你认为应该采用什么方法?你对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是怎样认识的?</a:t>
            </a: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8" t="7995" r="1527" b="8456"/>
          <a:stretch>
            <a:fillRect/>
          </a:stretch>
        </p:blipFill>
        <p:spPr>
          <a:xfrm>
            <a:off x="5767755" y="1620982"/>
            <a:ext cx="3376245" cy="2677656"/>
          </a:xfrm>
          <a:prstGeom prst="rect">
            <a:avLst/>
          </a:prstGeom>
        </p:spPr>
      </p:pic>
      <p:pic>
        <p:nvPicPr>
          <p:cNvPr id="2050" name="Picture 2" title="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10225" y="1591790"/>
            <a:ext cx="3533775" cy="271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6226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 title=""/>
          <p:cNvSpPr txBox="1"/>
          <p:nvPr/>
        </p:nvSpPr>
        <p:spPr>
          <a:xfrm>
            <a:off x="250613" y="128693"/>
            <a:ext cx="196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六、小结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 title=""/>
          <p:cNvSpPr txBox="1"/>
          <p:nvPr/>
        </p:nvSpPr>
        <p:spPr>
          <a:xfrm>
            <a:off x="243839" y="602828"/>
            <a:ext cx="8900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一、时刻和时间间隔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、时间间隔是两时刻之间的间隔，在时间轴上对应一线段，间隔的长短可不同。</a:t>
            </a:r>
          </a:p>
          <a:p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、时刻是一瞬间，不同时刻有先后之分，在时间轴上对应一个点。</a:t>
            </a:r>
          </a:p>
        </p:txBody>
      </p:sp>
      <p:sp>
        <p:nvSpPr>
          <p:cNvPr id="6" name="TextBox 5" title=""/>
          <p:cNvSpPr txBox="1"/>
          <p:nvPr/>
        </p:nvSpPr>
        <p:spPr>
          <a:xfrm>
            <a:off x="203199" y="1517226"/>
            <a:ext cx="8669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二、位置和位移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、位置：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通过一维直线坐标系确定质点所在的位置。</a:t>
            </a:r>
          </a:p>
          <a:p>
            <a:r>
              <a:rPr 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、路程：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）物理意义：表示物体运动轨迹的长度；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）大小：按运动轨迹计算的实际长度；</a:t>
            </a: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）标、矢量：标量，只有大小，没有方向。</a:t>
            </a:r>
          </a:p>
          <a:p>
            <a:r>
              <a:rPr 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、位移：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）物理意义：表示物体的位置变化；</a:t>
            </a: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）大小：物体由初位置到末位置的距离，与运动轨迹无关； </a:t>
            </a: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）标、矢量：矢量，方向由初位置指向末位置。</a:t>
            </a:r>
          </a:p>
          <a:p>
            <a:r>
              <a:rPr 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、矢量：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既有大小又有方向的物理量叫矢量。矢量的“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” “一”号不表示矢量的大小，只表示矢量的方向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与规定的正方向相同或相反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，故矢量比较大小看绝对值。</a:t>
            </a:r>
          </a:p>
        </p:txBody>
      </p:sp>
      <p:sp>
        <p:nvSpPr>
          <p:cNvPr id="7" name="TextBox 6" title=""/>
          <p:cNvSpPr txBox="1"/>
          <p:nvPr/>
        </p:nvSpPr>
        <p:spPr>
          <a:xfrm>
            <a:off x="277707" y="4937761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三、直线运动的位移：</a:t>
            </a:r>
            <a:r>
              <a:rPr lang="zh-CN" altLang="en-US" sz="1100" b="1" smtClean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x=x</a:t>
            </a:r>
            <a:r>
              <a:rPr lang="en-US" altLang="zh-CN" b="1" baseline="-2500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-x</a:t>
            </a:r>
            <a:r>
              <a:rPr lang="en-US" altLang="zh-CN" sz="1600" b="1" baseline="-2500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 title=""/>
          <p:cNvSpPr txBox="1"/>
          <p:nvPr/>
        </p:nvSpPr>
        <p:spPr>
          <a:xfrm>
            <a:off x="284480" y="5317068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四、位移</a:t>
            </a:r>
            <a:r>
              <a:rPr 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时间图像</a:t>
            </a: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物体在每一时刻的位置或每一时间间隔的位移可以用图像直观表示。</a:t>
            </a:r>
          </a:p>
        </p:txBody>
      </p:sp>
      <p:sp>
        <p:nvSpPr>
          <p:cNvPr id="11" name="TextBox 10" title=""/>
          <p:cNvSpPr txBox="1"/>
          <p:nvPr/>
        </p:nvSpPr>
        <p:spPr>
          <a:xfrm>
            <a:off x="304799" y="5960533"/>
            <a:ext cx="8588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五、位移和时间的测量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打点计时器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电磁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打点计时器：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交流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4-6V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、电火花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打点计时器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：交流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220V)</a:t>
            </a:r>
          </a:p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 周期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0.02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秒，频率</a:t>
            </a:r>
            <a:r>
              <a:rPr 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50Hz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0227" name="Rectangle 3" title=""/>
          <p:cNvSpPr>
            <a:spLocks noGrp="1" noChangeArrowheads="1"/>
          </p:cNvSpPr>
          <p:nvPr>
            <p:ph type="title"/>
          </p:nvPr>
        </p:nvSpPr>
        <p:spPr bwMode="auto">
          <a:xfrm>
            <a:off x="312983" y="335696"/>
            <a:ext cx="3818792" cy="5294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zh-CN" altLang="en-US" sz="3200" b="1" smtClean="0">
                <a:latin typeface="楷体" panose="02010609060101010101" pitchFamily="49" charset="-122"/>
                <a:ea typeface="楷体" panose="02010609060101010101" pitchFamily="49" charset="-122"/>
              </a:rPr>
              <a:t>一、时刻和时间间隔</a:t>
            </a:r>
          </a:p>
        </p:txBody>
      </p:sp>
      <p:grpSp>
        <p:nvGrpSpPr>
          <p:cNvPr id="180235" name="Group 11" title=""/>
          <p:cNvGrpSpPr/>
          <p:nvPr/>
        </p:nvGrpSpPr>
        <p:grpSpPr>
          <a:xfrm>
            <a:off x="1279037" y="2635740"/>
            <a:ext cx="5705475" cy="1038225"/>
            <a:chOff x="998" y="2251"/>
            <a:chExt cx="3560" cy="720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998" y="2515"/>
              <a:ext cx="3220" cy="1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2" name="Line 13"/>
            <p:cNvSpPr>
              <a:spLocks noChangeShapeType="1"/>
            </p:cNvSpPr>
            <p:nvPr/>
          </p:nvSpPr>
          <p:spPr bwMode="auto">
            <a:xfrm flipH="1">
              <a:off x="1156" y="2332"/>
              <a:ext cx="0" cy="18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3" name="Line 14"/>
            <p:cNvSpPr>
              <a:spLocks noChangeShapeType="1"/>
            </p:cNvSpPr>
            <p:nvPr/>
          </p:nvSpPr>
          <p:spPr bwMode="auto">
            <a:xfrm flipH="1">
              <a:off x="2244" y="2251"/>
              <a:ext cx="1" cy="263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4" name="Line 15"/>
            <p:cNvSpPr>
              <a:spLocks noChangeShapeType="1"/>
            </p:cNvSpPr>
            <p:nvPr/>
          </p:nvSpPr>
          <p:spPr bwMode="auto">
            <a:xfrm flipH="1">
              <a:off x="3332" y="2297"/>
              <a:ext cx="1" cy="21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 flipH="1">
              <a:off x="1700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 flipH="1">
              <a:off x="1428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7" name="Line 18"/>
            <p:cNvSpPr>
              <a:spLocks noChangeShapeType="1"/>
            </p:cNvSpPr>
            <p:nvPr/>
          </p:nvSpPr>
          <p:spPr bwMode="auto">
            <a:xfrm flipH="1">
              <a:off x="1972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8" name="Line 19"/>
            <p:cNvSpPr>
              <a:spLocks noChangeShapeType="1"/>
            </p:cNvSpPr>
            <p:nvPr/>
          </p:nvSpPr>
          <p:spPr bwMode="auto">
            <a:xfrm flipH="1">
              <a:off x="2789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19" name="Line 20"/>
            <p:cNvSpPr>
              <a:spLocks noChangeShapeType="1"/>
            </p:cNvSpPr>
            <p:nvPr/>
          </p:nvSpPr>
          <p:spPr bwMode="auto">
            <a:xfrm flipH="1">
              <a:off x="2517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20" name="Line 21"/>
            <p:cNvSpPr>
              <a:spLocks noChangeShapeType="1"/>
            </p:cNvSpPr>
            <p:nvPr/>
          </p:nvSpPr>
          <p:spPr bwMode="auto">
            <a:xfrm flipH="1">
              <a:off x="3061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 flipH="1">
              <a:off x="1156" y="2251"/>
              <a:ext cx="0" cy="26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 flipH="1">
              <a:off x="3605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 flipH="1">
              <a:off x="3877" y="2378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24" name="Text Box 27"/>
            <p:cNvSpPr txBox="1">
              <a:spLocks noChangeArrowheads="1"/>
            </p:cNvSpPr>
            <p:nvPr/>
          </p:nvSpPr>
          <p:spPr bwMode="auto">
            <a:xfrm>
              <a:off x="3832" y="2559"/>
              <a:ext cx="72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t/h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2108" y="2569"/>
              <a:ext cx="363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3152" y="2569"/>
              <a:ext cx="49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dir="2700000" dist="35921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</a:p>
          </p:txBody>
        </p:sp>
      </p:grpSp>
      <p:sp>
        <p:nvSpPr>
          <p:cNvPr id="180272" name="Rectangle 48" title=""/>
          <p:cNvSpPr>
            <a:spLocks noChangeArrowheads="1"/>
          </p:cNvSpPr>
          <p:nvPr/>
        </p:nvSpPr>
        <p:spPr bwMode="auto">
          <a:xfrm>
            <a:off x="312982" y="5370977"/>
            <a:ext cx="84248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FF33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．时间间隔：是指两时刻的</a:t>
            </a:r>
            <a:r>
              <a:rPr lang="zh-CN" altLang="en-US" sz="3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间隔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，在表示时间的数轴上用</a:t>
            </a:r>
            <a:r>
              <a:rPr lang="zh-CN" altLang="en-US" sz="3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线段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来表示．时间间隔简称时间．</a:t>
            </a:r>
          </a:p>
        </p:txBody>
      </p:sp>
      <p:sp>
        <p:nvSpPr>
          <p:cNvPr id="180273" name="Rectangle 49" title=""/>
          <p:cNvSpPr>
            <a:spLocks noChangeArrowheads="1"/>
          </p:cNvSpPr>
          <p:nvPr/>
        </p:nvSpPr>
        <p:spPr bwMode="auto">
          <a:xfrm>
            <a:off x="312983" y="4300652"/>
            <a:ext cx="842486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FF33"/>
                </a:solidFill>
                <a:prstDash val="lgDash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．时刻：是指某一</a:t>
            </a:r>
            <a:r>
              <a:rPr lang="zh-CN" altLang="en-US" sz="3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瞬时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，在表示时间的数轴上，用</a:t>
            </a:r>
            <a:r>
              <a:rPr lang="zh-CN" altLang="en-US" sz="3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来表示．</a:t>
            </a:r>
          </a:p>
        </p:txBody>
      </p:sp>
      <p:sp>
        <p:nvSpPr>
          <p:cNvPr id="2" name="文本框 1" title=""/>
          <p:cNvSpPr txBox="1">
            <a:spLocks noChangeArrowheads="1"/>
          </p:cNvSpPr>
          <p:nvPr/>
        </p:nvSpPr>
        <p:spPr bwMode="auto">
          <a:xfrm>
            <a:off x="1322694" y="3103563"/>
            <a:ext cx="388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34" title=""/>
          <p:cNvSpPr txBox="1">
            <a:spLocks noChangeArrowheads="1"/>
          </p:cNvSpPr>
          <p:nvPr/>
        </p:nvSpPr>
        <p:spPr bwMode="auto">
          <a:xfrm>
            <a:off x="2578408" y="1130154"/>
            <a:ext cx="52324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上课</a:t>
            </a:r>
            <a:endParaRPr kumimoji="0" lang="zh-CN" altLang="en-US" sz="2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8" title=""/>
          <p:cNvSpPr>
            <a:spLocks noChangeShapeType="1"/>
          </p:cNvSpPr>
          <p:nvPr/>
        </p:nvSpPr>
        <p:spPr bwMode="auto">
          <a:xfrm>
            <a:off x="2823675" y="2067414"/>
            <a:ext cx="1587" cy="55721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36" title=""/>
          <p:cNvSpPr txBox="1">
            <a:spLocks noChangeArrowheads="1"/>
          </p:cNvSpPr>
          <p:nvPr/>
        </p:nvSpPr>
        <p:spPr bwMode="auto">
          <a:xfrm>
            <a:off x="3913493" y="1132377"/>
            <a:ext cx="436563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下课</a:t>
            </a:r>
          </a:p>
        </p:txBody>
      </p:sp>
      <p:sp>
        <p:nvSpPr>
          <p:cNvPr id="52" name="Line 9" title=""/>
          <p:cNvSpPr>
            <a:spLocks noChangeShapeType="1"/>
          </p:cNvSpPr>
          <p:nvPr/>
        </p:nvSpPr>
        <p:spPr bwMode="auto">
          <a:xfrm flipH="1">
            <a:off x="4131775" y="2061831"/>
            <a:ext cx="0" cy="550096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46" title=""/>
          <p:cNvSpPr txBox="1">
            <a:spLocks noChangeArrowheads="1"/>
          </p:cNvSpPr>
          <p:nvPr/>
        </p:nvSpPr>
        <p:spPr bwMode="auto">
          <a:xfrm>
            <a:off x="2971312" y="3675552"/>
            <a:ext cx="116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45min</a:t>
            </a:r>
          </a:p>
        </p:txBody>
      </p:sp>
      <p:sp>
        <p:nvSpPr>
          <p:cNvPr id="54" name="Line 42" title=""/>
          <p:cNvSpPr>
            <a:spLocks noChangeShapeType="1"/>
          </p:cNvSpPr>
          <p:nvPr/>
        </p:nvSpPr>
        <p:spPr bwMode="auto">
          <a:xfrm flipH="1">
            <a:off x="2825262" y="3675552"/>
            <a:ext cx="1308100" cy="0"/>
          </a:xfrm>
          <a:prstGeom prst="line">
            <a:avLst/>
          </a:prstGeom>
          <a:noFill/>
          <a:ln w="44450">
            <a:solidFill>
              <a:srgbClr val="FF99CC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39" title=""/>
          <p:cNvSpPr>
            <a:spLocks noChangeShapeType="1"/>
          </p:cNvSpPr>
          <p:nvPr/>
        </p:nvSpPr>
        <p:spPr bwMode="auto">
          <a:xfrm>
            <a:off x="2823675" y="3151677"/>
            <a:ext cx="1588" cy="841625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40" title=""/>
          <p:cNvSpPr>
            <a:spLocks noChangeShapeType="1"/>
          </p:cNvSpPr>
          <p:nvPr/>
        </p:nvSpPr>
        <p:spPr bwMode="auto">
          <a:xfrm flipH="1">
            <a:off x="4131775" y="3151677"/>
            <a:ext cx="0" cy="848824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779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72" grpId="1"/>
      <p:bldP spid="180273" grpId="2"/>
      <p:bldP spid="2" grpId="3"/>
      <p:bldP spid="49" grpId="4"/>
      <p:bldP spid="50" grpId="5" animBg="1"/>
      <p:bldP spid="51" grpId="6"/>
      <p:bldP spid="52" grpId="7" animBg="1"/>
      <p:bldP spid="53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916" name="Rectangle 4" title=""/>
          <p:cNvSpPr>
            <a:spLocks noGrp="1" noChangeArrowheads="1"/>
          </p:cNvSpPr>
          <p:nvPr>
            <p:ph type="body" idx="1"/>
          </p:nvPr>
        </p:nvSpPr>
        <p:spPr>
          <a:xfrm>
            <a:off x="179388" y="115888"/>
            <a:ext cx="8280400" cy="28797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rgbClr val="996600"/>
                </a:solidFill>
                <a:latin typeface="Times New Roman" panose="02020603050405020304" pitchFamily="18" charset="0"/>
                <a:sym typeface="Wingdings" pitchFamily="2" charset="2"/>
              </a:rPr>
              <a:t></a:t>
            </a:r>
            <a:r>
              <a:rPr lang="zh-CN" altLang="en-US" b="1">
                <a:solidFill>
                  <a:srgbClr val="996600"/>
                </a:solidFill>
                <a:latin typeface="Times New Roman" panose="02020603050405020304" pitchFamily="18" charset="0"/>
              </a:rPr>
              <a:t>应用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请判断 以下各词是指</a:t>
            </a:r>
            <a:r>
              <a:rPr lang="zh-CN" altLang="en-US" sz="2800">
                <a:latin typeface="Times New Roman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时间间隔</a:t>
            </a:r>
            <a:r>
              <a:rPr lang="zh-CN" altLang="en-US" sz="2800">
                <a:latin typeface="Times New Roman"/>
                <a:ea typeface="黑体" pitchFamily="2" charset="-122"/>
              </a:rPr>
              <a:t>”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还是</a:t>
            </a:r>
            <a:r>
              <a:rPr lang="zh-CN" altLang="en-US" sz="2800">
                <a:latin typeface="Times New Roman"/>
                <a:ea typeface="黑体" pitchFamily="2" charset="-122"/>
              </a:rPr>
              <a:t>“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时刻</a:t>
            </a:r>
            <a:r>
              <a:rPr lang="zh-CN" altLang="en-US" sz="2800">
                <a:latin typeface="Times New Roman"/>
                <a:ea typeface="黑体" pitchFamily="2" charset="-122"/>
              </a:rPr>
              <a:t>”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?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并在时间轴上表示：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秒，前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秒，第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秒初，    第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秒末，第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秒初，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秒末</a:t>
            </a:r>
            <a:endParaRPr lang="zh-CN" altLang="en-US" sz="28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46" name="Line 34" title=""/>
          <p:cNvSpPr>
            <a:spLocks noChangeShapeType="1"/>
          </p:cNvSpPr>
          <p:nvPr/>
        </p:nvSpPr>
        <p:spPr bwMode="auto">
          <a:xfrm>
            <a:off x="1835150" y="4811713"/>
            <a:ext cx="1588" cy="1728787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5" title=""/>
          <p:cNvGrpSpPr/>
          <p:nvPr/>
        </p:nvGrpSpPr>
        <p:grpSpPr>
          <a:xfrm>
            <a:off x="1619250" y="4581525"/>
            <a:ext cx="6048375" cy="866775"/>
            <a:chOff x="1020" y="1697"/>
            <a:chExt cx="3810" cy="546"/>
          </a:xfrm>
        </p:grpSpPr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 flipV="1">
              <a:off x="1156" y="1833"/>
              <a:ext cx="3220" cy="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 flipH="1">
              <a:off x="1700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 flipH="1">
              <a:off x="2244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 flipH="1">
              <a:off x="2789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 flipH="1">
              <a:off x="3333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 flipH="1">
              <a:off x="1156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 flipH="1">
              <a:off x="3877" y="1697"/>
              <a:ext cx="0" cy="137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auto">
            <a:xfrm>
              <a:off x="4104" y="1878"/>
              <a:ext cx="72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t/s</a:t>
              </a:r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2109" y="1842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2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2654" y="1842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3</a:t>
              </a:r>
            </a:p>
          </p:txBody>
        </p: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3743" y="1842"/>
              <a:ext cx="31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5</a:t>
              </a: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auto">
            <a:xfrm>
              <a:off x="1565" y="1842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1</a:t>
              </a:r>
            </a:p>
          </p:txBody>
        </p:sp>
        <p:sp>
          <p:nvSpPr>
            <p:cNvPr id="38960" name="Text Box 48"/>
            <p:cNvSpPr txBox="1">
              <a:spLocks noChangeArrowheads="1"/>
            </p:cNvSpPr>
            <p:nvPr/>
          </p:nvSpPr>
          <p:spPr bwMode="auto">
            <a:xfrm>
              <a:off x="3198" y="1842"/>
              <a:ext cx="36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4</a:t>
              </a:r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1020" y="1842"/>
              <a:ext cx="31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38962" name="Line 50" title=""/>
          <p:cNvSpPr>
            <a:spLocks noChangeShapeType="1"/>
          </p:cNvSpPr>
          <p:nvPr/>
        </p:nvSpPr>
        <p:spPr bwMode="auto">
          <a:xfrm>
            <a:off x="2700338" y="4811713"/>
            <a:ext cx="1587" cy="1728787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3" name="Line 51" title=""/>
          <p:cNvSpPr>
            <a:spLocks noChangeShapeType="1"/>
          </p:cNvSpPr>
          <p:nvPr/>
        </p:nvSpPr>
        <p:spPr bwMode="auto">
          <a:xfrm>
            <a:off x="3563938" y="4811713"/>
            <a:ext cx="1587" cy="1296987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52" title=""/>
          <p:cNvSpPr>
            <a:spLocks noChangeShapeType="1"/>
          </p:cNvSpPr>
          <p:nvPr/>
        </p:nvSpPr>
        <p:spPr bwMode="auto">
          <a:xfrm>
            <a:off x="4427538" y="4811713"/>
            <a:ext cx="1587" cy="865187"/>
          </a:xfrm>
          <a:prstGeom prst="line">
            <a:avLst/>
          </a:prstGeom>
          <a:noFill/>
          <a:ln w="44450">
            <a:solidFill>
              <a:srgbClr val="FF00FF"/>
            </a:solidFill>
            <a:prstDash val="dash"/>
            <a:round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5" name="Line 53" title=""/>
          <p:cNvSpPr>
            <a:spLocks noChangeShapeType="1"/>
          </p:cNvSpPr>
          <p:nvPr/>
        </p:nvSpPr>
        <p:spPr bwMode="auto">
          <a:xfrm flipH="1">
            <a:off x="1835150" y="6396038"/>
            <a:ext cx="865188" cy="1587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54" title=""/>
          <p:cNvSpPr>
            <a:spLocks noChangeShapeType="1"/>
          </p:cNvSpPr>
          <p:nvPr/>
        </p:nvSpPr>
        <p:spPr bwMode="auto">
          <a:xfrm flipH="1">
            <a:off x="1835150" y="5891213"/>
            <a:ext cx="1728788" cy="1587"/>
          </a:xfrm>
          <a:prstGeom prst="line">
            <a:avLst/>
          </a:prstGeom>
          <a:noFill/>
          <a:ln w="44450">
            <a:solidFill>
              <a:srgbClr val="339966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55" title=""/>
          <p:cNvSpPr>
            <a:spLocks noChangeShapeType="1"/>
          </p:cNvSpPr>
          <p:nvPr/>
        </p:nvSpPr>
        <p:spPr bwMode="auto">
          <a:xfrm flipH="1">
            <a:off x="1835150" y="5316538"/>
            <a:ext cx="2592388" cy="1587"/>
          </a:xfrm>
          <a:prstGeom prst="line">
            <a:avLst/>
          </a:prstGeom>
          <a:noFill/>
          <a:ln w="44450">
            <a:solidFill>
              <a:srgbClr val="FF9900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68" name="Text Box 56" title=""/>
          <p:cNvSpPr txBox="1">
            <a:spLocks noChangeArrowheads="1"/>
          </p:cNvSpPr>
          <p:nvPr/>
        </p:nvSpPr>
        <p:spPr bwMode="auto">
          <a:xfrm>
            <a:off x="1835150" y="6453188"/>
            <a:ext cx="10826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前</a:t>
            </a:r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秒</a:t>
            </a:r>
          </a:p>
        </p:txBody>
      </p:sp>
      <p:sp>
        <p:nvSpPr>
          <p:cNvPr id="38969" name="Text Box 57" title=""/>
          <p:cNvSpPr txBox="1">
            <a:spLocks noChangeArrowheads="1"/>
          </p:cNvSpPr>
          <p:nvPr/>
        </p:nvSpPr>
        <p:spPr bwMode="auto">
          <a:xfrm>
            <a:off x="2266950" y="5949950"/>
            <a:ext cx="1008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前</a:t>
            </a:r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秒</a:t>
            </a:r>
          </a:p>
        </p:txBody>
      </p:sp>
      <p:sp>
        <p:nvSpPr>
          <p:cNvPr id="38970" name="Text Box 58" title=""/>
          <p:cNvSpPr txBox="1">
            <a:spLocks noChangeArrowheads="1"/>
          </p:cNvSpPr>
          <p:nvPr/>
        </p:nvSpPr>
        <p:spPr bwMode="auto">
          <a:xfrm>
            <a:off x="2700338" y="5316538"/>
            <a:ext cx="10795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前</a:t>
            </a:r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Verdana" pitchFamily="34" charset="0"/>
              </a:rPr>
              <a:t>秒</a:t>
            </a:r>
          </a:p>
        </p:txBody>
      </p:sp>
      <p:sp>
        <p:nvSpPr>
          <p:cNvPr id="38971" name="Line 59" title=""/>
          <p:cNvSpPr>
            <a:spLocks noChangeShapeType="1"/>
          </p:cNvSpPr>
          <p:nvPr/>
        </p:nvSpPr>
        <p:spPr bwMode="auto">
          <a:xfrm flipH="1">
            <a:off x="1835150" y="4811713"/>
            <a:ext cx="865188" cy="158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60" title=""/>
          <p:cNvSpPr>
            <a:spLocks noChangeShapeType="1"/>
          </p:cNvSpPr>
          <p:nvPr/>
        </p:nvSpPr>
        <p:spPr bwMode="auto">
          <a:xfrm flipH="1">
            <a:off x="1835150" y="4811713"/>
            <a:ext cx="1728788" cy="1587"/>
          </a:xfrm>
          <a:prstGeom prst="line">
            <a:avLst/>
          </a:prstGeom>
          <a:noFill/>
          <a:ln w="101600">
            <a:solidFill>
              <a:srgbClr val="339966"/>
            </a:solidFill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3" name="Line 61" title=""/>
          <p:cNvSpPr>
            <a:spLocks noChangeShapeType="1"/>
          </p:cNvSpPr>
          <p:nvPr/>
        </p:nvSpPr>
        <p:spPr bwMode="auto">
          <a:xfrm flipH="1">
            <a:off x="1835150" y="4797425"/>
            <a:ext cx="2592388" cy="1588"/>
          </a:xfrm>
          <a:prstGeom prst="line">
            <a:avLst/>
          </a:prstGeom>
          <a:noFill/>
          <a:ln w="101600">
            <a:solidFill>
              <a:srgbClr val="FFCC99"/>
            </a:solidFill>
            <a:round/>
            <a:headEnd type="none" w="lg" len="lg"/>
            <a:tailEnd type="none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6" name="Line 64" title=""/>
          <p:cNvSpPr>
            <a:spLocks noChangeShapeType="1"/>
          </p:cNvSpPr>
          <p:nvPr/>
        </p:nvSpPr>
        <p:spPr bwMode="auto">
          <a:xfrm flipH="1">
            <a:off x="3563938" y="4221163"/>
            <a:ext cx="0" cy="433387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7" name="Line 65" title=""/>
          <p:cNvSpPr>
            <a:spLocks noChangeShapeType="1"/>
          </p:cNvSpPr>
          <p:nvPr/>
        </p:nvSpPr>
        <p:spPr bwMode="auto">
          <a:xfrm flipH="1">
            <a:off x="2700338" y="4154488"/>
            <a:ext cx="0" cy="500062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8" name="Text Box 66" title=""/>
          <p:cNvSpPr txBox="1">
            <a:spLocks noChangeArrowheads="1"/>
          </p:cNvSpPr>
          <p:nvPr/>
        </p:nvSpPr>
        <p:spPr bwMode="auto">
          <a:xfrm>
            <a:off x="2083138" y="3193583"/>
            <a:ext cx="1368425" cy="939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1s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末</a:t>
            </a:r>
            <a:endParaRPr lang="en-US" altLang="zh-CN" sz="2400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1s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末</a:t>
            </a:r>
            <a:endParaRPr lang="zh-CN" altLang="en-US" sz="240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2s</a:t>
            </a: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初</a:t>
            </a:r>
          </a:p>
        </p:txBody>
      </p:sp>
      <p:sp>
        <p:nvSpPr>
          <p:cNvPr id="38980" name="Line 68" title=""/>
          <p:cNvSpPr>
            <a:spLocks noChangeShapeType="1"/>
          </p:cNvSpPr>
          <p:nvPr/>
        </p:nvSpPr>
        <p:spPr bwMode="auto">
          <a:xfrm flipH="1">
            <a:off x="1835150" y="4149725"/>
            <a:ext cx="0" cy="50006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81" name="Text Box 69" title=""/>
          <p:cNvSpPr txBox="1">
            <a:spLocks noChangeArrowheads="1"/>
          </p:cNvSpPr>
          <p:nvPr/>
        </p:nvSpPr>
        <p:spPr bwMode="auto">
          <a:xfrm>
            <a:off x="971550" y="3573463"/>
            <a:ext cx="1223963" cy="566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lang="en-US" altLang="zh-CN" sz="240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1s</a:t>
            </a: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初</a:t>
            </a:r>
          </a:p>
        </p:txBody>
      </p:sp>
      <p:sp>
        <p:nvSpPr>
          <p:cNvPr id="38982" name="Text Box 70" title=""/>
          <p:cNvSpPr txBox="1">
            <a:spLocks noChangeArrowheads="1"/>
          </p:cNvSpPr>
          <p:nvPr/>
        </p:nvSpPr>
        <p:spPr bwMode="auto">
          <a:xfrm>
            <a:off x="3132138" y="2906975"/>
            <a:ext cx="1368425" cy="1237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2s</a:t>
            </a: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末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2s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末</a:t>
            </a:r>
            <a:endParaRPr lang="en-US" altLang="zh-CN" sz="2400" smtClean="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前</a:t>
            </a:r>
            <a:r>
              <a:rPr lang="en-US" altLang="zh-CN" sz="2400" smtClean="0">
                <a:solidFill>
                  <a:srgbClr val="FF0000"/>
                </a:solidFill>
                <a:latin typeface="Verdana" pitchFamily="34" charset="0"/>
              </a:rPr>
              <a:t>2s</a:t>
            </a:r>
            <a:r>
              <a:rPr lang="zh-CN" altLang="en-US" sz="2400" smtClean="0">
                <a:solidFill>
                  <a:srgbClr val="FF0000"/>
                </a:solidFill>
                <a:latin typeface="Verdana" pitchFamily="34" charset="0"/>
              </a:rPr>
              <a:t>末</a:t>
            </a:r>
            <a:endParaRPr lang="zh-CN" altLang="en-US" sz="2400">
              <a:solidFill>
                <a:srgbClr val="FF0000"/>
              </a:solidFill>
              <a:latin typeface="Verdana" pitchFamily="34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第</a:t>
            </a:r>
            <a:r>
              <a:rPr lang="en-US" altLang="zh-CN" sz="2400">
                <a:solidFill>
                  <a:srgbClr val="FF0000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Verdana" pitchFamily="34" charset="0"/>
              </a:rPr>
              <a:t>秒初</a:t>
            </a:r>
          </a:p>
        </p:txBody>
      </p:sp>
      <p:sp>
        <p:nvSpPr>
          <p:cNvPr id="38985" name="Rectangle 73" title=""/>
          <p:cNvSpPr>
            <a:spLocks noChangeArrowheads="1"/>
          </p:cNvSpPr>
          <p:nvPr/>
        </p:nvSpPr>
        <p:spPr bwMode="auto">
          <a:xfrm>
            <a:off x="1908175" y="4430713"/>
            <a:ext cx="6540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1s</a:t>
            </a:r>
          </a:p>
        </p:txBody>
      </p:sp>
      <p:sp>
        <p:nvSpPr>
          <p:cNvPr id="38986" name="Rectangle 74" title=""/>
          <p:cNvSpPr>
            <a:spLocks noChangeArrowheads="1"/>
          </p:cNvSpPr>
          <p:nvPr/>
        </p:nvSpPr>
        <p:spPr bwMode="auto">
          <a:xfrm>
            <a:off x="2843213" y="4430713"/>
            <a:ext cx="6540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2s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1" dur="10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4" dur="10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9" dur="10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2" dur="10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7" dur="10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0" dur="10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6" grpId="0" animBg="1"/>
      <p:bldP spid="38962" grpId="0" animBg="1"/>
      <p:bldP spid="38963" grpId="0" animBg="1"/>
      <p:bldP spid="38964" grpId="0" animBg="1"/>
      <p:bldP spid="38965" grpId="0" animBg="1"/>
      <p:bldP spid="38966" grpId="0" animBg="1"/>
      <p:bldP spid="38967" grpId="0" animBg="1"/>
      <p:bldP spid="38968" grpId="0"/>
      <p:bldP spid="38969" grpId="0"/>
      <p:bldP spid="38970" grpId="0"/>
      <p:bldP spid="38971" grpId="0" animBg="1"/>
      <p:bldP spid="38972" grpId="0" animBg="1"/>
      <p:bldP spid="38973" grpId="0" animBg="1"/>
      <p:bldP spid="38976" grpId="0" animBg="1"/>
      <p:bldP spid="38977" grpId="0" animBg="1"/>
      <p:bldP spid="38978" grpId="0"/>
      <p:bldP spid="38980" grpId="0" animBg="1"/>
      <p:bldP spid="38982" grpId="0"/>
      <p:bldP spid="38985" grpId="0"/>
      <p:bldP spid="38985" grpId="1"/>
      <p:bldP spid="38986" grpId="0"/>
      <p:bldP spid="389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7" name="Rectangle 3" title="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8296" y="1828799"/>
            <a:ext cx="8153400" cy="273147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关于时刻和时间，下列说法中正确的是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(   )</a:t>
            </a:r>
          </a:p>
          <a:p>
            <a:pPr algn="just" eaLnBrk="1" hangingPunct="1">
              <a:buFontTx/>
              <a:buNone/>
            </a:pP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  A. 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时刻表示时间较短，时间表示时间较长  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．时刻对应位置，时间对应位移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C. 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作息时间表上的数字表示时刻         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 min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内有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个时刻</a:t>
            </a:r>
          </a:p>
          <a:p>
            <a:pPr eaLnBrk="1" hangingPunct="1">
              <a:buFontTx/>
              <a:buNone/>
            </a:pPr>
            <a:endParaRPr lang="en-US" altLang="zh-CN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444" name="Text Box 4" title=""/>
          <p:cNvSpPr txBox="1">
            <a:spLocks noChangeArrowheads="1"/>
          </p:cNvSpPr>
          <p:nvPr/>
        </p:nvSpPr>
        <p:spPr bwMode="auto">
          <a:xfrm>
            <a:off x="7966838" y="1815152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2901266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Rectangle 3" title=""/>
          <p:cNvSpPr>
            <a:spLocks noChangeArrowheads="1"/>
          </p:cNvSpPr>
          <p:nvPr/>
        </p:nvSpPr>
        <p:spPr bwMode="auto">
          <a:xfrm>
            <a:off x="313593" y="549432"/>
            <a:ext cx="403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、位置和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</a:t>
            </a:r>
          </a:p>
        </p:txBody>
      </p:sp>
      <p:sp>
        <p:nvSpPr>
          <p:cNvPr id="4" name="矩形 3" title=""/>
          <p:cNvSpPr/>
          <p:nvPr/>
        </p:nvSpPr>
        <p:spPr>
          <a:xfrm>
            <a:off x="164124" y="1529675"/>
            <a:ext cx="48386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如图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某人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从北京去重庆，可以选择不同的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交通方式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。既可以乘火车，也可以乘飞机，还可以先乘火车到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武汉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，然后乘轮船沿长江而上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64123" y="3908142"/>
            <a:ext cx="48386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图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中的几种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情况，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旅行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者所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经过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的路程一样吗？位置的变化一样吗？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8" name="Picture 4" title="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98738" y="1080582"/>
            <a:ext cx="3086100" cy="419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3461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14673" y="327397"/>
            <a:ext cx="3865123" cy="2778969"/>
          </a:xfrm>
          <a:prstGeom prst="rect">
            <a:avLst/>
          </a:prstGeom>
          <a:noFill/>
          <a:ln w="9525" cmpd="sng">
            <a:noFill/>
            <a:miter lim="800000"/>
          </a:ln>
        </p:spPr>
      </p:pic>
      <p:sp>
        <p:nvSpPr>
          <p:cNvPr id="3074" name="Rectangle 2" title=""/>
          <p:cNvSpPr>
            <a:spLocks noChangeArrowheads="1"/>
          </p:cNvSpPr>
          <p:nvPr/>
        </p:nvSpPr>
        <p:spPr bwMode="auto">
          <a:xfrm>
            <a:off x="642026" y="317769"/>
            <a:ext cx="3936459" cy="39703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运动表示物体相对位置的变化，前面我们已经学过了如何在数学坐标系中表示物体的位置，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今天我们就来研究物体的位置发生了变化该如何表示？</a:t>
            </a:r>
            <a:endParaRPr lang="zh-CN" altLang="en-US" sz="2800" smtClean="0"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</p:txBody>
      </p:sp>
      <p:sp>
        <p:nvSpPr>
          <p:cNvPr id="6" name="矩形 5" title=""/>
          <p:cNvSpPr/>
          <p:nvPr/>
        </p:nvSpPr>
        <p:spPr>
          <a:xfrm>
            <a:off x="1799617" y="4500132"/>
            <a:ext cx="5839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路程是表示物体运动轨迹的长度；位移是表示物体的位置变化。</a:t>
            </a:r>
            <a:endParaRPr lang="zh-CN" altLang="en-US" sz="28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showMasterPhAnim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22" name="Rectangle 2" title="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609" y="1467757"/>
            <a:ext cx="5700346" cy="5304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</a:rPr>
              <a:t>、路程：是物体运动轨迹的长度</a:t>
            </a:r>
          </a:p>
        </p:txBody>
      </p:sp>
      <p:sp>
        <p:nvSpPr>
          <p:cNvPr id="9219" name="Rectangle 3" title=""/>
          <p:cNvSpPr>
            <a:spLocks noChangeArrowheads="1"/>
          </p:cNvSpPr>
          <p:nvPr/>
        </p:nvSpPr>
        <p:spPr bwMode="auto">
          <a:xfrm>
            <a:off x="524608" y="582840"/>
            <a:ext cx="403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、位置和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</a:t>
            </a:r>
          </a:p>
        </p:txBody>
      </p:sp>
      <p:sp>
        <p:nvSpPr>
          <p:cNvPr id="2" name="矩形 1" title=""/>
          <p:cNvSpPr/>
          <p:nvPr/>
        </p:nvSpPr>
        <p:spPr>
          <a:xfrm>
            <a:off x="524606" y="2298367"/>
            <a:ext cx="79248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、位移：表示物体位置改变的物理量，可以用从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初位置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末位置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的有向线段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524606" y="3429119"/>
            <a:ext cx="6904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大小：初位置和末位置之间的直线距离</a:t>
            </a:r>
          </a:p>
          <a:p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：从初位置指向末位置</a:t>
            </a:r>
          </a:p>
        </p:txBody>
      </p:sp>
    </p:spTree>
    <p:extLst>
      <p:ext uri="{BB962C8B-B14F-4D97-AF65-F5344CB8AC3E}">
        <p14:creationId xmlns:p14="http://schemas.microsoft.com/office/powerpoint/2010/main" val="2374276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/>
      <p:bldP spid="2" grpId="1"/>
      <p:bldP spid="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9924" name="Rectangle 4" title=""/>
          <p:cNvSpPr>
            <a:spLocks noChangeArrowheads="1"/>
          </p:cNvSpPr>
          <p:nvPr/>
        </p:nvSpPr>
        <p:spPr bwMode="auto">
          <a:xfrm>
            <a:off x="138235" y="404019"/>
            <a:ext cx="2741443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位移与路程 </a:t>
            </a:r>
          </a:p>
        </p:txBody>
      </p:sp>
      <p:sp>
        <p:nvSpPr>
          <p:cNvPr id="11267" name="Rectangle 5" title=""/>
          <p:cNvSpPr>
            <a:spLocks noChangeArrowheads="1"/>
          </p:cNvSpPr>
          <p:nvPr/>
        </p:nvSpPr>
        <p:spPr bwMode="auto">
          <a:xfrm>
            <a:off x="318360" y="1083115"/>
            <a:ext cx="8053754" cy="9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位移表示质点位置的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  <a:r>
              <a:rPr lang="en-US" altLang="zh-CN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路程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则表示质点通过的实际运动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轨迹的长度。</a:t>
            </a:r>
            <a:endParaRPr lang="zh-CN" altLang="en-US" sz="2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8" name="Rectangle 6" title=""/>
          <p:cNvSpPr>
            <a:spLocks noChangeArrowheads="1"/>
          </p:cNvSpPr>
          <p:nvPr/>
        </p:nvSpPr>
        <p:spPr bwMode="auto">
          <a:xfrm>
            <a:off x="372951" y="3346829"/>
            <a:ext cx="8361485" cy="97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位移与质点的运动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路径无关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，只与初位置、末位置有关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路程与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路径有关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1269" name="Rectangle 7" title=""/>
          <p:cNvSpPr>
            <a:spLocks noChangeArrowheads="1"/>
          </p:cNvSpPr>
          <p:nvPr/>
        </p:nvSpPr>
        <p:spPr bwMode="auto">
          <a:xfrm>
            <a:off x="263769" y="2031437"/>
            <a:ext cx="8361485" cy="121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位移是矢量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即有大小又有方向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大小为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有向线段的长度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，方向为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有向线段的方向</a:t>
            </a:r>
            <a:r>
              <a:rPr lang="en-US" altLang="zh-CN" sz="280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路程是标量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只有大小没有方向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1270" name="Text Box 8" title=""/>
          <p:cNvSpPr txBox="1">
            <a:spLocks noChangeArrowheads="1"/>
          </p:cNvSpPr>
          <p:nvPr/>
        </p:nvSpPr>
        <p:spPr bwMode="auto">
          <a:xfrm>
            <a:off x="345655" y="5614843"/>
            <a:ext cx="7895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物体沿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单方向直线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运动时</a:t>
            </a:r>
            <a:r>
              <a:rPr lang="en-US" altLang="zh-CN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位移大小等于路程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 title=""/>
          <p:cNvSpPr/>
          <p:nvPr/>
        </p:nvSpPr>
        <p:spPr>
          <a:xfrm>
            <a:off x="1255591" y="4299045"/>
            <a:ext cx="3466534" cy="953992"/>
          </a:xfrm>
          <a:prstGeom prst="cloudCallout">
            <a:avLst>
              <a:gd name="adj1" fmla="val -35125"/>
              <a:gd name="adj2" fmla="val 72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t" anchorCtr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在什么条件下，位移的大小等于路程？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8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1"/>
      <p:bldP spid="11269" grpId="2"/>
      <p:bldP spid="11270" grpId="3"/>
      <p:bldP spid="8" grpId="0" animBg="1"/>
    </p:bldLst>
  </p:timing>
</p:sld>
</file>

<file path=ppt/tags/tag1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resentationFormat>On-screen Show (4:3)</PresentationFormat>
  <Paragraphs>134</Paragraphs>
  <Slides>20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3">
      <vt:lpstr>Arial</vt:lpstr>
      <vt:lpstr>Calibri Light</vt:lpstr>
      <vt:lpstr>等线 Light</vt:lpstr>
      <vt:lpstr>Calibri</vt:lpstr>
      <vt:lpstr>等线</vt:lpstr>
      <vt:lpstr>楷体</vt:lpstr>
      <vt:lpstr>Times New Roman</vt:lpstr>
      <vt:lpstr>宋体</vt:lpstr>
      <vt:lpstr>Wingdings</vt:lpstr>
      <vt:lpstr>楷体_GB2312</vt:lpstr>
      <vt:lpstr>黑体</vt:lpstr>
      <vt:lpstr>Verdana</vt:lpstr>
      <vt:lpstr>Office 主题​​</vt:lpstr>
      <vt:lpstr>PowerPoint Presentation</vt:lpstr>
      <vt:lpstr>PowerPoint Presentation</vt:lpstr>
      <vt:lpstr>一、时刻和时间间隔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3、矢量和标量</vt:lpstr>
      <vt:lpstr>PowerPoint Presentation</vt:lpstr>
      <vt:lpstr>PowerPoint Presentation</vt:lpstr>
      <vt:lpstr>PowerPoint Presentation</vt:lpstr>
      <vt:lpstr>四、位移---时间图像</vt:lpstr>
      <vt:lpstr>五、位移和时间的测量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2024-05-20T14:04:35.606</cp:lastPrinted>
  <dcterms:created xsi:type="dcterms:W3CDTF">2024-05-20T14:04:35Z</dcterms:created>
  <dcterms:modified xsi:type="dcterms:W3CDTF">2024-05-20T06:04:35Z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