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70" r:id="rId3"/>
    <p:sldId id="271" r:id="rId4"/>
    <p:sldId id="272" r:id="rId5"/>
    <p:sldId id="267" r:id="rId6"/>
    <p:sldId id="268" r:id="rId7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E3B525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55" d="100"/>
          <a:sy n="55" d="100"/>
        </p:scale>
        <p:origin x="562" y="4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mplementing-alexnet-cnn-architecture-using-tensorflow-2-0-and-keras-2113e090ad98" TargetMode="External"/><Relationship Id="rId2" Type="http://schemas.openxmlformats.org/officeDocument/2006/relationships/hyperlink" Target="https://machinelearningmastery.com/how-to-visualize-filters-and-feature-maps-in-convolutional-neural-network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eplizard.com/resource/pavq7noze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8183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lang="en-IN" sz="3200" spc="-10" dirty="0">
                <a:solidFill>
                  <a:srgbClr val="FFFFFF"/>
                </a:solidFill>
                <a:cs typeface="Source Sans Pro Light"/>
              </a:rPr>
              <a:t>10</a:t>
            </a:r>
            <a:r>
              <a:rPr lang="cs-CZ" sz="3200" spc="-10" dirty="0">
                <a:solidFill>
                  <a:srgbClr val="FFFFFF"/>
                </a:solidFill>
                <a:cs typeface="Source Sans Pro Light"/>
              </a:rPr>
              <a:t>0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0305" y="284679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IN" sz="3200" spc="-10" dirty="0">
                <a:solidFill>
                  <a:srgbClr val="FFFFFF"/>
                </a:solidFill>
                <a:cs typeface="Source Sans Pro Light"/>
              </a:rPr>
              <a:t>CSE4088 Lab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5" dirty="0" err="1">
                <a:solidFill>
                  <a:srgbClr val="FFFFFF"/>
                </a:solidFill>
                <a:cs typeface="Source Sans Pro Light"/>
              </a:rPr>
              <a:t>Dr.</a:t>
            </a:r>
            <a:r>
              <a:rPr lang="en-IN" sz="3200" spc="-15" dirty="0">
                <a:solidFill>
                  <a:srgbClr val="FFFFFF"/>
                </a:solidFill>
                <a:cs typeface="Source Sans Pro Light"/>
              </a:rPr>
              <a:t> Harini S</a:t>
            </a:r>
            <a:endParaRPr sz="32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6456" y="2146300"/>
            <a:ext cx="96774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IN" sz="7200" spc="-5" dirty="0">
                <a:solidFill>
                  <a:srgbClr val="00318B"/>
                </a:solidFill>
                <a:cs typeface="Source Sans Pro"/>
              </a:rPr>
              <a:t>Deep Learning : Principles and Practices</a:t>
            </a:r>
            <a:endParaRPr lang="cs-CZ" sz="7200" spc="-5" dirty="0">
              <a:solidFill>
                <a:srgbClr val="00318B"/>
              </a:solidFill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56951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8E731EA-6EC8-0997-6EE3-255227385E4F}"/>
              </a:ext>
            </a:extLst>
          </p:cNvPr>
          <p:cNvSpPr txBox="1"/>
          <p:nvPr/>
        </p:nvSpPr>
        <p:spPr>
          <a:xfrm>
            <a:off x="9562306" y="188166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IN" sz="3200" spc="-10" dirty="0">
                <a:solidFill>
                  <a:srgbClr val="FFFFFF"/>
                </a:solidFill>
                <a:cs typeface="Source Sans Pro Light"/>
              </a:rPr>
              <a:t>Lab 4: CNN</a:t>
            </a:r>
            <a:endParaRPr sz="3200" dirty="0">
              <a:cs typeface="Source Sans Pro Light"/>
            </a:endParaRPr>
          </a:p>
        </p:txBody>
      </p:sp>
      <p:pic>
        <p:nvPicPr>
          <p:cNvPr id="1028" name="Picture 4" descr="Does Deep Learning Really Require “Big Data”? — No! | by Zach Monge, PhD |  Towards Data Science">
            <a:extLst>
              <a:ext uri="{FF2B5EF4-FFF2-40B4-BE49-F238E27FC236}">
                <a16:creationId xmlns:a16="http://schemas.microsoft.com/office/drawing/2014/main" id="{804F1923-695E-03FD-A839-729CE96E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09" y="4574286"/>
            <a:ext cx="8140257" cy="57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27F7C-030E-9B60-121B-49DF8DF65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F5CA8BFA-754D-F2A1-7ACC-384D5D157F8E}"/>
              </a:ext>
            </a:extLst>
          </p:cNvPr>
          <p:cNvSpPr/>
          <p:nvPr/>
        </p:nvSpPr>
        <p:spPr>
          <a:xfrm>
            <a:off x="9144" y="711989"/>
            <a:ext cx="13610405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223D37AA-F801-ACD1-C4BA-44BE75EF17E1}"/>
              </a:ext>
            </a:extLst>
          </p:cNvPr>
          <p:cNvSpPr txBox="1"/>
          <p:nvPr/>
        </p:nvSpPr>
        <p:spPr>
          <a:xfrm>
            <a:off x="-11429" y="850057"/>
            <a:ext cx="141756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dirty="0">
                <a:cs typeface="Source Sans Pro Light"/>
              </a:rPr>
              <a:t>Image classification using CNN (MNIST Dataset)</a:t>
            </a:r>
            <a:endParaRPr lang="en-IN" sz="4400" dirty="0">
              <a:cs typeface="Source Sans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E1DE7-5362-7819-E066-E481BA231093}"/>
              </a:ext>
            </a:extLst>
          </p:cNvPr>
          <p:cNvSpPr txBox="1"/>
          <p:nvPr/>
        </p:nvSpPr>
        <p:spPr>
          <a:xfrm>
            <a:off x="1361340" y="1942811"/>
            <a:ext cx="17288832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from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keras.datasets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from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keras.models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Sequential </a:t>
            </a:r>
          </a:p>
          <a:p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from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keras.layers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Dense </a:t>
            </a:r>
          </a:p>
          <a:p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from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keras.layers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Dropout </a:t>
            </a:r>
          </a:p>
          <a:p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from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keras.layers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Flatten </a:t>
            </a:r>
          </a:p>
          <a:p>
            <a:r>
              <a:rPr lang="en-IN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from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keras.layers.convolutional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Convolution2D </a:t>
            </a:r>
          </a:p>
          <a:p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from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keras.layers.convolutional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MaxPooling2D </a:t>
            </a:r>
          </a:p>
          <a:p>
            <a:r>
              <a:rPr lang="en-IN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from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keras.utils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np_utils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as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np </a:t>
            </a:r>
          </a:p>
          <a:p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as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itertools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seed = </a:t>
            </a:r>
            <a:r>
              <a:rPr lang="en-IN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7 </a:t>
            </a:r>
          </a:p>
          <a:p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numpy.random.seed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(seed) </a:t>
            </a:r>
          </a:p>
          <a:p>
            <a:r>
              <a:rPr lang="en-IN" sz="24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# load data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mnist.load_data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r>
              <a:rPr lang="en-US" sz="24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# reshape to be [samples][channels][width][height] </a:t>
            </a:r>
          </a:p>
          <a:p>
            <a:r>
              <a:rPr lang="fr-FR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X_train.reshape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X_train.shape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fr-FR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0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fr-FR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28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28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astype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fr-FR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'float32'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X_test.reshape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X_test.shape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28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28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astype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'float32'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24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# normalize inputs from 0-255 to 0-1 </a:t>
            </a:r>
          </a:p>
          <a:p>
            <a:r>
              <a:rPr lang="fr-FR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fr-FR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255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255 </a:t>
            </a:r>
            <a:endParaRPr lang="en-US" sz="6600" dirty="0"/>
          </a:p>
          <a:p>
            <a:pPr lvl="1"/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09306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3F6FF-E4B8-83B6-A18B-60F285E62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D748C011-035F-8F79-6A7E-3906153CA971}"/>
              </a:ext>
            </a:extLst>
          </p:cNvPr>
          <p:cNvSpPr/>
          <p:nvPr/>
        </p:nvSpPr>
        <p:spPr>
          <a:xfrm>
            <a:off x="9144" y="711989"/>
            <a:ext cx="13610405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963AA7D0-4B18-2A8B-C4A1-AA913DC10D20}"/>
              </a:ext>
            </a:extLst>
          </p:cNvPr>
          <p:cNvSpPr txBox="1"/>
          <p:nvPr/>
        </p:nvSpPr>
        <p:spPr>
          <a:xfrm>
            <a:off x="-11429" y="850057"/>
            <a:ext cx="141756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dirty="0">
                <a:cs typeface="Source Sans Pro Light"/>
              </a:rPr>
              <a:t>Image classification using CNN (MNIST Dataset)</a:t>
            </a:r>
            <a:endParaRPr lang="en-IN" sz="4400" dirty="0">
              <a:cs typeface="Source Sans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9FF6F-4148-7ECB-8D0F-AADC860995DC}"/>
              </a:ext>
            </a:extLst>
          </p:cNvPr>
          <p:cNvSpPr txBox="1"/>
          <p:nvPr/>
        </p:nvSpPr>
        <p:spPr>
          <a:xfrm>
            <a:off x="576164" y="1678057"/>
            <a:ext cx="17288832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import </a:t>
            </a:r>
            <a:r>
              <a:rPr lang="en-IN" sz="2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# one hot encode outputs </a:t>
            </a:r>
          </a:p>
          <a:p>
            <a:r>
              <a:rPr lang="es-E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np_utils.to_categorical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np_utils.to_categorical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num_classes = y_test.shape[</a:t>
            </a:r>
            <a:r>
              <a:rPr lang="pt-BR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y_train1), 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y_test1) 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mnist.load_data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fig,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plt.subplots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10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IN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10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IN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10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for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0" i="0" u="none" strike="noStrike" baseline="0" dirty="0">
                <a:solidFill>
                  <a:srgbClr val="795E25"/>
                </a:solidFill>
                <a:latin typeface="Courier New" panose="02070309020205020404" pitchFamily="49" charset="0"/>
              </a:rPr>
              <a:t>range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xaxis.set_visible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yaxis.set_visible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nn-NO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ax[i].set_title(y_train1[i])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ax[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cmap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plt.cm.binary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2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 </a:t>
            </a:r>
            <a:r>
              <a:rPr lang="en-IN" sz="2400" b="0" i="0" u="none" strike="noStrike" baseline="0" dirty="0" err="1">
                <a:solidFill>
                  <a:srgbClr val="795E25"/>
                </a:solidFill>
                <a:latin typeface="Courier New" panose="02070309020205020404" pitchFamily="49" charset="0"/>
              </a:rPr>
              <a:t>baseline_model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(): </a:t>
            </a:r>
          </a:p>
          <a:p>
            <a:r>
              <a:rPr lang="en-IN" sz="3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# create model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model = Sequential()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(Convolution2D(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32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(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5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padding= </a:t>
            </a:r>
            <a:r>
              <a:rPr lang="en-US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'valid'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,strides=(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=( 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28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28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activation= 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</a:t>
            </a:r>
            <a:r>
              <a:rPr lang="en-IN" sz="2400" b="0" i="0" u="none" strike="noStrike" baseline="0" dirty="0" err="1">
                <a:solidFill>
                  <a:srgbClr val="A21515"/>
                </a:solidFill>
                <a:latin typeface="Courier New" panose="02070309020205020404" pitchFamily="49" charset="0"/>
              </a:rPr>
              <a:t>relu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(MaxPooling2D(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pool_size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))) </a:t>
            </a:r>
          </a:p>
          <a:p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(Dropout(</a:t>
            </a:r>
            <a:r>
              <a:rPr lang="en-IN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0.2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(Flatten()) </a:t>
            </a:r>
          </a:p>
          <a:p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(Dense(</a:t>
            </a:r>
            <a:r>
              <a:rPr lang="en-IN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1152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activation= 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</a:t>
            </a:r>
            <a:r>
              <a:rPr lang="en-IN" sz="2400" b="0" i="0" u="none" strike="noStrike" baseline="0" dirty="0" err="1">
                <a:solidFill>
                  <a:srgbClr val="A21515"/>
                </a:solidFill>
                <a:latin typeface="Courier New" panose="02070309020205020404" pitchFamily="49" charset="0"/>
              </a:rPr>
              <a:t>relu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(Dense(</a:t>
            </a:r>
            <a:r>
              <a:rPr lang="en-IN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128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activation= 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</a:t>
            </a:r>
            <a:r>
              <a:rPr lang="en-IN" sz="2400" b="0" i="0" u="none" strike="noStrike" baseline="0" dirty="0" err="1">
                <a:solidFill>
                  <a:srgbClr val="A21515"/>
                </a:solidFill>
                <a:latin typeface="Courier New" panose="02070309020205020404" pitchFamily="49" charset="0"/>
              </a:rPr>
              <a:t>relu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(Dense(</a:t>
            </a:r>
            <a:r>
              <a:rPr lang="en-IN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10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activation= 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</a:t>
            </a:r>
            <a:r>
              <a:rPr lang="en-IN" sz="2400" b="0" i="0" u="none" strike="noStrike" baseline="0" dirty="0" err="1">
                <a:solidFill>
                  <a:srgbClr val="A21515"/>
                </a:solidFill>
                <a:latin typeface="Courier New" panose="02070309020205020404" pitchFamily="49" charset="0"/>
              </a:rPr>
              <a:t>softmax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5473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D6A89-F127-8E6E-549F-517D2B95A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637BF40B-A118-BED8-98F6-2F542953C12E}"/>
              </a:ext>
            </a:extLst>
          </p:cNvPr>
          <p:cNvSpPr/>
          <p:nvPr/>
        </p:nvSpPr>
        <p:spPr>
          <a:xfrm>
            <a:off x="9144" y="711989"/>
            <a:ext cx="13610405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785E2289-BDB0-E7D3-F8B4-E39A37B86CC6}"/>
              </a:ext>
            </a:extLst>
          </p:cNvPr>
          <p:cNvSpPr txBox="1"/>
          <p:nvPr/>
        </p:nvSpPr>
        <p:spPr>
          <a:xfrm>
            <a:off x="-11429" y="850057"/>
            <a:ext cx="141756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dirty="0">
                <a:cs typeface="Source Sans Pro Light"/>
              </a:rPr>
              <a:t>Image classification using CNN (MNIST Dataset)</a:t>
            </a:r>
            <a:endParaRPr lang="en-IN" sz="4400" dirty="0">
              <a:cs typeface="Source Sans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C7273-6E66-E193-A7A8-96EB6A64A81C}"/>
              </a:ext>
            </a:extLst>
          </p:cNvPr>
          <p:cNvSpPr txBox="1"/>
          <p:nvPr/>
        </p:nvSpPr>
        <p:spPr>
          <a:xfrm>
            <a:off x="576164" y="1678057"/>
            <a:ext cx="172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# Compile model </a:t>
            </a:r>
          </a:p>
          <a:p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IN" sz="2400" b="0" i="0" u="none" strike="noStrike" baseline="0" dirty="0" err="1">
                <a:solidFill>
                  <a:srgbClr val="795E25"/>
                </a:solidFill>
                <a:latin typeface="Courier New" panose="02070309020205020404" pitchFamily="49" charset="0"/>
              </a:rPr>
              <a:t>compile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(loss= 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</a:t>
            </a:r>
            <a:r>
              <a:rPr lang="en-IN" sz="2400" b="0" i="0" u="none" strike="noStrike" baseline="0" dirty="0" err="1">
                <a:solidFill>
                  <a:srgbClr val="A21515"/>
                </a:solidFill>
                <a:latin typeface="Courier New" panose="02070309020205020404" pitchFamily="49" charset="0"/>
              </a:rPr>
              <a:t>categorical_crossentropy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optimizer= 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</a:t>
            </a:r>
            <a:r>
              <a:rPr lang="en-IN" sz="2400" b="0" i="0" u="none" strike="noStrike" baseline="0" dirty="0" err="1">
                <a:solidFill>
                  <a:srgbClr val="A21515"/>
                </a:solidFill>
                <a:latin typeface="Courier New" panose="02070309020205020404" pitchFamily="49" charset="0"/>
              </a:rPr>
              <a:t>adam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metrics=[ </a:t>
            </a:r>
            <a:r>
              <a:rPr lang="en-IN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'accuracy'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]) </a:t>
            </a:r>
          </a:p>
          <a:p>
            <a:r>
              <a:rPr lang="en-IN" sz="2400" b="0" i="0" u="none" strike="noStrike" baseline="0" dirty="0">
                <a:solidFill>
                  <a:srgbClr val="AE00DB"/>
                </a:solidFill>
                <a:latin typeface="Courier New" panose="02070309020205020404" pitchFamily="49" charset="0"/>
              </a:rPr>
              <a:t>return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model </a:t>
            </a:r>
            <a:endParaRPr lang="en-IN" sz="9600" dirty="0"/>
          </a:p>
          <a:p>
            <a:endParaRPr lang="en-IN" sz="2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model =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baseline_model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validation_data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epochs=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200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verbose=</a:t>
            </a:r>
            <a:r>
              <a:rPr lang="en-IN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2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scores 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verbose=</a:t>
            </a:r>
            <a:r>
              <a:rPr lang="en-U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s-ES" sz="2400" b="0" i="0" u="none" strike="noStrike" baseline="0" dirty="0" err="1">
                <a:solidFill>
                  <a:srgbClr val="795E25"/>
                </a:solidFill>
                <a:latin typeface="Courier New" panose="02070309020205020404" pitchFamily="49" charset="0"/>
              </a:rPr>
              <a:t>print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2400" b="0" i="0" u="none" strike="noStrike" baseline="0" dirty="0">
                <a:solidFill>
                  <a:srgbClr val="A21515"/>
                </a:solidFill>
                <a:latin typeface="Courier New" panose="02070309020205020404" pitchFamily="49" charset="0"/>
              </a:rPr>
              <a:t>"CNN Error: %.2f%%" 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% (</a:t>
            </a:r>
            <a:r>
              <a:rPr lang="es-E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100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-scores[</a:t>
            </a:r>
            <a:r>
              <a:rPr lang="es-E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]*</a:t>
            </a:r>
            <a:r>
              <a:rPr lang="es-ES" sz="2400" b="0" i="0" u="none" strike="noStrike" baseline="0" dirty="0">
                <a:solidFill>
                  <a:srgbClr val="088155"/>
                </a:solidFill>
                <a:latin typeface="Courier New" panose="02070309020205020404" pitchFamily="49" charset="0"/>
              </a:rPr>
              <a:t>100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endParaRPr lang="en-IN" sz="3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3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C57352CE-B815-F410-E889-57633E0B3DB9}"/>
              </a:ext>
            </a:extLst>
          </p:cNvPr>
          <p:cNvSpPr/>
          <p:nvPr/>
        </p:nvSpPr>
        <p:spPr>
          <a:xfrm>
            <a:off x="9144" y="711989"/>
            <a:ext cx="13610405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A632AAE0-B605-737A-FF97-D5B5CD7B58FA}"/>
              </a:ext>
            </a:extLst>
          </p:cNvPr>
          <p:cNvSpPr txBox="1"/>
          <p:nvPr/>
        </p:nvSpPr>
        <p:spPr>
          <a:xfrm>
            <a:off x="-11429" y="850057"/>
            <a:ext cx="141756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4400" dirty="0">
                <a:cs typeface="Source Sans Pro Light"/>
              </a:rPr>
              <a:t>Lab 4 Exercises</a:t>
            </a:r>
            <a:endParaRPr sz="4400" dirty="0">
              <a:cs typeface="Source Sans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65B95-D3E7-AC54-FC18-F2A31BCB4E3C}"/>
              </a:ext>
            </a:extLst>
          </p:cNvPr>
          <p:cNvSpPr txBox="1"/>
          <p:nvPr/>
        </p:nvSpPr>
        <p:spPr>
          <a:xfrm>
            <a:off x="1361340" y="1942811"/>
            <a:ext cx="1728883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1" indent="-914400">
              <a:buFont typeface="+mj-lt"/>
              <a:buAutoNum type="arabicPeriod"/>
            </a:pPr>
            <a:r>
              <a:rPr lang="en-US" sz="5400" dirty="0">
                <a:hlinkClick r:id="rId2"/>
              </a:rPr>
              <a:t>https://machinelearningmastery.com/how-to-visualize-filters-and-feature-maps-in-convolutional-neural-networks/</a:t>
            </a:r>
            <a:endParaRPr lang="en-US" sz="5400" dirty="0"/>
          </a:p>
          <a:p>
            <a:pPr marL="1371600" lvl="1" indent="-914400">
              <a:buFont typeface="+mj-lt"/>
              <a:buAutoNum type="arabicPeriod"/>
            </a:pPr>
            <a:r>
              <a:rPr lang="en-US" sz="5400" dirty="0">
                <a:hlinkClick r:id="rId3"/>
              </a:rPr>
              <a:t>https://towardsdatascience.com/implementing-alexnet-cnn-architecture-using-tensorflow-2-0-and-keras-2113e090ad98</a:t>
            </a:r>
            <a:endParaRPr lang="en-US" sz="5400" dirty="0"/>
          </a:p>
          <a:p>
            <a:pPr marL="1371600" lvl="1" indent="-914400">
              <a:buFont typeface="+mj-lt"/>
              <a:buAutoNum type="arabicPeriod"/>
            </a:pPr>
            <a:r>
              <a:rPr lang="en-US" sz="5400" dirty="0">
                <a:hlinkClick r:id="rId4"/>
              </a:rPr>
              <a:t>https://deeplizard.com/resource/pavq7noze2</a:t>
            </a:r>
            <a:endParaRPr lang="en-US" sz="5400" dirty="0"/>
          </a:p>
          <a:p>
            <a:pPr lvl="1"/>
            <a:endParaRPr lang="en-US" sz="5400" dirty="0"/>
          </a:p>
          <a:p>
            <a:pPr lvl="1"/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22976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5">
            <a:extLst>
              <a:ext uri="{FF2B5EF4-FFF2-40B4-BE49-F238E27FC236}">
                <a16:creationId xmlns:a16="http://schemas.microsoft.com/office/drawing/2014/main" id="{C57352CE-B815-F410-E889-57633E0B3DB9}"/>
              </a:ext>
            </a:extLst>
          </p:cNvPr>
          <p:cNvSpPr/>
          <p:nvPr/>
        </p:nvSpPr>
        <p:spPr>
          <a:xfrm>
            <a:off x="9144" y="711989"/>
            <a:ext cx="13610405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A632AAE0-B605-737A-FF97-D5B5CD7B58FA}"/>
              </a:ext>
            </a:extLst>
          </p:cNvPr>
          <p:cNvSpPr txBox="1"/>
          <p:nvPr/>
        </p:nvSpPr>
        <p:spPr>
          <a:xfrm>
            <a:off x="-11429" y="850057"/>
            <a:ext cx="141756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4400" dirty="0">
                <a:cs typeface="Source Sans Pro Light"/>
              </a:rPr>
              <a:t>HOT Questions</a:t>
            </a:r>
            <a:endParaRPr sz="4400" dirty="0">
              <a:cs typeface="Source Sans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65B95-D3E7-AC54-FC18-F2A31BCB4E3C}"/>
              </a:ext>
            </a:extLst>
          </p:cNvPr>
          <p:cNvSpPr txBox="1"/>
          <p:nvPr/>
        </p:nvSpPr>
        <p:spPr>
          <a:xfrm>
            <a:off x="1361340" y="1942811"/>
            <a:ext cx="172888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1" indent="-914400">
              <a:buFont typeface="+mj-lt"/>
              <a:buAutoNum type="arabicPeriod"/>
            </a:pPr>
            <a:r>
              <a:rPr lang="en-US" sz="5400" dirty="0"/>
              <a:t>Change all the options for CNN and compare</a:t>
            </a:r>
          </a:p>
          <a:p>
            <a:pPr marL="1371600" lvl="1" indent="-914400">
              <a:buFont typeface="+mj-lt"/>
              <a:buAutoNum type="arabicPeriod"/>
            </a:pPr>
            <a:r>
              <a:rPr lang="en-US" sz="5400" dirty="0"/>
              <a:t>Build your own simple CNN model and use it for the image classification of your choice</a:t>
            </a:r>
          </a:p>
          <a:p>
            <a:pPr marL="1371600" lvl="1" indent="-914400">
              <a:buFont typeface="+mj-lt"/>
              <a:buAutoNum type="arabicPeriod"/>
            </a:pPr>
            <a:r>
              <a:rPr lang="en-US" sz="5400" dirty="0"/>
              <a:t>Compare your CNN model with a fully connected network </a:t>
            </a:r>
          </a:p>
          <a:p>
            <a:pPr lvl="1"/>
            <a:endParaRPr lang="en-US" sz="5400" dirty="0"/>
          </a:p>
          <a:p>
            <a:pPr marL="1371600" lvl="1" indent="-914400">
              <a:buFont typeface="+mj-lt"/>
              <a:buAutoNum type="arabicPeriod"/>
            </a:pPr>
            <a:endParaRPr lang="en-US" sz="5400" dirty="0"/>
          </a:p>
          <a:p>
            <a:pPr lvl="1"/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8898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E6A0B2336C45AD01041584579A98" ma:contentTypeVersion="4" ma:contentTypeDescription="Create a new document." ma:contentTypeScope="" ma:versionID="9ac618fe901638ee6e0692ef2673be02">
  <xsd:schema xmlns:xsd="http://www.w3.org/2001/XMLSchema" xmlns:xs="http://www.w3.org/2001/XMLSchema" xmlns:p="http://schemas.microsoft.com/office/2006/metadata/properties" xmlns:ns2="b789dc7f-efe0-4915-8641-d5b9d6295d79" targetNamespace="http://schemas.microsoft.com/office/2006/metadata/properties" ma:root="true" ma:fieldsID="e2b7c13a80f6a961d977b9687cf4e08a" ns2:_="">
    <xsd:import namespace="b789dc7f-efe0-4915-8641-d5b9d6295d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89dc7f-efe0-4915-8641-d5b9d6295d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C12FF7-D261-4F0C-A9FE-8B67C2DF6473}"/>
</file>

<file path=customXml/itemProps2.xml><?xml version="1.0" encoding="utf-8"?>
<ds:datastoreItem xmlns:ds="http://schemas.openxmlformats.org/officeDocument/2006/customXml" ds:itemID="{85E9E4FE-13DE-4798-AD45-9A456AC70DC1}"/>
</file>

<file path=customXml/itemProps3.xml><?xml version="1.0" encoding="utf-8"?>
<ds:datastoreItem xmlns:ds="http://schemas.openxmlformats.org/officeDocument/2006/customXml" ds:itemID="{1061B3D9-DD9E-423E-B665-C8CD72B13AB5}"/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602</TotalTime>
  <Words>688</Words>
  <Application>Microsoft Office PowerPoint</Application>
  <PresentationFormat>Custom</PresentationFormat>
  <Paragraphs>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Harini Sriraman</dc:creator>
  <cp:lastModifiedBy>Harini Sriraman</cp:lastModifiedBy>
  <cp:revision>109</cp:revision>
  <dcterms:created xsi:type="dcterms:W3CDTF">2022-12-05T10:39:31Z</dcterms:created>
  <dcterms:modified xsi:type="dcterms:W3CDTF">2024-02-23T08:39:57Z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0x010100062AE6A0B2336C45AD01041584579A98</vt:lpwstr>
  </property>
</Properties>
</file>