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82" r:id="rId7"/>
    <p:sldId id="284" r:id="rId8"/>
    <p:sldId id="283"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655" autoAdjust="0"/>
  </p:normalViewPr>
  <p:slideViewPr>
    <p:cSldViewPr snapToGrid="0">
      <p:cViewPr varScale="1">
        <p:scale>
          <a:sx n="81" d="100"/>
          <a:sy n="81" d="100"/>
        </p:scale>
        <p:origin x="518" y="55"/>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10287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1868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20871" y="4303059"/>
            <a:ext cx="6122117" cy="2159896"/>
          </a:xfrm>
        </p:spPr>
        <p:txBody>
          <a:bodyPr anchor="ctr"/>
          <a:lstStyle/>
          <a:p>
            <a:r>
              <a:rPr lang="en-US" sz="2400" dirty="0"/>
              <a:t>CNN based Plastic Detection using Hyper-spectral Images by Spectral Band Reflectance Computation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Abstract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b="0" dirty="0"/>
              <a:t>Hyper-spectral imaging has become increasingly popular for detecting plastic waste due to its ability to capture plastic reflectance using near-infrared sensors. This technology has shown promise in various fields, including cancer detection and agriculture, and could address environmental issues caused by plastic waste. Despite its potential, research into using hyper-spectral imaging (HSI) for plastic detection is still limited, and the technology is in its early stages. This proposal suggests a cutting-edge approach that combines HSI with deep learning for improved plastic detection and automated sorting, particularly for small and thin plastics.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a:t>
            </a:fld>
            <a:endParaRPr lang="en-US" dirty="0"/>
          </a:p>
        </p:txBody>
      </p:sp>
      <p:graphicFrame>
        <p:nvGraphicFramePr>
          <p:cNvPr id="16" name="Content Placeholder 15">
            <a:extLst>
              <a:ext uri="{FF2B5EF4-FFF2-40B4-BE49-F238E27FC236}">
                <a16:creationId xmlns:a16="http://schemas.microsoft.com/office/drawing/2014/main" id="{499330F1-8AD8-7CA1-46B7-A1E3701E088E}"/>
              </a:ext>
            </a:extLst>
          </p:cNvPr>
          <p:cNvGraphicFramePr>
            <a:graphicFrameLocks noGrp="1"/>
          </p:cNvGraphicFramePr>
          <p:nvPr>
            <p:ph sz="half" idx="14"/>
            <p:extLst>
              <p:ext uri="{D42A27DB-BD31-4B8C-83A1-F6EECF244321}">
                <p14:modId xmlns:p14="http://schemas.microsoft.com/office/powerpoint/2010/main" val="2319044504"/>
              </p:ext>
            </p:extLst>
          </p:nvPr>
        </p:nvGraphicFramePr>
        <p:xfrm>
          <a:off x="869387" y="304503"/>
          <a:ext cx="10453226" cy="6234408"/>
        </p:xfrm>
        <a:graphic>
          <a:graphicData uri="http://schemas.openxmlformats.org/drawingml/2006/table">
            <a:tbl>
              <a:tblPr firstRow="1" bandRow="1">
                <a:tableStyleId>{073A0DAA-6AF3-43AB-8588-CEC1D06C72B9}</a:tableStyleId>
              </a:tblPr>
              <a:tblGrid>
                <a:gridCol w="5226613">
                  <a:extLst>
                    <a:ext uri="{9D8B030D-6E8A-4147-A177-3AD203B41FA5}">
                      <a16:colId xmlns:a16="http://schemas.microsoft.com/office/drawing/2014/main" val="3211177452"/>
                    </a:ext>
                  </a:extLst>
                </a:gridCol>
                <a:gridCol w="5226613">
                  <a:extLst>
                    <a:ext uri="{9D8B030D-6E8A-4147-A177-3AD203B41FA5}">
                      <a16:colId xmlns:a16="http://schemas.microsoft.com/office/drawing/2014/main" val="2504911035"/>
                    </a:ext>
                  </a:extLst>
                </a:gridCol>
              </a:tblGrid>
              <a:tr h="763248">
                <a:tc>
                  <a:txBody>
                    <a:bodyPr/>
                    <a:lstStyle/>
                    <a:p>
                      <a:pPr algn="ctr"/>
                      <a:r>
                        <a:rPr lang="en-US" dirty="0"/>
                        <a:t>Reference</a:t>
                      </a:r>
                    </a:p>
                  </a:txBody>
                  <a:tcPr/>
                </a:tc>
                <a:tc>
                  <a:txBody>
                    <a:bodyPr/>
                    <a:lstStyle/>
                    <a:p>
                      <a:pPr algn="ctr"/>
                      <a:r>
                        <a:rPr lang="en-US" dirty="0"/>
                        <a:t>Description</a:t>
                      </a:r>
                    </a:p>
                  </a:txBody>
                  <a:tcPr/>
                </a:tc>
                <a:extLst>
                  <a:ext uri="{0D108BD9-81ED-4DB2-BD59-A6C34878D82A}">
                    <a16:rowId xmlns:a16="http://schemas.microsoft.com/office/drawing/2014/main" val="3255656570"/>
                  </a:ext>
                </a:extLst>
              </a:tr>
              <a:tr h="1576540">
                <a:tc>
                  <a:txBody>
                    <a:bodyPr/>
                    <a:lstStyle/>
                    <a:p>
                      <a:pPr algn="ctr"/>
                      <a:r>
                        <a:rPr lang="en-US" dirty="0"/>
                        <a:t>(</a:t>
                      </a:r>
                      <a:r>
                        <a:rPr lang="en-US" dirty="0" err="1"/>
                        <a:t>Sivaram</a:t>
                      </a:r>
                      <a:r>
                        <a:rPr lang="en-US" dirty="0"/>
                        <a:t> et.al)</a:t>
                      </a:r>
                    </a:p>
                  </a:txBody>
                  <a:tcPr/>
                </a:tc>
                <a:tc>
                  <a:txBody>
                    <a:bodyPr/>
                    <a:lstStyle/>
                    <a:p>
                      <a:pPr algn="l"/>
                      <a:r>
                        <a:rPr lang="en-US" sz="1100" dirty="0"/>
                        <a:t>When designing a CNN model for plastic type classification encompassing seven categories (HDPE, PET, LDPE, PVC, PP, PS, Other), the process involves collecting and renaming appropriate images, resizing them to balance computational load and identification accuracy (64x64 or 120x120 pixels), and determining the CNN layers. Various structures such as LeNet-5 and </a:t>
                      </a:r>
                      <a:r>
                        <a:rPr lang="en-US" sz="1100" dirty="0" err="1"/>
                        <a:t>AlexNet</a:t>
                      </a:r>
                      <a:r>
                        <a:rPr lang="en-US" sz="1100" dirty="0"/>
                        <a:t> are explored, leading to a simplified model. This model incorporates convolutional, max-pooling, activation, dropout, and SoftMax layers for feature extraction and classification. System analysis aims to comprehend the problem, identify key variables, and devise optimal solutions.</a:t>
                      </a:r>
                    </a:p>
                  </a:txBody>
                  <a:tcPr/>
                </a:tc>
                <a:extLst>
                  <a:ext uri="{0D108BD9-81ED-4DB2-BD59-A6C34878D82A}">
                    <a16:rowId xmlns:a16="http://schemas.microsoft.com/office/drawing/2014/main" val="1707739132"/>
                  </a:ext>
                </a:extLst>
              </a:tr>
              <a:tr h="1424307">
                <a:tc>
                  <a:txBody>
                    <a:bodyPr/>
                    <a:lstStyle/>
                    <a:p>
                      <a:pPr algn="ctr"/>
                      <a:r>
                        <a:rPr lang="en-US" dirty="0"/>
                        <a:t>(Wen et al.)</a:t>
                      </a:r>
                    </a:p>
                  </a:txBody>
                  <a:tcPr/>
                </a:tc>
                <a:tc>
                  <a:txBody>
                    <a:bodyPr/>
                    <a:lstStyle/>
                    <a:p>
                      <a:pPr algn="l"/>
                      <a:r>
                        <a:rPr lang="en-US" sz="1100" dirty="0"/>
                        <a:t>The system utilizes an Intel RealSense D435 depth camera for information acquisition, coordinating with a robotic arm controlled by a computer for sorting actions. Equipped with an AUBO-i5 robotic arm and integrated vacuum sponge sucker, objects are picked up efficiently. Communication between modules occurs via USB and Ethernet. The conveyor module features a belt with an aluminum bracket for camera adjustment. For plastic classification, a dataset of 6247 images is collected, divided into categories such as wash supplies bottle, beverage bottle, Tetra Pak, express package, and tableware box. Object detection employs YOLOX, leveraging </a:t>
                      </a:r>
                      <a:r>
                        <a:rPr lang="en-US" sz="1100" dirty="0" err="1"/>
                        <a:t>CSPDarknet</a:t>
                      </a:r>
                      <a:r>
                        <a:rPr lang="en-US" sz="1100" dirty="0"/>
                        <a:t> as backbone and </a:t>
                      </a:r>
                      <a:r>
                        <a:rPr lang="en-US" sz="1100" dirty="0" err="1"/>
                        <a:t>SimOTA</a:t>
                      </a:r>
                      <a:r>
                        <a:rPr lang="en-US" sz="1100" dirty="0"/>
                        <a:t> for efficient assignment. YOLOX-m is chosen for its optimized speed and accuracy. Data augmentation techniques including mosaic and </a:t>
                      </a:r>
                      <a:r>
                        <a:rPr lang="en-US" sz="1100" dirty="0" err="1"/>
                        <a:t>mixup</a:t>
                      </a:r>
                      <a:r>
                        <a:rPr lang="en-US" sz="1100" dirty="0"/>
                        <a:t> strategies enhance training sample diversity, improving detection performance.</a:t>
                      </a:r>
                    </a:p>
                  </a:txBody>
                  <a:tcPr/>
                </a:tc>
                <a:extLst>
                  <a:ext uri="{0D108BD9-81ED-4DB2-BD59-A6C34878D82A}">
                    <a16:rowId xmlns:a16="http://schemas.microsoft.com/office/drawing/2014/main" val="3390991587"/>
                  </a:ext>
                </a:extLst>
              </a:tr>
              <a:tr h="1439899">
                <a:tc>
                  <a:txBody>
                    <a:bodyPr/>
                    <a:lstStyle/>
                    <a:p>
                      <a:pPr algn="ctr"/>
                      <a:r>
                        <a:rPr lang="en-US" dirty="0"/>
                        <a:t>(</a:t>
                      </a:r>
                      <a:r>
                        <a:rPr lang="en-US" dirty="0" err="1"/>
                        <a:t>Roslan</a:t>
                      </a:r>
                      <a:r>
                        <a:rPr lang="en-US" dirty="0"/>
                        <a:t> et al.)</a:t>
                      </a:r>
                    </a:p>
                  </a:txBody>
                  <a:tcPr/>
                </a:tc>
                <a:tc>
                  <a:txBody>
                    <a:bodyPr/>
                    <a:lstStyle/>
                    <a:p>
                      <a:pPr algn="l"/>
                      <a:r>
                        <a:rPr lang="en-US" sz="1100" dirty="0"/>
                        <a:t>The paper employs the YOLOv5 model for real-time detection and recognition of plastic surface defects, utilizing its backbone, neck, and head components to optimize gradient flow and information hierarchy. Specifically, the CSP-Darknet backbone and </a:t>
                      </a:r>
                      <a:r>
                        <a:rPr lang="en-US" sz="1100" dirty="0" err="1"/>
                        <a:t>PANet</a:t>
                      </a:r>
                      <a:r>
                        <a:rPr lang="en-US" sz="1100" dirty="0"/>
                        <a:t> neck enhance feature extraction and information propagation, while the Yolo Layer outputs relevant vectors. YOLOv5s is chosen for its compatibility with time and hardware constraints. Performance evaluation involves precision, recall rate, and mean average precision (</a:t>
                      </a:r>
                      <a:r>
                        <a:rPr lang="en-US" sz="1100" dirty="0" err="1"/>
                        <a:t>mAP</a:t>
                      </a:r>
                      <a:r>
                        <a:rPr lang="en-US" sz="1100" dirty="0"/>
                        <a:t>) metrics, utilizing a custom dataset augmented for robustness. The YOLOv5 model is constructed using Python and </a:t>
                      </a:r>
                      <a:r>
                        <a:rPr lang="en-US" sz="1100" dirty="0" err="1"/>
                        <a:t>PyTorch</a:t>
                      </a:r>
                      <a:r>
                        <a:rPr lang="en-US" sz="1100" dirty="0"/>
                        <a:t> library, with subsequent evaluation based on precision, accuracy, </a:t>
                      </a:r>
                      <a:r>
                        <a:rPr lang="en-US" sz="1100" dirty="0" err="1"/>
                        <a:t>Fmeasures</a:t>
                      </a:r>
                      <a:r>
                        <a:rPr lang="en-US" sz="1100" dirty="0"/>
                        <a:t>, and recall post-training.</a:t>
                      </a:r>
                    </a:p>
                  </a:txBody>
                  <a:tcPr/>
                </a:tc>
                <a:extLst>
                  <a:ext uri="{0D108BD9-81ED-4DB2-BD59-A6C34878D82A}">
                    <a16:rowId xmlns:a16="http://schemas.microsoft.com/office/drawing/2014/main" val="931120483"/>
                  </a:ext>
                </a:extLst>
              </a:tr>
            </a:tbl>
          </a:graphicData>
        </a:graphic>
      </p:graphicFrame>
    </p:spTree>
    <p:extLst>
      <p:ext uri="{BB962C8B-B14F-4D97-AF65-F5344CB8AC3E}">
        <p14:creationId xmlns:p14="http://schemas.microsoft.com/office/powerpoint/2010/main" val="636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graphicFrame>
        <p:nvGraphicFramePr>
          <p:cNvPr id="16" name="Content Placeholder 15">
            <a:extLst>
              <a:ext uri="{FF2B5EF4-FFF2-40B4-BE49-F238E27FC236}">
                <a16:creationId xmlns:a16="http://schemas.microsoft.com/office/drawing/2014/main" id="{499330F1-8AD8-7CA1-46B7-A1E3701E088E}"/>
              </a:ext>
            </a:extLst>
          </p:cNvPr>
          <p:cNvGraphicFramePr>
            <a:graphicFrameLocks noGrp="1"/>
          </p:cNvGraphicFramePr>
          <p:nvPr>
            <p:ph sz="half" idx="14"/>
            <p:extLst>
              <p:ext uri="{D42A27DB-BD31-4B8C-83A1-F6EECF244321}">
                <p14:modId xmlns:p14="http://schemas.microsoft.com/office/powerpoint/2010/main" val="2042179928"/>
              </p:ext>
            </p:extLst>
          </p:nvPr>
        </p:nvGraphicFramePr>
        <p:xfrm>
          <a:off x="869387" y="1363356"/>
          <a:ext cx="10453226" cy="4131288"/>
        </p:xfrm>
        <a:graphic>
          <a:graphicData uri="http://schemas.openxmlformats.org/drawingml/2006/table">
            <a:tbl>
              <a:tblPr firstRow="1" bandRow="1">
                <a:tableStyleId>{073A0DAA-6AF3-43AB-8588-CEC1D06C72B9}</a:tableStyleId>
              </a:tblPr>
              <a:tblGrid>
                <a:gridCol w="5226613">
                  <a:extLst>
                    <a:ext uri="{9D8B030D-6E8A-4147-A177-3AD203B41FA5}">
                      <a16:colId xmlns:a16="http://schemas.microsoft.com/office/drawing/2014/main" val="3211177452"/>
                    </a:ext>
                  </a:extLst>
                </a:gridCol>
                <a:gridCol w="5226613">
                  <a:extLst>
                    <a:ext uri="{9D8B030D-6E8A-4147-A177-3AD203B41FA5}">
                      <a16:colId xmlns:a16="http://schemas.microsoft.com/office/drawing/2014/main" val="2504911035"/>
                    </a:ext>
                  </a:extLst>
                </a:gridCol>
              </a:tblGrid>
              <a:tr h="763248">
                <a:tc>
                  <a:txBody>
                    <a:bodyPr/>
                    <a:lstStyle/>
                    <a:p>
                      <a:pPr algn="ctr"/>
                      <a:r>
                        <a:rPr lang="en-US" dirty="0"/>
                        <a:t>Reference</a:t>
                      </a:r>
                    </a:p>
                  </a:txBody>
                  <a:tcPr/>
                </a:tc>
                <a:tc>
                  <a:txBody>
                    <a:bodyPr/>
                    <a:lstStyle/>
                    <a:p>
                      <a:pPr algn="ctr"/>
                      <a:r>
                        <a:rPr lang="en-US" dirty="0"/>
                        <a:t>Description</a:t>
                      </a:r>
                    </a:p>
                  </a:txBody>
                  <a:tcPr/>
                </a:tc>
                <a:extLst>
                  <a:ext uri="{0D108BD9-81ED-4DB2-BD59-A6C34878D82A}">
                    <a16:rowId xmlns:a16="http://schemas.microsoft.com/office/drawing/2014/main" val="3255656570"/>
                  </a:ext>
                </a:extLst>
              </a:tr>
              <a:tr h="1576540">
                <a:tc>
                  <a:txBody>
                    <a:bodyPr/>
                    <a:lstStyle/>
                    <a:p>
                      <a:pPr algn="ctr"/>
                      <a:r>
                        <a:rPr lang="en-US" dirty="0"/>
                        <a:t>(</a:t>
                      </a:r>
                      <a:r>
                        <a:rPr lang="en-US" dirty="0" err="1"/>
                        <a:t>Bhanumathi</a:t>
                      </a:r>
                      <a:r>
                        <a:rPr lang="en-US" dirty="0"/>
                        <a:t> et al.)</a:t>
                      </a:r>
                    </a:p>
                  </a:txBody>
                  <a:tcPr/>
                </a:tc>
                <a:tc>
                  <a:txBody>
                    <a:bodyPr/>
                    <a:lstStyle/>
                    <a:p>
                      <a:pPr algn="l"/>
                      <a:r>
                        <a:rPr lang="en-US" sz="1100" dirty="0"/>
                        <a:t>This paper explores the application of YOLOv4 and YOLOv5 algorithms for identifying ocean plastics in epipelagic layers. YOLO algorithms are prized for their speed, high accuracy, and learning capabilities. YOLOv4, an extension of YOLOv3, introduces significant enhancements, including </a:t>
                      </a:r>
                      <a:r>
                        <a:rPr lang="en-US" sz="1100" dirty="0" err="1"/>
                        <a:t>BoF</a:t>
                      </a:r>
                      <a:r>
                        <a:rPr lang="en-US" sz="1100" dirty="0"/>
                        <a:t> (bag of freebies) and BoS (bag of specials) techniques to boost accuracy without sacrificing inference time. Utilizing the CSPDarknet-53 backbone structure, YOLOv4 accommodates input images of any size and leverages GPU and CUDA library for enhanced computational power during training. YOLOv5, based on </a:t>
                      </a:r>
                      <a:r>
                        <a:rPr lang="en-US" sz="1100" dirty="0" err="1"/>
                        <a:t>PyTorch</a:t>
                      </a:r>
                      <a:r>
                        <a:rPr lang="en-US" sz="1100" dirty="0"/>
                        <a:t>, offers a smaller, faster, and lightweight alternative, although studies indicate trade-offs between accuracy and speed compared to YOLOv4 and YOLOv3. While YOLOv5 excels in real-time object detection, YOLOv4 may be preferable for custom configurations.</a:t>
                      </a:r>
                    </a:p>
                  </a:txBody>
                  <a:tcPr/>
                </a:tc>
                <a:extLst>
                  <a:ext uri="{0D108BD9-81ED-4DB2-BD59-A6C34878D82A}">
                    <a16:rowId xmlns:a16="http://schemas.microsoft.com/office/drawing/2014/main" val="1707739132"/>
                  </a:ext>
                </a:extLst>
              </a:tr>
              <a:tr h="1424307">
                <a:tc>
                  <a:txBody>
                    <a:bodyPr/>
                    <a:lstStyle/>
                    <a:p>
                      <a:pPr algn="ctr"/>
                      <a:r>
                        <a:rPr lang="en-US" dirty="0"/>
                        <a:t>(Salim et al.)</a:t>
                      </a:r>
                    </a:p>
                  </a:txBody>
                  <a:tcPr/>
                </a:tc>
                <a:tc>
                  <a:txBody>
                    <a:bodyPr/>
                    <a:lstStyle/>
                    <a:p>
                      <a:pPr algn="l"/>
                      <a:r>
                        <a:rPr lang="en-US" sz="1100" dirty="0"/>
                        <a:t>The system comprises a Logitech C615 webcam and a 22-inch display monitor connected to a Jetson Nano Development Kit. The choice of Jetson Nano is due to its comprehensive features and affordability, making it suitable for deploying deep learning models widely. Mounted on an aluminum profile behind a trash can, the system detects individuals approaching with reusable bottles, displaying a bounding box around the bottle on the monitor along with persuasive text tailored to the context. The setup encourages plastic reuse and can display information in multiple languages.</a:t>
                      </a:r>
                    </a:p>
                  </a:txBody>
                  <a:tcPr/>
                </a:tc>
                <a:extLst>
                  <a:ext uri="{0D108BD9-81ED-4DB2-BD59-A6C34878D82A}">
                    <a16:rowId xmlns:a16="http://schemas.microsoft.com/office/drawing/2014/main" val="3390991587"/>
                  </a:ext>
                </a:extLst>
              </a:tr>
            </a:tbl>
          </a:graphicData>
        </a:graphic>
      </p:graphicFrame>
    </p:spTree>
    <p:extLst>
      <p:ext uri="{BB962C8B-B14F-4D97-AF65-F5344CB8AC3E}">
        <p14:creationId xmlns:p14="http://schemas.microsoft.com/office/powerpoint/2010/main" val="61594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Convolutional Neural Network Model</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pic>
        <p:nvPicPr>
          <p:cNvPr id="17" name="Picture 16">
            <a:extLst>
              <a:ext uri="{FF2B5EF4-FFF2-40B4-BE49-F238E27FC236}">
                <a16:creationId xmlns:a16="http://schemas.microsoft.com/office/drawing/2014/main" id="{02D4E21B-CE2B-684C-B89A-2B9EF414471A}"/>
              </a:ext>
            </a:extLst>
          </p:cNvPr>
          <p:cNvPicPr>
            <a:picLocks noChangeAspect="1"/>
          </p:cNvPicPr>
          <p:nvPr/>
        </p:nvPicPr>
        <p:blipFill>
          <a:blip r:embed="rId3"/>
          <a:stretch>
            <a:fillRect/>
          </a:stretch>
        </p:blipFill>
        <p:spPr>
          <a:xfrm>
            <a:off x="2147356" y="2982685"/>
            <a:ext cx="7897287" cy="2819347"/>
          </a:xfrm>
          <a:prstGeom prst="rect">
            <a:avLst/>
          </a:prstGeom>
        </p:spPr>
      </p:pic>
    </p:spTree>
    <p:extLst>
      <p:ext uri="{BB962C8B-B14F-4D97-AF65-F5344CB8AC3E}">
        <p14:creationId xmlns:p14="http://schemas.microsoft.com/office/powerpoint/2010/main" val="331962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717530"/>
            <a:ext cx="4179570" cy="1823980"/>
          </a:xfrm>
        </p:spPr>
        <p:txBody>
          <a:bodyPr>
            <a:noAutofit/>
          </a:bodyPr>
          <a:lstStyle/>
          <a:p>
            <a:r>
              <a:rPr lang="en-US" dirty="0"/>
              <a:t>Yadukrishnan</a:t>
            </a:r>
          </a:p>
          <a:p>
            <a:r>
              <a:rPr lang="en-US" dirty="0"/>
              <a:t>21BAI1210</a:t>
            </a:r>
          </a:p>
          <a:p>
            <a:r>
              <a:rPr lang="en-US" dirty="0"/>
              <a:t>yadukrishnan.2021@vitstudent.ac.in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1e6a634-0652-4942-bace-803f2c8380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4F47DEF4333E45A4FEF83C10773BF2" ma:contentTypeVersion="13" ma:contentTypeDescription="Create a new document." ma:contentTypeScope="" ma:versionID="7657e3ef5698ad4265e739890f363976">
  <xsd:schema xmlns:xsd="http://www.w3.org/2001/XMLSchema" xmlns:xs="http://www.w3.org/2001/XMLSchema" xmlns:p="http://schemas.microsoft.com/office/2006/metadata/properties" xmlns:ns3="c77d09f9-d3e6-41eb-8837-d79c17428db7" xmlns:ns4="81e6a634-0652-4942-bace-803f2c838095" targetNamespace="http://schemas.microsoft.com/office/2006/metadata/properties" ma:root="true" ma:fieldsID="61ed44953f515fa9a26b00009a9306b7" ns3:_="" ns4:_="">
    <xsd:import namespace="c77d09f9-d3e6-41eb-8837-d79c17428db7"/>
    <xsd:import namespace="81e6a634-0652-4942-bace-803f2c83809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d09f9-d3e6-41eb-8837-d79c17428db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6a634-0652-4942-bace-803f2c83809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documentManagement/types"/>
    <ds:schemaRef ds:uri="http://www.w3.org/XML/1998/namespace"/>
    <ds:schemaRef ds:uri="http://schemas.microsoft.com/office/2006/metadata/properties"/>
    <ds:schemaRef ds:uri="http://purl.org/dc/dcmitype/"/>
    <ds:schemaRef ds:uri="81e6a634-0652-4942-bace-803f2c838095"/>
    <ds:schemaRef ds:uri="http://purl.org/dc/elements/1.1/"/>
    <ds:schemaRef ds:uri="http://schemas.microsoft.com/office/infopath/2007/PartnerControls"/>
    <ds:schemaRef ds:uri="http://schemas.openxmlformats.org/package/2006/metadata/core-properties"/>
    <ds:schemaRef ds:uri="c77d09f9-d3e6-41eb-8837-d79c17428db7"/>
    <ds:schemaRef ds:uri="http://purl.org/dc/terms/"/>
  </ds:schemaRefs>
</ds:datastoreItem>
</file>

<file path=customXml/itemProps3.xml><?xml version="1.0" encoding="utf-8"?>
<ds:datastoreItem xmlns:ds="http://schemas.openxmlformats.org/officeDocument/2006/customXml" ds:itemID="{CDBF85CC-6DC0-413C-8582-F19C7BB084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d09f9-d3e6-41eb-8837-d79c17428db7"/>
    <ds:schemaRef ds:uri="81e6a634-0652-4942-bace-803f2c838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{F02DB0A2-8A01-4F31-AAA6-6CAAD94EF269}tf67328976_win32</Template>
  <TotalTime>12</TotalTime>
  <Words>779</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CNN based Plastic Detection using Hyper-spectral Images by Spectral Band Reflectance Computation</vt:lpstr>
      <vt:lpstr>Abstract </vt:lpstr>
      <vt:lpstr>PowerPoint Presentation</vt:lpstr>
      <vt:lpstr>PowerPoint Presentation</vt:lpstr>
      <vt:lpstr>Convolutional Neural Network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Yadukrishnan</dc:creator>
  <cp:lastModifiedBy>Yadukrishnan</cp:lastModifiedBy>
  <cp:revision>1</cp:revision>
  <dcterms:created xsi:type="dcterms:W3CDTF">2024-08-11T14:01:40Z</dcterms:created>
  <dcterms:modified xsi:type="dcterms:W3CDTF">2024-08-12T02:42:26Z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0x0101009A4F47DEF4333E45A4FEF83C10773BF2</vt:lpwstr>
  </property>
  <property fmtid="{D5CDD505-2E9C-101B-9397-08002B2CF9AE}" pid="3" name="MediaServiceImageTags">
    <vt:lpwstr/>
  </property>
</Properties>
</file>