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koto" charset="1" panose="00000000000000000000"/>
      <p:regular r:id="rId10"/>
    </p:embeddedFont>
    <p:embeddedFont>
      <p:font typeface="Atkinson Hyperlegible" charset="1" panose="00000000000000000000"/>
      <p:regular r:id="rId11"/>
    </p:embeddedFont>
    <p:embeddedFont>
      <p:font typeface="Atkinson Hyperlegible Bold" charset="1" panose="00000000000000000000"/>
      <p:regular r:id="rId12"/>
    </p:embeddedFont>
    <p:embeddedFont>
      <p:font typeface="Atkinson Hyperlegible Italics" charset="1" panose="00000000000000000000"/>
      <p:regular r:id="rId13"/>
    </p:embeddedFont>
    <p:embeddedFont>
      <p:font typeface="Atkinson Hyperlegible Bold Italic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715334" y="-4715834"/>
            <a:ext cx="19718669" cy="19718669"/>
          </a:xfrm>
          <a:custGeom>
            <a:avLst/>
            <a:gdLst/>
            <a:ahLst/>
            <a:cxnLst/>
            <a:rect r="r" b="b" t="t" l="l"/>
            <a:pathLst>
              <a:path h="19718669" w="19718669">
                <a:moveTo>
                  <a:pt x="0" y="0"/>
                </a:moveTo>
                <a:lnTo>
                  <a:pt x="19718668" y="0"/>
                </a:lnTo>
                <a:lnTo>
                  <a:pt x="19718668" y="19718668"/>
                </a:lnTo>
                <a:lnTo>
                  <a:pt x="0" y="19718668"/>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7976" y="645481"/>
            <a:ext cx="12129844" cy="10704588"/>
          </a:xfrm>
          <a:custGeom>
            <a:avLst/>
            <a:gdLst/>
            <a:ahLst/>
            <a:cxnLst/>
            <a:rect r="r" b="b" t="t" l="l"/>
            <a:pathLst>
              <a:path h="10704588" w="12129844">
                <a:moveTo>
                  <a:pt x="0" y="0"/>
                </a:moveTo>
                <a:lnTo>
                  <a:pt x="12129845" y="0"/>
                </a:lnTo>
                <a:lnTo>
                  <a:pt x="12129845" y="10704588"/>
                </a:lnTo>
                <a:lnTo>
                  <a:pt x="0" y="10704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72232" y="2640805"/>
            <a:ext cx="11181333" cy="866775"/>
          </a:xfrm>
          <a:prstGeom prst="rect">
            <a:avLst/>
          </a:prstGeom>
        </p:spPr>
        <p:txBody>
          <a:bodyPr anchor="t" rtlCol="false" tIns="0" lIns="0" bIns="0" rIns="0">
            <a:spAutoFit/>
          </a:bodyPr>
          <a:lstStyle/>
          <a:p>
            <a:pPr algn="ctr" marL="0" indent="0" lvl="0">
              <a:lnSpc>
                <a:spcPts val="7050"/>
              </a:lnSpc>
            </a:pPr>
            <a:r>
              <a:rPr lang="en-US" sz="5000">
                <a:solidFill>
                  <a:srgbClr val="F7562B"/>
                </a:solidFill>
                <a:latin typeface="Mokoto"/>
              </a:rPr>
              <a:t>ADVANCED RAILWAY</a:t>
            </a:r>
          </a:p>
        </p:txBody>
      </p:sp>
      <p:sp>
        <p:nvSpPr>
          <p:cNvPr name="TextBox 5" id="5"/>
          <p:cNvSpPr txBox="true"/>
          <p:nvPr/>
        </p:nvSpPr>
        <p:spPr>
          <a:xfrm rot="0">
            <a:off x="3897243" y="5103674"/>
            <a:ext cx="5224909" cy="1400175"/>
          </a:xfrm>
          <a:prstGeom prst="rect">
            <a:avLst/>
          </a:prstGeom>
        </p:spPr>
        <p:txBody>
          <a:bodyPr anchor="t" rtlCol="false" tIns="0" lIns="0" bIns="0" rIns="0">
            <a:spAutoFit/>
          </a:bodyPr>
          <a:lstStyle/>
          <a:p>
            <a:pPr algn="ctr">
              <a:lnSpc>
                <a:spcPts val="3824"/>
              </a:lnSpc>
            </a:pPr>
            <a:r>
              <a:rPr lang="en-US" sz="2499">
                <a:solidFill>
                  <a:srgbClr val="000000"/>
                </a:solidFill>
                <a:latin typeface="Atkinson Hyperlegible Bold"/>
              </a:rPr>
              <a:t>PRITIKA KANNAPIRAN, 21BAI1172</a:t>
            </a:r>
          </a:p>
          <a:p>
            <a:pPr algn="ctr">
              <a:lnSpc>
                <a:spcPts val="3824"/>
              </a:lnSpc>
            </a:pPr>
            <a:r>
              <a:rPr lang="en-US" sz="2499">
                <a:solidFill>
                  <a:srgbClr val="000000"/>
                </a:solidFill>
                <a:latin typeface="Atkinson Hyperlegible Bold"/>
              </a:rPr>
              <a:t>YADU KRISHNAN, 21BAI1210</a:t>
            </a:r>
          </a:p>
          <a:p>
            <a:pPr algn="ctr">
              <a:lnSpc>
                <a:spcPts val="3824"/>
              </a:lnSpc>
              <a:spcBef>
                <a:spcPct val="0"/>
              </a:spcBef>
            </a:pPr>
            <a:r>
              <a:rPr lang="en-US" sz="2499">
                <a:solidFill>
                  <a:srgbClr val="000000"/>
                </a:solidFill>
                <a:latin typeface="Atkinson Hyperlegible Bold"/>
              </a:rPr>
              <a:t>GAVRISH B, 21BAI1327</a:t>
            </a:r>
          </a:p>
        </p:txBody>
      </p:sp>
      <p:sp>
        <p:nvSpPr>
          <p:cNvPr name="TextBox 6" id="6"/>
          <p:cNvSpPr txBox="true"/>
          <p:nvPr/>
        </p:nvSpPr>
        <p:spPr>
          <a:xfrm rot="0">
            <a:off x="1512347" y="3727015"/>
            <a:ext cx="9994702" cy="866775"/>
          </a:xfrm>
          <a:prstGeom prst="rect">
            <a:avLst/>
          </a:prstGeom>
        </p:spPr>
        <p:txBody>
          <a:bodyPr anchor="t" rtlCol="false" tIns="0" lIns="0" bIns="0" rIns="0">
            <a:spAutoFit/>
          </a:bodyPr>
          <a:lstStyle/>
          <a:p>
            <a:pPr algn="ctr" marL="0" indent="0" lvl="0">
              <a:lnSpc>
                <a:spcPts val="7050"/>
              </a:lnSpc>
              <a:spcBef>
                <a:spcPct val="0"/>
              </a:spcBef>
            </a:pPr>
            <a:r>
              <a:rPr lang="en-US" sz="5000">
                <a:solidFill>
                  <a:srgbClr val="FEC801"/>
                </a:solidFill>
                <a:latin typeface="Mokoto"/>
              </a:rPr>
              <a:t>RESERVATION SYSTEM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028700" y="3081745"/>
            <a:ext cx="16365970" cy="4037784"/>
          </a:xfrm>
          <a:prstGeom prst="rect">
            <a:avLst/>
          </a:prstGeom>
        </p:spPr>
        <p:txBody>
          <a:bodyPr anchor="t" rtlCol="false" tIns="0" lIns="0" bIns="0" rIns="0">
            <a:spAutoFit/>
          </a:bodyPr>
          <a:lstStyle/>
          <a:p>
            <a:pPr algn="just" marL="815930" indent="-407965" lvl="1">
              <a:lnSpc>
                <a:spcPts val="5366"/>
              </a:lnSpc>
              <a:buFont typeface="Arial"/>
              <a:buChar char="•"/>
            </a:pPr>
            <a:r>
              <a:rPr lang="en-US" sz="3779">
                <a:solidFill>
                  <a:srgbClr val="000000"/>
                </a:solidFill>
                <a:latin typeface="Atkinson Hyperlegible"/>
              </a:rPr>
              <a:t>Front-end: ReactJS, SCSS, Tailwind/AntD</a:t>
            </a:r>
          </a:p>
          <a:p>
            <a:pPr algn="just" marL="815930" indent="-407965" lvl="1">
              <a:lnSpc>
                <a:spcPts val="5366"/>
              </a:lnSpc>
              <a:buFont typeface="Arial"/>
              <a:buChar char="•"/>
            </a:pPr>
            <a:r>
              <a:rPr lang="en-US" sz="3779">
                <a:solidFill>
                  <a:srgbClr val="000000"/>
                </a:solidFill>
                <a:latin typeface="Atkinson Hyperlegible"/>
              </a:rPr>
              <a:t>Back-end: NodeJS, MongoDB</a:t>
            </a:r>
          </a:p>
          <a:p>
            <a:pPr algn="just" marL="815930" indent="-407965" lvl="1">
              <a:lnSpc>
                <a:spcPts val="5366"/>
              </a:lnSpc>
              <a:buFont typeface="Arial"/>
              <a:buChar char="•"/>
            </a:pPr>
            <a:r>
              <a:rPr lang="en-US" sz="3779">
                <a:solidFill>
                  <a:srgbClr val="000000"/>
                </a:solidFill>
                <a:latin typeface="Atkinson Hyperlegible"/>
              </a:rPr>
              <a:t>User authentication: JSON Web Tokens</a:t>
            </a:r>
          </a:p>
          <a:p>
            <a:pPr algn="just" marL="815930" indent="-407965" lvl="1">
              <a:lnSpc>
                <a:spcPts val="5366"/>
              </a:lnSpc>
              <a:buFont typeface="Arial"/>
              <a:buChar char="•"/>
            </a:pPr>
            <a:r>
              <a:rPr lang="en-US" sz="3779">
                <a:solidFill>
                  <a:srgbClr val="000000"/>
                </a:solidFill>
                <a:latin typeface="Atkinson Hyperlegible"/>
              </a:rPr>
              <a:t>Payment system: Stripe payment API for payments</a:t>
            </a:r>
          </a:p>
          <a:p>
            <a:pPr algn="just" marL="815930" indent="-407965" lvl="1">
              <a:lnSpc>
                <a:spcPts val="5366"/>
              </a:lnSpc>
              <a:buFont typeface="Arial"/>
              <a:buChar char="•"/>
            </a:pPr>
            <a:r>
              <a:rPr lang="en-US" sz="3779">
                <a:solidFill>
                  <a:srgbClr val="000000"/>
                </a:solidFill>
                <a:latin typeface="Atkinson Hyperlegible"/>
              </a:rPr>
              <a:t>Version control: Git, Github/Bitbucket</a:t>
            </a:r>
          </a:p>
          <a:p>
            <a:pPr algn="just">
              <a:lnSpc>
                <a:spcPts val="5366"/>
              </a:lnSpc>
            </a:pPr>
          </a:p>
        </p:txBody>
      </p:sp>
      <p:sp>
        <p:nvSpPr>
          <p:cNvPr name="TextBox 6" id="6"/>
          <p:cNvSpPr txBox="true"/>
          <p:nvPr/>
        </p:nvSpPr>
        <p:spPr>
          <a:xfrm rot="0">
            <a:off x="4715768" y="661752"/>
            <a:ext cx="8856464" cy="2329048"/>
          </a:xfrm>
          <a:prstGeom prst="rect">
            <a:avLst/>
          </a:prstGeom>
        </p:spPr>
        <p:txBody>
          <a:bodyPr anchor="t" rtlCol="false" tIns="0" lIns="0" bIns="0" rIns="0">
            <a:spAutoFit/>
          </a:bodyPr>
          <a:lstStyle/>
          <a:p>
            <a:pPr algn="ctr">
              <a:lnSpc>
                <a:spcPts val="9306"/>
              </a:lnSpc>
            </a:pPr>
            <a:r>
              <a:rPr lang="en-US" sz="6600">
                <a:solidFill>
                  <a:srgbClr val="02B676"/>
                </a:solidFill>
                <a:latin typeface="Mokoto"/>
              </a:rPr>
              <a:t>TECH STACK</a:t>
            </a:r>
          </a:p>
          <a:p>
            <a:pPr algn="ctr" marL="0" indent="0" lvl="0">
              <a:lnSpc>
                <a:spcPts val="9306"/>
              </a:lnSpc>
              <a:spcBef>
                <a:spcPct val="0"/>
              </a:spcBef>
            </a:pPr>
            <a:r>
              <a:rPr lang="en-US" sz="6600">
                <a:solidFill>
                  <a:srgbClr val="02B676"/>
                </a:solidFill>
                <a:latin typeface="Mokoto"/>
              </a:rPr>
              <a:t>REQUIREMENTS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028700" y="2992325"/>
            <a:ext cx="16365970" cy="4037784"/>
          </a:xfrm>
          <a:prstGeom prst="rect">
            <a:avLst/>
          </a:prstGeom>
        </p:spPr>
        <p:txBody>
          <a:bodyPr anchor="t" rtlCol="false" tIns="0" lIns="0" bIns="0" rIns="0">
            <a:spAutoFit/>
          </a:bodyPr>
          <a:lstStyle/>
          <a:p>
            <a:pPr algn="just" marL="815930" indent="-407965" lvl="1">
              <a:lnSpc>
                <a:spcPts val="5366"/>
              </a:lnSpc>
              <a:buFont typeface="Arial"/>
              <a:buChar char="•"/>
            </a:pPr>
            <a:r>
              <a:rPr lang="en-US" sz="3779">
                <a:solidFill>
                  <a:srgbClr val="000000"/>
                </a:solidFill>
                <a:latin typeface="Atkinson Hyperlegible"/>
              </a:rPr>
              <a:t>User login /sign up page</a:t>
            </a:r>
          </a:p>
          <a:p>
            <a:pPr algn="just" marL="815930" indent="-407965" lvl="1">
              <a:lnSpc>
                <a:spcPts val="5366"/>
              </a:lnSpc>
              <a:buFont typeface="Arial"/>
              <a:buChar char="•"/>
            </a:pPr>
            <a:r>
              <a:rPr lang="en-US" sz="3779">
                <a:solidFill>
                  <a:srgbClr val="000000"/>
                </a:solidFill>
                <a:latin typeface="Atkinson Hyperlegible"/>
              </a:rPr>
              <a:t>User profile</a:t>
            </a:r>
          </a:p>
          <a:p>
            <a:pPr algn="just" marL="815930" indent="-407965" lvl="1">
              <a:lnSpc>
                <a:spcPts val="5366"/>
              </a:lnSpc>
              <a:buFont typeface="Arial"/>
              <a:buChar char="•"/>
            </a:pPr>
            <a:r>
              <a:rPr lang="en-US" sz="3779">
                <a:solidFill>
                  <a:srgbClr val="000000"/>
                </a:solidFill>
                <a:latin typeface="Atkinson Hyperlegible"/>
              </a:rPr>
              <a:t>Ticket booking</a:t>
            </a:r>
          </a:p>
          <a:p>
            <a:pPr algn="just" marL="815930" indent="-407965" lvl="1">
              <a:lnSpc>
                <a:spcPts val="5366"/>
              </a:lnSpc>
              <a:buFont typeface="Arial"/>
              <a:buChar char="•"/>
            </a:pPr>
            <a:r>
              <a:rPr lang="en-US" sz="3779">
                <a:solidFill>
                  <a:srgbClr val="000000"/>
                </a:solidFill>
                <a:latin typeface="Atkinson Hyperlegible"/>
              </a:rPr>
              <a:t>Managing Tickets</a:t>
            </a:r>
          </a:p>
          <a:p>
            <a:pPr algn="just" marL="815930" indent="-407965" lvl="1">
              <a:lnSpc>
                <a:spcPts val="5366"/>
              </a:lnSpc>
              <a:buFont typeface="Arial"/>
              <a:buChar char="•"/>
            </a:pPr>
            <a:r>
              <a:rPr lang="en-US" sz="3779">
                <a:solidFill>
                  <a:srgbClr val="000000"/>
                </a:solidFill>
                <a:latin typeface="Atkinson Hyperlegible"/>
              </a:rPr>
              <a:t>Cancelling tickets</a:t>
            </a:r>
          </a:p>
          <a:p>
            <a:pPr algn="just" marL="815930" indent="-407965" lvl="1">
              <a:lnSpc>
                <a:spcPts val="5366"/>
              </a:lnSpc>
              <a:buFont typeface="Arial"/>
              <a:buChar char="•"/>
            </a:pPr>
            <a:r>
              <a:rPr lang="en-US" sz="3779">
                <a:solidFill>
                  <a:srgbClr val="000000"/>
                </a:solidFill>
                <a:latin typeface="Atkinson Hyperlegible"/>
              </a:rPr>
              <a:t>Reviewing schedule</a:t>
            </a:r>
          </a:p>
        </p:txBody>
      </p:sp>
      <p:sp>
        <p:nvSpPr>
          <p:cNvPr name="TextBox 6" id="6"/>
          <p:cNvSpPr txBox="true"/>
          <p:nvPr/>
        </p:nvSpPr>
        <p:spPr>
          <a:xfrm rot="0">
            <a:off x="2901652" y="857250"/>
            <a:ext cx="12484696"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LIST OF MODULES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374966" y="857250"/>
            <a:ext cx="15538068"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F7562B"/>
                </a:solidFill>
                <a:latin typeface="Mokoto"/>
              </a:rPr>
              <a:t>REFERENCES</a:t>
            </a:r>
          </a:p>
        </p:txBody>
      </p:sp>
      <p:sp>
        <p:nvSpPr>
          <p:cNvPr name="TextBox 6" id="6"/>
          <p:cNvSpPr txBox="true"/>
          <p:nvPr/>
        </p:nvSpPr>
        <p:spPr>
          <a:xfrm rot="0">
            <a:off x="893330" y="2347900"/>
            <a:ext cx="16365970" cy="6792087"/>
          </a:xfrm>
          <a:prstGeom prst="rect">
            <a:avLst/>
          </a:prstGeom>
        </p:spPr>
        <p:txBody>
          <a:bodyPr anchor="t" rtlCol="false" tIns="0" lIns="0" bIns="0" rIns="0">
            <a:spAutoFit/>
          </a:bodyPr>
          <a:lstStyle/>
          <a:p>
            <a:pPr algn="just">
              <a:lnSpc>
                <a:spcPts val="3833"/>
              </a:lnSpc>
            </a:pPr>
            <a:r>
              <a:rPr lang="en-US" sz="2700">
                <a:solidFill>
                  <a:srgbClr val="000000"/>
                </a:solidFill>
                <a:latin typeface="Atkinson Hyperlegible"/>
              </a:rPr>
              <a:t>[1] Paul fraga- Lamas, Tiago etc. "Towards Internet of Smart Trains: A Review on Industrial IOT-connected Tailways", Sensors, mdpi Journal, DOI:10.3390/s 17061457, published 21 June 2017.</a:t>
            </a:r>
            <a:r>
              <a:rPr lang="en-US" sz="2700">
                <a:solidFill>
                  <a:srgbClr val="000000"/>
                </a:solidFill>
                <a:latin typeface="Atkinson Hyperlegible"/>
              </a:rPr>
              <a:t> </a:t>
            </a:r>
          </a:p>
          <a:p>
            <a:pPr algn="just">
              <a:lnSpc>
                <a:spcPts val="3833"/>
              </a:lnSpc>
            </a:pPr>
            <a:r>
              <a:rPr lang="en-US" sz="2700">
                <a:solidFill>
                  <a:srgbClr val="000000"/>
                </a:solidFill>
                <a:latin typeface="Atkinson Hyperlegible"/>
              </a:rPr>
              <a:t>[2] Ohyun Jo etc. "IoT for Smart Railways feasibility and Applications", IEEE Internet of Things Journal, ISSN:2237-4662, DOI: 10.1109/JIOT.2017.2749401 ISSN:2237-4662,</a:t>
            </a:r>
          </a:p>
          <a:p>
            <a:pPr algn="just">
              <a:lnSpc>
                <a:spcPts val="3833"/>
              </a:lnSpc>
            </a:pPr>
            <a:r>
              <a:rPr lang="en-US" sz="2700">
                <a:solidFill>
                  <a:srgbClr val="000000"/>
                </a:solidFill>
                <a:latin typeface="Atkinson Hyperlegible"/>
              </a:rPr>
              <a:t> [3] Daniel T Fokum and Victor S Frost. A survey on methods for broadband internet access on trains. Communications Surveys &amp; Tutorials, IEEE, 12(2):171–185, 2010. Books &amp; Book Ch [4] E Masson and M. Berbineau, " Chapter 2: Railway Applications required Broadband Wireless Applications" Studies in Systems, Decision and Control 82, DOI: 10.1007/978-3-319-47202-7-2. [</a:t>
            </a:r>
          </a:p>
          <a:p>
            <a:pPr algn="just">
              <a:lnSpc>
                <a:spcPts val="3833"/>
              </a:lnSpc>
            </a:pPr>
            <a:r>
              <a:rPr lang="en-US" sz="2700">
                <a:solidFill>
                  <a:srgbClr val="000000"/>
                </a:solidFill>
                <a:latin typeface="Atkinson Hyperlegible"/>
              </a:rPr>
              <a:t>5] William Stallings, Chapter 17, "Data and Computer Communications", Eighth edition, Pearson Prentice Hall @2007, ISBN 0-13-24310-9. Technical Reports </a:t>
            </a:r>
          </a:p>
          <a:p>
            <a:pPr algn="just">
              <a:lnSpc>
                <a:spcPts val="3833"/>
              </a:lnSpc>
            </a:pPr>
            <a:r>
              <a:rPr lang="en-US" sz="2700">
                <a:solidFill>
                  <a:srgbClr val="000000"/>
                </a:solidFill>
                <a:latin typeface="Atkinson Hyperlegible"/>
              </a:rPr>
              <a:t>[6] Rajnish Kumar, "IOT and Indian Railways" National Academy of Indian Railways, Vadodara, India. </a:t>
            </a:r>
          </a:p>
          <a:p>
            <a:pPr algn="just">
              <a:lnSpc>
                <a:spcPts val="3833"/>
              </a:lnSpc>
            </a:pPr>
            <a:r>
              <a:rPr lang="en-US" sz="2700">
                <a:solidFill>
                  <a:srgbClr val="000000"/>
                </a:solidFill>
                <a:latin typeface="Atkinson Hyperlegible"/>
              </a:rPr>
              <a:t>[7] Sandeep Patalay "Railway Signaling Using Wireless Sensor Networks" from the desk of Sandeep Patlay CMC Systems Ltd., P.No 1-25. Online Sources </a:t>
            </a:r>
          </a:p>
          <a:p>
            <a:pPr algn="just">
              <a:lnSpc>
                <a:spcPts val="3833"/>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374966" y="857250"/>
            <a:ext cx="15538068"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F7562B"/>
                </a:solidFill>
                <a:latin typeface="Mokoto"/>
              </a:rPr>
              <a:t>REFERENCES</a:t>
            </a:r>
          </a:p>
        </p:txBody>
      </p:sp>
      <p:sp>
        <p:nvSpPr>
          <p:cNvPr name="TextBox 6" id="6"/>
          <p:cNvSpPr txBox="true"/>
          <p:nvPr/>
        </p:nvSpPr>
        <p:spPr>
          <a:xfrm rot="0">
            <a:off x="893330" y="2357425"/>
            <a:ext cx="16365970" cy="7276719"/>
          </a:xfrm>
          <a:prstGeom prst="rect">
            <a:avLst/>
          </a:prstGeom>
        </p:spPr>
        <p:txBody>
          <a:bodyPr anchor="t" rtlCol="false" tIns="0" lIns="0" bIns="0" rIns="0">
            <a:spAutoFit/>
          </a:bodyPr>
          <a:lstStyle/>
          <a:p>
            <a:pPr algn="just">
              <a:lnSpc>
                <a:spcPts val="3408"/>
              </a:lnSpc>
            </a:pPr>
            <a:r>
              <a:rPr lang="en-US" sz="2400">
                <a:solidFill>
                  <a:srgbClr val="000000"/>
                </a:solidFill>
                <a:latin typeface="Atkinson Hyperlegible"/>
              </a:rPr>
              <a:t>[8] Ian Poole etc. Adrio Communication Ltd.,</a:t>
            </a:r>
            <a:r>
              <a:rPr lang="en-US" sz="2400">
                <a:solidFill>
                  <a:srgbClr val="000000"/>
                </a:solidFill>
                <a:latin typeface="Atkinson Hyperlegible"/>
              </a:rPr>
              <a:t>"Resources and Analysis of Electronics Engineers", c/o 1 paper mewsdorking surry, UK, ww.radio-electronics.com.</a:t>
            </a:r>
          </a:p>
          <a:p>
            <a:pPr algn="just">
              <a:lnSpc>
                <a:spcPts val="3408"/>
              </a:lnSpc>
            </a:pPr>
            <a:r>
              <a:rPr lang="en-US" sz="2400">
                <a:solidFill>
                  <a:srgbClr val="000000"/>
                </a:solidFill>
                <a:latin typeface="Atkinson Hyperlegible"/>
              </a:rPr>
              <a:t>[9] Railway Telecommunications (RT); ER GSM Frequencies European Telecommunication standard Institute, 2011,www.etst.org, IPR@ copyrights reserved 2018</a:t>
            </a:r>
          </a:p>
          <a:p>
            <a:pPr algn="just">
              <a:lnSpc>
                <a:spcPts val="3408"/>
              </a:lnSpc>
            </a:pPr>
            <a:r>
              <a:rPr lang="en-US" sz="2400">
                <a:solidFill>
                  <a:srgbClr val="000000"/>
                </a:solidFill>
                <a:latin typeface="Atkinson Hyperlegible"/>
              </a:rPr>
              <a:t>[10]Ahmed, K.A.A. &amp; Kranthi, A.K. (2019). Determinants of m-ticketing adoption using smartphone app among ITemployees of Bengaluru city – an extended UTAUT2 approach. International Journal of Business Innovation adResearch, 19(1), 57-79.</a:t>
            </a:r>
          </a:p>
          <a:p>
            <a:pPr algn="just">
              <a:lnSpc>
                <a:spcPts val="3408"/>
              </a:lnSpc>
            </a:pPr>
            <a:r>
              <a:rPr lang="en-US" sz="2400">
                <a:solidFill>
                  <a:srgbClr val="000000"/>
                </a:solidFill>
                <a:latin typeface="Atkinson Hyperlegible"/>
              </a:rPr>
              <a:t>[11]Alalwan, N.P., Kizgin(2017). Factors influencing adoption of mobile banking by Jordanian bank customers:</a:t>
            </a:r>
          </a:p>
          <a:p>
            <a:pPr algn="just">
              <a:lnSpc>
                <a:spcPts val="3408"/>
              </a:lnSpc>
            </a:pPr>
            <a:r>
              <a:rPr lang="en-US" sz="2400">
                <a:solidFill>
                  <a:srgbClr val="000000"/>
                </a:solidFill>
                <a:latin typeface="Atkinson Hyperlegible"/>
              </a:rPr>
              <a:t>Extending UTAUT2 with trust. International Journal of Information Management, 37(3), 99-110.</a:t>
            </a:r>
          </a:p>
          <a:p>
            <a:pPr algn="just">
              <a:lnSpc>
                <a:spcPts val="3408"/>
              </a:lnSpc>
            </a:pPr>
            <a:r>
              <a:rPr lang="en-US" sz="2400">
                <a:solidFill>
                  <a:srgbClr val="000000"/>
                </a:solidFill>
                <a:latin typeface="Atkinson Hyperlegible"/>
              </a:rPr>
              <a:t>[12] Baabdullah, A.M. (2018). Consumer adoption of Mobile Social Network Games (M-SNGs) in Saudi Arabia: The</a:t>
            </a:r>
          </a:p>
          <a:p>
            <a:pPr algn="just">
              <a:lnSpc>
                <a:spcPts val="3408"/>
              </a:lnSpc>
            </a:pPr>
            <a:r>
              <a:rPr lang="en-US" sz="2400">
                <a:solidFill>
                  <a:srgbClr val="000000"/>
                </a:solidFill>
                <a:latin typeface="Atkinson Hyperlegible"/>
              </a:rPr>
              <a:t>role of social influence, hedonic motivation and Trust. Technology in Society, 53, 91-102.</a:t>
            </a:r>
          </a:p>
          <a:p>
            <a:pPr algn="just">
              <a:lnSpc>
                <a:spcPts val="3408"/>
              </a:lnSpc>
            </a:pPr>
            <a:r>
              <a:rPr lang="en-US" sz="2400">
                <a:solidFill>
                  <a:srgbClr val="000000"/>
                </a:solidFill>
                <a:latin typeface="Atkinson Hyperlegible"/>
              </a:rPr>
              <a:t>[13]A.A., Rana, H. &amp; Patil, P. (2019).Consumer use of mobile banking (M-Banking) in Saudi Arabia: Towards an</a:t>
            </a:r>
          </a:p>
          <a:p>
            <a:pPr algn="just">
              <a:lnSpc>
                <a:spcPts val="3408"/>
              </a:lnSpc>
            </a:pPr>
            <a:r>
              <a:rPr lang="en-US" sz="2400">
                <a:solidFill>
                  <a:srgbClr val="000000"/>
                </a:solidFill>
                <a:latin typeface="Atkinson Hyperlegible"/>
              </a:rPr>
              <a:t>integrated model. International journal of information management, 44, 38-52.</a:t>
            </a:r>
          </a:p>
          <a:p>
            <a:pPr algn="just">
              <a:lnSpc>
                <a:spcPts val="3408"/>
              </a:lnSpc>
            </a:pPr>
            <a:r>
              <a:rPr lang="en-US" sz="2400">
                <a:solidFill>
                  <a:srgbClr val="000000"/>
                </a:solidFill>
                <a:latin typeface="Atkinson Hyperlegible"/>
              </a:rPr>
              <a:t>[14]Business Line (2016). IRCTC hacking: Railways claims no leakage of ‘sensitive’ data. Access on 28 June 2020.</a:t>
            </a:r>
          </a:p>
          <a:p>
            <a:pPr algn="just">
              <a:lnSpc>
                <a:spcPts val="3408"/>
              </a:lnSpc>
            </a:pPr>
            <a:r>
              <a:rPr lang="en-US" sz="2400">
                <a:solidFill>
                  <a:srgbClr val="000000"/>
                </a:solidFill>
                <a:latin typeface="Atkinson Hyperlegible"/>
              </a:rPr>
              <a:t>Retrieved from https://www.thehindubusinessline.com/economy/irctc-hacking-railways-claims-no-leakage-</a:t>
            </a:r>
          </a:p>
          <a:p>
            <a:pPr algn="just">
              <a:lnSpc>
                <a:spcPts val="3408"/>
              </a:lnSpc>
            </a:pPr>
            <a:r>
              <a:rPr lang="en-US" sz="2400">
                <a:solidFill>
                  <a:srgbClr val="000000"/>
                </a:solidFill>
                <a:latin typeface="Atkinson Hyperlegible"/>
              </a:rPr>
              <a:t>ofsensitive-data/article8561744.ece</a:t>
            </a:r>
          </a:p>
          <a:p>
            <a:pPr algn="just">
              <a:lnSpc>
                <a:spcPts val="340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sp>
        <p:nvSpPr>
          <p:cNvPr name="Freeform 2" id="2"/>
          <p:cNvSpPr/>
          <p:nvPr/>
        </p:nvSpPr>
        <p:spPr>
          <a:xfrm flipH="false" flipV="false" rot="0">
            <a:off x="-715334" y="-4715834"/>
            <a:ext cx="19718669" cy="19718669"/>
          </a:xfrm>
          <a:custGeom>
            <a:avLst/>
            <a:gdLst/>
            <a:ahLst/>
            <a:cxnLst/>
            <a:rect r="r" b="b" t="t" l="l"/>
            <a:pathLst>
              <a:path h="19718669" w="19718669">
                <a:moveTo>
                  <a:pt x="0" y="0"/>
                </a:moveTo>
                <a:lnTo>
                  <a:pt x="19718668" y="0"/>
                </a:lnTo>
                <a:lnTo>
                  <a:pt x="19718668" y="19718668"/>
                </a:lnTo>
                <a:lnTo>
                  <a:pt x="0" y="19718668"/>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44129" y="579174"/>
            <a:ext cx="11399742" cy="11057750"/>
          </a:xfrm>
          <a:custGeom>
            <a:avLst/>
            <a:gdLst/>
            <a:ahLst/>
            <a:cxnLst/>
            <a:rect r="r" b="b" t="t" l="l"/>
            <a:pathLst>
              <a:path h="11057750" w="11399742">
                <a:moveTo>
                  <a:pt x="0" y="0"/>
                </a:moveTo>
                <a:lnTo>
                  <a:pt x="11399742" y="0"/>
                </a:lnTo>
                <a:lnTo>
                  <a:pt x="11399742" y="11057750"/>
                </a:lnTo>
                <a:lnTo>
                  <a:pt x="0" y="11057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09797" y="3513098"/>
            <a:ext cx="8068406" cy="1122045"/>
          </a:xfrm>
          <a:prstGeom prst="rect">
            <a:avLst/>
          </a:prstGeom>
        </p:spPr>
        <p:txBody>
          <a:bodyPr anchor="t" rtlCol="false" tIns="0" lIns="0" bIns="0" rIns="0">
            <a:spAutoFit/>
          </a:bodyPr>
          <a:lstStyle/>
          <a:p>
            <a:pPr algn="ctr" marL="0" indent="0" lvl="0">
              <a:lnSpc>
                <a:spcPts val="9164"/>
              </a:lnSpc>
              <a:spcBef>
                <a:spcPct val="0"/>
              </a:spcBef>
            </a:pPr>
            <a:r>
              <a:rPr lang="en-US" sz="6499" spc="-474">
                <a:solidFill>
                  <a:srgbClr val="F7562B"/>
                </a:solidFill>
                <a:latin typeface="Mokoto"/>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grpSp>
        <p:nvGrpSpPr>
          <p:cNvPr name="Group 5" id="5"/>
          <p:cNvGrpSpPr/>
          <p:nvPr/>
        </p:nvGrpSpPr>
        <p:grpSpPr>
          <a:xfrm rot="0">
            <a:off x="3865805" y="2863398"/>
            <a:ext cx="2019229" cy="2309096"/>
            <a:chOff x="0" y="0"/>
            <a:chExt cx="753229" cy="861357"/>
          </a:xfrm>
        </p:grpSpPr>
        <p:sp>
          <p:nvSpPr>
            <p:cNvPr name="Freeform 6" id="6"/>
            <p:cNvSpPr/>
            <p:nvPr/>
          </p:nvSpPr>
          <p:spPr>
            <a:xfrm flipH="false" flipV="false" rot="0">
              <a:off x="0" y="0"/>
              <a:ext cx="753229" cy="861357"/>
            </a:xfrm>
            <a:custGeom>
              <a:avLst/>
              <a:gdLst/>
              <a:ahLst/>
              <a:cxnLst/>
              <a:rect r="r" b="b" t="t" l="l"/>
              <a:pathLst>
                <a:path h="861357" w="753229">
                  <a:moveTo>
                    <a:pt x="195539" y="0"/>
                  </a:moveTo>
                  <a:lnTo>
                    <a:pt x="557690" y="0"/>
                  </a:lnTo>
                  <a:cubicBezTo>
                    <a:pt x="665683" y="0"/>
                    <a:pt x="753229" y="87546"/>
                    <a:pt x="753229" y="195539"/>
                  </a:cubicBezTo>
                  <a:lnTo>
                    <a:pt x="753229" y="665819"/>
                  </a:lnTo>
                  <a:cubicBezTo>
                    <a:pt x="753229" y="717679"/>
                    <a:pt x="732628" y="767415"/>
                    <a:pt x="695957" y="804085"/>
                  </a:cubicBezTo>
                  <a:cubicBezTo>
                    <a:pt x="659287" y="840756"/>
                    <a:pt x="609550" y="861357"/>
                    <a:pt x="557690" y="861357"/>
                  </a:cubicBezTo>
                  <a:lnTo>
                    <a:pt x="195539" y="861357"/>
                  </a:lnTo>
                  <a:cubicBezTo>
                    <a:pt x="143679" y="861357"/>
                    <a:pt x="93943" y="840756"/>
                    <a:pt x="57272" y="804085"/>
                  </a:cubicBezTo>
                  <a:cubicBezTo>
                    <a:pt x="20601" y="767415"/>
                    <a:pt x="0" y="717679"/>
                    <a:pt x="0" y="665819"/>
                  </a:cubicBezTo>
                  <a:lnTo>
                    <a:pt x="0" y="195539"/>
                  </a:lnTo>
                  <a:cubicBezTo>
                    <a:pt x="0" y="143679"/>
                    <a:pt x="20601" y="93943"/>
                    <a:pt x="57272" y="57272"/>
                  </a:cubicBezTo>
                  <a:cubicBezTo>
                    <a:pt x="93943" y="20601"/>
                    <a:pt x="143679" y="0"/>
                    <a:pt x="195539" y="0"/>
                  </a:cubicBezTo>
                  <a:close/>
                </a:path>
              </a:pathLst>
            </a:custGeom>
            <a:solidFill>
              <a:srgbClr val="E9E8E8"/>
            </a:solidFill>
            <a:ln w="47625" cap="rnd">
              <a:solidFill>
                <a:srgbClr val="000000"/>
              </a:solidFill>
              <a:prstDash val="solid"/>
              <a:round/>
            </a:ln>
          </p:spPr>
        </p:sp>
        <p:sp>
          <p:nvSpPr>
            <p:cNvPr name="TextBox 7" id="7"/>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grpSp>
        <p:nvGrpSpPr>
          <p:cNvPr name="Group 8" id="8"/>
          <p:cNvGrpSpPr/>
          <p:nvPr/>
        </p:nvGrpSpPr>
        <p:grpSpPr>
          <a:xfrm rot="0">
            <a:off x="6711525" y="2863398"/>
            <a:ext cx="2019229" cy="2309096"/>
            <a:chOff x="0" y="0"/>
            <a:chExt cx="753229" cy="861357"/>
          </a:xfrm>
        </p:grpSpPr>
        <p:sp>
          <p:nvSpPr>
            <p:cNvPr name="Freeform 9" id="9"/>
            <p:cNvSpPr/>
            <p:nvPr/>
          </p:nvSpPr>
          <p:spPr>
            <a:xfrm flipH="false" flipV="false" rot="0">
              <a:off x="0" y="0"/>
              <a:ext cx="753229" cy="861357"/>
            </a:xfrm>
            <a:custGeom>
              <a:avLst/>
              <a:gdLst/>
              <a:ahLst/>
              <a:cxnLst/>
              <a:rect r="r" b="b" t="t" l="l"/>
              <a:pathLst>
                <a:path h="861357" w="753229">
                  <a:moveTo>
                    <a:pt x="195539" y="0"/>
                  </a:moveTo>
                  <a:lnTo>
                    <a:pt x="557690" y="0"/>
                  </a:lnTo>
                  <a:cubicBezTo>
                    <a:pt x="665683" y="0"/>
                    <a:pt x="753229" y="87546"/>
                    <a:pt x="753229" y="195539"/>
                  </a:cubicBezTo>
                  <a:lnTo>
                    <a:pt x="753229" y="665819"/>
                  </a:lnTo>
                  <a:cubicBezTo>
                    <a:pt x="753229" y="717679"/>
                    <a:pt x="732628" y="767415"/>
                    <a:pt x="695957" y="804085"/>
                  </a:cubicBezTo>
                  <a:cubicBezTo>
                    <a:pt x="659287" y="840756"/>
                    <a:pt x="609550" y="861357"/>
                    <a:pt x="557690" y="861357"/>
                  </a:cubicBezTo>
                  <a:lnTo>
                    <a:pt x="195539" y="861357"/>
                  </a:lnTo>
                  <a:cubicBezTo>
                    <a:pt x="143679" y="861357"/>
                    <a:pt x="93943" y="840756"/>
                    <a:pt x="57272" y="804085"/>
                  </a:cubicBezTo>
                  <a:cubicBezTo>
                    <a:pt x="20601" y="767415"/>
                    <a:pt x="0" y="717679"/>
                    <a:pt x="0" y="665819"/>
                  </a:cubicBezTo>
                  <a:lnTo>
                    <a:pt x="0" y="195539"/>
                  </a:lnTo>
                  <a:cubicBezTo>
                    <a:pt x="0" y="143679"/>
                    <a:pt x="20601" y="93943"/>
                    <a:pt x="57272" y="57272"/>
                  </a:cubicBezTo>
                  <a:cubicBezTo>
                    <a:pt x="93943" y="20601"/>
                    <a:pt x="143679" y="0"/>
                    <a:pt x="195539" y="0"/>
                  </a:cubicBezTo>
                  <a:close/>
                </a:path>
              </a:pathLst>
            </a:custGeom>
            <a:solidFill>
              <a:srgbClr val="E9E8E8"/>
            </a:solidFill>
            <a:ln w="47625" cap="rnd">
              <a:solidFill>
                <a:srgbClr val="000000"/>
              </a:solidFill>
              <a:prstDash val="solid"/>
              <a:round/>
            </a:ln>
          </p:spPr>
        </p:sp>
        <p:sp>
          <p:nvSpPr>
            <p:cNvPr name="TextBox 10" id="10"/>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grpSp>
        <p:nvGrpSpPr>
          <p:cNvPr name="Group 11" id="11"/>
          <p:cNvGrpSpPr/>
          <p:nvPr/>
        </p:nvGrpSpPr>
        <p:grpSpPr>
          <a:xfrm rot="0">
            <a:off x="9557246" y="2863398"/>
            <a:ext cx="2019229" cy="2309096"/>
            <a:chOff x="0" y="0"/>
            <a:chExt cx="753229" cy="861357"/>
          </a:xfrm>
        </p:grpSpPr>
        <p:sp>
          <p:nvSpPr>
            <p:cNvPr name="Freeform 12" id="12"/>
            <p:cNvSpPr/>
            <p:nvPr/>
          </p:nvSpPr>
          <p:spPr>
            <a:xfrm flipH="false" flipV="false" rot="0">
              <a:off x="0" y="0"/>
              <a:ext cx="753229" cy="861357"/>
            </a:xfrm>
            <a:custGeom>
              <a:avLst/>
              <a:gdLst/>
              <a:ahLst/>
              <a:cxnLst/>
              <a:rect r="r" b="b" t="t" l="l"/>
              <a:pathLst>
                <a:path h="861357" w="753229">
                  <a:moveTo>
                    <a:pt x="195539" y="0"/>
                  </a:moveTo>
                  <a:lnTo>
                    <a:pt x="557690" y="0"/>
                  </a:lnTo>
                  <a:cubicBezTo>
                    <a:pt x="665683" y="0"/>
                    <a:pt x="753229" y="87546"/>
                    <a:pt x="753229" y="195539"/>
                  </a:cubicBezTo>
                  <a:lnTo>
                    <a:pt x="753229" y="665819"/>
                  </a:lnTo>
                  <a:cubicBezTo>
                    <a:pt x="753229" y="717679"/>
                    <a:pt x="732628" y="767415"/>
                    <a:pt x="695957" y="804085"/>
                  </a:cubicBezTo>
                  <a:cubicBezTo>
                    <a:pt x="659287" y="840756"/>
                    <a:pt x="609550" y="861357"/>
                    <a:pt x="557690" y="861357"/>
                  </a:cubicBezTo>
                  <a:lnTo>
                    <a:pt x="195539" y="861357"/>
                  </a:lnTo>
                  <a:cubicBezTo>
                    <a:pt x="143679" y="861357"/>
                    <a:pt x="93943" y="840756"/>
                    <a:pt x="57272" y="804085"/>
                  </a:cubicBezTo>
                  <a:cubicBezTo>
                    <a:pt x="20601" y="767415"/>
                    <a:pt x="0" y="717679"/>
                    <a:pt x="0" y="665819"/>
                  </a:cubicBezTo>
                  <a:lnTo>
                    <a:pt x="0" y="195539"/>
                  </a:lnTo>
                  <a:cubicBezTo>
                    <a:pt x="0" y="143679"/>
                    <a:pt x="20601" y="93943"/>
                    <a:pt x="57272" y="57272"/>
                  </a:cubicBezTo>
                  <a:cubicBezTo>
                    <a:pt x="93943" y="20601"/>
                    <a:pt x="143679" y="0"/>
                    <a:pt x="195539" y="0"/>
                  </a:cubicBezTo>
                  <a:close/>
                </a:path>
              </a:pathLst>
            </a:custGeom>
            <a:solidFill>
              <a:srgbClr val="E9E8E8"/>
            </a:solidFill>
            <a:ln w="47625" cap="rnd">
              <a:solidFill>
                <a:srgbClr val="000000"/>
              </a:solidFill>
              <a:prstDash val="solid"/>
              <a:round/>
            </a:ln>
          </p:spPr>
        </p:sp>
        <p:sp>
          <p:nvSpPr>
            <p:cNvPr name="TextBox 13" id="13"/>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grpSp>
        <p:nvGrpSpPr>
          <p:cNvPr name="Group 14" id="14"/>
          <p:cNvGrpSpPr/>
          <p:nvPr/>
        </p:nvGrpSpPr>
        <p:grpSpPr>
          <a:xfrm rot="0">
            <a:off x="12402966" y="2863398"/>
            <a:ext cx="2019229" cy="2309096"/>
            <a:chOff x="0" y="0"/>
            <a:chExt cx="753229" cy="861357"/>
          </a:xfrm>
        </p:grpSpPr>
        <p:sp>
          <p:nvSpPr>
            <p:cNvPr name="Freeform 15" id="15"/>
            <p:cNvSpPr/>
            <p:nvPr/>
          </p:nvSpPr>
          <p:spPr>
            <a:xfrm flipH="false" flipV="false" rot="0">
              <a:off x="0" y="0"/>
              <a:ext cx="753229" cy="861357"/>
            </a:xfrm>
            <a:custGeom>
              <a:avLst/>
              <a:gdLst/>
              <a:ahLst/>
              <a:cxnLst/>
              <a:rect r="r" b="b" t="t" l="l"/>
              <a:pathLst>
                <a:path h="861357" w="753229">
                  <a:moveTo>
                    <a:pt x="195539" y="0"/>
                  </a:moveTo>
                  <a:lnTo>
                    <a:pt x="557690" y="0"/>
                  </a:lnTo>
                  <a:cubicBezTo>
                    <a:pt x="665683" y="0"/>
                    <a:pt x="753229" y="87546"/>
                    <a:pt x="753229" y="195539"/>
                  </a:cubicBezTo>
                  <a:lnTo>
                    <a:pt x="753229" y="665819"/>
                  </a:lnTo>
                  <a:cubicBezTo>
                    <a:pt x="753229" y="717679"/>
                    <a:pt x="732628" y="767415"/>
                    <a:pt x="695957" y="804085"/>
                  </a:cubicBezTo>
                  <a:cubicBezTo>
                    <a:pt x="659287" y="840756"/>
                    <a:pt x="609550" y="861357"/>
                    <a:pt x="557690" y="861357"/>
                  </a:cubicBezTo>
                  <a:lnTo>
                    <a:pt x="195539" y="861357"/>
                  </a:lnTo>
                  <a:cubicBezTo>
                    <a:pt x="143679" y="861357"/>
                    <a:pt x="93943" y="840756"/>
                    <a:pt x="57272" y="804085"/>
                  </a:cubicBezTo>
                  <a:cubicBezTo>
                    <a:pt x="20601" y="767415"/>
                    <a:pt x="0" y="717679"/>
                    <a:pt x="0" y="665819"/>
                  </a:cubicBezTo>
                  <a:lnTo>
                    <a:pt x="0" y="195539"/>
                  </a:lnTo>
                  <a:cubicBezTo>
                    <a:pt x="0" y="143679"/>
                    <a:pt x="20601" y="93943"/>
                    <a:pt x="57272" y="57272"/>
                  </a:cubicBezTo>
                  <a:cubicBezTo>
                    <a:pt x="93943" y="20601"/>
                    <a:pt x="143679" y="0"/>
                    <a:pt x="195539" y="0"/>
                  </a:cubicBezTo>
                  <a:close/>
                </a:path>
              </a:pathLst>
            </a:custGeom>
            <a:solidFill>
              <a:srgbClr val="E9E8E8"/>
            </a:solidFill>
            <a:ln w="47625" cap="rnd">
              <a:solidFill>
                <a:srgbClr val="000000"/>
              </a:solidFill>
              <a:prstDash val="solid"/>
              <a:round/>
            </a:ln>
          </p:spPr>
        </p:sp>
        <p:sp>
          <p:nvSpPr>
            <p:cNvPr name="TextBox 16" id="16"/>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sp>
        <p:nvSpPr>
          <p:cNvPr name="Freeform 17" id="17"/>
          <p:cNvSpPr/>
          <p:nvPr/>
        </p:nvSpPr>
        <p:spPr>
          <a:xfrm flipH="false" flipV="false" rot="0">
            <a:off x="4362517" y="3667583"/>
            <a:ext cx="1025804" cy="1025804"/>
          </a:xfrm>
          <a:custGeom>
            <a:avLst/>
            <a:gdLst/>
            <a:ahLst/>
            <a:cxnLst/>
            <a:rect r="r" b="b" t="t" l="l"/>
            <a:pathLst>
              <a:path h="1025804" w="1025804">
                <a:moveTo>
                  <a:pt x="0" y="0"/>
                </a:moveTo>
                <a:lnTo>
                  <a:pt x="1025804" y="0"/>
                </a:lnTo>
                <a:lnTo>
                  <a:pt x="1025804" y="1025804"/>
                </a:lnTo>
                <a:lnTo>
                  <a:pt x="0" y="1025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7056418" y="3596879"/>
            <a:ext cx="1469422" cy="1142476"/>
          </a:xfrm>
          <a:custGeom>
            <a:avLst/>
            <a:gdLst/>
            <a:ahLst/>
            <a:cxnLst/>
            <a:rect r="r" b="b" t="t" l="l"/>
            <a:pathLst>
              <a:path h="1142476" w="1469422">
                <a:moveTo>
                  <a:pt x="0" y="0"/>
                </a:moveTo>
                <a:lnTo>
                  <a:pt x="1469422" y="0"/>
                </a:lnTo>
                <a:lnTo>
                  <a:pt x="1469422" y="1142475"/>
                </a:lnTo>
                <a:lnTo>
                  <a:pt x="0" y="11424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0107358" y="3609247"/>
            <a:ext cx="1142476" cy="1142476"/>
          </a:xfrm>
          <a:custGeom>
            <a:avLst/>
            <a:gdLst/>
            <a:ahLst/>
            <a:cxnLst/>
            <a:rect r="r" b="b" t="t" l="l"/>
            <a:pathLst>
              <a:path h="1142476" w="1142476">
                <a:moveTo>
                  <a:pt x="0" y="0"/>
                </a:moveTo>
                <a:lnTo>
                  <a:pt x="1142476" y="0"/>
                </a:lnTo>
                <a:lnTo>
                  <a:pt x="1142476" y="1142476"/>
                </a:lnTo>
                <a:lnTo>
                  <a:pt x="0" y="11424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2823920" y="3667583"/>
            <a:ext cx="1177321" cy="1177321"/>
          </a:xfrm>
          <a:custGeom>
            <a:avLst/>
            <a:gdLst/>
            <a:ahLst/>
            <a:cxnLst/>
            <a:rect r="r" b="b" t="t" l="l"/>
            <a:pathLst>
              <a:path h="1177321" w="1177321">
                <a:moveTo>
                  <a:pt x="0" y="0"/>
                </a:moveTo>
                <a:lnTo>
                  <a:pt x="1177321" y="0"/>
                </a:lnTo>
                <a:lnTo>
                  <a:pt x="1177321" y="1177321"/>
                </a:lnTo>
                <a:lnTo>
                  <a:pt x="0" y="11773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1374966" y="857250"/>
            <a:ext cx="15538068"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F7562B"/>
                </a:solidFill>
                <a:latin typeface="Mokoto"/>
              </a:rPr>
              <a:t>CONTENTs</a:t>
            </a:r>
          </a:p>
        </p:txBody>
      </p:sp>
      <p:grpSp>
        <p:nvGrpSpPr>
          <p:cNvPr name="Group 22" id="22"/>
          <p:cNvGrpSpPr/>
          <p:nvPr/>
        </p:nvGrpSpPr>
        <p:grpSpPr>
          <a:xfrm rot="0">
            <a:off x="7343485" y="2482029"/>
            <a:ext cx="755310" cy="911560"/>
            <a:chOff x="0" y="0"/>
            <a:chExt cx="1007080" cy="1215413"/>
          </a:xfrm>
        </p:grpSpPr>
        <p:sp>
          <p:nvSpPr>
            <p:cNvPr name="TextBox 23" id="23"/>
            <p:cNvSpPr txBox="true"/>
            <p:nvPr/>
          </p:nvSpPr>
          <p:spPr>
            <a:xfrm rot="0">
              <a:off x="0" y="-66675"/>
              <a:ext cx="1007080" cy="648821"/>
            </a:xfrm>
            <a:prstGeom prst="rect">
              <a:avLst/>
            </a:prstGeom>
          </p:spPr>
          <p:txBody>
            <a:bodyPr anchor="t" rtlCol="false" tIns="0" lIns="0" bIns="0" rIns="0">
              <a:spAutoFit/>
            </a:bodyPr>
            <a:lstStyle/>
            <a:p>
              <a:pPr algn="ctr" marL="0" indent="0" lvl="0">
                <a:lnSpc>
                  <a:spcPts val="4053"/>
                </a:lnSpc>
                <a:spcBef>
                  <a:spcPct val="0"/>
                </a:spcBef>
              </a:pPr>
              <a:r>
                <a:rPr lang="en-US" sz="2875" strike="noStrike" u="none">
                  <a:solidFill>
                    <a:srgbClr val="EF82EB"/>
                  </a:solidFill>
                  <a:latin typeface="Mokoto"/>
                </a:rPr>
                <a:t>2</a:t>
              </a:r>
            </a:p>
          </p:txBody>
        </p:sp>
        <p:sp>
          <p:nvSpPr>
            <p:cNvPr name="TextBox 24" id="24"/>
            <p:cNvSpPr txBox="true"/>
            <p:nvPr/>
          </p:nvSpPr>
          <p:spPr>
            <a:xfrm rot="0">
              <a:off x="0" y="566592"/>
              <a:ext cx="1007080" cy="648821"/>
            </a:xfrm>
            <a:prstGeom prst="rect">
              <a:avLst/>
            </a:prstGeom>
          </p:spPr>
          <p:txBody>
            <a:bodyPr anchor="t" rtlCol="false" tIns="0" lIns="0" bIns="0" rIns="0">
              <a:spAutoFit/>
            </a:bodyPr>
            <a:lstStyle/>
            <a:p>
              <a:pPr algn="ctr" marL="0" indent="0" lvl="0">
                <a:lnSpc>
                  <a:spcPts val="4053"/>
                </a:lnSpc>
                <a:spcBef>
                  <a:spcPct val="0"/>
                </a:spcBef>
              </a:pPr>
            </a:p>
          </p:txBody>
        </p:sp>
      </p:grpSp>
      <p:sp>
        <p:nvSpPr>
          <p:cNvPr name="TextBox 25" id="25"/>
          <p:cNvSpPr txBox="true"/>
          <p:nvPr/>
        </p:nvSpPr>
        <p:spPr>
          <a:xfrm rot="0">
            <a:off x="6726342" y="5490733"/>
            <a:ext cx="1989596" cy="580123"/>
          </a:xfrm>
          <a:prstGeom prst="rect">
            <a:avLst/>
          </a:prstGeom>
        </p:spPr>
        <p:txBody>
          <a:bodyPr anchor="t" rtlCol="false" tIns="0" lIns="0" bIns="0" rIns="0">
            <a:spAutoFit/>
          </a:bodyPr>
          <a:lstStyle/>
          <a:p>
            <a:pPr algn="ctr" marL="0" indent="0" lvl="0">
              <a:lnSpc>
                <a:spcPts val="2363"/>
              </a:lnSpc>
              <a:spcBef>
                <a:spcPct val="0"/>
              </a:spcBef>
            </a:pPr>
            <a:r>
              <a:rPr lang="en-US" sz="1817">
                <a:solidFill>
                  <a:srgbClr val="000000"/>
                </a:solidFill>
                <a:latin typeface="Atkinson Hyperlegible Bold"/>
              </a:rPr>
              <a:t>LITERATURE REVIEW</a:t>
            </a:r>
          </a:p>
        </p:txBody>
      </p:sp>
      <p:sp>
        <p:nvSpPr>
          <p:cNvPr name="TextBox 26" id="26"/>
          <p:cNvSpPr txBox="true"/>
          <p:nvPr/>
        </p:nvSpPr>
        <p:spPr>
          <a:xfrm rot="0">
            <a:off x="4494678" y="2415354"/>
            <a:ext cx="761483" cy="503285"/>
          </a:xfrm>
          <a:prstGeom prst="rect">
            <a:avLst/>
          </a:prstGeom>
        </p:spPr>
        <p:txBody>
          <a:bodyPr anchor="t" rtlCol="false" tIns="0" lIns="0" bIns="0" rIns="0">
            <a:spAutoFit/>
          </a:bodyPr>
          <a:lstStyle/>
          <a:p>
            <a:pPr algn="ctr" marL="0" indent="0" lvl="0">
              <a:lnSpc>
                <a:spcPts val="4053"/>
              </a:lnSpc>
              <a:spcBef>
                <a:spcPct val="0"/>
              </a:spcBef>
            </a:pPr>
            <a:r>
              <a:rPr lang="en-US" sz="2875">
                <a:solidFill>
                  <a:srgbClr val="FEC801"/>
                </a:solidFill>
                <a:latin typeface="Mokoto"/>
              </a:rPr>
              <a:t>1</a:t>
            </a:r>
          </a:p>
        </p:txBody>
      </p:sp>
      <p:sp>
        <p:nvSpPr>
          <p:cNvPr name="TextBox 27" id="27"/>
          <p:cNvSpPr txBox="true"/>
          <p:nvPr/>
        </p:nvSpPr>
        <p:spPr>
          <a:xfrm rot="0">
            <a:off x="3880621" y="5490733"/>
            <a:ext cx="1989596" cy="283280"/>
          </a:xfrm>
          <a:prstGeom prst="rect">
            <a:avLst/>
          </a:prstGeom>
        </p:spPr>
        <p:txBody>
          <a:bodyPr anchor="t" rtlCol="false" tIns="0" lIns="0" bIns="0" rIns="0">
            <a:spAutoFit/>
          </a:bodyPr>
          <a:lstStyle/>
          <a:p>
            <a:pPr algn="ctr" marL="0" indent="0" lvl="0">
              <a:lnSpc>
                <a:spcPts val="2363"/>
              </a:lnSpc>
              <a:spcBef>
                <a:spcPct val="0"/>
              </a:spcBef>
            </a:pPr>
            <a:r>
              <a:rPr lang="en-US" sz="1817">
                <a:solidFill>
                  <a:srgbClr val="000000"/>
                </a:solidFill>
                <a:latin typeface="Atkinson Hyperlegible Bold"/>
              </a:rPr>
              <a:t>INTRODUCTION</a:t>
            </a:r>
          </a:p>
        </p:txBody>
      </p:sp>
      <p:sp>
        <p:nvSpPr>
          <p:cNvPr name="TextBox 28" id="28"/>
          <p:cNvSpPr txBox="true"/>
          <p:nvPr/>
        </p:nvSpPr>
        <p:spPr>
          <a:xfrm rot="0">
            <a:off x="10186119" y="2415354"/>
            <a:ext cx="761483" cy="503285"/>
          </a:xfrm>
          <a:prstGeom prst="rect">
            <a:avLst/>
          </a:prstGeom>
        </p:spPr>
        <p:txBody>
          <a:bodyPr anchor="t" rtlCol="false" tIns="0" lIns="0" bIns="0" rIns="0">
            <a:spAutoFit/>
          </a:bodyPr>
          <a:lstStyle/>
          <a:p>
            <a:pPr algn="ctr" marL="0" indent="0" lvl="0">
              <a:lnSpc>
                <a:spcPts val="4053"/>
              </a:lnSpc>
              <a:spcBef>
                <a:spcPct val="0"/>
              </a:spcBef>
            </a:pPr>
            <a:r>
              <a:rPr lang="en-US" sz="2875">
                <a:solidFill>
                  <a:srgbClr val="02B676"/>
                </a:solidFill>
                <a:latin typeface="Mokoto"/>
              </a:rPr>
              <a:t>3</a:t>
            </a:r>
          </a:p>
        </p:txBody>
      </p:sp>
      <p:sp>
        <p:nvSpPr>
          <p:cNvPr name="TextBox 29" id="29"/>
          <p:cNvSpPr txBox="true"/>
          <p:nvPr/>
        </p:nvSpPr>
        <p:spPr>
          <a:xfrm rot="0">
            <a:off x="9572062" y="5490733"/>
            <a:ext cx="1989596" cy="580123"/>
          </a:xfrm>
          <a:prstGeom prst="rect">
            <a:avLst/>
          </a:prstGeom>
        </p:spPr>
        <p:txBody>
          <a:bodyPr anchor="t" rtlCol="false" tIns="0" lIns="0" bIns="0" rIns="0">
            <a:spAutoFit/>
          </a:bodyPr>
          <a:lstStyle/>
          <a:p>
            <a:pPr algn="ctr" marL="0" indent="0" lvl="0">
              <a:lnSpc>
                <a:spcPts val="2363"/>
              </a:lnSpc>
              <a:spcBef>
                <a:spcPct val="0"/>
              </a:spcBef>
            </a:pPr>
            <a:r>
              <a:rPr lang="en-US" sz="1817">
                <a:solidFill>
                  <a:srgbClr val="000000"/>
                </a:solidFill>
                <a:latin typeface="Atkinson Hyperlegible Bold"/>
              </a:rPr>
              <a:t>PROBLEM STATEMENT</a:t>
            </a:r>
          </a:p>
        </p:txBody>
      </p:sp>
      <p:sp>
        <p:nvSpPr>
          <p:cNvPr name="TextBox 30" id="30"/>
          <p:cNvSpPr txBox="true"/>
          <p:nvPr/>
        </p:nvSpPr>
        <p:spPr>
          <a:xfrm rot="0">
            <a:off x="13031839" y="2415354"/>
            <a:ext cx="761483" cy="503285"/>
          </a:xfrm>
          <a:prstGeom prst="rect">
            <a:avLst/>
          </a:prstGeom>
        </p:spPr>
        <p:txBody>
          <a:bodyPr anchor="t" rtlCol="false" tIns="0" lIns="0" bIns="0" rIns="0">
            <a:spAutoFit/>
          </a:bodyPr>
          <a:lstStyle/>
          <a:p>
            <a:pPr algn="ctr" marL="0" indent="0" lvl="0">
              <a:lnSpc>
                <a:spcPts val="4053"/>
              </a:lnSpc>
              <a:spcBef>
                <a:spcPct val="0"/>
              </a:spcBef>
            </a:pPr>
            <a:r>
              <a:rPr lang="en-US" sz="2875">
                <a:solidFill>
                  <a:srgbClr val="F7562B"/>
                </a:solidFill>
                <a:latin typeface="Mokoto"/>
              </a:rPr>
              <a:t>4</a:t>
            </a:r>
          </a:p>
        </p:txBody>
      </p:sp>
      <p:sp>
        <p:nvSpPr>
          <p:cNvPr name="TextBox 31" id="31"/>
          <p:cNvSpPr txBox="true"/>
          <p:nvPr/>
        </p:nvSpPr>
        <p:spPr>
          <a:xfrm rot="0">
            <a:off x="12417783" y="5490733"/>
            <a:ext cx="1989596" cy="580123"/>
          </a:xfrm>
          <a:prstGeom prst="rect">
            <a:avLst/>
          </a:prstGeom>
        </p:spPr>
        <p:txBody>
          <a:bodyPr anchor="t" rtlCol="false" tIns="0" lIns="0" bIns="0" rIns="0">
            <a:spAutoFit/>
          </a:bodyPr>
          <a:lstStyle/>
          <a:p>
            <a:pPr algn="ctr" marL="0" indent="0" lvl="0">
              <a:lnSpc>
                <a:spcPts val="2363"/>
              </a:lnSpc>
              <a:spcBef>
                <a:spcPct val="0"/>
              </a:spcBef>
            </a:pPr>
            <a:r>
              <a:rPr lang="en-US" sz="1817">
                <a:solidFill>
                  <a:srgbClr val="000000"/>
                </a:solidFill>
                <a:latin typeface="Atkinson Hyperlegible Bold"/>
              </a:rPr>
              <a:t>PROPOSED SYSTEM</a:t>
            </a:r>
          </a:p>
        </p:txBody>
      </p:sp>
      <p:grpSp>
        <p:nvGrpSpPr>
          <p:cNvPr name="Group 32" id="32"/>
          <p:cNvGrpSpPr/>
          <p:nvPr/>
        </p:nvGrpSpPr>
        <p:grpSpPr>
          <a:xfrm rot="0">
            <a:off x="5360120" y="6159858"/>
            <a:ext cx="1981805" cy="2266299"/>
            <a:chOff x="0" y="0"/>
            <a:chExt cx="753229" cy="861357"/>
          </a:xfrm>
        </p:grpSpPr>
        <p:sp>
          <p:nvSpPr>
            <p:cNvPr name="Freeform 33" id="33"/>
            <p:cNvSpPr/>
            <p:nvPr/>
          </p:nvSpPr>
          <p:spPr>
            <a:xfrm flipH="false" flipV="false" rot="0">
              <a:off x="0" y="0"/>
              <a:ext cx="753229" cy="861357"/>
            </a:xfrm>
            <a:custGeom>
              <a:avLst/>
              <a:gdLst/>
              <a:ahLst/>
              <a:cxnLst/>
              <a:rect r="r" b="b" t="t" l="l"/>
              <a:pathLst>
                <a:path h="861357" w="753229">
                  <a:moveTo>
                    <a:pt x="199232" y="0"/>
                  </a:moveTo>
                  <a:lnTo>
                    <a:pt x="553998" y="0"/>
                  </a:lnTo>
                  <a:cubicBezTo>
                    <a:pt x="664030" y="0"/>
                    <a:pt x="753229" y="89199"/>
                    <a:pt x="753229" y="199232"/>
                  </a:cubicBezTo>
                  <a:lnTo>
                    <a:pt x="753229" y="662126"/>
                  </a:lnTo>
                  <a:cubicBezTo>
                    <a:pt x="753229" y="772158"/>
                    <a:pt x="664030" y="861357"/>
                    <a:pt x="553998" y="861357"/>
                  </a:cubicBezTo>
                  <a:lnTo>
                    <a:pt x="199232" y="861357"/>
                  </a:lnTo>
                  <a:cubicBezTo>
                    <a:pt x="89199" y="861357"/>
                    <a:pt x="0" y="772158"/>
                    <a:pt x="0" y="662126"/>
                  </a:cubicBezTo>
                  <a:lnTo>
                    <a:pt x="0" y="199232"/>
                  </a:lnTo>
                  <a:cubicBezTo>
                    <a:pt x="0" y="89199"/>
                    <a:pt x="89199" y="0"/>
                    <a:pt x="199232" y="0"/>
                  </a:cubicBezTo>
                  <a:close/>
                </a:path>
              </a:pathLst>
            </a:custGeom>
            <a:solidFill>
              <a:srgbClr val="E9E8E8"/>
            </a:solidFill>
            <a:ln w="47625" cap="rnd">
              <a:solidFill>
                <a:srgbClr val="000000"/>
              </a:solidFill>
              <a:prstDash val="solid"/>
              <a:round/>
            </a:ln>
          </p:spPr>
        </p:sp>
        <p:sp>
          <p:nvSpPr>
            <p:cNvPr name="TextBox 34" id="34"/>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grpSp>
        <p:nvGrpSpPr>
          <p:cNvPr name="Group 35" id="35"/>
          <p:cNvGrpSpPr/>
          <p:nvPr/>
        </p:nvGrpSpPr>
        <p:grpSpPr>
          <a:xfrm rot="0">
            <a:off x="8153098" y="6159858"/>
            <a:ext cx="1981805" cy="2266299"/>
            <a:chOff x="0" y="0"/>
            <a:chExt cx="753229" cy="861357"/>
          </a:xfrm>
        </p:grpSpPr>
        <p:sp>
          <p:nvSpPr>
            <p:cNvPr name="Freeform 36" id="36"/>
            <p:cNvSpPr/>
            <p:nvPr/>
          </p:nvSpPr>
          <p:spPr>
            <a:xfrm flipH="false" flipV="false" rot="0">
              <a:off x="0" y="0"/>
              <a:ext cx="753229" cy="861357"/>
            </a:xfrm>
            <a:custGeom>
              <a:avLst/>
              <a:gdLst/>
              <a:ahLst/>
              <a:cxnLst/>
              <a:rect r="r" b="b" t="t" l="l"/>
              <a:pathLst>
                <a:path h="861357" w="753229">
                  <a:moveTo>
                    <a:pt x="199232" y="0"/>
                  </a:moveTo>
                  <a:lnTo>
                    <a:pt x="553998" y="0"/>
                  </a:lnTo>
                  <a:cubicBezTo>
                    <a:pt x="664030" y="0"/>
                    <a:pt x="753229" y="89199"/>
                    <a:pt x="753229" y="199232"/>
                  </a:cubicBezTo>
                  <a:lnTo>
                    <a:pt x="753229" y="662126"/>
                  </a:lnTo>
                  <a:cubicBezTo>
                    <a:pt x="753229" y="772158"/>
                    <a:pt x="664030" y="861357"/>
                    <a:pt x="553998" y="861357"/>
                  </a:cubicBezTo>
                  <a:lnTo>
                    <a:pt x="199232" y="861357"/>
                  </a:lnTo>
                  <a:cubicBezTo>
                    <a:pt x="89199" y="861357"/>
                    <a:pt x="0" y="772158"/>
                    <a:pt x="0" y="662126"/>
                  </a:cubicBezTo>
                  <a:lnTo>
                    <a:pt x="0" y="199232"/>
                  </a:lnTo>
                  <a:cubicBezTo>
                    <a:pt x="0" y="89199"/>
                    <a:pt x="89199" y="0"/>
                    <a:pt x="199232" y="0"/>
                  </a:cubicBezTo>
                  <a:close/>
                </a:path>
              </a:pathLst>
            </a:custGeom>
            <a:solidFill>
              <a:srgbClr val="E9E8E8"/>
            </a:solidFill>
            <a:ln w="47625" cap="rnd">
              <a:solidFill>
                <a:srgbClr val="000000"/>
              </a:solidFill>
              <a:prstDash val="solid"/>
              <a:round/>
            </a:ln>
          </p:spPr>
        </p:sp>
        <p:sp>
          <p:nvSpPr>
            <p:cNvPr name="TextBox 37" id="37"/>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grpSp>
        <p:nvGrpSpPr>
          <p:cNvPr name="Group 38" id="38"/>
          <p:cNvGrpSpPr/>
          <p:nvPr/>
        </p:nvGrpSpPr>
        <p:grpSpPr>
          <a:xfrm rot="0">
            <a:off x="10946075" y="6159858"/>
            <a:ext cx="1981805" cy="2266299"/>
            <a:chOff x="0" y="0"/>
            <a:chExt cx="753229" cy="861357"/>
          </a:xfrm>
        </p:grpSpPr>
        <p:sp>
          <p:nvSpPr>
            <p:cNvPr name="Freeform 39" id="39"/>
            <p:cNvSpPr/>
            <p:nvPr/>
          </p:nvSpPr>
          <p:spPr>
            <a:xfrm flipH="false" flipV="false" rot="0">
              <a:off x="0" y="0"/>
              <a:ext cx="753229" cy="861357"/>
            </a:xfrm>
            <a:custGeom>
              <a:avLst/>
              <a:gdLst/>
              <a:ahLst/>
              <a:cxnLst/>
              <a:rect r="r" b="b" t="t" l="l"/>
              <a:pathLst>
                <a:path h="861357" w="753229">
                  <a:moveTo>
                    <a:pt x="199232" y="0"/>
                  </a:moveTo>
                  <a:lnTo>
                    <a:pt x="553998" y="0"/>
                  </a:lnTo>
                  <a:cubicBezTo>
                    <a:pt x="664030" y="0"/>
                    <a:pt x="753229" y="89199"/>
                    <a:pt x="753229" y="199232"/>
                  </a:cubicBezTo>
                  <a:lnTo>
                    <a:pt x="753229" y="662126"/>
                  </a:lnTo>
                  <a:cubicBezTo>
                    <a:pt x="753229" y="772158"/>
                    <a:pt x="664030" y="861357"/>
                    <a:pt x="553998" y="861357"/>
                  </a:cubicBezTo>
                  <a:lnTo>
                    <a:pt x="199232" y="861357"/>
                  </a:lnTo>
                  <a:cubicBezTo>
                    <a:pt x="89199" y="861357"/>
                    <a:pt x="0" y="772158"/>
                    <a:pt x="0" y="662126"/>
                  </a:cubicBezTo>
                  <a:lnTo>
                    <a:pt x="0" y="199232"/>
                  </a:lnTo>
                  <a:cubicBezTo>
                    <a:pt x="0" y="89199"/>
                    <a:pt x="89199" y="0"/>
                    <a:pt x="199232" y="0"/>
                  </a:cubicBezTo>
                  <a:close/>
                </a:path>
              </a:pathLst>
            </a:custGeom>
            <a:solidFill>
              <a:srgbClr val="E9E8E8"/>
            </a:solidFill>
            <a:ln w="47625" cap="rnd">
              <a:solidFill>
                <a:srgbClr val="000000"/>
              </a:solidFill>
              <a:prstDash val="solid"/>
              <a:round/>
            </a:ln>
          </p:spPr>
        </p:sp>
        <p:sp>
          <p:nvSpPr>
            <p:cNvPr name="TextBox 40" id="40"/>
            <p:cNvSpPr txBox="true"/>
            <p:nvPr/>
          </p:nvSpPr>
          <p:spPr>
            <a:xfrm>
              <a:off x="0" y="-76200"/>
              <a:ext cx="753229" cy="937557"/>
            </a:xfrm>
            <a:prstGeom prst="rect">
              <a:avLst/>
            </a:prstGeom>
          </p:spPr>
          <p:txBody>
            <a:bodyPr anchor="ctr" rtlCol="false" tIns="50800" lIns="50800" bIns="50800" rIns="50800"/>
            <a:lstStyle/>
            <a:p>
              <a:pPr algn="ctr" marL="0" indent="0" lvl="0">
                <a:lnSpc>
                  <a:spcPts val="3672"/>
                </a:lnSpc>
                <a:spcBef>
                  <a:spcPct val="0"/>
                </a:spcBef>
              </a:pPr>
            </a:p>
          </p:txBody>
        </p:sp>
      </p:grpSp>
      <p:sp>
        <p:nvSpPr>
          <p:cNvPr name="Freeform 41" id="41"/>
          <p:cNvSpPr/>
          <p:nvPr/>
        </p:nvSpPr>
        <p:spPr>
          <a:xfrm flipH="false" flipV="false" rot="0">
            <a:off x="5847627" y="6949138"/>
            <a:ext cx="1006792" cy="1006792"/>
          </a:xfrm>
          <a:custGeom>
            <a:avLst/>
            <a:gdLst/>
            <a:ahLst/>
            <a:cxnLst/>
            <a:rect r="r" b="b" t="t" l="l"/>
            <a:pathLst>
              <a:path h="1006792" w="1006792">
                <a:moveTo>
                  <a:pt x="0" y="0"/>
                </a:moveTo>
                <a:lnTo>
                  <a:pt x="1006792" y="0"/>
                </a:lnTo>
                <a:lnTo>
                  <a:pt x="1006792" y="1006791"/>
                </a:lnTo>
                <a:lnTo>
                  <a:pt x="0" y="1006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2" id="42"/>
          <p:cNvSpPr/>
          <p:nvPr/>
        </p:nvSpPr>
        <p:spPr>
          <a:xfrm flipH="false" flipV="false" rot="0">
            <a:off x="8491599" y="6879744"/>
            <a:ext cx="1442188" cy="1121301"/>
          </a:xfrm>
          <a:custGeom>
            <a:avLst/>
            <a:gdLst/>
            <a:ahLst/>
            <a:cxnLst/>
            <a:rect r="r" b="b" t="t" l="l"/>
            <a:pathLst>
              <a:path h="1121301" w="1442188">
                <a:moveTo>
                  <a:pt x="0" y="0"/>
                </a:moveTo>
                <a:lnTo>
                  <a:pt x="1442187" y="0"/>
                </a:lnTo>
                <a:lnTo>
                  <a:pt x="1442187" y="1121301"/>
                </a:lnTo>
                <a:lnTo>
                  <a:pt x="0" y="1121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3" id="43"/>
          <p:cNvSpPr/>
          <p:nvPr/>
        </p:nvSpPr>
        <p:spPr>
          <a:xfrm flipH="false" flipV="false" rot="0">
            <a:off x="11485992" y="6891883"/>
            <a:ext cx="1121301" cy="1121301"/>
          </a:xfrm>
          <a:custGeom>
            <a:avLst/>
            <a:gdLst/>
            <a:ahLst/>
            <a:cxnLst/>
            <a:rect r="r" b="b" t="t" l="l"/>
            <a:pathLst>
              <a:path h="1121301" w="1121301">
                <a:moveTo>
                  <a:pt x="0" y="0"/>
                </a:moveTo>
                <a:lnTo>
                  <a:pt x="1121301" y="0"/>
                </a:lnTo>
                <a:lnTo>
                  <a:pt x="1121301" y="1121301"/>
                </a:lnTo>
                <a:lnTo>
                  <a:pt x="0" y="1121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44" id="44"/>
          <p:cNvGrpSpPr/>
          <p:nvPr/>
        </p:nvGrpSpPr>
        <p:grpSpPr>
          <a:xfrm rot="0">
            <a:off x="8773345" y="5785557"/>
            <a:ext cx="741311" cy="894665"/>
            <a:chOff x="0" y="0"/>
            <a:chExt cx="988414" cy="1192886"/>
          </a:xfrm>
        </p:grpSpPr>
        <p:sp>
          <p:nvSpPr>
            <p:cNvPr name="TextBox 45" id="45"/>
            <p:cNvSpPr txBox="true"/>
            <p:nvPr/>
          </p:nvSpPr>
          <p:spPr>
            <a:xfrm rot="0">
              <a:off x="0" y="-57150"/>
              <a:ext cx="988414" cy="628507"/>
            </a:xfrm>
            <a:prstGeom prst="rect">
              <a:avLst/>
            </a:prstGeom>
          </p:spPr>
          <p:txBody>
            <a:bodyPr anchor="t" rtlCol="false" tIns="0" lIns="0" bIns="0" rIns="0">
              <a:spAutoFit/>
            </a:bodyPr>
            <a:lstStyle/>
            <a:p>
              <a:pPr algn="ctr" marL="0" indent="0" lvl="0">
                <a:lnSpc>
                  <a:spcPts val="3978"/>
                </a:lnSpc>
                <a:spcBef>
                  <a:spcPct val="0"/>
                </a:spcBef>
              </a:pPr>
              <a:r>
                <a:rPr lang="en-US" sz="2821">
                  <a:solidFill>
                    <a:srgbClr val="EF82EB"/>
                  </a:solidFill>
                  <a:latin typeface="Mokoto"/>
                </a:rPr>
                <a:t>6</a:t>
              </a:r>
            </a:p>
          </p:txBody>
        </p:sp>
        <p:sp>
          <p:nvSpPr>
            <p:cNvPr name="TextBox 46" id="46"/>
            <p:cNvSpPr txBox="true"/>
            <p:nvPr/>
          </p:nvSpPr>
          <p:spPr>
            <a:xfrm rot="0">
              <a:off x="0" y="564380"/>
              <a:ext cx="988414" cy="628507"/>
            </a:xfrm>
            <a:prstGeom prst="rect">
              <a:avLst/>
            </a:prstGeom>
          </p:spPr>
          <p:txBody>
            <a:bodyPr anchor="t" rtlCol="false" tIns="0" lIns="0" bIns="0" rIns="0">
              <a:spAutoFit/>
            </a:bodyPr>
            <a:lstStyle/>
            <a:p>
              <a:pPr algn="ctr" marL="0" indent="0" lvl="0">
                <a:lnSpc>
                  <a:spcPts val="3978"/>
                </a:lnSpc>
                <a:spcBef>
                  <a:spcPct val="0"/>
                </a:spcBef>
              </a:pPr>
            </a:p>
          </p:txBody>
        </p:sp>
      </p:grpSp>
      <p:sp>
        <p:nvSpPr>
          <p:cNvPr name="TextBox 47" id="47"/>
          <p:cNvSpPr txBox="true"/>
          <p:nvPr/>
        </p:nvSpPr>
        <p:spPr>
          <a:xfrm rot="0">
            <a:off x="8167640" y="8728795"/>
            <a:ext cx="1952721" cy="579072"/>
          </a:xfrm>
          <a:prstGeom prst="rect">
            <a:avLst/>
          </a:prstGeom>
        </p:spPr>
        <p:txBody>
          <a:bodyPr anchor="t" rtlCol="false" tIns="0" lIns="0" bIns="0" rIns="0">
            <a:spAutoFit/>
          </a:bodyPr>
          <a:lstStyle/>
          <a:p>
            <a:pPr algn="ctr" marL="0" indent="0" lvl="0">
              <a:lnSpc>
                <a:spcPts val="2319"/>
              </a:lnSpc>
              <a:spcBef>
                <a:spcPct val="0"/>
              </a:spcBef>
            </a:pPr>
            <a:r>
              <a:rPr lang="en-US" sz="1784">
                <a:solidFill>
                  <a:srgbClr val="000000"/>
                </a:solidFill>
                <a:latin typeface="Atkinson Hyperlegible Bold"/>
              </a:rPr>
              <a:t>LIST OF MODULES</a:t>
            </a:r>
          </a:p>
        </p:txBody>
      </p:sp>
      <p:sp>
        <p:nvSpPr>
          <p:cNvPr name="TextBox 48" id="48"/>
          <p:cNvSpPr txBox="true"/>
          <p:nvPr/>
        </p:nvSpPr>
        <p:spPr>
          <a:xfrm rot="0">
            <a:off x="5977338" y="5728407"/>
            <a:ext cx="747369" cy="485667"/>
          </a:xfrm>
          <a:prstGeom prst="rect">
            <a:avLst/>
          </a:prstGeom>
        </p:spPr>
        <p:txBody>
          <a:bodyPr anchor="t" rtlCol="false" tIns="0" lIns="0" bIns="0" rIns="0">
            <a:spAutoFit/>
          </a:bodyPr>
          <a:lstStyle/>
          <a:p>
            <a:pPr algn="ctr" marL="0" indent="0" lvl="0">
              <a:lnSpc>
                <a:spcPts val="3978"/>
              </a:lnSpc>
              <a:spcBef>
                <a:spcPct val="0"/>
              </a:spcBef>
            </a:pPr>
            <a:r>
              <a:rPr lang="en-US" sz="2821">
                <a:solidFill>
                  <a:srgbClr val="FEC801"/>
                </a:solidFill>
                <a:latin typeface="Mokoto"/>
              </a:rPr>
              <a:t>5</a:t>
            </a:r>
          </a:p>
        </p:txBody>
      </p:sp>
      <p:sp>
        <p:nvSpPr>
          <p:cNvPr name="TextBox 49" id="49"/>
          <p:cNvSpPr txBox="true"/>
          <p:nvPr/>
        </p:nvSpPr>
        <p:spPr>
          <a:xfrm rot="0">
            <a:off x="5374662" y="8728795"/>
            <a:ext cx="1952721" cy="287731"/>
          </a:xfrm>
          <a:prstGeom prst="rect">
            <a:avLst/>
          </a:prstGeom>
        </p:spPr>
        <p:txBody>
          <a:bodyPr anchor="t" rtlCol="false" tIns="0" lIns="0" bIns="0" rIns="0">
            <a:spAutoFit/>
          </a:bodyPr>
          <a:lstStyle/>
          <a:p>
            <a:pPr algn="ctr" marL="0" indent="0" lvl="0">
              <a:lnSpc>
                <a:spcPts val="2319"/>
              </a:lnSpc>
              <a:spcBef>
                <a:spcPct val="0"/>
              </a:spcBef>
            </a:pPr>
            <a:r>
              <a:rPr lang="en-US" sz="1784">
                <a:solidFill>
                  <a:srgbClr val="000000"/>
                </a:solidFill>
                <a:latin typeface="Atkinson Hyperlegible Bold"/>
              </a:rPr>
              <a:t>ARCHITECTURE</a:t>
            </a:r>
          </a:p>
        </p:txBody>
      </p:sp>
      <p:sp>
        <p:nvSpPr>
          <p:cNvPr name="TextBox 50" id="50"/>
          <p:cNvSpPr txBox="true"/>
          <p:nvPr/>
        </p:nvSpPr>
        <p:spPr>
          <a:xfrm rot="0">
            <a:off x="11563293" y="5728407"/>
            <a:ext cx="747369" cy="485667"/>
          </a:xfrm>
          <a:prstGeom prst="rect">
            <a:avLst/>
          </a:prstGeom>
        </p:spPr>
        <p:txBody>
          <a:bodyPr anchor="t" rtlCol="false" tIns="0" lIns="0" bIns="0" rIns="0">
            <a:spAutoFit/>
          </a:bodyPr>
          <a:lstStyle/>
          <a:p>
            <a:pPr algn="ctr" marL="0" indent="0" lvl="0">
              <a:lnSpc>
                <a:spcPts val="3978"/>
              </a:lnSpc>
              <a:spcBef>
                <a:spcPct val="0"/>
              </a:spcBef>
            </a:pPr>
            <a:r>
              <a:rPr lang="en-US" sz="2821">
                <a:solidFill>
                  <a:srgbClr val="02B676"/>
                </a:solidFill>
                <a:latin typeface="Mokoto"/>
              </a:rPr>
              <a:t>7</a:t>
            </a:r>
          </a:p>
        </p:txBody>
      </p:sp>
      <p:sp>
        <p:nvSpPr>
          <p:cNvPr name="TextBox 51" id="51"/>
          <p:cNvSpPr txBox="true"/>
          <p:nvPr/>
        </p:nvSpPr>
        <p:spPr>
          <a:xfrm rot="0">
            <a:off x="10960617" y="8728795"/>
            <a:ext cx="1952721" cy="287731"/>
          </a:xfrm>
          <a:prstGeom prst="rect">
            <a:avLst/>
          </a:prstGeom>
        </p:spPr>
        <p:txBody>
          <a:bodyPr anchor="t" rtlCol="false" tIns="0" lIns="0" bIns="0" rIns="0">
            <a:spAutoFit/>
          </a:bodyPr>
          <a:lstStyle/>
          <a:p>
            <a:pPr algn="ctr" marL="0" indent="0" lvl="0">
              <a:lnSpc>
                <a:spcPts val="2319"/>
              </a:lnSpc>
              <a:spcBef>
                <a:spcPct val="0"/>
              </a:spcBef>
            </a:pPr>
            <a:r>
              <a:rPr lang="en-US" sz="1784">
                <a:solidFill>
                  <a:srgbClr val="000000"/>
                </a:solidFill>
                <a:latin typeface="Atkinson Hyperlegible Bold"/>
              </a:rPr>
              <a:t>REFERENCES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028700" y="2992325"/>
            <a:ext cx="16365970" cy="3361509"/>
          </a:xfrm>
          <a:prstGeom prst="rect">
            <a:avLst/>
          </a:prstGeom>
        </p:spPr>
        <p:txBody>
          <a:bodyPr anchor="t" rtlCol="false" tIns="0" lIns="0" bIns="0" rIns="0">
            <a:spAutoFit/>
          </a:bodyPr>
          <a:lstStyle/>
          <a:p>
            <a:pPr algn="just">
              <a:lnSpc>
                <a:spcPts val="5366"/>
              </a:lnSpc>
            </a:pPr>
            <a:r>
              <a:rPr lang="en-US" sz="3779">
                <a:solidFill>
                  <a:srgbClr val="000000"/>
                </a:solidFill>
                <a:latin typeface="Atkinson Hyperlegible"/>
              </a:rPr>
              <a:t>   The purpose of a Railway Reservation System is to facilitate the efficient and organized booking of train tickets for passengers. The system aims to streamline the process of reserving seats or berths on trains, making it more convenient for travelers and improving overall railway management.</a:t>
            </a:r>
          </a:p>
          <a:p>
            <a:pPr algn="just">
              <a:lnSpc>
                <a:spcPts val="5366"/>
              </a:lnSpc>
            </a:pPr>
          </a:p>
        </p:txBody>
      </p:sp>
      <p:sp>
        <p:nvSpPr>
          <p:cNvPr name="TextBox 6" id="6"/>
          <p:cNvSpPr txBox="true"/>
          <p:nvPr/>
        </p:nvSpPr>
        <p:spPr>
          <a:xfrm rot="0">
            <a:off x="4082355" y="857250"/>
            <a:ext cx="10123289"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Freeform 5" id="5"/>
          <p:cNvSpPr/>
          <p:nvPr/>
        </p:nvSpPr>
        <p:spPr>
          <a:xfrm flipH="false" flipV="false" rot="0">
            <a:off x="5270440" y="2019288"/>
            <a:ext cx="7032365" cy="7725697"/>
          </a:xfrm>
          <a:custGeom>
            <a:avLst/>
            <a:gdLst/>
            <a:ahLst/>
            <a:cxnLst/>
            <a:rect r="r" b="b" t="t" l="l"/>
            <a:pathLst>
              <a:path h="7725697" w="7032365">
                <a:moveTo>
                  <a:pt x="0" y="0"/>
                </a:moveTo>
                <a:lnTo>
                  <a:pt x="7032365" y="0"/>
                </a:lnTo>
                <a:lnTo>
                  <a:pt x="7032365" y="7725697"/>
                </a:lnTo>
                <a:lnTo>
                  <a:pt x="0" y="7725697"/>
                </a:lnTo>
                <a:lnTo>
                  <a:pt x="0" y="0"/>
                </a:lnTo>
                <a:close/>
              </a:path>
            </a:pathLst>
          </a:custGeom>
          <a:blipFill>
            <a:blip r:embed="rId2"/>
            <a:stretch>
              <a:fillRect l="0" t="0" r="0" b="0"/>
            </a:stretch>
          </a:blipFill>
        </p:spPr>
      </p:sp>
      <p:sp>
        <p:nvSpPr>
          <p:cNvPr name="TextBox 6" id="6"/>
          <p:cNvSpPr txBox="true"/>
          <p:nvPr/>
        </p:nvSpPr>
        <p:spPr>
          <a:xfrm rot="0">
            <a:off x="1780133" y="857250"/>
            <a:ext cx="14727734"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LITERATURE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Freeform 5" id="5"/>
          <p:cNvSpPr/>
          <p:nvPr/>
        </p:nvSpPr>
        <p:spPr>
          <a:xfrm flipH="false" flipV="false" rot="0">
            <a:off x="1396481" y="3479052"/>
            <a:ext cx="15998189" cy="4366172"/>
          </a:xfrm>
          <a:custGeom>
            <a:avLst/>
            <a:gdLst/>
            <a:ahLst/>
            <a:cxnLst/>
            <a:rect r="r" b="b" t="t" l="l"/>
            <a:pathLst>
              <a:path h="4366172" w="15998189">
                <a:moveTo>
                  <a:pt x="0" y="0"/>
                </a:moveTo>
                <a:lnTo>
                  <a:pt x="15998189" y="0"/>
                </a:lnTo>
                <a:lnTo>
                  <a:pt x="15998189" y="4366173"/>
                </a:lnTo>
                <a:lnTo>
                  <a:pt x="0" y="4366173"/>
                </a:lnTo>
                <a:lnTo>
                  <a:pt x="0" y="0"/>
                </a:lnTo>
                <a:close/>
              </a:path>
            </a:pathLst>
          </a:custGeom>
          <a:blipFill>
            <a:blip r:embed="rId2"/>
            <a:stretch>
              <a:fillRect l="0" t="0" r="0" b="0"/>
            </a:stretch>
          </a:blipFill>
        </p:spPr>
      </p:sp>
      <p:sp>
        <p:nvSpPr>
          <p:cNvPr name="TextBox 6" id="6"/>
          <p:cNvSpPr txBox="true"/>
          <p:nvPr/>
        </p:nvSpPr>
        <p:spPr>
          <a:xfrm rot="0">
            <a:off x="1780133" y="857250"/>
            <a:ext cx="14727734"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LITERATURE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Freeform 5" id="5"/>
          <p:cNvSpPr/>
          <p:nvPr/>
        </p:nvSpPr>
        <p:spPr>
          <a:xfrm flipH="false" flipV="false" rot="0">
            <a:off x="1028700" y="3832086"/>
            <a:ext cx="16379740" cy="2622827"/>
          </a:xfrm>
          <a:custGeom>
            <a:avLst/>
            <a:gdLst/>
            <a:ahLst/>
            <a:cxnLst/>
            <a:rect r="r" b="b" t="t" l="l"/>
            <a:pathLst>
              <a:path h="2622827" w="16379740">
                <a:moveTo>
                  <a:pt x="0" y="0"/>
                </a:moveTo>
                <a:lnTo>
                  <a:pt x="16379740" y="0"/>
                </a:lnTo>
                <a:lnTo>
                  <a:pt x="16379740" y="2622828"/>
                </a:lnTo>
                <a:lnTo>
                  <a:pt x="0" y="2622828"/>
                </a:lnTo>
                <a:lnTo>
                  <a:pt x="0" y="0"/>
                </a:lnTo>
                <a:close/>
              </a:path>
            </a:pathLst>
          </a:custGeom>
          <a:blipFill>
            <a:blip r:embed="rId2"/>
            <a:stretch>
              <a:fillRect l="0" t="0" r="0" b="0"/>
            </a:stretch>
          </a:blipFill>
        </p:spPr>
      </p:sp>
      <p:sp>
        <p:nvSpPr>
          <p:cNvPr name="TextBox 6" id="6"/>
          <p:cNvSpPr txBox="true"/>
          <p:nvPr/>
        </p:nvSpPr>
        <p:spPr>
          <a:xfrm rot="0">
            <a:off x="1780133" y="857250"/>
            <a:ext cx="14727734"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LITERATURE REVIEW</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028700" y="2992325"/>
            <a:ext cx="16365970" cy="4714059"/>
          </a:xfrm>
          <a:prstGeom prst="rect">
            <a:avLst/>
          </a:prstGeom>
        </p:spPr>
        <p:txBody>
          <a:bodyPr anchor="t" rtlCol="false" tIns="0" lIns="0" bIns="0" rIns="0">
            <a:spAutoFit/>
          </a:bodyPr>
          <a:lstStyle/>
          <a:p>
            <a:pPr algn="just">
              <a:lnSpc>
                <a:spcPts val="5366"/>
              </a:lnSpc>
            </a:pPr>
            <a:r>
              <a:rPr lang="en-US" sz="3779">
                <a:solidFill>
                  <a:srgbClr val="000000"/>
                </a:solidFill>
                <a:latin typeface="Atkinson Hyperlegible"/>
              </a:rPr>
              <a:t>The Railway Reservation System is a crucial component in managing railway services, offering a user-friendly interface for online booking and real-time seat availability information. Good User Interface also plays a crucial role in booking these tickets. However, technical issues may arise, causing difficulties in canceling or refunding train tickets, leading to dissatisfaction among passengers. </a:t>
            </a:r>
          </a:p>
          <a:p>
            <a:pPr algn="just">
              <a:lnSpc>
                <a:spcPts val="5366"/>
              </a:lnSpc>
            </a:pPr>
          </a:p>
        </p:txBody>
      </p:sp>
      <p:sp>
        <p:nvSpPr>
          <p:cNvPr name="TextBox 6" id="6"/>
          <p:cNvSpPr txBox="true"/>
          <p:nvPr/>
        </p:nvSpPr>
        <p:spPr>
          <a:xfrm rot="0">
            <a:off x="1302097" y="857250"/>
            <a:ext cx="15683805"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problem statement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TextBox 5" id="5"/>
          <p:cNvSpPr txBox="true"/>
          <p:nvPr/>
        </p:nvSpPr>
        <p:spPr>
          <a:xfrm rot="0">
            <a:off x="1028700" y="2992325"/>
            <a:ext cx="16365970" cy="6742884"/>
          </a:xfrm>
          <a:prstGeom prst="rect">
            <a:avLst/>
          </a:prstGeom>
        </p:spPr>
        <p:txBody>
          <a:bodyPr anchor="t" rtlCol="false" tIns="0" lIns="0" bIns="0" rIns="0">
            <a:spAutoFit/>
          </a:bodyPr>
          <a:lstStyle/>
          <a:p>
            <a:pPr algn="just">
              <a:lnSpc>
                <a:spcPts val="5366"/>
              </a:lnSpc>
            </a:pPr>
            <a:r>
              <a:rPr lang="en-US" sz="3779">
                <a:solidFill>
                  <a:srgbClr val="000000"/>
                </a:solidFill>
                <a:latin typeface="Atkinson Hyperlegible"/>
              </a:rPr>
              <a:t>The Railway Reservation System stands as a fundamental pillar in the contemporary management of railway services, revolutionizing the process of booking and reserving train tickets for passengers. With a user-friendly interface, it facilitates convenient online booking, providing real-time information on seat availability. Ensuring security through a robust payment gateway, the system seamlessly integrates with other railway management components, such as scheduling and inventory. Offering flexibility, it allows for cancellations and refunds while catering to users with varying technological proficiency.</a:t>
            </a:r>
          </a:p>
          <a:p>
            <a:pPr algn="just">
              <a:lnSpc>
                <a:spcPts val="5366"/>
              </a:lnSpc>
            </a:pPr>
          </a:p>
        </p:txBody>
      </p:sp>
      <p:sp>
        <p:nvSpPr>
          <p:cNvPr name="TextBox 6" id="6"/>
          <p:cNvSpPr txBox="true"/>
          <p:nvPr/>
        </p:nvSpPr>
        <p:spPr>
          <a:xfrm rot="0">
            <a:off x="1789286" y="857250"/>
            <a:ext cx="14709428"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PROPOSED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FBDC4"/>
        </a:solidFill>
      </p:bgPr>
    </p:bg>
    <p:spTree>
      <p:nvGrpSpPr>
        <p:cNvPr id="1" name=""/>
        <p:cNvGrpSpPr/>
        <p:nvPr/>
      </p:nvGrpSpPr>
      <p:grpSpPr>
        <a:xfrm>
          <a:off x="0" y="0"/>
          <a:ext cx="0" cy="0"/>
          <a:chOff x="0" y="0"/>
          <a:chExt cx="0" cy="0"/>
        </a:xfrm>
      </p:grpSpPr>
      <p:grpSp>
        <p:nvGrpSpPr>
          <p:cNvPr name="Group 2" id="2"/>
          <p:cNvGrpSpPr/>
          <p:nvPr/>
        </p:nvGrpSpPr>
        <p:grpSpPr>
          <a:xfrm rot="0">
            <a:off x="260223" y="260223"/>
            <a:ext cx="17767554" cy="9766554"/>
            <a:chOff x="0" y="0"/>
            <a:chExt cx="4679520" cy="2572261"/>
          </a:xfrm>
        </p:grpSpPr>
        <p:sp>
          <p:nvSpPr>
            <p:cNvPr name="Freeform 3" id="3"/>
            <p:cNvSpPr/>
            <p:nvPr/>
          </p:nvSpPr>
          <p:spPr>
            <a:xfrm flipH="false" flipV="false" rot="0">
              <a:off x="0" y="0"/>
              <a:ext cx="4679520" cy="2572261"/>
            </a:xfrm>
            <a:custGeom>
              <a:avLst/>
              <a:gdLst/>
              <a:ahLst/>
              <a:cxnLst/>
              <a:rect r="r" b="b" t="t" l="l"/>
              <a:pathLst>
                <a:path h="2572261" w="4679520">
                  <a:moveTo>
                    <a:pt x="22222" y="0"/>
                  </a:moveTo>
                  <a:lnTo>
                    <a:pt x="4657298" y="0"/>
                  </a:lnTo>
                  <a:cubicBezTo>
                    <a:pt x="4663191" y="0"/>
                    <a:pt x="4668844" y="2341"/>
                    <a:pt x="4673011" y="6509"/>
                  </a:cubicBezTo>
                  <a:cubicBezTo>
                    <a:pt x="4677179" y="10676"/>
                    <a:pt x="4679520" y="16329"/>
                    <a:pt x="4679520" y="22222"/>
                  </a:cubicBezTo>
                  <a:lnTo>
                    <a:pt x="4679520" y="2550039"/>
                  </a:lnTo>
                  <a:cubicBezTo>
                    <a:pt x="4679520" y="2555933"/>
                    <a:pt x="4677179" y="2561585"/>
                    <a:pt x="4673011" y="2565752"/>
                  </a:cubicBezTo>
                  <a:cubicBezTo>
                    <a:pt x="4668844" y="2569920"/>
                    <a:pt x="4663191" y="2572261"/>
                    <a:pt x="4657298" y="2572261"/>
                  </a:cubicBezTo>
                  <a:lnTo>
                    <a:pt x="22222" y="2572261"/>
                  </a:lnTo>
                  <a:cubicBezTo>
                    <a:pt x="16329" y="2572261"/>
                    <a:pt x="10676" y="2569920"/>
                    <a:pt x="6509" y="2565752"/>
                  </a:cubicBezTo>
                  <a:cubicBezTo>
                    <a:pt x="2341" y="2561585"/>
                    <a:pt x="0" y="2555933"/>
                    <a:pt x="0" y="2550039"/>
                  </a:cubicBezTo>
                  <a:lnTo>
                    <a:pt x="0" y="22222"/>
                  </a:lnTo>
                  <a:cubicBezTo>
                    <a:pt x="0" y="16329"/>
                    <a:pt x="2341" y="10676"/>
                    <a:pt x="6509" y="6509"/>
                  </a:cubicBezTo>
                  <a:cubicBezTo>
                    <a:pt x="10676" y="2341"/>
                    <a:pt x="16329" y="0"/>
                    <a:pt x="22222" y="0"/>
                  </a:cubicBezTo>
                  <a:close/>
                </a:path>
              </a:pathLst>
            </a:custGeom>
            <a:solidFill>
              <a:srgbClr val="F2F2F2"/>
            </a:solidFill>
            <a:ln w="47625" cap="rnd">
              <a:solidFill>
                <a:srgbClr val="000000"/>
              </a:solidFill>
              <a:prstDash val="solid"/>
              <a:round/>
            </a:ln>
          </p:spPr>
        </p:sp>
        <p:sp>
          <p:nvSpPr>
            <p:cNvPr name="TextBox 4" id="4"/>
            <p:cNvSpPr txBox="true"/>
            <p:nvPr/>
          </p:nvSpPr>
          <p:spPr>
            <a:xfrm>
              <a:off x="0" y="-76200"/>
              <a:ext cx="4679520" cy="2648461"/>
            </a:xfrm>
            <a:prstGeom prst="rect">
              <a:avLst/>
            </a:prstGeom>
          </p:spPr>
          <p:txBody>
            <a:bodyPr anchor="ctr" rtlCol="false" tIns="50800" lIns="50800" bIns="50800" rIns="50800"/>
            <a:lstStyle/>
            <a:p>
              <a:pPr algn="ctr">
                <a:lnSpc>
                  <a:spcPts val="3672"/>
                </a:lnSpc>
              </a:pPr>
            </a:p>
          </p:txBody>
        </p:sp>
      </p:grpSp>
      <p:sp>
        <p:nvSpPr>
          <p:cNvPr name="Freeform 5" id="5"/>
          <p:cNvSpPr/>
          <p:nvPr/>
        </p:nvSpPr>
        <p:spPr>
          <a:xfrm flipH="false" flipV="false" rot="0">
            <a:off x="4169118" y="2374856"/>
            <a:ext cx="9949764" cy="7057552"/>
          </a:xfrm>
          <a:custGeom>
            <a:avLst/>
            <a:gdLst/>
            <a:ahLst/>
            <a:cxnLst/>
            <a:rect r="r" b="b" t="t" l="l"/>
            <a:pathLst>
              <a:path h="7057552" w="9949764">
                <a:moveTo>
                  <a:pt x="0" y="0"/>
                </a:moveTo>
                <a:lnTo>
                  <a:pt x="9949764" y="0"/>
                </a:lnTo>
                <a:lnTo>
                  <a:pt x="9949764" y="7057552"/>
                </a:lnTo>
                <a:lnTo>
                  <a:pt x="0" y="7057552"/>
                </a:lnTo>
                <a:lnTo>
                  <a:pt x="0" y="0"/>
                </a:lnTo>
                <a:close/>
              </a:path>
            </a:pathLst>
          </a:custGeom>
          <a:blipFill>
            <a:blip r:embed="rId2"/>
            <a:stretch>
              <a:fillRect l="0" t="0" r="0" b="0"/>
            </a:stretch>
          </a:blipFill>
        </p:spPr>
      </p:sp>
      <p:sp>
        <p:nvSpPr>
          <p:cNvPr name="TextBox 6" id="6"/>
          <p:cNvSpPr txBox="true"/>
          <p:nvPr/>
        </p:nvSpPr>
        <p:spPr>
          <a:xfrm rot="0">
            <a:off x="3924858" y="857250"/>
            <a:ext cx="10438284" cy="1386839"/>
          </a:xfrm>
          <a:prstGeom prst="rect">
            <a:avLst/>
          </a:prstGeom>
        </p:spPr>
        <p:txBody>
          <a:bodyPr anchor="t" rtlCol="false" tIns="0" lIns="0" bIns="0" rIns="0">
            <a:spAutoFit/>
          </a:bodyPr>
          <a:lstStyle/>
          <a:p>
            <a:pPr algn="ctr" marL="0" indent="0" lvl="0">
              <a:lnSpc>
                <a:spcPts val="11280"/>
              </a:lnSpc>
              <a:spcBef>
                <a:spcPct val="0"/>
              </a:spcBef>
            </a:pPr>
            <a:r>
              <a:rPr lang="en-US" sz="8000">
                <a:solidFill>
                  <a:srgbClr val="02B676"/>
                </a:solidFill>
                <a:latin typeface="Mokoto"/>
              </a:rPr>
              <a:t>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DAF7eBB6cUU</dc:identifier>
  <dcterms:modified xsi:type="dcterms:W3CDTF">2011-08-01T06:04:30Z</dcterms:modified>
  <cp:revision>1</cp:revision>
  <dc:title>Software Engineering Presentation</dc:title>
</cp:coreProperties>
</file>