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Yin Zhou Ingram Zheng"/>
  <p:cmAuthor clrIdx="1" id="1" initials="" lastIdx="1" name="Xuanken Tay"/>
  <p:cmAuthor clrIdx="2" id="2" initials="" lastIdx="1" name="Yuxiang Ge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AFA3355-FE96-4F12-8EBA-3DE99F8E0920}">
  <a:tblStyle styleId="{5AFA3355-FE96-4F12-8EBA-3DE99F8E09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19" Type="http://schemas.openxmlformats.org/officeDocument/2006/relationships/slide" Target="slides/slide12.xml"/><Relationship Id="rId6" Type="http://schemas.openxmlformats.org/officeDocument/2006/relationships/slideMaster" Target="slideMasters/slideMaster1.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9-23T07:07:54.848">
    <p:pos x="6000" y="0"/>
    <p:text>Diagram might be a bit confusing, especially with the gaps. Might need to make a few changes (e.g. fill gaps with blocks indicating 'moving' and 'not for hire'). Ideally, a brief explanation for the diagram.</p:text>
  </p:cm>
  <p:cm authorId="1" idx="1" dt="2019-09-23T07:07:54.848">
    <p:pos x="6000" y="0"/>
    <p:text>Okayz. I will see how can I make the diagram clearer</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1" dt="2019-09-23T04:38:06.253">
    <p:pos x="6000" y="0"/>
    <p:text>Outlier?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SG"/>
              <a:t>We are group 7, we are here to give a short presentation on building a predictive model for NY taxi drivers to maximise their earnings. I am….. and we will be taking turns to present to you in the next 10 minutes</a:t>
            </a:r>
            <a:endParaRPr/>
          </a:p>
        </p:txBody>
      </p:sp>
      <p:sp>
        <p:nvSpPr>
          <p:cNvPr id="58" name="Google Shape;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38babff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38babff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&gt;Why need classification?</a:t>
            </a:r>
            <a:endParaRPr/>
          </a:p>
          <a:p>
            <a:pPr indent="0" lvl="0" marL="0" rtl="0" algn="l">
              <a:spcBef>
                <a:spcPts val="0"/>
              </a:spcBef>
              <a:spcAft>
                <a:spcPts val="0"/>
              </a:spcAft>
              <a:buNone/>
            </a:pPr>
            <a:r>
              <a:rPr lang="en-SG"/>
              <a:t>&gt;We need combibne ```` to make decisions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&gt;Introduce the 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&gt;In terms of reaching the target  zone, we set the goal area once for each trip. That is, our </a:t>
            </a:r>
            <a:r>
              <a:rPr lang="en-SG"/>
              <a:t>algorithm</a:t>
            </a:r>
            <a:r>
              <a:rPr lang="en-SG"/>
              <a:t> is goal-driven but not greedy. The purpose is to prevent deadlock, keep switchihng areas without setting avaliable and getting a trip.</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38402f30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38402f3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&gt; Our model consists of smaller models with different functions. These models can be implemented in different ways. We take a combination of these model implementations to form a complete model which can be run on the local game platform.</a:t>
            </a:r>
            <a:endParaRPr/>
          </a:p>
          <a:p>
            <a:pPr indent="0" lvl="0" marL="0" rtl="0" algn="l">
              <a:spcBef>
                <a:spcPts val="0"/>
              </a:spcBef>
              <a:spcAft>
                <a:spcPts val="0"/>
              </a:spcAft>
              <a:buNone/>
            </a:pPr>
            <a:r>
              <a:rPr lang="en-SG"/>
              <a:t>&gt; We run each model combination several times to generate statistics. A key statistic will be the total earnings over the simulated week. From multiple runs, we can obtain a mean and variance. </a:t>
            </a:r>
            <a:endParaRPr/>
          </a:p>
          <a:p>
            <a:pPr indent="0" lvl="0" marL="0" rtl="0" algn="l">
              <a:spcBef>
                <a:spcPts val="0"/>
              </a:spcBef>
              <a:spcAft>
                <a:spcPts val="0"/>
              </a:spcAft>
              <a:buNone/>
            </a:pPr>
            <a:r>
              <a:rPr lang="en-SG"/>
              <a:t>&gt; We then choose the “best” combination of model implementations to be our final model. The “best” performing model should maximise the total earnings, but also do so consistently. There will be a tradeoff between the rank in terms of total earnings and consistency (measured by variance). </a:t>
            </a:r>
            <a:endParaRPr/>
          </a:p>
          <a:p>
            <a:pPr indent="0" lvl="0" marL="0" rtl="0" algn="l">
              <a:spcBef>
                <a:spcPts val="0"/>
              </a:spcBef>
              <a:spcAft>
                <a:spcPts val="0"/>
              </a:spcAft>
              <a:buNone/>
            </a:pPr>
            <a:r>
              <a:rPr lang="en-SG"/>
              <a:t>&gt; For unexpected behaviour, for instance: performing worse than a random walker player, we can review the logs, possibly producing a visualisation to help identify the problem.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38402f30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38402f3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&gt; We haven’t gone into detail about how we wish to split up the work; but ideally, we want to form some kind of partition. No overlapping work, but also covering everything we initially intended to cover.</a:t>
            </a:r>
            <a:endParaRPr/>
          </a:p>
          <a:p>
            <a:pPr indent="0" lvl="0" marL="0" rtl="0" algn="l">
              <a:spcBef>
                <a:spcPts val="0"/>
              </a:spcBef>
              <a:spcAft>
                <a:spcPts val="0"/>
              </a:spcAft>
              <a:buNone/>
            </a:pPr>
            <a:r>
              <a:rPr lang="en-SG"/>
              <a:t>&gt; Some initial ideas for job allocations include: model implementations trained by different members. And live editing for report writing; using software such as Google Docs.</a:t>
            </a:r>
            <a:endParaRPr/>
          </a:p>
          <a:p>
            <a:pPr indent="0" lvl="0" marL="0" rtl="0" algn="l">
              <a:spcBef>
                <a:spcPts val="0"/>
              </a:spcBef>
              <a:spcAft>
                <a:spcPts val="0"/>
              </a:spcAft>
              <a:buNone/>
            </a:pPr>
            <a:r>
              <a:rPr lang="en-SG"/>
              <a:t>&gt; Tools for job allocation. Using meetings to discuss tasks between meetings. Recording tasks in the Meeting Minutes, and assigning the tasks as issues on GitLab.</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38402f30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38402f30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390dbee8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390dbee8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Just a brief outline of the presentation itself,</a:t>
            </a:r>
            <a:endParaRPr/>
          </a:p>
          <a:p>
            <a:pPr indent="0" lvl="0" marL="0" rtl="0" algn="l">
              <a:spcBef>
                <a:spcPts val="0"/>
              </a:spcBef>
              <a:spcAft>
                <a:spcPts val="0"/>
              </a:spcAft>
              <a:buNone/>
            </a:pPr>
            <a:r>
              <a:rPr lang="en-SG"/>
              <a:t>I will first give an introductory problem description, along with the general workflow we will adopt in the next few weeks</a:t>
            </a:r>
            <a:endParaRPr/>
          </a:p>
          <a:p>
            <a:pPr indent="0" lvl="0" marL="0" rtl="0" algn="l">
              <a:spcBef>
                <a:spcPts val="0"/>
              </a:spcBef>
              <a:spcAft>
                <a:spcPts val="0"/>
              </a:spcAft>
              <a:buNone/>
            </a:pPr>
            <a:r>
              <a:rPr lang="en-SG"/>
              <a:t>Yuxiang will then talk about feature engineering focusing on what are some of the heuristics we can focus on maximising</a:t>
            </a:r>
            <a:endParaRPr/>
          </a:p>
          <a:p>
            <a:pPr indent="0" lvl="0" marL="0" rtl="0" algn="l">
              <a:spcBef>
                <a:spcPts val="0"/>
              </a:spcBef>
              <a:spcAft>
                <a:spcPts val="0"/>
              </a:spcAft>
              <a:buNone/>
            </a:pPr>
            <a:r>
              <a:rPr lang="en-SG"/>
              <a:t>Following up on that, we will have Shangqian to talk through the classification model, which is involved in the outputting the next best decision for taxi driver</a:t>
            </a:r>
            <a:endParaRPr/>
          </a:p>
          <a:p>
            <a:pPr indent="0" lvl="0" marL="0" rtl="0" algn="l">
              <a:spcBef>
                <a:spcPts val="0"/>
              </a:spcBef>
              <a:spcAft>
                <a:spcPts val="0"/>
              </a:spcAft>
              <a:buNone/>
            </a:pPr>
            <a:r>
              <a:rPr lang="en-SG"/>
              <a:t>Last but not least, Yin Zhou will talk briefly about evaluating all the models and the job allocation among the group members.</a:t>
            </a:r>
            <a:endParaRPr/>
          </a:p>
          <a:p>
            <a:pPr indent="0" lvl="0" marL="0" rtl="0" algn="l">
              <a:spcBef>
                <a:spcPts val="0"/>
              </a:spcBef>
              <a:spcAft>
                <a:spcPts val="0"/>
              </a:spcAft>
              <a:buNone/>
            </a:pPr>
            <a:r>
              <a:rPr lang="en-SG"/>
              <a:t>With that,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390dbee8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390dbee8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If we are NY taxi drivers driving around the NYC and want to maximise our revenue, we can do so in several different ways. </a:t>
            </a:r>
            <a:endParaRPr/>
          </a:p>
          <a:p>
            <a:pPr indent="0" lvl="0" marL="0" rtl="0" algn="l">
              <a:spcBef>
                <a:spcPts val="0"/>
              </a:spcBef>
              <a:spcAft>
                <a:spcPts val="0"/>
              </a:spcAft>
              <a:buNone/>
            </a:pPr>
            <a:r>
              <a:rPr lang="en-SG"/>
              <a:t>We can choose to start our day looking for passenger in Bronx, Manhattan, airport or obviously other regions. We also have the freedom to set the status to for hire freely as we wish.</a:t>
            </a:r>
            <a:endParaRPr/>
          </a:p>
          <a:p>
            <a:pPr indent="0" lvl="0" marL="0" rtl="0" algn="l">
              <a:spcBef>
                <a:spcPts val="0"/>
              </a:spcBef>
              <a:spcAft>
                <a:spcPts val="0"/>
              </a:spcAft>
              <a:buNone/>
            </a:pPr>
            <a:r>
              <a:rPr lang="en-SG"/>
              <a:t>Now, the change in status from unavailable to for hire and the location to look for passengers form exactly the basis of the decision which will have a direct impact on the taxi revenue.</a:t>
            </a:r>
            <a:endParaRPr/>
          </a:p>
          <a:p>
            <a:pPr indent="0" lvl="0" marL="0" rtl="0" algn="l">
              <a:spcBef>
                <a:spcPts val="0"/>
              </a:spcBef>
              <a:spcAft>
                <a:spcPts val="0"/>
              </a:spcAft>
              <a:buNone/>
            </a:pPr>
            <a:r>
              <a:rPr lang="en-SG"/>
              <a:t>And our aim in this project is build and come up with a predictive model, such that, given the current time and location of taxi driver, inform him/her with the next best decision in order for him/her to maximise the revenue.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390dbee8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390dbee8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Moving on, this is a flowchart showing the high-level workflow to address the problem.</a:t>
            </a:r>
            <a:endParaRPr/>
          </a:p>
          <a:p>
            <a:pPr indent="0" lvl="0" marL="0" rtl="0" algn="l">
              <a:spcBef>
                <a:spcPts val="0"/>
              </a:spcBef>
              <a:spcAft>
                <a:spcPts val="0"/>
              </a:spcAft>
              <a:buNone/>
            </a:pPr>
            <a:r>
              <a:rPr lang="en-SG"/>
              <a:t>Briefly, we will use the data provided to us and perform cleaning on it to remove bad observations.</a:t>
            </a:r>
            <a:endParaRPr/>
          </a:p>
          <a:p>
            <a:pPr indent="0" lvl="0" marL="0" rtl="0" algn="l">
              <a:spcBef>
                <a:spcPts val="0"/>
              </a:spcBef>
              <a:spcAft>
                <a:spcPts val="0"/>
              </a:spcAft>
              <a:buNone/>
            </a:pPr>
            <a:r>
              <a:rPr lang="en-SG"/>
              <a:t>Then, we will perform data analysis in order to extract useful insights before throwing everything into machine learning models.</a:t>
            </a:r>
            <a:endParaRPr/>
          </a:p>
          <a:p>
            <a:pPr indent="0" lvl="0" marL="0" rtl="0" algn="l">
              <a:spcBef>
                <a:spcPts val="0"/>
              </a:spcBef>
              <a:spcAft>
                <a:spcPts val="0"/>
              </a:spcAft>
              <a:buNone/>
            </a:pPr>
            <a:r>
              <a:rPr lang="en-SG"/>
              <a:t>We will of course pre-process the data accordingly as a step to prepare dataset for training our models.</a:t>
            </a:r>
            <a:endParaRPr/>
          </a:p>
          <a:p>
            <a:pPr indent="0" lvl="0" marL="0" rtl="0" algn="l">
              <a:spcBef>
                <a:spcPts val="0"/>
              </a:spcBef>
              <a:spcAft>
                <a:spcPts val="0"/>
              </a:spcAft>
              <a:buNone/>
            </a:pPr>
            <a:r>
              <a:rPr lang="en-SG"/>
              <a:t>Train different models from different ideas and put them into evaluation using the local game platform.</a:t>
            </a:r>
            <a:endParaRPr/>
          </a:p>
          <a:p>
            <a:pPr indent="0" lvl="0" marL="0" rtl="0" algn="l">
              <a:spcBef>
                <a:spcPts val="0"/>
              </a:spcBef>
              <a:spcAft>
                <a:spcPts val="0"/>
              </a:spcAft>
              <a:buNone/>
            </a:pPr>
            <a:r>
              <a:rPr lang="en-SG"/>
              <a:t>Iterate through this process, continue to improve on it and finally choosing the best model as our final decision predictive model for the NY taxi drivers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3a5c007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3a5c007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SG"/>
              <a:t>Thank you xuanken. </a:t>
            </a:r>
            <a:endParaRPr/>
          </a:p>
          <a:p>
            <a:pPr indent="-298450" lvl="0" marL="457200" rtl="0" algn="l">
              <a:spcBef>
                <a:spcPts val="0"/>
              </a:spcBef>
              <a:spcAft>
                <a:spcPts val="0"/>
              </a:spcAft>
              <a:buSzPts val="1100"/>
              <a:buChar char="●"/>
            </a:pPr>
            <a:r>
              <a:rPr lang="en-SG"/>
              <a:t>So as taxi driver, we want to know when we arrive at that cell at a particular time, what is the profitability.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376c19e88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376c19e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SG"/>
              <a:t>So firstly, </a:t>
            </a:r>
            <a:r>
              <a:rPr lang="en-SG"/>
              <a:t>we will compute a feature </a:t>
            </a:r>
            <a:r>
              <a:rPr lang="en-SG"/>
              <a:t>called as average total earnings rate.</a:t>
            </a:r>
            <a:endParaRPr/>
          </a:p>
          <a:p>
            <a:pPr indent="-298450" lvl="0" marL="457200" rtl="0" algn="l">
              <a:spcBef>
                <a:spcPts val="0"/>
              </a:spcBef>
              <a:spcAft>
                <a:spcPts val="0"/>
              </a:spcAft>
              <a:buSzPts val="1100"/>
              <a:buChar char="●"/>
            </a:pPr>
            <a:r>
              <a:rPr lang="en-SG"/>
              <a:t>This feature is calculated by dividing average total earnings by average trip duration. </a:t>
            </a:r>
            <a:endParaRPr/>
          </a:p>
          <a:p>
            <a:pPr indent="-298450" lvl="0" marL="457200" rtl="0" algn="l">
              <a:spcBef>
                <a:spcPts val="0"/>
              </a:spcBef>
              <a:spcAft>
                <a:spcPts val="0"/>
              </a:spcAft>
              <a:buSzPts val="1100"/>
              <a:buChar char="●"/>
            </a:pPr>
            <a:r>
              <a:rPr lang="en-SG"/>
              <a:t>This feature is calculated for all possible combination of particular cell, different days of week and different time.</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376c19e8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376c19e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SG"/>
              <a:t>However</a:t>
            </a:r>
            <a:r>
              <a:rPr lang="en-SG"/>
              <a:t>, the average total earning rate itself is not sufficient to make the optimal decision. These features are not directly related to average total earning rate and may affect the profitability in different we, depending on how we penalize them. </a:t>
            </a:r>
            <a:endParaRPr/>
          </a:p>
          <a:p>
            <a:pPr indent="-298450" lvl="0" marL="457200" rtl="0" algn="l">
              <a:spcBef>
                <a:spcPts val="0"/>
              </a:spcBef>
              <a:spcAft>
                <a:spcPts val="0"/>
              </a:spcAft>
              <a:buSzPts val="1100"/>
              <a:buChar char="●"/>
            </a:pPr>
            <a:r>
              <a:rPr lang="en-SG"/>
              <a:t>The first feature is driving duration, which is basically the time it takes to drive from the current cell to any destination cell. The driving duration can be thought of as the opportunity cost for total earning rate.</a:t>
            </a:r>
            <a:endParaRPr/>
          </a:p>
          <a:p>
            <a:pPr indent="-298450" lvl="0" marL="457200" rtl="0" algn="l">
              <a:spcBef>
                <a:spcPts val="0"/>
              </a:spcBef>
              <a:spcAft>
                <a:spcPts val="0"/>
              </a:spcAft>
              <a:buSzPts val="1100"/>
              <a:buChar char="●"/>
            </a:pPr>
            <a:r>
              <a:rPr lang="en-SG"/>
              <a:t>To compute </a:t>
            </a:r>
            <a:r>
              <a:rPr lang="en-SG"/>
              <a:t>driving duration, </a:t>
            </a:r>
            <a:r>
              <a:rPr lang="en-SG"/>
              <a:t>we need the shortest path between current cell and destination cell. This can be done by any shortest path algorithm. Then we simply multiply the shortest path by game clock time which is 1 min/cell, which is equavelant to driving speed.</a:t>
            </a:r>
            <a:endParaRPr/>
          </a:p>
          <a:p>
            <a:pPr indent="-298450" lvl="0" marL="457200" rtl="0" algn="l">
              <a:spcBef>
                <a:spcPts val="0"/>
              </a:spcBef>
              <a:spcAft>
                <a:spcPts val="0"/>
              </a:spcAft>
              <a:buSzPts val="1100"/>
              <a:buChar char="●"/>
            </a:pPr>
            <a:r>
              <a:rPr lang="en-SG"/>
              <a:t>Another penalized feature is the average waiting time</a:t>
            </a:r>
            <a:endParaRPr/>
          </a:p>
          <a:p>
            <a:pPr indent="-298450" lvl="0" marL="457200" rtl="0" algn="l">
              <a:spcBef>
                <a:spcPts val="0"/>
              </a:spcBef>
              <a:spcAft>
                <a:spcPts val="0"/>
              </a:spcAft>
              <a:buSzPts val="1100"/>
              <a:buChar char="●"/>
            </a:pPr>
            <a:r>
              <a:rPr lang="en-SG"/>
              <a:t>Basically, if, for some reason, we are not awarded with a trip as expected, we want to know how much longer we have to wait for the next trip.</a:t>
            </a:r>
            <a:endParaRPr/>
          </a:p>
          <a:p>
            <a:pPr indent="-298450" lvl="0" marL="457200" rtl="0" algn="l">
              <a:spcBef>
                <a:spcPts val="0"/>
              </a:spcBef>
              <a:spcAft>
                <a:spcPts val="0"/>
              </a:spcAft>
              <a:buSzPts val="1100"/>
              <a:buChar char="●"/>
            </a:pPr>
            <a:r>
              <a:rPr lang="en-SG"/>
              <a:t>So these two features have to be taken into account.</a:t>
            </a:r>
            <a:endParaRPr/>
          </a:p>
          <a:p>
            <a:pPr indent="-298450" lvl="0" marL="457200" rtl="0" algn="l">
              <a:spcBef>
                <a:spcPts val="0"/>
              </a:spcBef>
              <a:spcAft>
                <a:spcPts val="0"/>
              </a:spcAft>
              <a:buSzPts val="1100"/>
              <a:buChar char="●"/>
            </a:pPr>
            <a:r>
              <a:rPr lang="en-SG"/>
              <a:t>The question is how much to penalize them. </a:t>
            </a:r>
            <a:endParaRPr/>
          </a:p>
          <a:p>
            <a:pPr indent="-298450" lvl="0" marL="457200" rtl="0" algn="l">
              <a:spcBef>
                <a:spcPts val="0"/>
              </a:spcBef>
              <a:spcAft>
                <a:spcPts val="0"/>
              </a:spcAft>
              <a:buSzPts val="1100"/>
              <a:buChar char="●"/>
            </a:pPr>
            <a:r>
              <a:rPr lang="en-SG"/>
              <a:t>Well, we can run some experiments with different penalizing terms and determine the combinations that maximize profitability.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390e5479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390e547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SG"/>
              <a:t>This is visually how our model might work. We ran a small simulation. This simulation takes place on a Monday 8am and our taxi is at that moment cell 23:60, which is shown the red arrow. Our model predicted that the profitability is the highest for cell 26:57, which is shown by the blue arrow. And this cell will marked as our destination.</a:t>
            </a:r>
            <a:endParaRPr/>
          </a:p>
          <a:p>
            <a:pPr indent="-298450" lvl="0" marL="457200" rtl="0" algn="l">
              <a:spcBef>
                <a:spcPts val="0"/>
              </a:spcBef>
              <a:spcAft>
                <a:spcPts val="0"/>
              </a:spcAft>
              <a:buSzPts val="1100"/>
              <a:buChar char="●"/>
            </a:pPr>
            <a:r>
              <a:rPr lang="en-SG"/>
              <a:t>Next, shangqian will go into details into how machine learning models make predictions.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39706f99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39706f9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&gt;Implementations regard the predicting method that Ricky has explained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&gt;For continous values like total earning, we may adopt regression method such as regression tree and linear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&gt;For the uncertainty factor trip frequency. We believe that glm with poisson or gamma link might be the best choice for estimating count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SG"/>
              <a:t>&gt; In terms of the waiting time and trip duration, we suggest that clustering method like k_means is a good options to explore that similarities and dissimilarities between cells. For instance,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77334" y="609600"/>
            <a:ext cx="8596800" cy="1320900"/>
          </a:xfrm>
          <a:prstGeom prst="rect">
            <a:avLst/>
          </a:prstGeom>
          <a:noFill/>
          <a:ln>
            <a:noFill/>
          </a:ln>
        </p:spPr>
        <p:txBody>
          <a:bodyPr anchorCtr="0" anchor="t" bIns="121900" lIns="121900" spcFirstLastPara="1" rIns="121900" wrap="square" tIns="121900">
            <a:noAutofit/>
          </a:bodyPr>
          <a:lstStyle>
            <a:lvl1pPr indent="0" lvl="0" marL="0" marR="0" rtl="0" algn="l">
              <a:spcBef>
                <a:spcPts val="0"/>
              </a:spcBef>
              <a:spcAft>
                <a:spcPts val="0"/>
              </a:spcAft>
              <a:buClr>
                <a:schemeClr val="accent1"/>
              </a:buClr>
              <a:buSzPts val="3700"/>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spcAft>
                <a:spcPts val="0"/>
              </a:spcAft>
              <a:buSzPts val="3700"/>
              <a:buNone/>
              <a:defRPr b="0" i="0" sz="1800" u="none" cap="none" strike="noStrike">
                <a:solidFill>
                  <a:schemeClr val="dk2"/>
                </a:solidFill>
              </a:defRPr>
            </a:lvl2pPr>
            <a:lvl3pPr indent="0" lvl="2" marL="0" marR="0" rtl="0" algn="l">
              <a:spcBef>
                <a:spcPts val="0"/>
              </a:spcBef>
              <a:spcAft>
                <a:spcPts val="0"/>
              </a:spcAft>
              <a:buSzPts val="3700"/>
              <a:buNone/>
              <a:defRPr b="0" i="0" sz="1800" u="none" cap="none" strike="noStrike">
                <a:solidFill>
                  <a:schemeClr val="dk2"/>
                </a:solidFill>
              </a:defRPr>
            </a:lvl3pPr>
            <a:lvl4pPr indent="0" lvl="3" marL="0" marR="0" rtl="0" algn="l">
              <a:spcBef>
                <a:spcPts val="0"/>
              </a:spcBef>
              <a:spcAft>
                <a:spcPts val="0"/>
              </a:spcAft>
              <a:buSzPts val="3700"/>
              <a:buNone/>
              <a:defRPr b="0" i="0" sz="1800" u="none" cap="none" strike="noStrike">
                <a:solidFill>
                  <a:schemeClr val="dk2"/>
                </a:solidFill>
              </a:defRPr>
            </a:lvl4pPr>
            <a:lvl5pPr indent="0" lvl="4" marL="0" marR="0" rtl="0" algn="l">
              <a:spcBef>
                <a:spcPts val="0"/>
              </a:spcBef>
              <a:spcAft>
                <a:spcPts val="0"/>
              </a:spcAft>
              <a:buSzPts val="3700"/>
              <a:buNone/>
              <a:defRPr b="0" i="0" sz="1800" u="none" cap="none" strike="noStrike">
                <a:solidFill>
                  <a:schemeClr val="dk2"/>
                </a:solidFill>
              </a:defRPr>
            </a:lvl5pPr>
            <a:lvl6pPr indent="0" lvl="5" marL="0" marR="0" rtl="0" algn="l">
              <a:spcBef>
                <a:spcPts val="0"/>
              </a:spcBef>
              <a:spcAft>
                <a:spcPts val="0"/>
              </a:spcAft>
              <a:buSzPts val="3700"/>
              <a:buNone/>
              <a:defRPr b="0" i="0" sz="1800" u="none" cap="none" strike="noStrike">
                <a:solidFill>
                  <a:schemeClr val="dk2"/>
                </a:solidFill>
              </a:defRPr>
            </a:lvl6pPr>
            <a:lvl7pPr indent="0" lvl="6" marL="0" marR="0" rtl="0" algn="l">
              <a:spcBef>
                <a:spcPts val="0"/>
              </a:spcBef>
              <a:spcAft>
                <a:spcPts val="0"/>
              </a:spcAft>
              <a:buSzPts val="3700"/>
              <a:buNone/>
              <a:defRPr b="0" i="0" sz="1800" u="none" cap="none" strike="noStrike">
                <a:solidFill>
                  <a:schemeClr val="dk2"/>
                </a:solidFill>
              </a:defRPr>
            </a:lvl7pPr>
            <a:lvl8pPr indent="0" lvl="7" marL="0" marR="0" rtl="0" algn="l">
              <a:spcBef>
                <a:spcPts val="0"/>
              </a:spcBef>
              <a:spcAft>
                <a:spcPts val="0"/>
              </a:spcAft>
              <a:buSzPts val="3700"/>
              <a:buNone/>
              <a:defRPr b="0" i="0" sz="1800" u="none" cap="none" strike="noStrike">
                <a:solidFill>
                  <a:schemeClr val="dk2"/>
                </a:solidFill>
              </a:defRPr>
            </a:lvl8pPr>
            <a:lvl9pPr indent="0" lvl="8" marL="0" marR="0" rtl="0" algn="l">
              <a:spcBef>
                <a:spcPts val="0"/>
              </a:spcBef>
              <a:spcAft>
                <a:spcPts val="0"/>
              </a:spcAft>
              <a:buSzPts val="3700"/>
              <a:buNone/>
              <a:defRPr b="0" i="0" sz="1800" u="none" cap="none" strike="noStrike">
                <a:solidFill>
                  <a:schemeClr val="dk2"/>
                </a:solidFill>
              </a:defRPr>
            </a:lvl9pPr>
          </a:lstStyle>
          <a:p/>
        </p:txBody>
      </p:sp>
      <p:sp>
        <p:nvSpPr>
          <p:cNvPr id="52" name="Google Shape;52;p13"/>
          <p:cNvSpPr txBox="1"/>
          <p:nvPr>
            <p:ph idx="1" type="body"/>
          </p:nvPr>
        </p:nvSpPr>
        <p:spPr>
          <a:xfrm>
            <a:off x="677334" y="2160589"/>
            <a:ext cx="8596800" cy="3880800"/>
          </a:xfrm>
          <a:prstGeom prst="rect">
            <a:avLst/>
          </a:prstGeom>
          <a:noFill/>
          <a:ln>
            <a:noFill/>
          </a:ln>
        </p:spPr>
        <p:txBody>
          <a:bodyPr anchorCtr="0" anchor="t" bIns="121900" lIns="121900" spcFirstLastPara="1" rIns="121900" wrap="square" tIns="1219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3" name="Google Shape;53;p13"/>
          <p:cNvSpPr txBox="1"/>
          <p:nvPr>
            <p:ph idx="10" type="dt"/>
          </p:nvPr>
        </p:nvSpPr>
        <p:spPr>
          <a:xfrm>
            <a:off x="7205133" y="6041362"/>
            <a:ext cx="912000" cy="3651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sz="900">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4" name="Google Shape;54;p13"/>
          <p:cNvSpPr txBox="1"/>
          <p:nvPr>
            <p:ph idx="11" type="ftr"/>
          </p:nvPr>
        </p:nvSpPr>
        <p:spPr>
          <a:xfrm>
            <a:off x="677334" y="6041362"/>
            <a:ext cx="62976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900">
                <a:solidFill>
                  <a:srgbClr val="888888"/>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5" name="Google Shape;55;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chemeClr val="accent1"/>
                </a:solidFill>
                <a:latin typeface="Trebuchet MS"/>
                <a:ea typeface="Trebuchet MS"/>
                <a:cs typeface="Trebuchet MS"/>
                <a:sym typeface="Trebuchet MS"/>
              </a:defRPr>
            </a:lvl1pPr>
            <a:lvl2pPr indent="0" lvl="1" marL="0" marR="0" rtl="0" algn="r">
              <a:spcBef>
                <a:spcPts val="0"/>
              </a:spcBef>
              <a:buNone/>
              <a:defRPr sz="900">
                <a:solidFill>
                  <a:schemeClr val="accent1"/>
                </a:solidFill>
                <a:latin typeface="Trebuchet MS"/>
                <a:ea typeface="Trebuchet MS"/>
                <a:cs typeface="Trebuchet MS"/>
                <a:sym typeface="Trebuchet MS"/>
              </a:defRPr>
            </a:lvl2pPr>
            <a:lvl3pPr indent="0" lvl="2" marL="0" marR="0" rtl="0" algn="r">
              <a:spcBef>
                <a:spcPts val="0"/>
              </a:spcBef>
              <a:buNone/>
              <a:defRPr sz="900">
                <a:solidFill>
                  <a:schemeClr val="accent1"/>
                </a:solidFill>
                <a:latin typeface="Trebuchet MS"/>
                <a:ea typeface="Trebuchet MS"/>
                <a:cs typeface="Trebuchet MS"/>
                <a:sym typeface="Trebuchet MS"/>
              </a:defRPr>
            </a:lvl3pPr>
            <a:lvl4pPr indent="0" lvl="3" marL="0" marR="0" rtl="0" algn="r">
              <a:spcBef>
                <a:spcPts val="0"/>
              </a:spcBef>
              <a:buNone/>
              <a:defRPr sz="900">
                <a:solidFill>
                  <a:schemeClr val="accent1"/>
                </a:solidFill>
                <a:latin typeface="Trebuchet MS"/>
                <a:ea typeface="Trebuchet MS"/>
                <a:cs typeface="Trebuchet MS"/>
                <a:sym typeface="Trebuchet MS"/>
              </a:defRPr>
            </a:lvl4pPr>
            <a:lvl5pPr indent="0" lvl="4" marL="0" marR="0" rtl="0" algn="r">
              <a:spcBef>
                <a:spcPts val="0"/>
              </a:spcBef>
              <a:buNone/>
              <a:defRPr sz="900">
                <a:solidFill>
                  <a:schemeClr val="accent1"/>
                </a:solidFill>
                <a:latin typeface="Trebuchet MS"/>
                <a:ea typeface="Trebuchet MS"/>
                <a:cs typeface="Trebuchet MS"/>
                <a:sym typeface="Trebuchet MS"/>
              </a:defRPr>
            </a:lvl5pPr>
            <a:lvl6pPr indent="0" lvl="5" marL="0" marR="0" rtl="0" algn="r">
              <a:spcBef>
                <a:spcPts val="0"/>
              </a:spcBef>
              <a:buNone/>
              <a:defRPr sz="900">
                <a:solidFill>
                  <a:schemeClr val="accent1"/>
                </a:solidFill>
                <a:latin typeface="Trebuchet MS"/>
                <a:ea typeface="Trebuchet MS"/>
                <a:cs typeface="Trebuchet MS"/>
                <a:sym typeface="Trebuchet MS"/>
              </a:defRPr>
            </a:lvl6pPr>
            <a:lvl7pPr indent="0" lvl="6" marL="0" marR="0" rtl="0" algn="r">
              <a:spcBef>
                <a:spcPts val="0"/>
              </a:spcBef>
              <a:buNone/>
              <a:defRPr sz="900">
                <a:solidFill>
                  <a:schemeClr val="accent1"/>
                </a:solidFill>
                <a:latin typeface="Trebuchet MS"/>
                <a:ea typeface="Trebuchet MS"/>
                <a:cs typeface="Trebuchet MS"/>
                <a:sym typeface="Trebuchet MS"/>
              </a:defRPr>
            </a:lvl7pPr>
            <a:lvl8pPr indent="0" lvl="7" marL="0" marR="0" rtl="0" algn="r">
              <a:spcBef>
                <a:spcPts val="0"/>
              </a:spcBef>
              <a:buNone/>
              <a:defRPr sz="900">
                <a:solidFill>
                  <a:schemeClr val="accent1"/>
                </a:solidFill>
                <a:latin typeface="Trebuchet MS"/>
                <a:ea typeface="Trebuchet MS"/>
                <a:cs typeface="Trebuchet MS"/>
                <a:sym typeface="Trebuchet MS"/>
              </a:defRPr>
            </a:lvl8pPr>
            <a:lvl9pPr indent="0" lvl="8" marL="0" marR="0" rtl="0" algn="r">
              <a:spcBef>
                <a:spcPts val="0"/>
              </a:spcBef>
              <a:buNone/>
              <a:defRPr sz="9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2100"/>
              </a:spcBef>
              <a:spcAft>
                <a:spcPts val="0"/>
              </a:spcAft>
              <a:buClr>
                <a:schemeClr val="dk1"/>
              </a:buClr>
              <a:buSzPts val="1900"/>
              <a:buChar char="○"/>
              <a:defRPr>
                <a:solidFill>
                  <a:schemeClr val="dk1"/>
                </a:solidFill>
              </a:defRPr>
            </a:lvl2pPr>
            <a:lvl3pPr indent="-349250" lvl="2" marL="1371600">
              <a:spcBef>
                <a:spcPts val="2100"/>
              </a:spcBef>
              <a:spcAft>
                <a:spcPts val="0"/>
              </a:spcAft>
              <a:buClr>
                <a:schemeClr val="dk1"/>
              </a:buClr>
              <a:buSzPts val="1900"/>
              <a:buChar char="■"/>
              <a:defRPr>
                <a:solidFill>
                  <a:schemeClr val="dk1"/>
                </a:solidFill>
              </a:defRPr>
            </a:lvl3pPr>
            <a:lvl4pPr indent="-349250" lvl="3" marL="1828800">
              <a:spcBef>
                <a:spcPts val="2100"/>
              </a:spcBef>
              <a:spcAft>
                <a:spcPts val="0"/>
              </a:spcAft>
              <a:buClr>
                <a:schemeClr val="dk1"/>
              </a:buClr>
              <a:buSzPts val="1900"/>
              <a:buChar char="●"/>
              <a:defRPr>
                <a:solidFill>
                  <a:schemeClr val="dk1"/>
                </a:solidFill>
              </a:defRPr>
            </a:lvl4pPr>
            <a:lvl5pPr indent="-349250" lvl="4" marL="2286000">
              <a:spcBef>
                <a:spcPts val="2100"/>
              </a:spcBef>
              <a:spcAft>
                <a:spcPts val="0"/>
              </a:spcAft>
              <a:buClr>
                <a:schemeClr val="dk1"/>
              </a:buClr>
              <a:buSzPts val="1900"/>
              <a:buChar char="○"/>
              <a:defRPr>
                <a:solidFill>
                  <a:schemeClr val="dk1"/>
                </a:solidFill>
              </a:defRPr>
            </a:lvl5pPr>
            <a:lvl6pPr indent="-349250" lvl="5" marL="2743200">
              <a:spcBef>
                <a:spcPts val="2100"/>
              </a:spcBef>
              <a:spcAft>
                <a:spcPts val="0"/>
              </a:spcAft>
              <a:buClr>
                <a:schemeClr val="dk1"/>
              </a:buClr>
              <a:buSzPts val="1900"/>
              <a:buChar char="■"/>
              <a:defRPr>
                <a:solidFill>
                  <a:schemeClr val="dk1"/>
                </a:solidFill>
              </a:defRPr>
            </a:lvl6pPr>
            <a:lvl7pPr indent="-349250" lvl="6" marL="3200400">
              <a:spcBef>
                <a:spcPts val="2100"/>
              </a:spcBef>
              <a:spcAft>
                <a:spcPts val="0"/>
              </a:spcAft>
              <a:buClr>
                <a:schemeClr val="dk1"/>
              </a:buClr>
              <a:buSzPts val="1900"/>
              <a:buChar char="●"/>
              <a:defRPr>
                <a:solidFill>
                  <a:schemeClr val="dk1"/>
                </a:solidFill>
              </a:defRPr>
            </a:lvl7pPr>
            <a:lvl8pPr indent="-349250" lvl="7" marL="3657600">
              <a:spcBef>
                <a:spcPts val="2100"/>
              </a:spcBef>
              <a:spcAft>
                <a:spcPts val="0"/>
              </a:spcAft>
              <a:buClr>
                <a:schemeClr val="dk1"/>
              </a:buClr>
              <a:buSzPts val="1900"/>
              <a:buChar char="○"/>
              <a:defRPr>
                <a:solidFill>
                  <a:schemeClr val="dk1"/>
                </a:solidFill>
              </a:defRPr>
            </a:lvl8pPr>
            <a:lvl9pPr indent="-349250" lvl="8" marL="4114800">
              <a:spcBef>
                <a:spcPts val="2100"/>
              </a:spcBef>
              <a:spcAft>
                <a:spcPts val="2100"/>
              </a:spcAft>
              <a:buClr>
                <a:schemeClr val="dk1"/>
              </a:buClr>
              <a:buSzPts val="1900"/>
              <a:buChar char="■"/>
              <a:defRPr>
                <a:solidFill>
                  <a:schemeClr val="dk1"/>
                </a:solidFill>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2100"/>
              </a:spcBef>
              <a:spcAft>
                <a:spcPts val="0"/>
              </a:spcAft>
              <a:buClr>
                <a:schemeClr val="lt2"/>
              </a:buClr>
              <a:buSzPts val="1900"/>
              <a:buChar char="○"/>
              <a:defRPr sz="1900">
                <a:solidFill>
                  <a:schemeClr val="lt2"/>
                </a:solidFill>
              </a:defRPr>
            </a:lvl2pPr>
            <a:lvl3pPr indent="-349250" lvl="2" marL="1371600">
              <a:lnSpc>
                <a:spcPct val="115000"/>
              </a:lnSpc>
              <a:spcBef>
                <a:spcPts val="2100"/>
              </a:spcBef>
              <a:spcAft>
                <a:spcPts val="0"/>
              </a:spcAft>
              <a:buClr>
                <a:schemeClr val="lt2"/>
              </a:buClr>
              <a:buSzPts val="1900"/>
              <a:buChar char="■"/>
              <a:defRPr sz="1900">
                <a:solidFill>
                  <a:schemeClr val="lt2"/>
                </a:solidFill>
              </a:defRPr>
            </a:lvl3pPr>
            <a:lvl4pPr indent="-349250" lvl="3" marL="1828800">
              <a:lnSpc>
                <a:spcPct val="115000"/>
              </a:lnSpc>
              <a:spcBef>
                <a:spcPts val="2100"/>
              </a:spcBef>
              <a:spcAft>
                <a:spcPts val="0"/>
              </a:spcAft>
              <a:buClr>
                <a:schemeClr val="lt2"/>
              </a:buClr>
              <a:buSzPts val="1900"/>
              <a:buChar char="●"/>
              <a:defRPr sz="1900">
                <a:solidFill>
                  <a:schemeClr val="lt2"/>
                </a:solidFill>
              </a:defRPr>
            </a:lvl4pPr>
            <a:lvl5pPr indent="-349250" lvl="4" marL="2286000">
              <a:lnSpc>
                <a:spcPct val="115000"/>
              </a:lnSpc>
              <a:spcBef>
                <a:spcPts val="2100"/>
              </a:spcBef>
              <a:spcAft>
                <a:spcPts val="0"/>
              </a:spcAft>
              <a:buClr>
                <a:schemeClr val="lt2"/>
              </a:buClr>
              <a:buSzPts val="1900"/>
              <a:buChar char="○"/>
              <a:defRPr sz="1900">
                <a:solidFill>
                  <a:schemeClr val="lt2"/>
                </a:solidFill>
              </a:defRPr>
            </a:lvl5pPr>
            <a:lvl6pPr indent="-349250" lvl="5" marL="2743200">
              <a:lnSpc>
                <a:spcPct val="115000"/>
              </a:lnSpc>
              <a:spcBef>
                <a:spcPts val="2100"/>
              </a:spcBef>
              <a:spcAft>
                <a:spcPts val="0"/>
              </a:spcAft>
              <a:buClr>
                <a:schemeClr val="lt2"/>
              </a:buClr>
              <a:buSzPts val="1900"/>
              <a:buChar char="■"/>
              <a:defRPr sz="1900">
                <a:solidFill>
                  <a:schemeClr val="lt2"/>
                </a:solidFill>
              </a:defRPr>
            </a:lvl6pPr>
            <a:lvl7pPr indent="-349250" lvl="6" marL="3200400">
              <a:lnSpc>
                <a:spcPct val="115000"/>
              </a:lnSpc>
              <a:spcBef>
                <a:spcPts val="2100"/>
              </a:spcBef>
              <a:spcAft>
                <a:spcPts val="0"/>
              </a:spcAft>
              <a:buClr>
                <a:schemeClr val="lt2"/>
              </a:buClr>
              <a:buSzPts val="1900"/>
              <a:buChar char="●"/>
              <a:defRPr sz="1900">
                <a:solidFill>
                  <a:schemeClr val="lt2"/>
                </a:solidFill>
              </a:defRPr>
            </a:lvl7pPr>
            <a:lvl8pPr indent="-349250" lvl="7" marL="3657600">
              <a:lnSpc>
                <a:spcPct val="115000"/>
              </a:lnSpc>
              <a:spcBef>
                <a:spcPts val="2100"/>
              </a:spcBef>
              <a:spcAft>
                <a:spcPts val="0"/>
              </a:spcAft>
              <a:buClr>
                <a:schemeClr val="lt2"/>
              </a:buClr>
              <a:buSzPts val="1900"/>
              <a:buChar char="○"/>
              <a:defRPr sz="1900">
                <a:solidFill>
                  <a:schemeClr val="lt2"/>
                </a:solidFill>
              </a:defRPr>
            </a:lvl8pPr>
            <a:lvl9pPr indent="-349250" lvl="8" marL="4114800">
              <a:lnSpc>
                <a:spcPct val="115000"/>
              </a:lnSpc>
              <a:spcBef>
                <a:spcPts val="2100"/>
              </a:spcBef>
              <a:spcAft>
                <a:spcPts val="2100"/>
              </a:spcAft>
              <a:buClr>
                <a:schemeClr val="lt2"/>
              </a:buClr>
              <a:buSzPts val="1900"/>
              <a:buChar char="■"/>
              <a:defRPr sz="1900">
                <a:solidFill>
                  <a:schemeClr val="lt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S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415611" y="992767"/>
            <a:ext cx="11360700" cy="273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Trebuchet MS"/>
              <a:buNone/>
            </a:pPr>
            <a:r>
              <a:rPr lang="en-SG" sz="4400"/>
              <a:t>Applied Data Science</a:t>
            </a:r>
            <a:endParaRPr b="0" i="0" sz="4400" u="none" cap="none" strike="noStrike">
              <a:solidFill>
                <a:schemeClr val="accent1"/>
              </a:solidFill>
              <a:latin typeface="Trebuchet MS"/>
              <a:ea typeface="Trebuchet MS"/>
              <a:cs typeface="Trebuchet MS"/>
              <a:sym typeface="Trebuchet MS"/>
            </a:endParaRPr>
          </a:p>
        </p:txBody>
      </p:sp>
      <p:sp>
        <p:nvSpPr>
          <p:cNvPr id="61" name="Google Shape;61;p14"/>
          <p:cNvSpPr txBox="1"/>
          <p:nvPr>
            <p:ph idx="1" type="subTitle"/>
          </p:nvPr>
        </p:nvSpPr>
        <p:spPr>
          <a:xfrm>
            <a:off x="415600" y="4673983"/>
            <a:ext cx="11360700" cy="1056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accent1"/>
              </a:buClr>
              <a:buFont typeface="Noto Sans Symbols"/>
              <a:buNone/>
            </a:pPr>
            <a:r>
              <a:rPr b="0" i="0" lang="en-SG" sz="3600" u="none" cap="none" strike="noStrike">
                <a:solidFill>
                  <a:srgbClr val="7F7F7F"/>
                </a:solidFill>
                <a:latin typeface="Trebuchet MS"/>
                <a:ea typeface="Trebuchet MS"/>
                <a:cs typeface="Trebuchet MS"/>
                <a:sym typeface="Trebuchet MS"/>
              </a:rPr>
              <a:t>Progress Report</a:t>
            </a:r>
            <a:endParaRPr/>
          </a:p>
          <a:p>
            <a:pPr indent="0" lvl="0" marL="0" marR="0" rtl="0" algn="r">
              <a:spcBef>
                <a:spcPts val="1000"/>
              </a:spcBef>
              <a:spcAft>
                <a:spcPts val="0"/>
              </a:spcAft>
              <a:buClr>
                <a:schemeClr val="accent1"/>
              </a:buClr>
              <a:buFont typeface="Noto Sans Symbols"/>
              <a:buNone/>
            </a:pPr>
            <a:r>
              <a:t/>
            </a:r>
            <a:endParaRPr b="0" i="0" sz="1800" u="none" cap="none" strike="noStrike">
              <a:solidFill>
                <a:srgbClr val="7F7F7F"/>
              </a:solidFill>
              <a:latin typeface="Trebuchet MS"/>
              <a:ea typeface="Trebuchet MS"/>
              <a:cs typeface="Trebuchet MS"/>
              <a:sym typeface="Trebuchet MS"/>
            </a:endParaRPr>
          </a:p>
        </p:txBody>
      </p:sp>
      <p:sp>
        <p:nvSpPr>
          <p:cNvPr id="62" name="Google Shape;62;p14"/>
          <p:cNvSpPr txBox="1"/>
          <p:nvPr/>
        </p:nvSpPr>
        <p:spPr>
          <a:xfrm>
            <a:off x="921650" y="4198025"/>
            <a:ext cx="5555700" cy="20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2400">
                <a:solidFill>
                  <a:srgbClr val="CCCCCC"/>
                </a:solidFill>
              </a:rPr>
              <a:t>Group 7</a:t>
            </a:r>
            <a:endParaRPr sz="2400">
              <a:solidFill>
                <a:srgbClr val="CCCCCC"/>
              </a:solidFill>
            </a:endParaRPr>
          </a:p>
          <a:p>
            <a:pPr indent="-381000" lvl="0" marL="457200" rtl="0" algn="l">
              <a:spcBef>
                <a:spcPts val="0"/>
              </a:spcBef>
              <a:spcAft>
                <a:spcPts val="0"/>
              </a:spcAft>
              <a:buClr>
                <a:srgbClr val="CCCCCC"/>
              </a:buClr>
              <a:buSzPts val="2400"/>
              <a:buChar char="●"/>
            </a:pPr>
            <a:r>
              <a:rPr lang="en-SG" sz="2400">
                <a:solidFill>
                  <a:srgbClr val="CCCCCC"/>
                </a:solidFill>
              </a:rPr>
              <a:t>Xuanken Tay</a:t>
            </a:r>
            <a:endParaRPr sz="2400">
              <a:solidFill>
                <a:srgbClr val="CCCCCC"/>
              </a:solidFill>
            </a:endParaRPr>
          </a:p>
          <a:p>
            <a:pPr indent="-381000" lvl="0" marL="457200" rtl="0" algn="l">
              <a:spcBef>
                <a:spcPts val="0"/>
              </a:spcBef>
              <a:spcAft>
                <a:spcPts val="0"/>
              </a:spcAft>
              <a:buClr>
                <a:srgbClr val="CCCCCC"/>
              </a:buClr>
              <a:buSzPts val="2400"/>
              <a:buChar char="●"/>
            </a:pPr>
            <a:r>
              <a:rPr lang="en-SG" sz="2400">
                <a:solidFill>
                  <a:srgbClr val="CCCCCC"/>
                </a:solidFill>
              </a:rPr>
              <a:t>Geng Yuxiang</a:t>
            </a:r>
            <a:endParaRPr sz="2400">
              <a:solidFill>
                <a:srgbClr val="CCCCCC"/>
              </a:solidFill>
            </a:endParaRPr>
          </a:p>
          <a:p>
            <a:pPr indent="-381000" lvl="0" marL="457200" rtl="0" algn="l">
              <a:spcBef>
                <a:spcPts val="0"/>
              </a:spcBef>
              <a:spcAft>
                <a:spcPts val="0"/>
              </a:spcAft>
              <a:buClr>
                <a:srgbClr val="CCCCCC"/>
              </a:buClr>
              <a:buSzPts val="2400"/>
              <a:buChar char="●"/>
            </a:pPr>
            <a:r>
              <a:rPr lang="en-SG" sz="2400">
                <a:solidFill>
                  <a:srgbClr val="CCCCCC"/>
                </a:solidFill>
              </a:rPr>
              <a:t>Li Shangqian</a:t>
            </a:r>
            <a:endParaRPr sz="2400">
              <a:solidFill>
                <a:srgbClr val="CCCCCC"/>
              </a:solidFill>
            </a:endParaRPr>
          </a:p>
          <a:p>
            <a:pPr indent="-381000" lvl="0" marL="457200" rtl="0" algn="l">
              <a:spcBef>
                <a:spcPts val="0"/>
              </a:spcBef>
              <a:spcAft>
                <a:spcPts val="0"/>
              </a:spcAft>
              <a:buClr>
                <a:srgbClr val="CCCCCC"/>
              </a:buClr>
              <a:buSzPts val="2400"/>
              <a:buChar char="●"/>
            </a:pPr>
            <a:r>
              <a:rPr lang="en-SG" sz="2400">
                <a:solidFill>
                  <a:srgbClr val="CCCCCC"/>
                </a:solidFill>
              </a:rPr>
              <a:t>Yin Zhou Zheng</a:t>
            </a:r>
            <a:endParaRPr sz="2000">
              <a:solidFill>
                <a:srgbClr val="CCCCCC"/>
              </a:solidFill>
            </a:endParaRPr>
          </a:p>
        </p:txBody>
      </p:sp>
      <p:sp>
        <p:nvSpPr>
          <p:cNvPr id="63" name="Google Shape;63;p14"/>
          <p:cNvSpPr txBox="1"/>
          <p:nvPr/>
        </p:nvSpPr>
        <p:spPr>
          <a:xfrm>
            <a:off x="1593300" y="2729400"/>
            <a:ext cx="9005400" cy="13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SG" sz="2200">
                <a:solidFill>
                  <a:srgbClr val="F3F3F3"/>
                </a:solidFill>
              </a:rPr>
              <a:t>Building a predictive model for New York City Taxi</a:t>
            </a:r>
            <a:endParaRPr sz="2200">
              <a:solidFill>
                <a:srgbClr val="F3F3F3"/>
              </a:solidFill>
            </a:endParaRPr>
          </a:p>
          <a:p>
            <a:pPr indent="0" lvl="0" marL="0" rtl="0" algn="ctr">
              <a:spcBef>
                <a:spcPts val="0"/>
              </a:spcBef>
              <a:spcAft>
                <a:spcPts val="0"/>
              </a:spcAft>
              <a:buNone/>
            </a:pPr>
            <a:r>
              <a:rPr lang="en-SG" sz="2200">
                <a:solidFill>
                  <a:srgbClr val="F3F3F3"/>
                </a:solidFill>
              </a:rPr>
              <a:t>drivers to maximise their revenue</a:t>
            </a:r>
            <a:endParaRPr sz="2200">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Classification</a:t>
            </a:r>
            <a:endParaRPr/>
          </a:p>
          <a:p>
            <a:pPr indent="0" lvl="0" marL="0" rtl="0" algn="l">
              <a:spcBef>
                <a:spcPts val="0"/>
              </a:spcBef>
              <a:spcAft>
                <a:spcPts val="0"/>
              </a:spcAft>
              <a:buNone/>
            </a:pPr>
            <a:r>
              <a:rPr lang="en-SG"/>
              <a:t>Process</a:t>
            </a:r>
            <a:endParaRPr/>
          </a:p>
        </p:txBody>
      </p:sp>
      <p:sp>
        <p:nvSpPr>
          <p:cNvPr id="167" name="Google Shape;167;p23"/>
          <p:cNvSpPr txBox="1"/>
          <p:nvPr>
            <p:ph idx="1" type="body"/>
          </p:nvPr>
        </p:nvSpPr>
        <p:spPr>
          <a:xfrm>
            <a:off x="99075" y="2127550"/>
            <a:ext cx="4573500" cy="3738000"/>
          </a:xfrm>
          <a:prstGeom prst="rect">
            <a:avLst/>
          </a:prstGeom>
        </p:spPr>
        <p:txBody>
          <a:bodyPr anchorCtr="0" anchor="t" bIns="121900" lIns="121900" spcFirstLastPara="1" rIns="121900" wrap="square" tIns="121900">
            <a:noAutofit/>
          </a:bodyPr>
          <a:lstStyle/>
          <a:p>
            <a:pPr indent="-355600" lvl="0" marL="457200" rtl="0" algn="l">
              <a:spcBef>
                <a:spcPts val="0"/>
              </a:spcBef>
              <a:spcAft>
                <a:spcPts val="0"/>
              </a:spcAft>
              <a:buSzPts val="2000"/>
              <a:buChar char="●"/>
            </a:pPr>
            <a:r>
              <a:rPr lang="en-SG" sz="2000"/>
              <a:t>Combine the predictions from the small models.</a:t>
            </a:r>
            <a:endParaRPr sz="2000"/>
          </a:p>
          <a:p>
            <a:pPr indent="-355600" lvl="0" marL="457200" marR="0" rtl="0" algn="l">
              <a:lnSpc>
                <a:spcPct val="115000"/>
              </a:lnSpc>
              <a:spcBef>
                <a:spcPts val="0"/>
              </a:spcBef>
              <a:spcAft>
                <a:spcPts val="0"/>
              </a:spcAft>
              <a:buClr>
                <a:schemeClr val="lt2"/>
              </a:buClr>
              <a:buSzPts val="2000"/>
              <a:buFont typeface="Arial"/>
              <a:buChar char="●"/>
            </a:pPr>
            <a:r>
              <a:rPr lang="en-SG" sz="2000"/>
              <a:t>Calculate standardised profitability of each cell.</a:t>
            </a:r>
            <a:endParaRPr sz="2000"/>
          </a:p>
          <a:p>
            <a:pPr indent="-355600" lvl="0" marL="457200" marR="0" rtl="0" algn="l">
              <a:lnSpc>
                <a:spcPct val="115000"/>
              </a:lnSpc>
              <a:spcBef>
                <a:spcPts val="0"/>
              </a:spcBef>
              <a:spcAft>
                <a:spcPts val="0"/>
              </a:spcAft>
              <a:buSzPts val="2000"/>
              <a:buChar char="●"/>
            </a:pPr>
            <a:r>
              <a:rPr lang="en-SG" sz="2000"/>
              <a:t>Choose cell with maximum as next cell.</a:t>
            </a:r>
            <a:endParaRPr sz="2000"/>
          </a:p>
          <a:p>
            <a:pPr indent="-355600" lvl="0" marL="457200" marR="0" rtl="0" algn="l">
              <a:lnSpc>
                <a:spcPct val="115000"/>
              </a:lnSpc>
              <a:spcBef>
                <a:spcPts val="0"/>
              </a:spcBef>
              <a:spcAft>
                <a:spcPts val="0"/>
              </a:spcAft>
              <a:buSzPts val="2000"/>
              <a:buChar char="●"/>
            </a:pPr>
            <a:r>
              <a:rPr lang="en-SG" sz="2000"/>
              <a:t>Goal-driven algorithm to prevent deadlock.</a:t>
            </a:r>
            <a:endParaRPr sz="2000"/>
          </a:p>
          <a:p>
            <a:pPr indent="0" lvl="0" marL="0" rtl="0" algn="l">
              <a:spcBef>
                <a:spcPts val="2100"/>
              </a:spcBef>
              <a:spcAft>
                <a:spcPts val="0"/>
              </a:spcAft>
              <a:buNone/>
            </a:pPr>
            <a:r>
              <a:t/>
            </a:r>
            <a:endParaRPr sz="2000"/>
          </a:p>
          <a:p>
            <a:pPr indent="0" lvl="0" marL="0" rtl="0" algn="l">
              <a:spcBef>
                <a:spcPts val="2100"/>
              </a:spcBef>
              <a:spcAft>
                <a:spcPts val="0"/>
              </a:spcAft>
              <a:buNone/>
            </a:pPr>
            <a:r>
              <a:t/>
            </a:r>
            <a:endParaRPr sz="2000"/>
          </a:p>
          <a:p>
            <a:pPr indent="0" lvl="0" marL="0" rtl="0" algn="l">
              <a:spcBef>
                <a:spcPts val="2100"/>
              </a:spcBef>
              <a:spcAft>
                <a:spcPts val="0"/>
              </a:spcAft>
              <a:buNone/>
            </a:pPr>
            <a:r>
              <a:t/>
            </a:r>
            <a:endParaRPr sz="2000"/>
          </a:p>
          <a:p>
            <a:pPr indent="0" lvl="0" marL="0" rtl="0" algn="l">
              <a:spcBef>
                <a:spcPts val="2100"/>
              </a:spcBef>
              <a:spcAft>
                <a:spcPts val="2100"/>
              </a:spcAft>
              <a:buNone/>
            </a:pPr>
            <a:r>
              <a:t/>
            </a:r>
            <a:endParaRPr sz="2000"/>
          </a:p>
        </p:txBody>
      </p:sp>
      <p:pic>
        <p:nvPicPr>
          <p:cNvPr id="168" name="Google Shape;168;p23"/>
          <p:cNvPicPr preferRelativeResize="0"/>
          <p:nvPr/>
        </p:nvPicPr>
        <p:blipFill>
          <a:blip r:embed="rId3">
            <a:alphaModFix/>
          </a:blip>
          <a:stretch>
            <a:fillRect/>
          </a:stretch>
        </p:blipFill>
        <p:spPr>
          <a:xfrm>
            <a:off x="4672575" y="1033017"/>
            <a:ext cx="7214625" cy="49808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nvSpPr>
        <p:spPr>
          <a:xfrm>
            <a:off x="937625" y="776875"/>
            <a:ext cx="77154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Evaluation</a:t>
            </a:r>
            <a:endParaRPr/>
          </a:p>
        </p:txBody>
      </p:sp>
      <p:sp>
        <p:nvSpPr>
          <p:cNvPr id="175" name="Google Shape;175;p24"/>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SG"/>
              <a:t>Model Implementations:</a:t>
            </a:r>
            <a:endParaRPr/>
          </a:p>
          <a:p>
            <a:pPr indent="-349250" lvl="1" marL="914400" rtl="0" algn="l">
              <a:spcBef>
                <a:spcPts val="0"/>
              </a:spcBef>
              <a:spcAft>
                <a:spcPts val="0"/>
              </a:spcAft>
              <a:buSzPts val="1900"/>
              <a:buChar char="○"/>
            </a:pPr>
            <a:r>
              <a:rPr lang="en-SG"/>
              <a:t>Different combinations to produce players.</a:t>
            </a:r>
            <a:endParaRPr/>
          </a:p>
          <a:p>
            <a:pPr indent="-381000" lvl="0" marL="457200" rtl="0" algn="l">
              <a:spcBef>
                <a:spcPts val="0"/>
              </a:spcBef>
              <a:spcAft>
                <a:spcPts val="0"/>
              </a:spcAft>
              <a:buSzPts val="2400"/>
              <a:buChar char="●"/>
            </a:pPr>
            <a:r>
              <a:rPr lang="en-SG"/>
              <a:t>Running on local game platform.</a:t>
            </a:r>
            <a:endParaRPr/>
          </a:p>
          <a:p>
            <a:pPr indent="-349250" lvl="1" marL="914400" marR="0" rtl="0" algn="l">
              <a:lnSpc>
                <a:spcPct val="115000"/>
              </a:lnSpc>
              <a:spcBef>
                <a:spcPts val="0"/>
              </a:spcBef>
              <a:spcAft>
                <a:spcPts val="0"/>
              </a:spcAft>
              <a:buClr>
                <a:schemeClr val="lt2"/>
              </a:buClr>
              <a:buSzPts val="1900"/>
              <a:buFont typeface="Arial"/>
              <a:buChar char="○"/>
            </a:pPr>
            <a:r>
              <a:rPr lang="en-SG"/>
              <a:t>Observe total earnings over simulated week.</a:t>
            </a:r>
            <a:endParaRPr/>
          </a:p>
          <a:p>
            <a:pPr indent="-349250" lvl="1" marL="914400" marR="0" rtl="0" algn="l">
              <a:lnSpc>
                <a:spcPct val="115000"/>
              </a:lnSpc>
              <a:spcBef>
                <a:spcPts val="0"/>
              </a:spcBef>
              <a:spcAft>
                <a:spcPts val="0"/>
              </a:spcAft>
              <a:buClr>
                <a:schemeClr val="lt2"/>
              </a:buClr>
              <a:buSzPts val="1900"/>
              <a:buFont typeface="Arial"/>
              <a:buChar char="○"/>
            </a:pPr>
            <a:r>
              <a:rPr lang="en-SG"/>
              <a:t>Compute statistics.</a:t>
            </a:r>
            <a:endParaRPr/>
          </a:p>
          <a:p>
            <a:pPr indent="-381000" lvl="0" marL="457200" rtl="0" algn="l">
              <a:spcBef>
                <a:spcPts val="0"/>
              </a:spcBef>
              <a:spcAft>
                <a:spcPts val="0"/>
              </a:spcAft>
              <a:buSzPts val="2400"/>
              <a:buChar char="●"/>
            </a:pPr>
            <a:r>
              <a:rPr lang="en-SG"/>
              <a:t>Choose “best” player.</a:t>
            </a:r>
            <a:endParaRPr/>
          </a:p>
          <a:p>
            <a:pPr indent="-381000" lvl="0" marL="457200" rtl="0" algn="l">
              <a:spcBef>
                <a:spcPts val="0"/>
              </a:spcBef>
              <a:spcAft>
                <a:spcPts val="0"/>
              </a:spcAft>
              <a:buSzPts val="2400"/>
              <a:buChar char="●"/>
            </a:pPr>
            <a:r>
              <a:rPr lang="en-SG"/>
              <a:t>Review logs to address uncertainty.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nvSpPr>
        <p:spPr>
          <a:xfrm>
            <a:off x="937625" y="776875"/>
            <a:ext cx="77154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Job Allocation</a:t>
            </a:r>
            <a:endParaRPr/>
          </a:p>
        </p:txBody>
      </p:sp>
      <p:sp>
        <p:nvSpPr>
          <p:cNvPr id="182" name="Google Shape;182;p25"/>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marR="0" rtl="0" algn="l">
              <a:lnSpc>
                <a:spcPct val="115000"/>
              </a:lnSpc>
              <a:spcBef>
                <a:spcPts val="0"/>
              </a:spcBef>
              <a:spcAft>
                <a:spcPts val="0"/>
              </a:spcAft>
              <a:buClr>
                <a:schemeClr val="lt2"/>
              </a:buClr>
              <a:buSzPts val="2400"/>
              <a:buFont typeface="Arial"/>
              <a:buChar char="●"/>
            </a:pPr>
            <a:r>
              <a:rPr lang="en-SG"/>
              <a:t>Partition:</a:t>
            </a:r>
            <a:endParaRPr/>
          </a:p>
          <a:p>
            <a:pPr indent="-349250" lvl="1" marL="914400" marR="0" rtl="0" algn="l">
              <a:lnSpc>
                <a:spcPct val="115000"/>
              </a:lnSpc>
              <a:spcBef>
                <a:spcPts val="0"/>
              </a:spcBef>
              <a:spcAft>
                <a:spcPts val="0"/>
              </a:spcAft>
              <a:buSzPts val="1900"/>
              <a:buChar char="○"/>
            </a:pPr>
            <a:r>
              <a:rPr lang="en-SG"/>
              <a:t>Avoid overlapping.</a:t>
            </a:r>
            <a:endParaRPr/>
          </a:p>
          <a:p>
            <a:pPr indent="-349250" lvl="1" marL="914400" marR="0" rtl="0" algn="l">
              <a:lnSpc>
                <a:spcPct val="115000"/>
              </a:lnSpc>
              <a:spcBef>
                <a:spcPts val="0"/>
              </a:spcBef>
              <a:spcAft>
                <a:spcPts val="0"/>
              </a:spcAft>
              <a:buSzPts val="1900"/>
              <a:buChar char="○"/>
            </a:pPr>
            <a:r>
              <a:rPr lang="en-SG"/>
              <a:t>Covering all avenues.</a:t>
            </a:r>
            <a:endParaRPr/>
          </a:p>
          <a:p>
            <a:pPr indent="-381000" lvl="0" marL="457200" marR="0" rtl="0" algn="l">
              <a:lnSpc>
                <a:spcPct val="115000"/>
              </a:lnSpc>
              <a:spcBef>
                <a:spcPts val="0"/>
              </a:spcBef>
              <a:spcAft>
                <a:spcPts val="0"/>
              </a:spcAft>
              <a:buSzPts val="2400"/>
              <a:buChar char="●"/>
            </a:pPr>
            <a:r>
              <a:rPr lang="en-SG"/>
              <a:t>Initial Ideas:</a:t>
            </a:r>
            <a:endParaRPr/>
          </a:p>
          <a:p>
            <a:pPr indent="-349250" lvl="1" marL="914400" marR="0" rtl="0" algn="l">
              <a:lnSpc>
                <a:spcPct val="115000"/>
              </a:lnSpc>
              <a:spcBef>
                <a:spcPts val="0"/>
              </a:spcBef>
              <a:spcAft>
                <a:spcPts val="0"/>
              </a:spcAft>
              <a:buSzPts val="1900"/>
              <a:buChar char="○"/>
            </a:pPr>
            <a:r>
              <a:rPr lang="en-SG"/>
              <a:t>Models trained by different members.</a:t>
            </a:r>
            <a:endParaRPr/>
          </a:p>
          <a:p>
            <a:pPr indent="-349250" lvl="1" marL="914400" marR="0" rtl="0" algn="l">
              <a:lnSpc>
                <a:spcPct val="115000"/>
              </a:lnSpc>
              <a:spcBef>
                <a:spcPts val="0"/>
              </a:spcBef>
              <a:spcAft>
                <a:spcPts val="0"/>
              </a:spcAft>
              <a:buSzPts val="1900"/>
              <a:buChar char="○"/>
            </a:pPr>
            <a:r>
              <a:rPr lang="en-SG"/>
              <a:t>Report sections split among members.</a:t>
            </a:r>
            <a:endParaRPr/>
          </a:p>
          <a:p>
            <a:pPr indent="-381000" lvl="0" marL="457200" marR="0" rtl="0" algn="l">
              <a:lnSpc>
                <a:spcPct val="115000"/>
              </a:lnSpc>
              <a:spcBef>
                <a:spcPts val="0"/>
              </a:spcBef>
              <a:spcAft>
                <a:spcPts val="0"/>
              </a:spcAft>
              <a:buSzPts val="2400"/>
              <a:buChar char="●"/>
            </a:pPr>
            <a:r>
              <a:rPr lang="en-SG"/>
              <a:t>Tools:</a:t>
            </a:r>
            <a:endParaRPr/>
          </a:p>
          <a:p>
            <a:pPr indent="-349250" lvl="1" marL="914400" rtl="0" algn="l">
              <a:spcBef>
                <a:spcPts val="0"/>
              </a:spcBef>
              <a:spcAft>
                <a:spcPts val="0"/>
              </a:spcAft>
              <a:buSzPts val="1900"/>
              <a:buChar char="○"/>
            </a:pPr>
            <a:r>
              <a:rPr lang="en-SG"/>
              <a:t>Meeting Minutes.</a:t>
            </a:r>
            <a:endParaRPr/>
          </a:p>
          <a:p>
            <a:pPr indent="-349250" lvl="1" marL="914400" marR="0" rtl="0" algn="l">
              <a:lnSpc>
                <a:spcPct val="115000"/>
              </a:lnSpc>
              <a:spcBef>
                <a:spcPts val="0"/>
              </a:spcBef>
              <a:spcAft>
                <a:spcPts val="0"/>
              </a:spcAft>
              <a:buSzPts val="1900"/>
              <a:buChar char="○"/>
            </a:pPr>
            <a:r>
              <a:rPr lang="en-SG"/>
              <a:t>GitLab issue assignments.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nvSpPr>
        <p:spPr>
          <a:xfrm>
            <a:off x="937625" y="776875"/>
            <a:ext cx="77154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Thank you for your time.</a:t>
            </a:r>
            <a:endParaRPr/>
          </a:p>
        </p:txBody>
      </p:sp>
      <p:sp>
        <p:nvSpPr>
          <p:cNvPr id="189" name="Google Shape;189;p26"/>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marR="0" rtl="0" algn="l">
              <a:lnSpc>
                <a:spcPct val="115000"/>
              </a:lnSpc>
              <a:spcBef>
                <a:spcPts val="0"/>
              </a:spcBef>
              <a:spcAft>
                <a:spcPts val="0"/>
              </a:spcAft>
              <a:buClr>
                <a:schemeClr val="lt2"/>
              </a:buClr>
              <a:buSzPts val="2400"/>
              <a:buFont typeface="Arial"/>
              <a:buChar char="●"/>
            </a:pPr>
            <a:r>
              <a:rPr lang="en-SG"/>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937625" y="776875"/>
            <a:ext cx="77154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Presentation Outline</a:t>
            </a:r>
            <a:endParaRPr/>
          </a:p>
        </p:txBody>
      </p:sp>
      <p:sp>
        <p:nvSpPr>
          <p:cNvPr id="70" name="Google Shape;70;p15"/>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SG"/>
              <a:t>Problem description</a:t>
            </a:r>
            <a:endParaRPr/>
          </a:p>
          <a:p>
            <a:pPr indent="-349250" lvl="1" marL="914400" rtl="0" algn="l">
              <a:spcBef>
                <a:spcPts val="0"/>
              </a:spcBef>
              <a:spcAft>
                <a:spcPts val="0"/>
              </a:spcAft>
              <a:buSzPts val="1900"/>
              <a:buChar char="○"/>
            </a:pPr>
            <a:r>
              <a:rPr lang="en-SG"/>
              <a:t>Workflow</a:t>
            </a:r>
            <a:endParaRPr/>
          </a:p>
          <a:p>
            <a:pPr indent="-381000" lvl="0" marL="457200" rtl="0" algn="l">
              <a:spcBef>
                <a:spcPts val="0"/>
              </a:spcBef>
              <a:spcAft>
                <a:spcPts val="0"/>
              </a:spcAft>
              <a:buSzPts val="2400"/>
              <a:buChar char="●"/>
            </a:pPr>
            <a:r>
              <a:rPr lang="en-SG"/>
              <a:t>Feature Engineering</a:t>
            </a:r>
            <a:endParaRPr/>
          </a:p>
          <a:p>
            <a:pPr indent="-381000" lvl="0" marL="457200" rtl="0" algn="l">
              <a:spcBef>
                <a:spcPts val="0"/>
              </a:spcBef>
              <a:spcAft>
                <a:spcPts val="0"/>
              </a:spcAft>
              <a:buSzPts val="2400"/>
              <a:buChar char="●"/>
            </a:pPr>
            <a:r>
              <a:rPr lang="en-SG"/>
              <a:t>Classification Model</a:t>
            </a:r>
            <a:endParaRPr/>
          </a:p>
          <a:p>
            <a:pPr indent="-349250" lvl="1" marL="914400" rtl="0" algn="l">
              <a:spcBef>
                <a:spcPts val="0"/>
              </a:spcBef>
              <a:spcAft>
                <a:spcPts val="0"/>
              </a:spcAft>
              <a:buSzPts val="1900"/>
              <a:buChar char="○"/>
            </a:pPr>
            <a:r>
              <a:rPr lang="en-SG"/>
              <a:t>Decision Making</a:t>
            </a:r>
            <a:endParaRPr/>
          </a:p>
          <a:p>
            <a:pPr indent="-381000" lvl="0" marL="457200" rtl="0" algn="l">
              <a:spcBef>
                <a:spcPts val="0"/>
              </a:spcBef>
              <a:spcAft>
                <a:spcPts val="0"/>
              </a:spcAft>
              <a:buSzPts val="2400"/>
              <a:buChar char="●"/>
            </a:pPr>
            <a:r>
              <a:rPr lang="en-SG"/>
              <a:t>Evaluation of models</a:t>
            </a:r>
            <a:endParaRPr/>
          </a:p>
          <a:p>
            <a:pPr indent="-381000" lvl="0" marL="457200" rtl="0" algn="l">
              <a:spcBef>
                <a:spcPts val="0"/>
              </a:spcBef>
              <a:spcAft>
                <a:spcPts val="0"/>
              </a:spcAft>
              <a:buSzPts val="2400"/>
              <a:buChar char="●"/>
            </a:pPr>
            <a:r>
              <a:rPr lang="en-SG"/>
              <a:t>Allocation of tasks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Problem Formulation</a:t>
            </a:r>
            <a:endParaRPr/>
          </a:p>
        </p:txBody>
      </p:sp>
      <p:sp>
        <p:nvSpPr>
          <p:cNvPr id="76" name="Google Shape;76;p16"/>
          <p:cNvSpPr txBox="1"/>
          <p:nvPr>
            <p:ph idx="1" type="body"/>
          </p:nvPr>
        </p:nvSpPr>
        <p:spPr>
          <a:xfrm>
            <a:off x="415600" y="4766755"/>
            <a:ext cx="11360700" cy="18654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SG"/>
              <a:t>Problem: What are the decisions that result in maximum revenue?</a:t>
            </a:r>
            <a:endParaRPr/>
          </a:p>
          <a:p>
            <a:pPr indent="-381000" lvl="0" marL="457200" rtl="0" algn="l">
              <a:spcBef>
                <a:spcPts val="0"/>
              </a:spcBef>
              <a:spcAft>
                <a:spcPts val="0"/>
              </a:spcAft>
              <a:buSzPts val="2400"/>
              <a:buChar char="●"/>
            </a:pPr>
            <a:r>
              <a:rPr lang="en-SG"/>
              <a:t>Aim: Given the current time and location of taxi driver, find the next best decision to maximise revenue</a:t>
            </a:r>
            <a:endParaRPr/>
          </a:p>
        </p:txBody>
      </p:sp>
      <p:sp>
        <p:nvSpPr>
          <p:cNvPr id="77" name="Google Shape;77;p16"/>
          <p:cNvSpPr/>
          <p:nvPr/>
        </p:nvSpPr>
        <p:spPr>
          <a:xfrm>
            <a:off x="4599975" y="2189988"/>
            <a:ext cx="1094400" cy="3324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7592525" y="2189988"/>
            <a:ext cx="2826300" cy="3324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4787025" y="2954300"/>
            <a:ext cx="1870500" cy="3324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7287700" y="2954300"/>
            <a:ext cx="471000" cy="3324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4185025" y="3718613"/>
            <a:ext cx="3948000" cy="332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8894875" y="3754063"/>
            <a:ext cx="1524000" cy="332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8770175" y="2954288"/>
            <a:ext cx="471000" cy="3324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4" name="Google Shape;84;p16"/>
          <p:cNvGraphicFramePr/>
          <p:nvPr/>
        </p:nvGraphicFramePr>
        <p:xfrm>
          <a:off x="3610400" y="1606263"/>
          <a:ext cx="3000000" cy="3000000"/>
        </p:xfrm>
        <a:graphic>
          <a:graphicData uri="http://schemas.openxmlformats.org/drawingml/2006/table">
            <a:tbl>
              <a:tblPr>
                <a:noFill/>
                <a:tableStyleId>{5AFA3355-FE96-4F12-8EBA-3DE99F8E0920}</a:tableStyleId>
              </a:tblPr>
              <a:tblGrid>
                <a:gridCol w="1812950"/>
                <a:gridCol w="1812950"/>
                <a:gridCol w="1812950"/>
                <a:gridCol w="1812950"/>
              </a:tblGrid>
              <a:tr h="7719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423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719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423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85" name="Google Shape;85;p16"/>
          <p:cNvPicPr preferRelativeResize="0"/>
          <p:nvPr/>
        </p:nvPicPr>
        <p:blipFill>
          <a:blip r:embed="rId4">
            <a:alphaModFix/>
          </a:blip>
          <a:stretch>
            <a:fillRect/>
          </a:stretch>
        </p:blipFill>
        <p:spPr>
          <a:xfrm>
            <a:off x="117575" y="2132104"/>
            <a:ext cx="3305599" cy="1859400"/>
          </a:xfrm>
          <a:prstGeom prst="rect">
            <a:avLst/>
          </a:prstGeom>
          <a:noFill/>
          <a:ln>
            <a:noFill/>
          </a:ln>
        </p:spPr>
      </p:pic>
      <p:sp>
        <p:nvSpPr>
          <p:cNvPr id="86" name="Google Shape;86;p16"/>
          <p:cNvSpPr/>
          <p:nvPr/>
        </p:nvSpPr>
        <p:spPr>
          <a:xfrm>
            <a:off x="4185025" y="2190000"/>
            <a:ext cx="414900" cy="33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6344475" y="2189975"/>
            <a:ext cx="1248000" cy="33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4664675" y="2954325"/>
            <a:ext cx="122400" cy="33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3770125" y="3718625"/>
            <a:ext cx="414900" cy="33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7038600" y="2954300"/>
            <a:ext cx="249000" cy="33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8388875" y="2954325"/>
            <a:ext cx="414900" cy="33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8645875" y="3754075"/>
            <a:ext cx="249000" cy="33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rot="-2162326">
            <a:off x="2580500" y="2343693"/>
            <a:ext cx="665950" cy="441107"/>
          </a:xfrm>
          <a:prstGeom prst="rightArrow">
            <a:avLst>
              <a:gd fmla="val 50000" name="adj1"/>
              <a:gd fmla="val 50000" name="adj2"/>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rot="2139101">
            <a:off x="2580595" y="3546461"/>
            <a:ext cx="666031" cy="440917"/>
          </a:xfrm>
          <a:prstGeom prst="rightArrow">
            <a:avLst>
              <a:gd fmla="val 50000" name="adj1"/>
              <a:gd fmla="val 50000" name="adj2"/>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2646781" y="2954334"/>
            <a:ext cx="666000" cy="441000"/>
          </a:xfrm>
          <a:prstGeom prst="rightArrow">
            <a:avLst>
              <a:gd fmla="val 50000" name="adj1"/>
              <a:gd fmla="val 50000" name="adj2"/>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5168000" y="1192300"/>
            <a:ext cx="6248400" cy="33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SG" sz="1800">
                <a:solidFill>
                  <a:schemeClr val="lt2"/>
                </a:solidFill>
              </a:rPr>
              <a:t>7am                    8am                      9am                     10am</a:t>
            </a:r>
            <a:endParaRPr sz="1800">
              <a:solidFill>
                <a:schemeClr val="lt2"/>
              </a:solidFill>
            </a:endParaRPr>
          </a:p>
          <a:p>
            <a:pPr indent="0" lvl="0" marL="0" rtl="0" algn="l">
              <a:spcBef>
                <a:spcPts val="2100"/>
              </a:spcBef>
              <a:spcAft>
                <a:spcPts val="0"/>
              </a:spcAft>
              <a:buNone/>
            </a:pPr>
            <a:r>
              <a:t/>
            </a:r>
            <a:endParaRPr sz="1800"/>
          </a:p>
        </p:txBody>
      </p:sp>
      <p:sp>
        <p:nvSpPr>
          <p:cNvPr id="97" name="Google Shape;97;p16"/>
          <p:cNvSpPr txBox="1"/>
          <p:nvPr/>
        </p:nvSpPr>
        <p:spPr>
          <a:xfrm>
            <a:off x="10903025" y="1897225"/>
            <a:ext cx="1178400" cy="349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SG" sz="1800">
                <a:solidFill>
                  <a:srgbClr val="F3F3F3"/>
                </a:solidFill>
              </a:rPr>
              <a:t>Decision set 1</a:t>
            </a:r>
            <a:endParaRPr sz="1800">
              <a:solidFill>
                <a:srgbClr val="F3F3F3"/>
              </a:solidFill>
            </a:endParaRPr>
          </a:p>
          <a:p>
            <a:pPr indent="0" lvl="0" marL="0" rtl="0" algn="l">
              <a:lnSpc>
                <a:spcPct val="100000"/>
              </a:lnSpc>
              <a:spcBef>
                <a:spcPts val="2100"/>
              </a:spcBef>
              <a:spcAft>
                <a:spcPts val="0"/>
              </a:spcAft>
              <a:buNone/>
            </a:pPr>
            <a:r>
              <a:rPr lang="en-SG" sz="1800">
                <a:solidFill>
                  <a:srgbClr val="F3F3F3"/>
                </a:solidFill>
              </a:rPr>
              <a:t>Decision set 2</a:t>
            </a:r>
            <a:endParaRPr sz="1800">
              <a:solidFill>
                <a:srgbClr val="F3F3F3"/>
              </a:solidFill>
            </a:endParaRPr>
          </a:p>
          <a:p>
            <a:pPr indent="0" lvl="0" marL="0" rtl="0" algn="l">
              <a:lnSpc>
                <a:spcPct val="100000"/>
              </a:lnSpc>
              <a:spcBef>
                <a:spcPts val="2100"/>
              </a:spcBef>
              <a:spcAft>
                <a:spcPts val="0"/>
              </a:spcAft>
              <a:buNone/>
            </a:pPr>
            <a:r>
              <a:rPr lang="en-SG" sz="1800">
                <a:solidFill>
                  <a:srgbClr val="F3F3F3"/>
                </a:solidFill>
              </a:rPr>
              <a:t>Decision set 3</a:t>
            </a:r>
            <a:endParaRPr sz="1800">
              <a:solidFill>
                <a:srgbClr val="F3F3F3"/>
              </a:solidFill>
            </a:endParaRPr>
          </a:p>
          <a:p>
            <a:pPr indent="0" lvl="0" marL="0" rtl="0" algn="l">
              <a:lnSpc>
                <a:spcPct val="100000"/>
              </a:lnSpc>
              <a:spcBef>
                <a:spcPts val="2100"/>
              </a:spcBef>
              <a:spcAft>
                <a:spcPts val="0"/>
              </a:spcAft>
              <a:buNone/>
            </a:pPr>
            <a:r>
              <a:t/>
            </a:r>
            <a:endParaRPr/>
          </a:p>
        </p:txBody>
      </p:sp>
      <p:sp>
        <p:nvSpPr>
          <p:cNvPr id="98" name="Google Shape;98;p16"/>
          <p:cNvSpPr txBox="1"/>
          <p:nvPr/>
        </p:nvSpPr>
        <p:spPr>
          <a:xfrm>
            <a:off x="4863075" y="2132100"/>
            <a:ext cx="7344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FE599"/>
                </a:solidFill>
              </a:rPr>
              <a:t>$13</a:t>
            </a:r>
            <a:endParaRPr>
              <a:solidFill>
                <a:srgbClr val="FFE599"/>
              </a:solidFill>
            </a:endParaRPr>
          </a:p>
        </p:txBody>
      </p:sp>
      <p:sp>
        <p:nvSpPr>
          <p:cNvPr id="99" name="Google Shape;99;p16"/>
          <p:cNvSpPr txBox="1"/>
          <p:nvPr/>
        </p:nvSpPr>
        <p:spPr>
          <a:xfrm>
            <a:off x="8562250" y="2154525"/>
            <a:ext cx="7344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FE599"/>
                </a:solidFill>
              </a:rPr>
              <a:t>$25</a:t>
            </a:r>
            <a:endParaRPr>
              <a:solidFill>
                <a:srgbClr val="FFE599"/>
              </a:solidFill>
            </a:endParaRPr>
          </a:p>
        </p:txBody>
      </p:sp>
      <p:sp>
        <p:nvSpPr>
          <p:cNvPr id="100" name="Google Shape;100;p16"/>
          <p:cNvSpPr txBox="1"/>
          <p:nvPr/>
        </p:nvSpPr>
        <p:spPr>
          <a:xfrm>
            <a:off x="5292575" y="2925350"/>
            <a:ext cx="7344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FE599"/>
                </a:solidFill>
              </a:rPr>
              <a:t>$17</a:t>
            </a:r>
            <a:endParaRPr>
              <a:solidFill>
                <a:srgbClr val="FFE599"/>
              </a:solidFill>
            </a:endParaRPr>
          </a:p>
        </p:txBody>
      </p:sp>
      <p:sp>
        <p:nvSpPr>
          <p:cNvPr id="101" name="Google Shape;101;p16"/>
          <p:cNvSpPr txBox="1"/>
          <p:nvPr/>
        </p:nvSpPr>
        <p:spPr>
          <a:xfrm>
            <a:off x="7346650" y="2895613"/>
            <a:ext cx="7344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FE599"/>
                </a:solidFill>
              </a:rPr>
              <a:t>$4</a:t>
            </a:r>
            <a:endParaRPr>
              <a:solidFill>
                <a:srgbClr val="FFE599"/>
              </a:solidFill>
            </a:endParaRPr>
          </a:p>
        </p:txBody>
      </p:sp>
      <p:sp>
        <p:nvSpPr>
          <p:cNvPr id="102" name="Google Shape;102;p16"/>
          <p:cNvSpPr txBox="1"/>
          <p:nvPr/>
        </p:nvSpPr>
        <p:spPr>
          <a:xfrm>
            <a:off x="8803763" y="2936575"/>
            <a:ext cx="7344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FE599"/>
                </a:solidFill>
              </a:rPr>
              <a:t>$3</a:t>
            </a:r>
            <a:endParaRPr>
              <a:solidFill>
                <a:srgbClr val="FFE599"/>
              </a:solidFill>
            </a:endParaRPr>
          </a:p>
        </p:txBody>
      </p:sp>
      <p:sp>
        <p:nvSpPr>
          <p:cNvPr id="103" name="Google Shape;103;p16"/>
          <p:cNvSpPr txBox="1"/>
          <p:nvPr/>
        </p:nvSpPr>
        <p:spPr>
          <a:xfrm>
            <a:off x="5667325" y="3660700"/>
            <a:ext cx="7344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FE599"/>
                </a:solidFill>
              </a:rPr>
              <a:t>$35</a:t>
            </a:r>
            <a:endParaRPr>
              <a:solidFill>
                <a:srgbClr val="FFE599"/>
              </a:solidFill>
            </a:endParaRPr>
          </a:p>
        </p:txBody>
      </p:sp>
      <p:sp>
        <p:nvSpPr>
          <p:cNvPr id="104" name="Google Shape;104;p16"/>
          <p:cNvSpPr txBox="1"/>
          <p:nvPr/>
        </p:nvSpPr>
        <p:spPr>
          <a:xfrm>
            <a:off x="9407725" y="3718625"/>
            <a:ext cx="7344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FE599"/>
                </a:solidFill>
              </a:rPr>
              <a:t>$15</a:t>
            </a:r>
            <a:endParaRPr>
              <a:solidFill>
                <a:srgbClr val="FFE599"/>
              </a:solidFill>
            </a:endParaRPr>
          </a:p>
        </p:txBody>
      </p:sp>
      <p:sp>
        <p:nvSpPr>
          <p:cNvPr id="105" name="Google Shape;105;p16"/>
          <p:cNvSpPr txBox="1"/>
          <p:nvPr/>
        </p:nvSpPr>
        <p:spPr>
          <a:xfrm>
            <a:off x="3678575" y="1897225"/>
            <a:ext cx="6660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3F3F3"/>
                </a:solidFill>
              </a:rPr>
              <a:t>Bronx</a:t>
            </a:r>
            <a:endParaRPr>
              <a:solidFill>
                <a:srgbClr val="F3F3F3"/>
              </a:solidFill>
            </a:endParaRPr>
          </a:p>
        </p:txBody>
      </p:sp>
      <p:sp>
        <p:nvSpPr>
          <p:cNvPr id="106" name="Google Shape;106;p16"/>
          <p:cNvSpPr txBox="1"/>
          <p:nvPr/>
        </p:nvSpPr>
        <p:spPr>
          <a:xfrm>
            <a:off x="3215300" y="3914838"/>
            <a:ext cx="7980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3F3F3"/>
                </a:solidFill>
              </a:rPr>
              <a:t>JFK Airport</a:t>
            </a:r>
            <a:endParaRPr>
              <a:solidFill>
                <a:srgbClr val="F3F3F3"/>
              </a:solidFill>
            </a:endParaRPr>
          </a:p>
        </p:txBody>
      </p:sp>
      <p:sp>
        <p:nvSpPr>
          <p:cNvPr id="107" name="Google Shape;107;p16"/>
          <p:cNvSpPr txBox="1"/>
          <p:nvPr/>
        </p:nvSpPr>
        <p:spPr>
          <a:xfrm>
            <a:off x="3626025" y="2769975"/>
            <a:ext cx="14637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F3F3F3"/>
                </a:solidFill>
              </a:rPr>
              <a:t>Manhattan</a:t>
            </a:r>
            <a:endParaRPr>
              <a:solidFill>
                <a:srgbClr val="F3F3F3"/>
              </a:solidFill>
            </a:endParaRPr>
          </a:p>
        </p:txBody>
      </p:sp>
      <p:sp>
        <p:nvSpPr>
          <p:cNvPr id="108" name="Google Shape;108;p16"/>
          <p:cNvSpPr txBox="1"/>
          <p:nvPr/>
        </p:nvSpPr>
        <p:spPr>
          <a:xfrm>
            <a:off x="6522525" y="2132100"/>
            <a:ext cx="8919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t>For Hire</a:t>
            </a:r>
            <a:endParaRPr/>
          </a:p>
        </p:txBody>
      </p:sp>
      <p:sp>
        <p:nvSpPr>
          <p:cNvPr id="109" name="Google Shape;109;p16"/>
          <p:cNvSpPr/>
          <p:nvPr/>
        </p:nvSpPr>
        <p:spPr>
          <a:xfrm>
            <a:off x="3626025" y="2318525"/>
            <a:ext cx="5376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3630500" y="3082875"/>
            <a:ext cx="10308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3630500" y="3847175"/>
            <a:ext cx="1224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5694375" y="2318550"/>
            <a:ext cx="6345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7754375" y="3082875"/>
            <a:ext cx="6345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6657525" y="3082850"/>
            <a:ext cx="3813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8109225" y="3847175"/>
            <a:ext cx="5376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10418825" y="2318550"/>
            <a:ext cx="4149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9223274" y="3082875"/>
            <a:ext cx="16104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10418875" y="3847200"/>
            <a:ext cx="414900" cy="75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nvSpPr>
        <p:spPr>
          <a:xfrm>
            <a:off x="937625" y="776875"/>
            <a:ext cx="77154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Workflow</a:t>
            </a:r>
            <a:endParaRPr/>
          </a:p>
        </p:txBody>
      </p:sp>
      <p:pic>
        <p:nvPicPr>
          <p:cNvPr id="125" name="Google Shape;125;p17"/>
          <p:cNvPicPr preferRelativeResize="0"/>
          <p:nvPr/>
        </p:nvPicPr>
        <p:blipFill>
          <a:blip r:embed="rId3">
            <a:alphaModFix/>
          </a:blip>
          <a:stretch>
            <a:fillRect/>
          </a:stretch>
        </p:blipFill>
        <p:spPr>
          <a:xfrm>
            <a:off x="3172950" y="257750"/>
            <a:ext cx="5735800" cy="6512900"/>
          </a:xfrm>
          <a:prstGeom prst="rect">
            <a:avLst/>
          </a:prstGeom>
          <a:noFill/>
          <a:ln>
            <a:noFill/>
          </a:ln>
        </p:spPr>
      </p:pic>
      <p:sp>
        <p:nvSpPr>
          <p:cNvPr id="126" name="Google Shape;126;p17"/>
          <p:cNvSpPr txBox="1"/>
          <p:nvPr/>
        </p:nvSpPr>
        <p:spPr>
          <a:xfrm>
            <a:off x="7814200" y="3187875"/>
            <a:ext cx="14409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t>Feedback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653667" y="600200"/>
            <a:ext cx="8490300" cy="54543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SG"/>
              <a:t>FEATURES</a:t>
            </a:r>
            <a:endParaRPr/>
          </a:p>
          <a:p>
            <a:pPr indent="0" lvl="0" marL="0" rtl="0" algn="l">
              <a:spcBef>
                <a:spcPts val="0"/>
              </a:spcBef>
              <a:spcAft>
                <a:spcPts val="0"/>
              </a:spcAft>
              <a:buNone/>
            </a:pPr>
            <a:r>
              <a:rPr lang="en-SG" sz="3000"/>
              <a:t>Profitability = ...</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nvSpPr>
        <p:spPr>
          <a:xfrm>
            <a:off x="937625" y="776875"/>
            <a:ext cx="77154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ph idx="1" type="body"/>
          </p:nvPr>
        </p:nvSpPr>
        <p:spPr>
          <a:xfrm>
            <a:off x="415600" y="1536624"/>
            <a:ext cx="11360700" cy="51378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SG"/>
              <a:t>Calculated as</a:t>
            </a:r>
            <a:endParaRPr/>
          </a:p>
          <a:p>
            <a:pPr indent="0" lvl="0" marL="457200" rtl="0" algn="l">
              <a:spcBef>
                <a:spcPts val="2100"/>
              </a:spcBef>
              <a:spcAft>
                <a:spcPts val="0"/>
              </a:spcAft>
              <a:buNone/>
            </a:pPr>
            <a:r>
              <a:t/>
            </a:r>
            <a:endParaRPr/>
          </a:p>
          <a:p>
            <a:pPr indent="-381000" lvl="0" marL="457200" rtl="0" algn="l">
              <a:spcBef>
                <a:spcPts val="2100"/>
              </a:spcBef>
              <a:spcAft>
                <a:spcPts val="0"/>
              </a:spcAft>
              <a:buSzPts val="2400"/>
              <a:buChar char="●"/>
            </a:pPr>
            <a:r>
              <a:rPr lang="en-SG"/>
              <a:t>Grouping Factors (Predictors)</a:t>
            </a:r>
            <a:endParaRPr/>
          </a:p>
          <a:p>
            <a:pPr indent="-381000" lvl="1" marL="914400" rtl="0" algn="l">
              <a:spcBef>
                <a:spcPts val="0"/>
              </a:spcBef>
              <a:spcAft>
                <a:spcPts val="0"/>
              </a:spcAft>
              <a:buSzPts val="2400"/>
              <a:buChar char="○"/>
            </a:pPr>
            <a:r>
              <a:rPr lang="en-SG" sz="2400"/>
              <a:t>Cell Id (e.g. “23:60”)</a:t>
            </a:r>
            <a:endParaRPr sz="2400"/>
          </a:p>
          <a:p>
            <a:pPr indent="-381000" lvl="1" marL="914400" rtl="0" algn="l">
              <a:spcBef>
                <a:spcPts val="0"/>
              </a:spcBef>
              <a:spcAft>
                <a:spcPts val="0"/>
              </a:spcAft>
              <a:buSzPts val="2400"/>
              <a:buChar char="○"/>
            </a:pPr>
            <a:r>
              <a:rPr lang="en-SG" sz="2400"/>
              <a:t>Day of the Week (e.g. Saturday)</a:t>
            </a:r>
            <a:endParaRPr sz="2400"/>
          </a:p>
          <a:p>
            <a:pPr indent="-381000" lvl="1" marL="914400" rtl="0" algn="l">
              <a:spcBef>
                <a:spcPts val="0"/>
              </a:spcBef>
              <a:spcAft>
                <a:spcPts val="0"/>
              </a:spcAft>
              <a:buSzPts val="2400"/>
              <a:buChar char="○"/>
            </a:pPr>
            <a:r>
              <a:rPr lang="en-SG" sz="2400"/>
              <a:t>Time of the day (e.g. 21:52:00)</a:t>
            </a:r>
            <a:endParaRPr sz="2400"/>
          </a:p>
        </p:txBody>
      </p:sp>
      <p:sp>
        <p:nvSpPr>
          <p:cNvPr id="138" name="Google Shape;138;p1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Average Total Earnings Rate [AVG(TER)]</a:t>
            </a:r>
            <a:endParaRPr/>
          </a:p>
        </p:txBody>
      </p:sp>
      <p:pic>
        <p:nvPicPr>
          <p:cNvPr descr="\text{AVG(TER)} = \frac{\text{Averge Total Earnings [AVG(TE)]}}{\text{Average Trip Duration [AVG(TD)]}} " id="139" name="Google Shape;139;p19" title="MathEquation,#ffffff"/>
          <p:cNvPicPr preferRelativeResize="0"/>
          <p:nvPr/>
        </p:nvPicPr>
        <p:blipFill>
          <a:blip r:embed="rId3">
            <a:alphaModFix/>
          </a:blip>
          <a:stretch>
            <a:fillRect/>
          </a:stretch>
        </p:blipFill>
        <p:spPr>
          <a:xfrm>
            <a:off x="2303725" y="2126525"/>
            <a:ext cx="6923072" cy="90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SG"/>
              <a:t>Driving Duration [DD]</a:t>
            </a:r>
            <a:endParaRPr/>
          </a:p>
          <a:p>
            <a:pPr indent="-349250" lvl="1" marL="914400" rtl="0" algn="l">
              <a:spcBef>
                <a:spcPts val="0"/>
              </a:spcBef>
              <a:spcAft>
                <a:spcPts val="0"/>
              </a:spcAft>
              <a:buSzPts val="1900"/>
              <a:buChar char="○"/>
            </a:pPr>
            <a:r>
              <a:rPr lang="en-SG"/>
              <a:t>Time taken for driving from origin cell to destination cell.</a:t>
            </a:r>
            <a:endParaRPr/>
          </a:p>
          <a:p>
            <a:pPr indent="-349250" lvl="1" marL="914400" rtl="0" algn="l">
              <a:spcBef>
                <a:spcPts val="0"/>
              </a:spcBef>
              <a:spcAft>
                <a:spcPts val="0"/>
              </a:spcAft>
              <a:buSzPts val="1900"/>
              <a:buChar char="○"/>
            </a:pPr>
            <a:r>
              <a:rPr lang="en-SG"/>
              <a:t>Determine </a:t>
            </a:r>
            <a:r>
              <a:rPr lang="en-SG">
                <a:solidFill>
                  <a:srgbClr val="FF9900"/>
                </a:solidFill>
              </a:rPr>
              <a:t>Shortest Cell Path</a:t>
            </a:r>
            <a:r>
              <a:rPr lang="en-SG"/>
              <a:t> between current cell and destination cell using </a:t>
            </a:r>
            <a:r>
              <a:rPr lang="en-SG">
                <a:solidFill>
                  <a:srgbClr val="FF9900"/>
                </a:solidFill>
              </a:rPr>
              <a:t>Breadth First Search</a:t>
            </a:r>
            <a:endParaRPr/>
          </a:p>
          <a:p>
            <a:pPr indent="-381000" lvl="0" marL="457200" rtl="0" algn="l">
              <a:spcBef>
                <a:spcPts val="0"/>
              </a:spcBef>
              <a:spcAft>
                <a:spcPts val="0"/>
              </a:spcAft>
              <a:buSzPts val="2400"/>
              <a:buChar char="●"/>
            </a:pPr>
            <a:r>
              <a:rPr lang="en-SG"/>
              <a:t>Average Waiting Time [AWT]</a:t>
            </a:r>
            <a:endParaRPr/>
          </a:p>
          <a:p>
            <a:pPr indent="-349250" lvl="1" marL="914400" rtl="0" algn="l">
              <a:spcBef>
                <a:spcPts val="0"/>
              </a:spcBef>
              <a:spcAft>
                <a:spcPts val="0"/>
              </a:spcAft>
              <a:buSzPts val="1900"/>
              <a:buChar char="○"/>
            </a:pPr>
            <a:r>
              <a:rPr lang="en-SG"/>
              <a:t>Average waiting time before next trip</a:t>
            </a:r>
            <a:endParaRPr/>
          </a:p>
          <a:p>
            <a:pPr indent="0" lvl="0" marL="457200" rtl="0" algn="l">
              <a:spcBef>
                <a:spcPts val="2100"/>
              </a:spcBef>
              <a:spcAft>
                <a:spcPts val="2100"/>
              </a:spcAft>
              <a:buNone/>
            </a:pPr>
            <a:r>
              <a:t/>
            </a:r>
            <a:endParaRPr/>
          </a:p>
        </p:txBody>
      </p:sp>
      <p:sp>
        <p:nvSpPr>
          <p:cNvPr id="145" name="Google Shape;145;p20"/>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Complementary Features (Penalized)</a:t>
            </a:r>
            <a:endParaRPr/>
          </a:p>
        </p:txBody>
      </p:sp>
      <p:pic>
        <p:nvPicPr>
          <p:cNvPr descr="\text{Profitability} = \text{AVG(TER)}+f\text{(DD)} + g\text{(AWT)}" id="146" name="Google Shape;146;p20" title="MathEquation,#ffffff"/>
          <p:cNvPicPr preferRelativeResize="0"/>
          <p:nvPr/>
        </p:nvPicPr>
        <p:blipFill>
          <a:blip r:embed="rId3">
            <a:alphaModFix/>
          </a:blip>
          <a:stretch>
            <a:fillRect/>
          </a:stretch>
        </p:blipFill>
        <p:spPr>
          <a:xfrm>
            <a:off x="1351425" y="4319275"/>
            <a:ext cx="9416974" cy="63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1"/>
          <p:cNvPicPr preferRelativeResize="0"/>
          <p:nvPr/>
        </p:nvPicPr>
        <p:blipFill>
          <a:blip r:embed="rId3">
            <a:alphaModFix/>
          </a:blip>
          <a:stretch>
            <a:fillRect/>
          </a:stretch>
        </p:blipFill>
        <p:spPr>
          <a:xfrm>
            <a:off x="768100" y="721575"/>
            <a:ext cx="10835199" cy="5417600"/>
          </a:xfrm>
          <a:prstGeom prst="rect">
            <a:avLst/>
          </a:prstGeom>
          <a:noFill/>
          <a:ln cap="flat" cmpd="sng" w="9525">
            <a:solidFill>
              <a:srgbClr val="FF0000"/>
            </a:solidFill>
            <a:prstDash val="solid"/>
            <a:round/>
            <a:headEnd len="sm" w="sm" type="none"/>
            <a:tailEnd len="sm" w="sm" type="none"/>
          </a:ln>
        </p:spPr>
      </p:pic>
      <p:cxnSp>
        <p:nvCxnSpPr>
          <p:cNvPr id="152" name="Google Shape;152;p21"/>
          <p:cNvCxnSpPr/>
          <p:nvPr/>
        </p:nvCxnSpPr>
        <p:spPr>
          <a:xfrm>
            <a:off x="3216525" y="1507950"/>
            <a:ext cx="887100" cy="450600"/>
          </a:xfrm>
          <a:prstGeom prst="straightConnector1">
            <a:avLst/>
          </a:prstGeom>
          <a:noFill/>
          <a:ln cap="flat" cmpd="sng" w="28575">
            <a:solidFill>
              <a:srgbClr val="FF0000"/>
            </a:solidFill>
            <a:prstDash val="solid"/>
            <a:round/>
            <a:headEnd len="med" w="med" type="none"/>
            <a:tailEnd len="med" w="med" type="triangle"/>
          </a:ln>
        </p:spPr>
      </p:cxnSp>
      <p:cxnSp>
        <p:nvCxnSpPr>
          <p:cNvPr id="153" name="Google Shape;153;p21"/>
          <p:cNvCxnSpPr/>
          <p:nvPr/>
        </p:nvCxnSpPr>
        <p:spPr>
          <a:xfrm flipH="1">
            <a:off x="4675275" y="1653775"/>
            <a:ext cx="943500" cy="267600"/>
          </a:xfrm>
          <a:prstGeom prst="straightConnector1">
            <a:avLst/>
          </a:prstGeom>
          <a:noFill/>
          <a:ln cap="flat" cmpd="sng" w="38100">
            <a:solidFill>
              <a:srgbClr val="0000FF"/>
            </a:solidFill>
            <a:prstDash val="solid"/>
            <a:round/>
            <a:headEnd len="med" w="med" type="none"/>
            <a:tailEnd len="med" w="med" type="triangle"/>
          </a:ln>
        </p:spPr>
      </p:cxnSp>
      <p:sp>
        <p:nvSpPr>
          <p:cNvPr id="154" name="Google Shape;154;p21"/>
          <p:cNvSpPr txBox="1"/>
          <p:nvPr/>
        </p:nvSpPr>
        <p:spPr>
          <a:xfrm>
            <a:off x="2242150" y="1074025"/>
            <a:ext cx="2070600" cy="4599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SG" sz="2400"/>
              <a:t>From </a:t>
            </a:r>
            <a:r>
              <a:rPr lang="en-SG" sz="2400"/>
              <a:t>23:60</a:t>
            </a:r>
            <a:endParaRPr sz="2400"/>
          </a:p>
        </p:txBody>
      </p:sp>
      <p:sp>
        <p:nvSpPr>
          <p:cNvPr id="155" name="Google Shape;155;p21"/>
          <p:cNvSpPr txBox="1"/>
          <p:nvPr/>
        </p:nvSpPr>
        <p:spPr>
          <a:xfrm>
            <a:off x="5765650" y="1360950"/>
            <a:ext cx="2259000" cy="4080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SG" sz="2400"/>
              <a:t>To </a:t>
            </a:r>
            <a:r>
              <a:rPr lang="en-SG" sz="2400"/>
              <a:t>26:57</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SG"/>
              <a:t>Method Implementation</a:t>
            </a:r>
            <a:endParaRPr/>
          </a:p>
        </p:txBody>
      </p:sp>
      <p:sp>
        <p:nvSpPr>
          <p:cNvPr id="161" name="Google Shape;161;p22"/>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SG"/>
              <a:t>Different models to predict features:</a:t>
            </a:r>
            <a:endParaRPr/>
          </a:p>
          <a:p>
            <a:pPr indent="-349250" lvl="1" marL="914400" rtl="0" algn="l">
              <a:spcBef>
                <a:spcPts val="0"/>
              </a:spcBef>
              <a:spcAft>
                <a:spcPts val="0"/>
              </a:spcAft>
              <a:buSzPts val="1900"/>
              <a:buChar char="○"/>
            </a:pPr>
            <a:r>
              <a:rPr lang="en-SG"/>
              <a:t>Linear Modelling:</a:t>
            </a:r>
            <a:endParaRPr>
              <a:solidFill>
                <a:srgbClr val="FF9900"/>
              </a:solidFill>
            </a:endParaRPr>
          </a:p>
          <a:p>
            <a:pPr indent="-349250" lvl="2" marL="1371600" rtl="0" algn="l">
              <a:spcBef>
                <a:spcPts val="0"/>
              </a:spcBef>
              <a:spcAft>
                <a:spcPts val="0"/>
              </a:spcAft>
              <a:buSzPts val="1900"/>
              <a:buChar char="■"/>
            </a:pPr>
            <a:r>
              <a:rPr lang="en-SG">
                <a:solidFill>
                  <a:srgbClr val="FF9900"/>
                </a:solidFill>
              </a:rPr>
              <a:t> Pred</a:t>
            </a:r>
            <a:r>
              <a:rPr lang="en-SG">
                <a:solidFill>
                  <a:srgbClr val="FF9900"/>
                </a:solidFill>
              </a:rPr>
              <a:t>icting</a:t>
            </a:r>
            <a:r>
              <a:rPr lang="en-SG">
                <a:solidFill>
                  <a:srgbClr val="FF9900"/>
                </a:solidFill>
              </a:rPr>
              <a:t> </a:t>
            </a:r>
            <a:r>
              <a:rPr lang="en-SG">
                <a:solidFill>
                  <a:srgbClr val="FF9900"/>
                </a:solidFill>
              </a:rPr>
              <a:t>Average Total Earnings</a:t>
            </a:r>
            <a:endParaRPr>
              <a:solidFill>
                <a:srgbClr val="FF9900"/>
              </a:solidFill>
            </a:endParaRPr>
          </a:p>
          <a:p>
            <a:pPr indent="-349250" lvl="1" marL="914400" rtl="0" algn="l">
              <a:spcBef>
                <a:spcPts val="0"/>
              </a:spcBef>
              <a:spcAft>
                <a:spcPts val="0"/>
              </a:spcAft>
              <a:buSzPts val="1900"/>
              <a:buChar char="○"/>
            </a:pPr>
            <a:r>
              <a:rPr lang="en-SG"/>
              <a:t>Generalised Linear Model (Poisson, Gamma, Negative-binomial)</a:t>
            </a:r>
            <a:endParaRPr>
              <a:solidFill>
                <a:srgbClr val="FF9900"/>
              </a:solidFill>
            </a:endParaRPr>
          </a:p>
          <a:p>
            <a:pPr indent="-349250" lvl="2" marL="1371600" rtl="0" algn="l">
              <a:spcBef>
                <a:spcPts val="0"/>
              </a:spcBef>
              <a:spcAft>
                <a:spcPts val="0"/>
              </a:spcAft>
              <a:buSzPts val="1900"/>
              <a:buChar char="■"/>
            </a:pPr>
            <a:r>
              <a:rPr lang="en-SG">
                <a:solidFill>
                  <a:srgbClr val="FF9900"/>
                </a:solidFill>
              </a:rPr>
              <a:t>Waiting Time</a:t>
            </a:r>
            <a:r>
              <a:rPr lang="en-SG">
                <a:solidFill>
                  <a:srgbClr val="FF9900"/>
                </a:solidFill>
              </a:rPr>
              <a:t> (Trip Frequency)</a:t>
            </a:r>
            <a:endParaRPr>
              <a:solidFill>
                <a:srgbClr val="FF9900"/>
              </a:solidFill>
            </a:endParaRPr>
          </a:p>
          <a:p>
            <a:pPr indent="-349250" lvl="1" marL="914400" rtl="0" algn="l">
              <a:spcBef>
                <a:spcPts val="0"/>
              </a:spcBef>
              <a:spcAft>
                <a:spcPts val="0"/>
              </a:spcAft>
              <a:buSzPts val="1900"/>
              <a:buChar char="○"/>
            </a:pPr>
            <a:r>
              <a:rPr lang="en-SG"/>
              <a:t>Clustering Method </a:t>
            </a:r>
            <a:endParaRPr>
              <a:solidFill>
                <a:srgbClr val="FF9900"/>
              </a:solidFill>
            </a:endParaRPr>
          </a:p>
          <a:p>
            <a:pPr indent="-349250" lvl="2" marL="1371600" rtl="0" algn="l">
              <a:spcBef>
                <a:spcPts val="0"/>
              </a:spcBef>
              <a:spcAft>
                <a:spcPts val="0"/>
              </a:spcAft>
              <a:buSzPts val="1900"/>
              <a:buChar char="■"/>
            </a:pPr>
            <a:r>
              <a:rPr lang="en-SG">
                <a:solidFill>
                  <a:srgbClr val="FF9900"/>
                </a:solidFill>
              </a:rPr>
              <a:t>A</a:t>
            </a:r>
            <a:r>
              <a:rPr lang="en-SG">
                <a:solidFill>
                  <a:srgbClr val="FF9900"/>
                </a:solidFill>
              </a:rPr>
              <a:t>verage Trip Duration </a:t>
            </a:r>
            <a:endParaRPr>
              <a:solidFill>
                <a:srgbClr val="FF99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