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embeddedFontLst>
    <p:embeddedFont>
      <p:font typeface="Montserrat" panose="00000500000000000000" pitchFamily="2" charset="0"/>
      <p:regular r:id="rId32"/>
      <p:bold r:id="rId33"/>
      <p:italic r:id="rId34"/>
      <p:boldItalic r:id="rId35"/>
    </p:embeddedFont>
    <p:embeddedFont>
      <p:font typeface="Montserrat ExtraBold" panose="00000900000000000000" pitchFamily="2"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54" autoAdjust="0"/>
  </p:normalViewPr>
  <p:slideViewPr>
    <p:cSldViewPr snapToGrid="0">
      <p:cViewPr varScale="1">
        <p:scale>
          <a:sx n="86" d="100"/>
          <a:sy n="86" d="100"/>
        </p:scale>
        <p:origin x="53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87" name="Google Shape;87;p1: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1" indent="0" algn="l" rtl="1">
              <a:lnSpc>
                <a:spcPct val="100000"/>
              </a:lnSpc>
              <a:spcBef>
                <a:spcPts val="0"/>
              </a:spcBef>
              <a:spcAft>
                <a:spcPts val="0"/>
              </a:spcAft>
              <a:buClr>
                <a:srgbClr val="374151"/>
              </a:buClr>
              <a:buSzPts val="1200"/>
              <a:buFont typeface="Arial"/>
              <a:buNone/>
            </a:pPr>
            <a:r>
              <a:rPr lang="en-US" b="0" i="0">
                <a:solidFill>
                  <a:srgbClr val="374151"/>
                </a:solidFill>
                <a:latin typeface="Arial"/>
                <a:ea typeface="Arial"/>
                <a:cs typeface="Arial"/>
                <a:sym typeface="Arial"/>
              </a:rPr>
              <a:t>Conv-MPN  a version of MPN. </a:t>
            </a:r>
            <a:endParaRPr/>
          </a:p>
          <a:p>
            <a:pPr marL="457200" marR="0" lvl="1" indent="0" algn="l" rtl="1">
              <a:lnSpc>
                <a:spcPct val="100000"/>
              </a:lnSpc>
              <a:spcBef>
                <a:spcPts val="0"/>
              </a:spcBef>
              <a:spcAft>
                <a:spcPts val="0"/>
              </a:spcAft>
              <a:buClr>
                <a:srgbClr val="374151"/>
              </a:buClr>
              <a:buSzPts val="1200"/>
              <a:buFont typeface="Arial"/>
              <a:buNone/>
            </a:pPr>
            <a:r>
              <a:rPr lang="en-US" b="0" i="0">
                <a:solidFill>
                  <a:srgbClr val="374151"/>
                </a:solidFill>
                <a:latin typeface="Arial"/>
                <a:ea typeface="Arial"/>
                <a:cs typeface="Arial"/>
                <a:sym typeface="Arial"/>
              </a:rPr>
              <a:t>The main difference is that Conv-MPN uses feature volumes instead of feature vectors as node states.</a:t>
            </a:r>
            <a:endParaRPr/>
          </a:p>
          <a:p>
            <a:pPr marL="457200" marR="0" lvl="1" indent="0" algn="l" rtl="1">
              <a:lnSpc>
                <a:spcPct val="100000"/>
              </a:lnSpc>
              <a:spcBef>
                <a:spcPts val="0"/>
              </a:spcBef>
              <a:spcAft>
                <a:spcPts val="0"/>
              </a:spcAft>
              <a:buClr>
                <a:srgbClr val="374151"/>
              </a:buClr>
              <a:buSzPts val="1200"/>
              <a:buFont typeface="Arial"/>
              <a:buNone/>
            </a:pPr>
            <a:r>
              <a:rPr lang="en-US" b="0" i="0">
                <a:solidFill>
                  <a:srgbClr val="374151"/>
                </a:solidFill>
                <a:latin typeface="Arial"/>
                <a:ea typeface="Arial"/>
                <a:cs typeface="Arial"/>
                <a:sym typeface="Arial"/>
              </a:rPr>
              <a:t> since  the task in HouseGAN involves spatial relationships, so having more dimensions in the hidden state makes sense. </a:t>
            </a:r>
            <a:endParaRPr/>
          </a:p>
          <a:p>
            <a:pPr marL="457200" marR="0" lvl="1" indent="0" algn="l" rtl="1">
              <a:lnSpc>
                <a:spcPct val="100000"/>
              </a:lnSpc>
              <a:spcBef>
                <a:spcPts val="0"/>
              </a:spcBef>
              <a:spcAft>
                <a:spcPts val="0"/>
              </a:spcAft>
              <a:buClr>
                <a:srgbClr val="374151"/>
              </a:buClr>
              <a:buSzPts val="1200"/>
              <a:buFont typeface="Arial"/>
              <a:buNone/>
            </a:pPr>
            <a:r>
              <a:rPr lang="en-US" b="0" i="0">
                <a:solidFill>
                  <a:srgbClr val="374151"/>
                </a:solidFill>
                <a:latin typeface="Arial"/>
                <a:ea typeface="Arial"/>
                <a:cs typeface="Arial"/>
                <a:sym typeface="Arial"/>
              </a:rPr>
              <a:t>To create messages, Conv-MPN uses a CNN architecture, which helps capture spatial patterns effectively.</a:t>
            </a:r>
            <a:endParaRPr/>
          </a:p>
          <a:p>
            <a:pPr marL="457200" marR="0" lvl="1" indent="0" algn="l" rtl="1">
              <a:lnSpc>
                <a:spcPct val="100000"/>
              </a:lnSpc>
              <a:spcBef>
                <a:spcPts val="0"/>
              </a:spcBef>
              <a:spcAft>
                <a:spcPts val="0"/>
              </a:spcAft>
              <a:buClr>
                <a:srgbClr val="374151"/>
              </a:buClr>
              <a:buSzPts val="1200"/>
              <a:buFont typeface="Arial"/>
              <a:buNone/>
            </a:pPr>
            <a:r>
              <a:rPr lang="en-US" b="0" i="0">
                <a:solidFill>
                  <a:srgbClr val="374151"/>
                </a:solidFill>
                <a:latin typeface="Arial"/>
                <a:ea typeface="Arial"/>
                <a:cs typeface="Arial"/>
                <a:sym typeface="Arial"/>
              </a:rPr>
              <a:t> By using Conv-MPN, HouseGAN can better understand the spatial nature of the problem and generate more realistic floorplans for houses.</a:t>
            </a:r>
            <a:endParaRPr/>
          </a:p>
          <a:p>
            <a:pPr marL="457200" lvl="1" indent="0" algn="r" rtl="1">
              <a:spcBef>
                <a:spcPts val="0"/>
              </a:spcBef>
              <a:spcAft>
                <a:spcPts val="0"/>
              </a:spcAft>
              <a:buNone/>
            </a:pPr>
            <a:endParaRPr/>
          </a:p>
        </p:txBody>
      </p:sp>
      <p:sp>
        <p:nvSpPr>
          <p:cNvPr id="184" name="Google Shape;184;p10: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d9fc654c6b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d9fc654c6b_4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292929"/>
                </a:solidFill>
                <a:latin typeface="Arial"/>
                <a:ea typeface="Arial"/>
                <a:cs typeface="Arial"/>
                <a:sym typeface="Arial"/>
              </a:rPr>
              <a:t>Before  yeela dive in the details of the model, I want to explain it in high leve .so we have generator and discriminator</a:t>
            </a:r>
            <a:endParaRPr>
              <a:solidFill>
                <a:srgbClr val="292929"/>
              </a:solidFill>
              <a:latin typeface="Arial"/>
              <a:ea typeface="Arial"/>
              <a:cs typeface="Arial"/>
              <a:sym typeface="Arial"/>
            </a:endParaRPr>
          </a:p>
          <a:p>
            <a:pPr marL="0" lvl="0" indent="0" algn="l" rtl="0">
              <a:spcBef>
                <a:spcPts val="0"/>
              </a:spcBef>
              <a:spcAft>
                <a:spcPts val="0"/>
              </a:spcAft>
              <a:buNone/>
            </a:pPr>
            <a:r>
              <a:rPr lang="en-US">
                <a:solidFill>
                  <a:srgbClr val="292929"/>
                </a:solidFill>
                <a:latin typeface="Arial"/>
                <a:ea typeface="Arial"/>
                <a:cs typeface="Arial"/>
                <a:sym typeface="Arial"/>
              </a:rPr>
              <a:t> .the generator </a:t>
            </a:r>
            <a:endParaRPr>
              <a:solidFill>
                <a:srgbClr val="292929"/>
              </a:solidFill>
              <a:latin typeface="Arial"/>
              <a:ea typeface="Arial"/>
              <a:cs typeface="Arial"/>
              <a:sym typeface="Arial"/>
            </a:endParaRPr>
          </a:p>
          <a:p>
            <a:pPr marL="457200" lvl="0" indent="-304800" algn="l" rtl="0">
              <a:lnSpc>
                <a:spcPct val="115000"/>
              </a:lnSpc>
              <a:spcBef>
                <a:spcPts val="0"/>
              </a:spcBef>
              <a:spcAft>
                <a:spcPts val="0"/>
              </a:spcAft>
              <a:buClr>
                <a:srgbClr val="0D0D0D"/>
              </a:buClr>
              <a:buSzPts val="1200"/>
              <a:buChar char="●"/>
            </a:pPr>
            <a:r>
              <a:rPr lang="en-US">
                <a:solidFill>
                  <a:srgbClr val="0D0D0D"/>
                </a:solidFill>
                <a:latin typeface="Arial"/>
                <a:ea typeface="Arial"/>
                <a:cs typeface="Arial"/>
                <a:sym typeface="Arial"/>
              </a:rPr>
              <a:t>Takes a bubble diagram and generates room segmentation masks.</a:t>
            </a:r>
            <a:endParaRPr>
              <a:solidFill>
                <a:srgbClr val="0D0D0D"/>
              </a:solidFill>
              <a:latin typeface="Arial"/>
              <a:ea typeface="Arial"/>
              <a:cs typeface="Arial"/>
              <a:sym typeface="Arial"/>
            </a:endParaRPr>
          </a:p>
          <a:p>
            <a:pPr marL="457200" lvl="0" indent="-304800" algn="l" rtl="0">
              <a:lnSpc>
                <a:spcPct val="115000"/>
              </a:lnSpc>
              <a:spcBef>
                <a:spcPts val="0"/>
              </a:spcBef>
              <a:spcAft>
                <a:spcPts val="0"/>
              </a:spcAft>
              <a:buClr>
                <a:srgbClr val="0D0D0D"/>
              </a:buClr>
              <a:buSzPts val="1200"/>
              <a:buChar char="●"/>
            </a:pPr>
            <a:r>
              <a:rPr lang="en-US">
                <a:solidFill>
                  <a:srgbClr val="0D0D0D"/>
                </a:solidFill>
                <a:latin typeface="Arial"/>
                <a:ea typeface="Arial"/>
                <a:cs typeface="Arial"/>
                <a:sym typeface="Arial"/>
              </a:rPr>
              <a:t>Uses a series of neural network layers to transform room descriptions into detailed room layouts.</a:t>
            </a:r>
            <a:endParaRPr>
              <a:solidFill>
                <a:srgbClr val="0D0D0D"/>
              </a:solidFill>
              <a:latin typeface="Arial"/>
              <a:ea typeface="Arial"/>
              <a:cs typeface="Arial"/>
              <a:sym typeface="Arial"/>
            </a:endParaRPr>
          </a:p>
          <a:p>
            <a:pPr marL="457200" lvl="0" indent="-304800" algn="l" rtl="0">
              <a:lnSpc>
                <a:spcPct val="115000"/>
              </a:lnSpc>
              <a:spcBef>
                <a:spcPts val="0"/>
              </a:spcBef>
              <a:spcAft>
                <a:spcPts val="0"/>
              </a:spcAft>
              <a:buClr>
                <a:srgbClr val="0D0D0D"/>
              </a:buClr>
              <a:buSzPts val="1200"/>
              <a:buChar char="●"/>
            </a:pPr>
            <a:r>
              <a:rPr lang="en-US">
                <a:solidFill>
                  <a:srgbClr val="0D0D0D"/>
                </a:solidFill>
                <a:latin typeface="Arial"/>
                <a:ea typeface="Arial"/>
                <a:cs typeface="Arial"/>
                <a:sym typeface="Arial"/>
              </a:rPr>
              <a:t>Starts with random noise and room type information, then processes through upsampling and convolutional layers to create masks.</a:t>
            </a:r>
            <a:endParaRPr>
              <a:solidFill>
                <a:srgbClr val="0D0D0D"/>
              </a:solidFill>
              <a:latin typeface="Arial"/>
              <a:ea typeface="Arial"/>
              <a:cs typeface="Arial"/>
              <a:sym typeface="Arial"/>
            </a:endParaRPr>
          </a:p>
          <a:p>
            <a:pPr marL="0" lvl="0" indent="0" algn="l" rtl="0">
              <a:lnSpc>
                <a:spcPct val="115000"/>
              </a:lnSpc>
              <a:spcBef>
                <a:spcPts val="0"/>
              </a:spcBef>
              <a:spcAft>
                <a:spcPts val="0"/>
              </a:spcAft>
              <a:buNone/>
            </a:pPr>
            <a:endParaRPr>
              <a:solidFill>
                <a:srgbClr val="0D0D0D"/>
              </a:solidFill>
              <a:latin typeface="Arial"/>
              <a:ea typeface="Arial"/>
              <a:cs typeface="Arial"/>
              <a:sym typeface="Arial"/>
            </a:endParaRPr>
          </a:p>
          <a:p>
            <a:pPr marL="457200" lvl="0" indent="-304800" algn="l" rtl="0">
              <a:lnSpc>
                <a:spcPct val="115000"/>
              </a:lnSpc>
              <a:spcBef>
                <a:spcPts val="0"/>
              </a:spcBef>
              <a:spcAft>
                <a:spcPts val="0"/>
              </a:spcAft>
              <a:buClr>
                <a:srgbClr val="0D0D0D"/>
              </a:buClr>
              <a:buSzPts val="1200"/>
              <a:buChar char="●"/>
            </a:pPr>
            <a:r>
              <a:rPr lang="en-US">
                <a:solidFill>
                  <a:srgbClr val="0D0D0D"/>
                </a:solidFill>
                <a:highlight>
                  <a:srgbClr val="FFFFFF"/>
                </a:highlight>
                <a:latin typeface="Arial"/>
                <a:ea typeface="Arial"/>
                <a:cs typeface="Arial"/>
                <a:sym typeface="Arial"/>
              </a:rPr>
              <a:t>Takes generated room segmentation masks and distinguishes them from real ones.</a:t>
            </a:r>
            <a:endParaRPr>
              <a:solidFill>
                <a:srgbClr val="0D0D0D"/>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0D0D0D"/>
              </a:buClr>
              <a:buSzPts val="1200"/>
              <a:buChar char="●"/>
            </a:pPr>
            <a:r>
              <a:rPr lang="en-US">
                <a:solidFill>
                  <a:srgbClr val="0D0D0D"/>
                </a:solidFill>
                <a:highlight>
                  <a:srgbClr val="FFFFFF"/>
                </a:highlight>
                <a:latin typeface="Arial"/>
                <a:ea typeface="Arial"/>
                <a:cs typeface="Arial"/>
                <a:sym typeface="Arial"/>
              </a:rPr>
              <a:t>Incorporates room type information and segmentation masks.</a:t>
            </a:r>
            <a:endParaRPr>
              <a:solidFill>
                <a:srgbClr val="0D0D0D"/>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0D0D0D"/>
              </a:buClr>
              <a:buSzPts val="1200"/>
              <a:buChar char="●"/>
            </a:pPr>
            <a:r>
              <a:rPr lang="en-US">
                <a:solidFill>
                  <a:srgbClr val="0D0D0D"/>
                </a:solidFill>
                <a:highlight>
                  <a:srgbClr val="FFFFFF"/>
                </a:highlight>
                <a:latin typeface="Arial"/>
                <a:ea typeface="Arial"/>
                <a:cs typeface="Arial"/>
                <a:sym typeface="Arial"/>
              </a:rPr>
              <a:t>Uses a series of neural network layers to analyze the structure of the generated masks and determine authenticity.</a:t>
            </a:r>
            <a:endParaRPr>
              <a:solidFill>
                <a:srgbClr val="0D0D0D"/>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a:solidFill>
                <a:srgbClr val="0D0D0D"/>
              </a:solidFill>
              <a:latin typeface="Arial"/>
              <a:ea typeface="Arial"/>
              <a:cs typeface="Arial"/>
              <a:sym typeface="Arial"/>
            </a:endParaRPr>
          </a:p>
          <a:p>
            <a:pPr marL="457200" lvl="0" indent="0" algn="l" rtl="0">
              <a:lnSpc>
                <a:spcPct val="115000"/>
              </a:lnSpc>
              <a:spcBef>
                <a:spcPts val="0"/>
              </a:spcBef>
              <a:spcAft>
                <a:spcPts val="0"/>
              </a:spcAft>
              <a:buNone/>
            </a:pPr>
            <a:endParaRPr>
              <a:solidFill>
                <a:srgbClr val="0D0D0D"/>
              </a:solidFill>
              <a:latin typeface="Arial"/>
              <a:ea typeface="Arial"/>
              <a:cs typeface="Arial"/>
              <a:sym typeface="Arial"/>
            </a:endParaRPr>
          </a:p>
          <a:p>
            <a:pPr marL="457200" lvl="0" indent="0" algn="l" rtl="0">
              <a:lnSpc>
                <a:spcPct val="115000"/>
              </a:lnSpc>
              <a:spcBef>
                <a:spcPts val="0"/>
              </a:spcBef>
              <a:spcAft>
                <a:spcPts val="0"/>
              </a:spcAft>
              <a:buNone/>
            </a:pPr>
            <a:endParaRPr>
              <a:solidFill>
                <a:srgbClr val="0D0D0D"/>
              </a:solidFill>
              <a:latin typeface="Arial"/>
              <a:ea typeface="Arial"/>
              <a:cs typeface="Arial"/>
              <a:sym typeface="Arial"/>
            </a:endParaRPr>
          </a:p>
          <a:p>
            <a:pPr marL="457200" lvl="0" indent="0" algn="l" rtl="0">
              <a:lnSpc>
                <a:spcPct val="115000"/>
              </a:lnSpc>
              <a:spcBef>
                <a:spcPts val="0"/>
              </a:spcBef>
              <a:spcAft>
                <a:spcPts val="0"/>
              </a:spcAft>
              <a:buNone/>
            </a:pPr>
            <a:endParaRPr>
              <a:solidFill>
                <a:srgbClr val="0D0D0D"/>
              </a:solidFill>
              <a:latin typeface="Arial"/>
              <a:ea typeface="Arial"/>
              <a:cs typeface="Arial"/>
              <a:sym typeface="Arial"/>
            </a:endParaRPr>
          </a:p>
          <a:p>
            <a:pPr marL="0" lvl="0" indent="0" algn="l" rtl="0">
              <a:spcBef>
                <a:spcPts val="0"/>
              </a:spcBef>
              <a:spcAft>
                <a:spcPts val="0"/>
              </a:spcAft>
              <a:buNone/>
            </a:pPr>
            <a:endParaRPr>
              <a:solidFill>
                <a:srgbClr val="292929"/>
              </a:solidFill>
              <a:latin typeface="Arial"/>
              <a:ea typeface="Arial"/>
              <a:cs typeface="Arial"/>
              <a:sym typeface="Arial"/>
            </a:endParaRPr>
          </a:p>
        </p:txBody>
      </p:sp>
      <p:sp>
        <p:nvSpPr>
          <p:cNvPr id="194" name="Google Shape;194;g2d9fc654c6b_4_0: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dirty="0"/>
              <a:t>The article has a git repository for the model which consists to models the training model and pre trained model. We decided to start to try running first the pre-trained model. Along the way, we face some challenges.</a:t>
            </a:r>
            <a:endParaRPr sz="1800" dirty="0"/>
          </a:p>
          <a:p>
            <a:pPr marL="0" lvl="0" indent="0" algn="l" rtl="0">
              <a:lnSpc>
                <a:spcPct val="115000"/>
              </a:lnSpc>
              <a:spcBef>
                <a:spcPts val="0"/>
              </a:spcBef>
              <a:spcAft>
                <a:spcPts val="0"/>
              </a:spcAft>
              <a:buClr>
                <a:schemeClr val="dk1"/>
              </a:buClr>
              <a:buSzPts val="1100"/>
              <a:buFont typeface="Arial"/>
              <a:buNone/>
            </a:pPr>
            <a:r>
              <a:rPr lang="en-US" sz="1800" dirty="0"/>
              <a:t>first Certain portions of the code that were written in a "hard-coded" way needed to be modified (file paths, for example) so we spent a lot of time changing lines in the code.</a:t>
            </a:r>
            <a:endParaRPr sz="1800" dirty="0"/>
          </a:p>
          <a:p>
            <a:pPr marL="0" lvl="0" indent="0" algn="l" rtl="0">
              <a:spcBef>
                <a:spcPts val="0"/>
              </a:spcBef>
              <a:spcAft>
                <a:spcPts val="0"/>
              </a:spcAft>
              <a:buClr>
                <a:schemeClr val="dk1"/>
              </a:buClr>
              <a:buFont typeface="Arial"/>
              <a:buNone/>
            </a:pPr>
            <a:r>
              <a:rPr lang="en-US" sz="1800" dirty="0"/>
              <a:t> Secondly</a:t>
            </a:r>
            <a:endParaRPr sz="1800" dirty="0"/>
          </a:p>
          <a:p>
            <a:pPr marL="0" lvl="0" indent="0" algn="l" rtl="0">
              <a:spcBef>
                <a:spcPts val="0"/>
              </a:spcBef>
              <a:spcAft>
                <a:spcPts val="0"/>
              </a:spcAft>
              <a:buClr>
                <a:schemeClr val="dk1"/>
              </a:buClr>
              <a:buFont typeface="Arial"/>
              <a:buNone/>
            </a:pPr>
            <a:r>
              <a:rPr lang="en-US" sz="1800" dirty="0"/>
              <a:t>several of the imported packages in the Python were deprecated or from old</a:t>
            </a:r>
            <a:endParaRPr sz="1800" dirty="0"/>
          </a:p>
          <a:p>
            <a:pPr marL="0" lvl="0" indent="0" algn="l" rtl="0">
              <a:spcBef>
                <a:spcPts val="0"/>
              </a:spcBef>
              <a:spcAft>
                <a:spcPts val="0"/>
              </a:spcAft>
              <a:buClr>
                <a:schemeClr val="dk1"/>
              </a:buClr>
              <a:buFont typeface="Arial"/>
              <a:buNone/>
            </a:pPr>
            <a:r>
              <a:rPr lang="en-US" sz="1800" dirty="0"/>
              <a:t>versions, while Google </a:t>
            </a:r>
            <a:r>
              <a:rPr lang="en-US" sz="1800" dirty="0" err="1"/>
              <a:t>Colab</a:t>
            </a:r>
            <a:r>
              <a:rPr lang="en-US" sz="1800" dirty="0"/>
              <a:t> is using the most recent versions by default</a:t>
            </a:r>
            <a:endParaRPr sz="1800" dirty="0"/>
          </a:p>
          <a:p>
            <a:pPr marL="0" lvl="0" indent="0" algn="l" rtl="0">
              <a:spcBef>
                <a:spcPts val="0"/>
              </a:spcBef>
              <a:spcAft>
                <a:spcPts val="0"/>
              </a:spcAft>
              <a:buClr>
                <a:schemeClr val="dk1"/>
              </a:buClr>
              <a:buFont typeface="Arial"/>
              <a:buNone/>
            </a:pPr>
            <a:r>
              <a:rPr lang="en-US" sz="1800" dirty="0"/>
              <a:t>so we needed to understand deeply the dependencies between the packages and the</a:t>
            </a:r>
            <a:endParaRPr sz="1800" dirty="0"/>
          </a:p>
          <a:p>
            <a:pPr marL="0" lvl="0" indent="0" algn="l" rtl="0">
              <a:lnSpc>
                <a:spcPct val="115000"/>
              </a:lnSpc>
              <a:spcBef>
                <a:spcPts val="0"/>
              </a:spcBef>
              <a:spcAft>
                <a:spcPts val="0"/>
              </a:spcAft>
              <a:buClr>
                <a:schemeClr val="dk1"/>
              </a:buClr>
              <a:buSzPts val="1100"/>
              <a:buFont typeface="Arial"/>
              <a:buNone/>
            </a:pPr>
            <a:r>
              <a:rPr lang="en-US" sz="1800" dirty="0"/>
              <a:t>libraries for fixing this problem.</a:t>
            </a:r>
            <a:endParaRPr sz="1800" dirty="0"/>
          </a:p>
          <a:p>
            <a:pPr marL="0" lvl="0" indent="0" algn="l" rtl="0">
              <a:spcBef>
                <a:spcPts val="0"/>
              </a:spcBef>
              <a:spcAft>
                <a:spcPts val="0"/>
              </a:spcAft>
              <a:buClr>
                <a:schemeClr val="dk1"/>
              </a:buClr>
              <a:buFont typeface="Arial"/>
              <a:buNone/>
            </a:pPr>
            <a:r>
              <a:rPr lang="en-US" sz="1800" dirty="0"/>
              <a:t>the last</a:t>
            </a:r>
            <a:endParaRPr sz="1800" dirty="0"/>
          </a:p>
          <a:p>
            <a:pPr marL="0" lvl="0" indent="0" algn="l" rtl="0">
              <a:spcBef>
                <a:spcPts val="0"/>
              </a:spcBef>
              <a:spcAft>
                <a:spcPts val="0"/>
              </a:spcAft>
              <a:buClr>
                <a:schemeClr val="dk1"/>
              </a:buClr>
              <a:buFont typeface="Arial"/>
              <a:buNone/>
            </a:pPr>
            <a:r>
              <a:rPr lang="en-US" sz="1800" dirty="0"/>
              <a:t>challenge was about the dataset. our project used full homes database and it</a:t>
            </a:r>
            <a:endParaRPr sz="1800" dirty="0"/>
          </a:p>
          <a:p>
            <a:pPr marL="0" lvl="0" indent="0" algn="l" rtl="0">
              <a:spcBef>
                <a:spcPts val="0"/>
              </a:spcBef>
              <a:spcAft>
                <a:spcPts val="0"/>
              </a:spcAft>
              <a:buClr>
                <a:schemeClr val="dk1"/>
              </a:buClr>
              <a:buFont typeface="Arial"/>
              <a:buNone/>
            </a:pPr>
            <a:r>
              <a:rPr lang="en-US" sz="1800" dirty="0"/>
              <a:t>Requires permission to access so we needed to fill application for this and it</a:t>
            </a:r>
            <a:endParaRPr sz="1800" dirty="0"/>
          </a:p>
          <a:p>
            <a:pPr marL="0" lvl="0" indent="0" algn="l" rtl="0">
              <a:lnSpc>
                <a:spcPct val="115000"/>
              </a:lnSpc>
              <a:spcBef>
                <a:spcPts val="0"/>
              </a:spcBef>
              <a:spcAft>
                <a:spcPts val="0"/>
              </a:spcAft>
              <a:buClr>
                <a:schemeClr val="dk1"/>
              </a:buClr>
              <a:buSzPts val="1100"/>
              <a:buFont typeface="Arial"/>
              <a:buNone/>
            </a:pPr>
            <a:r>
              <a:rPr lang="en-US" sz="1800" dirty="0"/>
              <a:t>takes time until we get the permission.</a:t>
            </a:r>
            <a:endParaRPr sz="1800" dirty="0"/>
          </a:p>
          <a:p>
            <a:pPr marL="0" lvl="0" indent="0" algn="l" rtl="0">
              <a:lnSpc>
                <a:spcPct val="115000"/>
              </a:lnSpc>
              <a:spcBef>
                <a:spcPts val="0"/>
              </a:spcBef>
              <a:spcAft>
                <a:spcPts val="0"/>
              </a:spcAft>
              <a:buClr>
                <a:schemeClr val="dk1"/>
              </a:buClr>
              <a:buSzPts val="1100"/>
              <a:buFont typeface="Arial"/>
              <a:buNone/>
            </a:pPr>
            <a:r>
              <a:rPr lang="en-US" sz="1800" dirty="0"/>
              <a:t>After  running this model successfully,  we tried to run the training model .  in this model we also faced challenges that some of them we solved but after spending a lot of time on the pre-trained model we consulted our supervisor and decided that the training model would be a base for the following research and we will dive in the pre-trained model.</a:t>
            </a:r>
            <a:endParaRPr sz="1800" dirty="0"/>
          </a:p>
          <a:p>
            <a:pPr marL="0" lvl="0" indent="0" algn="l" rtl="0">
              <a:spcBef>
                <a:spcPts val="0"/>
              </a:spcBef>
              <a:spcAft>
                <a:spcPts val="0"/>
              </a:spcAft>
              <a:buClr>
                <a:schemeClr val="dk1"/>
              </a:buClr>
              <a:buFont typeface="Arial"/>
              <a:buNone/>
            </a:pPr>
            <a:endParaRPr sz="1800" dirty="0"/>
          </a:p>
        </p:txBody>
      </p:sp>
      <p:sp>
        <p:nvSpPr>
          <p:cNvPr id="203" name="Google Shape;203;p12: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solidFill>
                  <a:srgbClr val="000000"/>
                </a:solidFill>
              </a:rPr>
              <a:t>We have implemented the proposed architecture in </a:t>
            </a:r>
            <a:r>
              <a:rPr lang="en-US" dirty="0" err="1">
                <a:solidFill>
                  <a:srgbClr val="000000"/>
                </a:solidFill>
              </a:rPr>
              <a:t>PyTorch</a:t>
            </a:r>
            <a:r>
              <a:rPr lang="en-US" dirty="0">
                <a:solidFill>
                  <a:srgbClr val="000000"/>
                </a:solidFill>
              </a:rPr>
              <a:t> which is </a:t>
            </a:r>
            <a:r>
              <a:rPr lang="en-US" dirty="0">
                <a:solidFill>
                  <a:srgbClr val="0D0D0D"/>
                </a:solidFill>
                <a:latin typeface="Arial"/>
                <a:ea typeface="Arial"/>
                <a:cs typeface="Arial"/>
                <a:sym typeface="Arial"/>
              </a:rPr>
              <a:t>an open-source deep learning framework </a:t>
            </a:r>
            <a:r>
              <a:rPr lang="en-US" dirty="0">
                <a:solidFill>
                  <a:srgbClr val="000000"/>
                </a:solidFill>
              </a:rPr>
              <a:t> that pr</a:t>
            </a:r>
            <a:r>
              <a:rPr lang="en-US" dirty="0">
                <a:solidFill>
                  <a:srgbClr val="0D0D0D"/>
                </a:solidFill>
                <a:latin typeface="Arial"/>
                <a:ea typeface="Arial"/>
                <a:cs typeface="Arial"/>
                <a:sym typeface="Arial"/>
              </a:rPr>
              <a:t>ovides a flexible and dynamic computational graph structure .</a:t>
            </a:r>
            <a:endParaRPr dirty="0">
              <a:solidFill>
                <a:srgbClr val="000000"/>
              </a:solidFill>
            </a:endParaRPr>
          </a:p>
          <a:p>
            <a:pPr marL="0" lvl="0" indent="0" algn="l" rtl="0">
              <a:spcBef>
                <a:spcPts val="0"/>
              </a:spcBef>
              <a:spcAft>
                <a:spcPts val="0"/>
              </a:spcAft>
              <a:buNone/>
            </a:pPr>
            <a:r>
              <a:rPr lang="en-US" dirty="0">
                <a:solidFill>
                  <a:srgbClr val="000000"/>
                </a:solidFill>
              </a:rPr>
              <a:t>we utilized a workstation with dual Xeon CPUs and dual NVIDIA Titan RTX GPUs. </a:t>
            </a:r>
            <a:r>
              <a:rPr lang="en-US" dirty="0">
                <a:solidFill>
                  <a:srgbClr val="0D0D0D"/>
                </a:solidFill>
                <a:latin typeface="Arial"/>
                <a:ea typeface="Arial"/>
                <a:cs typeface="Arial"/>
                <a:sym typeface="Arial"/>
              </a:rPr>
              <a:t>it provides a powerful and efficient platform for training deep learning models, particularly for tasks requiring high computational power, such as generating realistic images with GANs.</a:t>
            </a:r>
            <a:endParaRPr dirty="0">
              <a:solidFill>
                <a:srgbClr val="000000"/>
              </a:solidFill>
            </a:endParaRPr>
          </a:p>
          <a:p>
            <a:pPr marL="0" lvl="0" indent="0" algn="l" rtl="0">
              <a:spcBef>
                <a:spcPts val="0"/>
              </a:spcBef>
              <a:spcAft>
                <a:spcPts val="0"/>
              </a:spcAft>
              <a:buNone/>
            </a:pPr>
            <a:r>
              <a:rPr lang="en-US" dirty="0">
                <a:solidFill>
                  <a:srgbClr val="000000"/>
                </a:solidFill>
              </a:rPr>
              <a:t>Our model use WGAN with ADAM optimizer with these values and is trained for 200k iterations.</a:t>
            </a:r>
            <a:endParaRPr dirty="0">
              <a:solidFill>
                <a:srgbClr val="000000"/>
              </a:solidFill>
            </a:endParaRPr>
          </a:p>
          <a:p>
            <a:pPr marL="0" lvl="0" indent="0" algn="l" rtl="0">
              <a:spcBef>
                <a:spcPts val="0"/>
              </a:spcBef>
              <a:spcAft>
                <a:spcPts val="0"/>
              </a:spcAft>
              <a:buNone/>
            </a:pPr>
            <a:r>
              <a:rPr lang="en-US" dirty="0">
                <a:solidFill>
                  <a:srgbClr val="000000"/>
                </a:solidFill>
              </a:rPr>
              <a:t> The learning rates of the generator and the discriminator are 0.0001, respectively. The batch size is 32.</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US" dirty="0">
                <a:solidFill>
                  <a:srgbClr val="000000"/>
                </a:solidFill>
              </a:rPr>
              <a:t>opt </a:t>
            </a:r>
            <a:r>
              <a:rPr lang="en-US" dirty="0" err="1">
                <a:solidFill>
                  <a:srgbClr val="000000"/>
                </a:solidFill>
              </a:rPr>
              <a:t>values:Overall</a:t>
            </a:r>
            <a:r>
              <a:rPr lang="en-US" dirty="0">
                <a:solidFill>
                  <a:srgbClr val="000000"/>
                </a:solidFill>
              </a:rPr>
              <a:t>, these values balance between adaptability (through quick updates based on recent gradients) and stability (by smoothing the updates with respect to variance). They are often considered as reasonable defaults and are widely used in deep learning frameworks like </a:t>
            </a:r>
            <a:r>
              <a:rPr lang="en-US" dirty="0" err="1">
                <a:solidFill>
                  <a:srgbClr val="000000"/>
                </a:solidFill>
              </a:rPr>
              <a:t>PyTorch</a:t>
            </a:r>
            <a:r>
              <a:rPr lang="en-US" dirty="0">
                <a:solidFill>
                  <a:srgbClr val="000000"/>
                </a:solidFill>
              </a:rPr>
              <a:t> and TensorFlow.</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lnSpc>
                <a:spcPct val="115000"/>
              </a:lnSpc>
              <a:spcBef>
                <a:spcPts val="1200"/>
              </a:spcBef>
              <a:spcAft>
                <a:spcPts val="0"/>
              </a:spcAft>
              <a:buSzPts val="1100"/>
              <a:buNone/>
            </a:pPr>
            <a:r>
              <a:rPr lang="en-US" sz="1050" dirty="0">
                <a:highlight>
                  <a:srgbClr val="FFFFFF"/>
                </a:highlight>
                <a:latin typeface="Times New Roman"/>
                <a:ea typeface="Times New Roman"/>
                <a:cs typeface="Times New Roman"/>
                <a:sym typeface="Times New Roman"/>
              </a:rPr>
              <a:t>Overall, setting both the generator and discriminator learning rates to \(0.0001\) aims to strike a balance between stability, convergence, and avoiding mode collapse, while also aligning with the properties of the chosen optimizer.</a:t>
            </a:r>
            <a:endParaRPr sz="1050" dirty="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SzPts val="1100"/>
              <a:buNone/>
            </a:pPr>
            <a:r>
              <a:rPr lang="en-US" dirty="0">
                <a:solidFill>
                  <a:srgbClr val="0D0D0D"/>
                </a:solidFill>
                <a:highlight>
                  <a:srgbClr val="FFFFFF"/>
                </a:highlight>
                <a:latin typeface="Times New Roman"/>
                <a:ea typeface="Times New Roman"/>
                <a:cs typeface="Times New Roman"/>
                <a:sym typeface="Times New Roman"/>
              </a:rPr>
              <a:t>Batch size refers to the number of training examples used in one iteration of model training. In deep learning, including with GANs (Generative Adversarial Networks), training data is typically divided into smaller batches to make computations more manageable.</a:t>
            </a:r>
            <a:endParaRPr dirty="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1500"/>
              </a:spcBef>
              <a:spcAft>
                <a:spcPts val="0"/>
              </a:spcAft>
              <a:buSzPts val="1100"/>
              <a:buNone/>
            </a:pPr>
            <a:r>
              <a:rPr lang="en-US" sz="1050" dirty="0">
                <a:highlight>
                  <a:srgbClr val="FFFFFF"/>
                </a:highlight>
                <a:latin typeface="Times New Roman"/>
                <a:ea typeface="Times New Roman"/>
                <a:cs typeface="Times New Roman"/>
                <a:sym typeface="Times New Roman"/>
              </a:rPr>
              <a:t>   - A batch size of 32 has been commonly used and found to work well in many GAN architectures and tasks.</a:t>
            </a:r>
            <a:endParaRPr sz="1050" dirty="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SzPts val="1100"/>
              <a:buNone/>
            </a:pPr>
            <a:r>
              <a:rPr lang="en-US" sz="1050" dirty="0">
                <a:highlight>
                  <a:srgbClr val="FFFFFF"/>
                </a:highlight>
                <a:latin typeface="Times New Roman"/>
                <a:ea typeface="Times New Roman"/>
                <a:cs typeface="Times New Roman"/>
                <a:sym typeface="Times New Roman"/>
              </a:rPr>
              <a:t>   - It has become somewhat of a default choice for GAN training due to its balance between stability and computational efficiency.</a:t>
            </a:r>
            <a:endParaRPr sz="1050" dirty="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SzPts val="1100"/>
              <a:buNone/>
            </a:pPr>
            <a:endParaRPr dirty="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1500"/>
              </a:spcBef>
              <a:spcAft>
                <a:spcPts val="0"/>
              </a:spcAft>
              <a:buSzPts val="1100"/>
              <a:buNone/>
            </a:pPr>
            <a:r>
              <a:rPr lang="en-US" dirty="0" err="1">
                <a:solidFill>
                  <a:srgbClr val="0D0D0D"/>
                </a:solidFill>
                <a:highlight>
                  <a:srgbClr val="FFFFFF"/>
                </a:highlight>
                <a:latin typeface="Arial"/>
                <a:ea typeface="Arial"/>
                <a:cs typeface="Arial"/>
                <a:sym typeface="Arial"/>
              </a:rPr>
              <a:t>PyTorch</a:t>
            </a:r>
            <a:r>
              <a:rPr lang="en-US" dirty="0">
                <a:solidFill>
                  <a:srgbClr val="0D0D0D"/>
                </a:solidFill>
                <a:highlight>
                  <a:srgbClr val="FFFFFF"/>
                </a:highlight>
                <a:latin typeface="Arial"/>
                <a:ea typeface="Arial"/>
                <a:cs typeface="Arial"/>
                <a:sym typeface="Arial"/>
              </a:rPr>
              <a:t> is an open-source deep learning framework primarily developed by Facebook's AI Research lab (FAIR). It provides a flexible and dynamic computational graph structure, making it particularly well-suited for research and experimentation in deep learning.</a:t>
            </a:r>
            <a:endParaRPr dirty="0">
              <a:solidFill>
                <a:srgbClr val="0D0D0D"/>
              </a:solidFill>
              <a:highlight>
                <a:srgbClr val="FFFFFF"/>
              </a:highlight>
              <a:latin typeface="Arial"/>
              <a:ea typeface="Arial"/>
              <a:cs typeface="Arial"/>
              <a:sym typeface="Arial"/>
            </a:endParaRPr>
          </a:p>
          <a:p>
            <a:pPr marL="0" lvl="0" indent="0" algn="l" rtl="0">
              <a:lnSpc>
                <a:spcPct val="115000"/>
              </a:lnSpc>
              <a:spcBef>
                <a:spcPts val="1500"/>
              </a:spcBef>
              <a:spcAft>
                <a:spcPts val="0"/>
              </a:spcAft>
              <a:buSzPts val="1100"/>
              <a:buNone/>
            </a:pPr>
            <a:endParaRPr dirty="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1500"/>
              </a:spcBef>
              <a:spcAft>
                <a:spcPts val="0"/>
              </a:spcAft>
              <a:buClr>
                <a:schemeClr val="dk1"/>
              </a:buClr>
              <a:buSzPts val="1100"/>
              <a:buFont typeface="Arial"/>
              <a:buNone/>
            </a:pPr>
            <a:endParaRPr sz="1050" dirty="0">
              <a:highlight>
                <a:srgbClr val="FFFFFF"/>
              </a:highlight>
              <a:latin typeface="Times New Roman"/>
              <a:ea typeface="Times New Roman"/>
              <a:cs typeface="Times New Roman"/>
              <a:sym typeface="Times New Roman"/>
            </a:endParaRPr>
          </a:p>
          <a:p>
            <a:pPr marL="0" lvl="0" indent="0" algn="l" rtl="0">
              <a:spcBef>
                <a:spcPts val="500"/>
              </a:spcBef>
              <a:spcAft>
                <a:spcPts val="0"/>
              </a:spcAft>
              <a:buNone/>
            </a:pPr>
            <a:endParaRPr dirty="0">
              <a:solidFill>
                <a:srgbClr val="000000"/>
              </a:solidFill>
            </a:endParaRPr>
          </a:p>
          <a:p>
            <a:pPr marL="0" lvl="0" indent="0" algn="l" rtl="0">
              <a:spcBef>
                <a:spcPts val="800"/>
              </a:spcBef>
              <a:spcAft>
                <a:spcPts val="0"/>
              </a:spcAft>
              <a:buNone/>
            </a:pPr>
            <a:endParaRPr sz="1200" dirty="0">
              <a:latin typeface="Calibri"/>
              <a:ea typeface="Calibri"/>
              <a:cs typeface="Calibri"/>
              <a:sym typeface="Calibri"/>
            </a:endParaRPr>
          </a:p>
          <a:p>
            <a:pPr marL="0" lvl="0" indent="0" algn="l" rtl="0">
              <a:spcBef>
                <a:spcPts val="800"/>
              </a:spcBef>
              <a:spcAft>
                <a:spcPts val="0"/>
              </a:spcAft>
              <a:buNone/>
            </a:pPr>
            <a:endParaRPr sz="1200" dirty="0">
              <a:latin typeface="Calibri"/>
              <a:ea typeface="Calibri"/>
              <a:cs typeface="Calibri"/>
              <a:sym typeface="Calibri"/>
            </a:endParaRPr>
          </a:p>
          <a:p>
            <a:pPr marL="0" lvl="0" indent="0" algn="l" rtl="0">
              <a:spcBef>
                <a:spcPts val="800"/>
              </a:spcBef>
              <a:spcAft>
                <a:spcPts val="0"/>
              </a:spcAft>
              <a:buNone/>
            </a:pPr>
            <a:endParaRPr sz="1600" dirty="0">
              <a:solidFill>
                <a:srgbClr val="292929"/>
              </a:solidFill>
              <a:latin typeface="Calibri"/>
              <a:ea typeface="Calibri"/>
              <a:cs typeface="Calibri"/>
              <a:sym typeface="Calibri"/>
            </a:endParaRPr>
          </a:p>
          <a:p>
            <a:pPr marL="0" lvl="0" indent="0" algn="l" rtl="1">
              <a:spcBef>
                <a:spcPts val="800"/>
              </a:spcBef>
              <a:spcAft>
                <a:spcPts val="0"/>
              </a:spcAft>
              <a:buNone/>
            </a:pPr>
            <a:endParaRPr dirty="0">
              <a:solidFill>
                <a:srgbClr val="292929"/>
              </a:solidFill>
              <a:latin typeface="Calibri"/>
              <a:ea typeface="Calibri"/>
              <a:cs typeface="Calibri"/>
              <a:sym typeface="Calibri"/>
            </a:endParaRPr>
          </a:p>
          <a:p>
            <a:pPr marL="0" lvl="0" indent="0" algn="l" rtl="1">
              <a:spcBef>
                <a:spcPts val="0"/>
              </a:spcBef>
              <a:spcAft>
                <a:spcPts val="0"/>
              </a:spcAft>
              <a:buNone/>
            </a:pPr>
            <a:endParaRPr sz="1600" dirty="0">
              <a:latin typeface="Calibri"/>
              <a:ea typeface="Calibri"/>
              <a:cs typeface="Calibri"/>
              <a:sym typeface="Calibri"/>
            </a:endParaRPr>
          </a:p>
          <a:p>
            <a:pPr marL="457200" lvl="1" indent="0" algn="r" rtl="1">
              <a:spcBef>
                <a:spcPts val="0"/>
              </a:spcBef>
              <a:spcAft>
                <a:spcPts val="0"/>
              </a:spcAft>
              <a:buNone/>
            </a:pPr>
            <a:endParaRPr dirty="0"/>
          </a:p>
        </p:txBody>
      </p:sp>
      <p:sp>
        <p:nvSpPr>
          <p:cNvPr id="233" name="Google Shape;233;p14: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1">
              <a:spcBef>
                <a:spcPts val="0"/>
              </a:spcBef>
              <a:spcAft>
                <a:spcPts val="0"/>
              </a:spcAft>
              <a:buClr>
                <a:srgbClr val="292929"/>
              </a:buClr>
              <a:buSzPts val="1200"/>
              <a:buFont typeface="Calibri"/>
              <a:buNone/>
            </a:pPr>
            <a:r>
              <a:rPr lang="en-US" sz="1200">
                <a:solidFill>
                  <a:srgbClr val="292929"/>
                </a:solidFill>
                <a:latin typeface="Calibri"/>
                <a:ea typeface="Calibri"/>
                <a:cs typeface="Calibri"/>
                <a:sym typeface="Calibri"/>
              </a:rPr>
              <a:t>A few preprocessing steps are applied to these raw RGB images before they are used by the model.</a:t>
            </a:r>
            <a:endParaRPr sz="1200">
              <a:solidFill>
                <a:srgbClr val="292929"/>
              </a:solidFill>
              <a:latin typeface="Calibri"/>
              <a:ea typeface="Calibri"/>
              <a:cs typeface="Calibri"/>
              <a:sym typeface="Calibri"/>
            </a:endParaRPr>
          </a:p>
          <a:p>
            <a:pPr marL="0" lvl="0" indent="0" algn="l" rtl="1">
              <a:spcBef>
                <a:spcPts val="0"/>
              </a:spcBef>
              <a:spcAft>
                <a:spcPts val="0"/>
              </a:spcAft>
              <a:buClr>
                <a:srgbClr val="292929"/>
              </a:buClr>
              <a:buSzPts val="1200"/>
              <a:buFont typeface="Calibri"/>
              <a:buNone/>
            </a:pPr>
            <a:r>
              <a:rPr lang="en-US" sz="1200">
                <a:solidFill>
                  <a:srgbClr val="292929"/>
                </a:solidFill>
                <a:latin typeface="Calibri"/>
                <a:ea typeface="Calibri"/>
                <a:cs typeface="Calibri"/>
                <a:sym typeface="Calibri"/>
              </a:rPr>
              <a:t>The first step is to uniformly rescale all floorplan images to fit inside the 256x256 resolution.</a:t>
            </a:r>
            <a:endParaRPr/>
          </a:p>
          <a:p>
            <a:pPr marL="0" lvl="0" indent="0" algn="l" rtl="1">
              <a:spcBef>
                <a:spcPts val="0"/>
              </a:spcBef>
              <a:spcAft>
                <a:spcPts val="0"/>
              </a:spcAft>
              <a:buClr>
                <a:srgbClr val="292929"/>
              </a:buClr>
              <a:buSzPts val="1200"/>
              <a:buFont typeface="Calibri"/>
              <a:buNone/>
            </a:pPr>
            <a:r>
              <a:rPr lang="en-US" sz="1200">
                <a:solidFill>
                  <a:srgbClr val="292929"/>
                </a:solidFill>
                <a:latin typeface="Calibri"/>
                <a:ea typeface="Calibri"/>
                <a:cs typeface="Calibri"/>
                <a:sym typeface="Calibri"/>
              </a:rPr>
              <a:t> After this rescaling, a vectorized version of the floorplan is created. This is done by a floorplan vectorization algorithm.</a:t>
            </a:r>
            <a:endParaRPr/>
          </a:p>
          <a:p>
            <a:pPr marL="0" lvl="0" indent="0" algn="l" rtl="1">
              <a:spcBef>
                <a:spcPts val="0"/>
              </a:spcBef>
              <a:spcAft>
                <a:spcPts val="0"/>
              </a:spcAft>
              <a:buClr>
                <a:srgbClr val="292929"/>
              </a:buClr>
              <a:buSzPts val="1200"/>
              <a:buFont typeface="Calibri"/>
              <a:buNone/>
            </a:pPr>
            <a:r>
              <a:rPr lang="en-US" sz="1200">
                <a:solidFill>
                  <a:srgbClr val="292929"/>
                </a:solidFill>
                <a:latin typeface="Calibri"/>
                <a:ea typeface="Calibri"/>
                <a:cs typeface="Calibri"/>
                <a:sym typeface="Calibri"/>
              </a:rPr>
              <a:t> The last step is to convert this vectorized floorplain to in a bubble diagram. The bubble diagram is used as input for the model.</a:t>
            </a:r>
            <a:endParaRPr sz="1200">
              <a:latin typeface="Calibri"/>
              <a:ea typeface="Calibri"/>
              <a:cs typeface="Calibri"/>
              <a:sym typeface="Calibri"/>
            </a:endParaRPr>
          </a:p>
          <a:p>
            <a:pPr marL="457200" lvl="1" indent="0" algn="r" rtl="1">
              <a:spcBef>
                <a:spcPts val="0"/>
              </a:spcBef>
              <a:spcAft>
                <a:spcPts val="0"/>
              </a:spcAft>
              <a:buNone/>
            </a:pPr>
            <a:endParaRPr/>
          </a:p>
        </p:txBody>
      </p:sp>
      <p:sp>
        <p:nvSpPr>
          <p:cNvPr id="243" name="Google Shape;243;p15: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1">
              <a:spcBef>
                <a:spcPts val="0"/>
              </a:spcBef>
              <a:spcAft>
                <a:spcPts val="0"/>
              </a:spcAft>
              <a:buClr>
                <a:schemeClr val="dk1"/>
              </a:buClr>
              <a:buSzPts val="1200"/>
              <a:buFont typeface="Calibri"/>
              <a:buNone/>
            </a:pPr>
            <a:r>
              <a:rPr lang="en-US"/>
              <a:t>we use  </a:t>
            </a:r>
            <a:r>
              <a:rPr lang="en-US" b="0" i="0">
                <a:solidFill>
                  <a:srgbClr val="374151"/>
                </a:solidFill>
                <a:latin typeface="Arial"/>
                <a:ea typeface="Arial"/>
                <a:cs typeface="Arial"/>
                <a:sym typeface="Arial"/>
              </a:rPr>
              <a:t>"Raster-to-Vector" (RtV) method To construct a vectorized floorplan from an RGB image .</a:t>
            </a:r>
            <a:endParaRPr/>
          </a:p>
          <a:p>
            <a:pPr marL="0" lvl="0" indent="0" algn="l" rtl="1">
              <a:spcBef>
                <a:spcPts val="0"/>
              </a:spcBef>
              <a:spcAft>
                <a:spcPts val="0"/>
              </a:spcAft>
              <a:buClr>
                <a:srgbClr val="374151"/>
              </a:buClr>
              <a:buSzPts val="1200"/>
              <a:buFont typeface="Calibri"/>
              <a:buNone/>
            </a:pPr>
            <a:r>
              <a:rPr lang="en-US" b="0" i="0">
                <a:solidFill>
                  <a:srgbClr val="374151"/>
                </a:solidFill>
                <a:latin typeface="Arial"/>
                <a:ea typeface="Arial"/>
                <a:cs typeface="Arial"/>
                <a:sym typeface="Arial"/>
              </a:rPr>
              <a:t>this method consists of several steps:</a:t>
            </a:r>
            <a:endParaRPr/>
          </a:p>
          <a:p>
            <a:pPr marL="0" lvl="0" indent="0" algn="l" rtl="1">
              <a:spcBef>
                <a:spcPts val="0"/>
              </a:spcBef>
              <a:spcAft>
                <a:spcPts val="0"/>
              </a:spcAft>
              <a:buClr>
                <a:srgbClr val="292929"/>
              </a:buClr>
              <a:buSzPts val="1600"/>
              <a:buFont typeface="Calibri"/>
              <a:buNone/>
            </a:pPr>
            <a:r>
              <a:rPr lang="en-US" sz="1600">
                <a:solidFill>
                  <a:srgbClr val="292929"/>
                </a:solidFill>
                <a:latin typeface="Calibri"/>
                <a:ea typeface="Calibri"/>
                <a:cs typeface="Calibri"/>
                <a:sym typeface="Calibri"/>
              </a:rPr>
              <a:t>1.T</a:t>
            </a:r>
            <a:r>
              <a:rPr lang="en-US" b="0" i="0">
                <a:solidFill>
                  <a:srgbClr val="374151"/>
                </a:solidFill>
                <a:latin typeface="Arial"/>
                <a:ea typeface="Arial"/>
                <a:cs typeface="Arial"/>
                <a:sym typeface="Arial"/>
              </a:rPr>
              <a:t>he RGB floorplan image is fed into the CNN, which produces two outputs:</a:t>
            </a:r>
            <a:endParaRPr/>
          </a:p>
          <a:p>
            <a:pPr marL="457200" lvl="1" indent="0" algn="l" rtl="1">
              <a:spcBef>
                <a:spcPts val="0"/>
              </a:spcBef>
              <a:spcAft>
                <a:spcPts val="0"/>
              </a:spcAft>
              <a:buClr>
                <a:srgbClr val="374151"/>
              </a:buClr>
              <a:buSzPts val="1200"/>
              <a:buFont typeface="Calibri"/>
              <a:buNone/>
            </a:pPr>
            <a:r>
              <a:rPr lang="en-US" b="0" i="0">
                <a:solidFill>
                  <a:srgbClr val="374151"/>
                </a:solidFill>
                <a:latin typeface="Arial"/>
                <a:ea typeface="Arial"/>
                <a:cs typeface="Arial"/>
                <a:sym typeface="Arial"/>
              </a:rPr>
              <a:t>Wall junctions: These are the corners and intersections of walls in the floorplan.</a:t>
            </a:r>
            <a:endParaRPr/>
          </a:p>
          <a:p>
            <a:pPr marL="457200" lvl="1" indent="0" algn="l" rtl="1">
              <a:spcBef>
                <a:spcPts val="0"/>
              </a:spcBef>
              <a:spcAft>
                <a:spcPts val="0"/>
              </a:spcAft>
              <a:buClr>
                <a:srgbClr val="374151"/>
              </a:buClr>
              <a:buSzPts val="1200"/>
              <a:buFont typeface="Calibri"/>
              <a:buNone/>
            </a:pPr>
            <a:r>
              <a:rPr lang="en-US" b="0" i="0">
                <a:solidFill>
                  <a:srgbClr val="374151"/>
                </a:solidFill>
                <a:latin typeface="Arial"/>
                <a:ea typeface="Arial"/>
                <a:cs typeface="Arial"/>
                <a:sym typeface="Arial"/>
              </a:rPr>
              <a:t>Room classification scores: These scores determine the type of each area in the floorplan, like bedroom, kitchen, etc.</a:t>
            </a:r>
            <a:endParaRPr/>
          </a:p>
          <a:p>
            <a:pPr marL="457200" lvl="1" indent="0" algn="l" rtl="1">
              <a:spcBef>
                <a:spcPts val="0"/>
              </a:spcBef>
              <a:spcAft>
                <a:spcPts val="0"/>
              </a:spcAft>
              <a:buClr>
                <a:schemeClr val="dk1"/>
              </a:buClr>
              <a:buSzPts val="1200"/>
              <a:buFont typeface="Calibri"/>
              <a:buNone/>
            </a:pPr>
            <a:endParaRPr b="0" i="0">
              <a:solidFill>
                <a:srgbClr val="374151"/>
              </a:solidFill>
              <a:latin typeface="Arial"/>
              <a:ea typeface="Arial"/>
              <a:cs typeface="Arial"/>
              <a:sym typeface="Arial"/>
            </a:endParaRPr>
          </a:p>
          <a:p>
            <a:pPr marL="0" lvl="0" indent="0" algn="l" rtl="1">
              <a:spcBef>
                <a:spcPts val="0"/>
              </a:spcBef>
              <a:spcAft>
                <a:spcPts val="0"/>
              </a:spcAft>
              <a:buClr>
                <a:srgbClr val="374151"/>
              </a:buClr>
              <a:buSzPts val="1200"/>
              <a:buFont typeface="Calibri"/>
              <a:buNone/>
            </a:pPr>
            <a:r>
              <a:rPr lang="en-US" b="0" i="0">
                <a:solidFill>
                  <a:srgbClr val="374151"/>
                </a:solidFill>
                <a:latin typeface="Arial"/>
                <a:ea typeface="Arial"/>
                <a:cs typeface="Arial"/>
                <a:sym typeface="Arial"/>
              </a:rPr>
              <a:t>2: Another step involves using a algorithm called Integer Programming. It takes the wall junctions from the previous step and generates a set of "primitives.“</a:t>
            </a:r>
            <a:endParaRPr/>
          </a:p>
          <a:p>
            <a:pPr marL="0" lvl="0" indent="0" algn="l" rtl="1">
              <a:spcBef>
                <a:spcPts val="0"/>
              </a:spcBef>
              <a:spcAft>
                <a:spcPts val="0"/>
              </a:spcAft>
              <a:buClr>
                <a:srgbClr val="374151"/>
              </a:buClr>
              <a:buSzPts val="1200"/>
              <a:buFont typeface="Calibri"/>
              <a:buNone/>
            </a:pPr>
            <a:r>
              <a:rPr lang="en-US" b="0" i="0">
                <a:solidFill>
                  <a:srgbClr val="374151"/>
                </a:solidFill>
                <a:latin typeface="Arial"/>
                <a:ea typeface="Arial"/>
                <a:cs typeface="Arial"/>
                <a:sym typeface="Arial"/>
              </a:rPr>
              <a:t> These primitives represent important structures like walls, doors, and bathtubs.</a:t>
            </a:r>
            <a:endParaRPr/>
          </a:p>
          <a:p>
            <a:pPr marL="0" lvl="0" indent="0" algn="l" rtl="1">
              <a:spcBef>
                <a:spcPts val="0"/>
              </a:spcBef>
              <a:spcAft>
                <a:spcPts val="0"/>
              </a:spcAft>
              <a:buClr>
                <a:srgbClr val="374151"/>
              </a:buClr>
              <a:buSzPts val="1200"/>
              <a:buFont typeface="Calibri"/>
              <a:buNone/>
            </a:pPr>
            <a:r>
              <a:rPr lang="en-US" b="0" i="0">
                <a:solidFill>
                  <a:srgbClr val="374151"/>
                </a:solidFill>
                <a:latin typeface="Arial"/>
                <a:ea typeface="Arial"/>
                <a:cs typeface="Arial"/>
                <a:sym typeface="Arial"/>
              </a:rPr>
              <a:t> Integer Programming makes sure that the floorplan follows certain rules, like rooms being enclosed by walls and no holes except for doors.</a:t>
            </a:r>
            <a:endParaRPr/>
          </a:p>
          <a:p>
            <a:pPr marL="0" lvl="0" indent="0" algn="l" rtl="1">
              <a:spcBef>
                <a:spcPts val="0"/>
              </a:spcBef>
              <a:spcAft>
                <a:spcPts val="0"/>
              </a:spcAft>
              <a:buClr>
                <a:schemeClr val="dk1"/>
              </a:buClr>
              <a:buSzPts val="1200"/>
              <a:buFont typeface="Calibri"/>
              <a:buNone/>
            </a:pPr>
            <a:endParaRPr b="0" i="0">
              <a:solidFill>
                <a:srgbClr val="374151"/>
              </a:solidFill>
              <a:latin typeface="Arial"/>
              <a:ea typeface="Arial"/>
              <a:cs typeface="Arial"/>
              <a:sym typeface="Arial"/>
            </a:endParaRPr>
          </a:p>
          <a:p>
            <a:pPr marL="0" lvl="0" indent="0" algn="l" rtl="1">
              <a:spcBef>
                <a:spcPts val="0"/>
              </a:spcBef>
              <a:spcAft>
                <a:spcPts val="0"/>
              </a:spcAft>
              <a:buClr>
                <a:srgbClr val="374151"/>
              </a:buClr>
              <a:buSzPts val="1200"/>
              <a:buFont typeface="Calibri"/>
              <a:buNone/>
            </a:pPr>
            <a:r>
              <a:rPr lang="en-US" b="0" i="0">
                <a:solidFill>
                  <a:srgbClr val="374151"/>
                </a:solidFill>
                <a:latin typeface="Arial"/>
                <a:ea typeface="Arial"/>
                <a:cs typeface="Arial"/>
                <a:sym typeface="Arial"/>
              </a:rPr>
              <a:t>Post Processing: The last step is post-processing. </a:t>
            </a:r>
            <a:endParaRPr/>
          </a:p>
          <a:p>
            <a:pPr marL="0" lvl="0" indent="0" algn="l" rtl="1">
              <a:spcBef>
                <a:spcPts val="0"/>
              </a:spcBef>
              <a:spcAft>
                <a:spcPts val="0"/>
              </a:spcAft>
              <a:buClr>
                <a:srgbClr val="374151"/>
              </a:buClr>
              <a:buSzPts val="1200"/>
              <a:buFont typeface="Calibri"/>
              <a:buNone/>
            </a:pPr>
            <a:r>
              <a:rPr lang="en-US" b="0" i="0">
                <a:solidFill>
                  <a:srgbClr val="374151"/>
                </a:solidFill>
                <a:latin typeface="Arial"/>
                <a:ea typeface="Arial"/>
                <a:cs typeface="Arial"/>
                <a:sym typeface="Arial"/>
              </a:rPr>
              <a:t>Here, the generated primitives and room classification scores are combined to create the final vectorized floorplan representation.</a:t>
            </a:r>
            <a:endParaRPr/>
          </a:p>
          <a:p>
            <a:pPr marL="0" lvl="0" indent="0" algn="l" rtl="1">
              <a:spcBef>
                <a:spcPts val="0"/>
              </a:spcBef>
              <a:spcAft>
                <a:spcPts val="0"/>
              </a:spcAft>
              <a:buClr>
                <a:schemeClr val="dk1"/>
              </a:buClr>
              <a:buSzPts val="1200"/>
              <a:buFont typeface="Calibri"/>
              <a:buNone/>
            </a:pPr>
            <a:endParaRPr/>
          </a:p>
          <a:p>
            <a:pPr marL="457200" lvl="1" indent="0" algn="r" rtl="1">
              <a:spcBef>
                <a:spcPts val="0"/>
              </a:spcBef>
              <a:spcAft>
                <a:spcPts val="0"/>
              </a:spcAft>
              <a:buClr>
                <a:schemeClr val="dk1"/>
              </a:buClr>
              <a:buSzPts val="1200"/>
              <a:buFont typeface="Calibri"/>
              <a:buNone/>
            </a:pPr>
            <a:endParaRPr/>
          </a:p>
        </p:txBody>
      </p:sp>
      <p:sp>
        <p:nvSpPr>
          <p:cNvPr id="253" name="Google Shape;253;p17: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1">
              <a:spcBef>
                <a:spcPts val="0"/>
              </a:spcBef>
              <a:spcAft>
                <a:spcPts val="0"/>
              </a:spcAft>
              <a:buNone/>
            </a:pPr>
            <a:endParaRPr/>
          </a:p>
          <a:p>
            <a:pPr marL="457200" lvl="1" indent="0" algn="r" rtl="1">
              <a:spcBef>
                <a:spcPts val="0"/>
              </a:spcBef>
              <a:spcAft>
                <a:spcPts val="0"/>
              </a:spcAft>
              <a:buNone/>
            </a:pPr>
            <a:endParaRPr/>
          </a:p>
        </p:txBody>
      </p:sp>
      <p:sp>
        <p:nvSpPr>
          <p:cNvPr id="263" name="Google Shape;263;p18: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1" indent="0" algn="r" rtl="1">
              <a:spcBef>
                <a:spcPts val="0"/>
              </a:spcBef>
              <a:spcAft>
                <a:spcPts val="0"/>
              </a:spcAft>
              <a:buNone/>
            </a:pPr>
            <a:r>
              <a:rPr lang="en-US"/>
              <a:t>פה בהתחלה צריך להכניס שאנחנו בשלב זה כבר משתמשים בדאטהסט שהוא בצורת וקטוריזציה </a:t>
            </a:r>
            <a:endParaRPr/>
          </a:p>
        </p:txBody>
      </p:sp>
      <p:sp>
        <p:nvSpPr>
          <p:cNvPr id="272" name="Google Shape;272;p13: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d9fc654c6b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2d9fc654c6b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1" indent="0" algn="r" rtl="1">
              <a:spcBef>
                <a:spcPts val="0"/>
              </a:spcBef>
              <a:spcAft>
                <a:spcPts val="0"/>
              </a:spcAft>
              <a:buNone/>
            </a:pPr>
            <a:r>
              <a:rPr lang="en-US"/>
              <a:t>פה בהתחלה צריך להכניס שאנחנו בשלב זה כבר משתמשים בדאטהסט שהוא בצורת וקטוריזציה </a:t>
            </a:r>
            <a:endParaRPr/>
          </a:p>
        </p:txBody>
      </p:sp>
      <p:sp>
        <p:nvSpPr>
          <p:cNvPr id="281" name="Google Shape;281;g2d9fc654c6b_2_0: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d9fc654c6b_2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2d9fc654c6b_2_1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1" indent="0" algn="r" rtl="1">
              <a:spcBef>
                <a:spcPts val="0"/>
              </a:spcBef>
              <a:spcAft>
                <a:spcPts val="0"/>
              </a:spcAft>
              <a:buNone/>
            </a:pPr>
            <a:r>
              <a:rPr lang="en-US"/>
              <a:t>פה בהתחלה צריך להכניס שאנחנו בשלב זה כבר משתמשים בדאטהסט שהוא בצורת וקטוריזציה </a:t>
            </a:r>
            <a:endParaRPr/>
          </a:p>
        </p:txBody>
      </p:sp>
      <p:sp>
        <p:nvSpPr>
          <p:cNvPr id="309" name="Google Shape;309;g2d9fc654c6b_2_12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1">
              <a:spcBef>
                <a:spcPts val="0"/>
              </a:spcBef>
              <a:spcAft>
                <a:spcPts val="0"/>
              </a:spcAft>
              <a:buNone/>
            </a:pPr>
            <a:endParaRPr sz="1800"/>
          </a:p>
        </p:txBody>
      </p:sp>
      <p:sp>
        <p:nvSpPr>
          <p:cNvPr id="99" name="Google Shape;99;p2: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d9fc654c6b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2d9fc654c6b_2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1" indent="0" algn="r" rtl="1">
              <a:spcBef>
                <a:spcPts val="0"/>
              </a:spcBef>
              <a:spcAft>
                <a:spcPts val="0"/>
              </a:spcAft>
              <a:buNone/>
            </a:pPr>
            <a:r>
              <a:rPr lang="en-US"/>
              <a:t>פה בהתחלה צריך להכניס שאנחנו בשלב זה כבר משתמשים בדאטהסט שהוא בצורת וקטוריזציה </a:t>
            </a:r>
            <a:endParaRPr/>
          </a:p>
        </p:txBody>
      </p:sp>
      <p:sp>
        <p:nvSpPr>
          <p:cNvPr id="347" name="Google Shape;347;g2d9fc654c6b_2_49: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1" indent="0" algn="r" rtl="1">
              <a:lnSpc>
                <a:spcPct val="100000"/>
              </a:lnSpc>
              <a:spcBef>
                <a:spcPts val="0"/>
              </a:spcBef>
              <a:spcAft>
                <a:spcPts val="0"/>
              </a:spcAft>
              <a:buClr>
                <a:schemeClr val="dk1"/>
              </a:buClr>
              <a:buSzPts val="1200"/>
              <a:buFont typeface="Calibri"/>
              <a:buNone/>
            </a:pPr>
            <a:endParaRPr/>
          </a:p>
          <a:p>
            <a:pPr marL="457200" lvl="1" indent="0" algn="r" rtl="1">
              <a:spcBef>
                <a:spcPts val="0"/>
              </a:spcBef>
              <a:spcAft>
                <a:spcPts val="0"/>
              </a:spcAft>
              <a:buNone/>
            </a:pPr>
            <a:endParaRPr/>
          </a:p>
        </p:txBody>
      </p:sp>
      <p:sp>
        <p:nvSpPr>
          <p:cNvPr id="384" name="Google Shape;384;p24: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1" indent="0" algn="r" rtl="1">
              <a:spcBef>
                <a:spcPts val="0"/>
              </a:spcBef>
              <a:spcAft>
                <a:spcPts val="0"/>
              </a:spcAft>
              <a:buNone/>
            </a:pPr>
            <a:endParaRPr/>
          </a:p>
        </p:txBody>
      </p:sp>
      <p:sp>
        <p:nvSpPr>
          <p:cNvPr id="394" name="Google Shape;394;p25: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1" indent="0" algn="r" rtl="1">
              <a:spcBef>
                <a:spcPts val="0"/>
              </a:spcBef>
              <a:spcAft>
                <a:spcPts val="0"/>
              </a:spcAft>
              <a:buNone/>
            </a:pPr>
            <a:endParaRPr/>
          </a:p>
        </p:txBody>
      </p:sp>
      <p:sp>
        <p:nvSpPr>
          <p:cNvPr id="403" name="Google Shape;403;p26: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None/>
            </a:pPr>
            <a:r>
              <a:rPr lang="en-US"/>
              <a:t>It is apparent that the intended tests require a gui; however, as we ultimately ran a pre-trained model rather than training model, we were unable to construct the desired GUI for these tests, and new tests were carried out in a different way, adapted to a pre-trained model.</a:t>
            </a:r>
            <a:endParaRPr/>
          </a:p>
        </p:txBody>
      </p:sp>
      <p:sp>
        <p:nvSpPr>
          <p:cNvPr id="412" name="Google Shape;412;p27: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1" indent="0" algn="r" rtl="1">
              <a:spcBef>
                <a:spcPts val="0"/>
              </a:spcBef>
              <a:spcAft>
                <a:spcPts val="0"/>
              </a:spcAft>
              <a:buNone/>
            </a:pPr>
            <a:endParaRPr/>
          </a:p>
        </p:txBody>
      </p:sp>
      <p:sp>
        <p:nvSpPr>
          <p:cNvPr id="422" name="Google Shape;422;p28: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d27219eb53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g2d27219eb53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1" indent="0" algn="r" rtl="1">
              <a:spcBef>
                <a:spcPts val="0"/>
              </a:spcBef>
              <a:spcAft>
                <a:spcPts val="0"/>
              </a:spcAft>
              <a:buNone/>
            </a:pPr>
            <a:endParaRPr/>
          </a:p>
        </p:txBody>
      </p:sp>
      <p:sp>
        <p:nvSpPr>
          <p:cNvPr id="431" name="Google Shape;431;g2d27219eb53_0_50: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d9fc654c6b_2_1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g2d9fc654c6b_2_1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1" indent="0" algn="r" rtl="1">
              <a:spcBef>
                <a:spcPts val="0"/>
              </a:spcBef>
              <a:spcAft>
                <a:spcPts val="0"/>
              </a:spcAft>
              <a:buNone/>
            </a:pPr>
            <a:endParaRPr/>
          </a:p>
        </p:txBody>
      </p:sp>
      <p:sp>
        <p:nvSpPr>
          <p:cNvPr id="441" name="Google Shape;441;g2d9fc654c6b_2_188: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d9fc654c6b_2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g2d9fc654c6b_2_2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1" indent="0" algn="r" rtl="1">
              <a:spcBef>
                <a:spcPts val="0"/>
              </a:spcBef>
              <a:spcAft>
                <a:spcPts val="0"/>
              </a:spcAft>
              <a:buNone/>
            </a:pPr>
            <a:endParaRPr/>
          </a:p>
        </p:txBody>
      </p:sp>
      <p:sp>
        <p:nvSpPr>
          <p:cNvPr id="451" name="Google Shape;451;g2d9fc654c6b_2_200: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1" indent="0" algn="r" rtl="1">
              <a:spcBef>
                <a:spcPts val="0"/>
              </a:spcBef>
              <a:spcAft>
                <a:spcPts val="0"/>
              </a:spcAft>
              <a:buNone/>
            </a:pPr>
            <a:endParaRPr/>
          </a:p>
        </p:txBody>
      </p:sp>
      <p:sp>
        <p:nvSpPr>
          <p:cNvPr id="461" name="Google Shape;461;p29: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lvl="0" indent="-285750" algn="l" rtl="1">
              <a:spcBef>
                <a:spcPts val="0"/>
              </a:spcBef>
              <a:spcAft>
                <a:spcPts val="0"/>
              </a:spcAft>
              <a:buClr>
                <a:schemeClr val="dk1"/>
              </a:buClr>
              <a:buSzPts val="1800"/>
              <a:buFont typeface="Arial"/>
              <a:buChar char="•"/>
            </a:pPr>
            <a:r>
              <a:rPr lang="en-US" sz="1800"/>
              <a:t>The architect create ‘bubble diagrams’(by using considerations like: the types of rooms, the number of rooms, and of course, which rooms should be near to each other. </a:t>
            </a:r>
            <a:endParaRPr/>
          </a:p>
          <a:p>
            <a:pPr marL="0" lvl="0" indent="0" algn="r" rtl="1">
              <a:spcBef>
                <a:spcPts val="0"/>
              </a:spcBef>
              <a:spcAft>
                <a:spcPts val="0"/>
              </a:spcAft>
              <a:buNone/>
            </a:pPr>
            <a:endParaRPr sz="2800"/>
          </a:p>
          <a:p>
            <a:pPr marL="0" lvl="0" indent="0" algn="l" rtl="1">
              <a:spcBef>
                <a:spcPts val="0"/>
              </a:spcBef>
              <a:spcAft>
                <a:spcPts val="0"/>
              </a:spcAft>
              <a:buNone/>
            </a:pPr>
            <a:endParaRPr sz="1800"/>
          </a:p>
          <a:p>
            <a:pPr marL="0" lvl="0" indent="0" algn="l" rtl="1">
              <a:spcBef>
                <a:spcPts val="0"/>
              </a:spcBef>
              <a:spcAft>
                <a:spcPts val="0"/>
              </a:spcAft>
              <a:buNone/>
            </a:pPr>
            <a:endParaRPr sz="1800"/>
          </a:p>
        </p:txBody>
      </p:sp>
      <p:sp>
        <p:nvSpPr>
          <p:cNvPr id="112" name="Google Shape;112;p3: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1">
              <a:lnSpc>
                <a:spcPct val="100000"/>
              </a:lnSpc>
              <a:spcBef>
                <a:spcPts val="0"/>
              </a:spcBef>
              <a:spcAft>
                <a:spcPts val="0"/>
              </a:spcAft>
              <a:buClr>
                <a:srgbClr val="292929"/>
              </a:buClr>
              <a:buSzPts val="1200"/>
              <a:buFont typeface="Calibri"/>
              <a:buNone/>
            </a:pPr>
            <a:r>
              <a:rPr lang="en-US" sz="1200">
                <a:solidFill>
                  <a:srgbClr val="292929"/>
                </a:solidFill>
                <a:latin typeface="Calibri"/>
                <a:ea typeface="Calibri"/>
                <a:cs typeface="Calibri"/>
                <a:sym typeface="Calibri"/>
              </a:rPr>
              <a:t>.  </a:t>
            </a:r>
            <a:r>
              <a:rPr lang="en-US">
                <a:solidFill>
                  <a:srgbClr val="292929"/>
                </a:solidFill>
              </a:rPr>
              <a:t>we can efficiently resolve this with gan by develop a gan that take into account architectural  constrained as a graph  as input and producing a set of axis aligned bounding boxes of rooms.</a:t>
            </a:r>
            <a:r>
              <a:rPr lang="en-US" sz="1200">
                <a:solidFill>
                  <a:srgbClr val="292929"/>
                </a:solidFill>
                <a:latin typeface="Calibri"/>
                <a:ea typeface="Calibri"/>
                <a:cs typeface="Calibri"/>
                <a:sym typeface="Calibri"/>
              </a:rPr>
              <a:t>In this graph, each room is represented as a node and the type of room is embedded as node information.</a:t>
            </a:r>
            <a:endParaRPr/>
          </a:p>
          <a:p>
            <a:pPr marL="0" marR="0" lvl="0" indent="0" algn="l" rtl="1">
              <a:lnSpc>
                <a:spcPct val="100000"/>
              </a:lnSpc>
              <a:spcBef>
                <a:spcPts val="0"/>
              </a:spcBef>
              <a:spcAft>
                <a:spcPts val="0"/>
              </a:spcAft>
              <a:buClr>
                <a:srgbClr val="292929"/>
              </a:buClr>
              <a:buSzPts val="1200"/>
              <a:buFont typeface="Calibri"/>
              <a:buNone/>
            </a:pPr>
            <a:endParaRPr>
              <a:solidFill>
                <a:srgbClr val="292929"/>
              </a:solidFill>
            </a:endParaRPr>
          </a:p>
          <a:p>
            <a:pPr marL="0" marR="0" lvl="0" indent="0" algn="l" rtl="1">
              <a:lnSpc>
                <a:spcPct val="100000"/>
              </a:lnSpc>
              <a:spcBef>
                <a:spcPts val="0"/>
              </a:spcBef>
              <a:spcAft>
                <a:spcPts val="0"/>
              </a:spcAft>
              <a:buClr>
                <a:srgbClr val="292929"/>
              </a:buClr>
              <a:buSzPts val="1200"/>
              <a:buFont typeface="Calibri"/>
              <a:buNone/>
            </a:pPr>
            <a:r>
              <a:rPr lang="en-US" sz="1200">
                <a:solidFill>
                  <a:srgbClr val="292929"/>
                </a:solidFill>
                <a:latin typeface="Calibri"/>
                <a:ea typeface="Calibri"/>
                <a:cs typeface="Calibri"/>
                <a:sym typeface="Calibri"/>
              </a:rPr>
              <a:t> The spatial adjacency is represented as an edge between two nodes</a:t>
            </a:r>
            <a:endParaRPr/>
          </a:p>
          <a:p>
            <a:pPr marL="0" lvl="0" indent="0" algn="l" rtl="1">
              <a:spcBef>
                <a:spcPts val="0"/>
              </a:spcBef>
              <a:spcAft>
                <a:spcPts val="0"/>
              </a:spcAft>
              <a:buNone/>
            </a:pPr>
            <a:endParaRPr/>
          </a:p>
        </p:txBody>
      </p:sp>
      <p:sp>
        <p:nvSpPr>
          <p:cNvPr id="123" name="Google Shape;123;p4: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292929"/>
                </a:solidFill>
                <a:latin typeface="Arial"/>
                <a:ea typeface="Arial"/>
                <a:cs typeface="Arial"/>
                <a:sym typeface="Arial"/>
              </a:rPr>
              <a:t>Before we dive into the model and implementation we will have to briefly explain some concepts.</a:t>
            </a:r>
            <a:endParaRPr/>
          </a:p>
        </p:txBody>
      </p:sp>
      <p:sp>
        <p:nvSpPr>
          <p:cNvPr id="133" name="Google Shape;133;p5: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1">
              <a:spcBef>
                <a:spcPts val="0"/>
              </a:spcBef>
              <a:spcAft>
                <a:spcPts val="0"/>
              </a:spcAft>
              <a:buNone/>
            </a:pPr>
            <a:r>
              <a:rPr lang="en-US" b="0" i="0">
                <a:solidFill>
                  <a:srgbClr val="374151"/>
                </a:solidFill>
                <a:latin typeface="Arial"/>
                <a:ea typeface="Arial"/>
                <a:cs typeface="Arial"/>
                <a:sym typeface="Arial"/>
              </a:rPr>
              <a:t>It is a type of model that consists of two neural networks: a generator network and a discriminator network.</a:t>
            </a:r>
            <a:endParaRPr/>
          </a:p>
          <a:p>
            <a:pPr marL="0" lvl="0" indent="0" algn="l" rtl="1">
              <a:spcBef>
                <a:spcPts val="0"/>
              </a:spcBef>
              <a:spcAft>
                <a:spcPts val="0"/>
              </a:spcAft>
              <a:buNone/>
            </a:pPr>
            <a:r>
              <a:rPr lang="en-US" b="0" i="0">
                <a:solidFill>
                  <a:srgbClr val="374151"/>
                </a:solidFill>
                <a:latin typeface="Arial"/>
                <a:ea typeface="Arial"/>
                <a:cs typeface="Arial"/>
                <a:sym typeface="Arial"/>
              </a:rPr>
              <a:t> GANs are used for generating synthetic data.</a:t>
            </a:r>
            <a:endParaRPr/>
          </a:p>
          <a:p>
            <a:pPr marL="0" lvl="0" indent="0" algn="l" rtl="1">
              <a:spcBef>
                <a:spcPts val="0"/>
              </a:spcBef>
              <a:spcAft>
                <a:spcPts val="0"/>
              </a:spcAft>
              <a:buNone/>
            </a:pPr>
            <a:r>
              <a:rPr lang="en-US" b="0" i="0">
                <a:solidFill>
                  <a:srgbClr val="374151"/>
                </a:solidFill>
                <a:latin typeface="Arial"/>
                <a:ea typeface="Arial"/>
                <a:cs typeface="Arial"/>
                <a:sym typeface="Arial"/>
              </a:rPr>
              <a:t>The generator network learns to generate new samples. </a:t>
            </a:r>
            <a:endParaRPr/>
          </a:p>
          <a:p>
            <a:pPr marL="0" lvl="0" indent="0" algn="l" rtl="1">
              <a:spcBef>
                <a:spcPts val="0"/>
              </a:spcBef>
              <a:spcAft>
                <a:spcPts val="0"/>
              </a:spcAft>
              <a:buNone/>
            </a:pPr>
            <a:r>
              <a:rPr lang="en-US" b="0" i="0">
                <a:solidFill>
                  <a:srgbClr val="374151"/>
                </a:solidFill>
                <a:latin typeface="Arial"/>
                <a:ea typeface="Arial"/>
                <a:cs typeface="Arial"/>
                <a:sym typeface="Arial"/>
              </a:rPr>
              <a:t>The discriminator network, on the other hand, learns to distinguish between real data from the training data and fake data. </a:t>
            </a:r>
            <a:endParaRPr/>
          </a:p>
          <a:p>
            <a:pPr marL="0" lvl="0" indent="0" algn="l" rtl="1">
              <a:spcBef>
                <a:spcPts val="0"/>
              </a:spcBef>
              <a:spcAft>
                <a:spcPts val="0"/>
              </a:spcAft>
              <a:buNone/>
            </a:pPr>
            <a:r>
              <a:rPr lang="en-US" b="0" i="0">
                <a:solidFill>
                  <a:srgbClr val="374151"/>
                </a:solidFill>
                <a:latin typeface="Arial"/>
                <a:ea typeface="Arial"/>
                <a:cs typeface="Arial"/>
                <a:sym typeface="Arial"/>
              </a:rPr>
              <a:t>The generator aims to produce realistic samples that can fool the discriminator,</a:t>
            </a:r>
            <a:endParaRPr/>
          </a:p>
          <a:p>
            <a:pPr marL="0" lvl="0" indent="0" algn="l" rtl="1">
              <a:spcBef>
                <a:spcPts val="0"/>
              </a:spcBef>
              <a:spcAft>
                <a:spcPts val="0"/>
              </a:spcAft>
              <a:buNone/>
            </a:pPr>
            <a:r>
              <a:rPr lang="en-US" b="0" i="0">
                <a:solidFill>
                  <a:srgbClr val="374151"/>
                </a:solidFill>
                <a:latin typeface="Arial"/>
                <a:ea typeface="Arial"/>
                <a:cs typeface="Arial"/>
                <a:sym typeface="Arial"/>
              </a:rPr>
              <a:t> while the discriminator aims to distinguish better between real and fake samples. </a:t>
            </a:r>
            <a:endParaRPr/>
          </a:p>
          <a:p>
            <a:pPr marL="0" lvl="0" indent="0" algn="r" rtl="1">
              <a:spcBef>
                <a:spcPts val="0"/>
              </a:spcBef>
              <a:spcAft>
                <a:spcPts val="0"/>
              </a:spcAft>
              <a:buNone/>
            </a:pPr>
            <a:endParaRPr/>
          </a:p>
          <a:p>
            <a:pPr marL="0" lvl="0" indent="0" algn="r" rtl="1">
              <a:spcBef>
                <a:spcPts val="0"/>
              </a:spcBef>
              <a:spcAft>
                <a:spcPts val="0"/>
              </a:spcAft>
              <a:buNone/>
            </a:pPr>
            <a:endParaRPr/>
          </a:p>
        </p:txBody>
      </p:sp>
      <p:sp>
        <p:nvSpPr>
          <p:cNvPr id="142" name="Google Shape;142;p6: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1">
              <a:lnSpc>
                <a:spcPct val="100000"/>
              </a:lnSpc>
              <a:spcBef>
                <a:spcPts val="0"/>
              </a:spcBef>
              <a:spcAft>
                <a:spcPts val="0"/>
              </a:spcAft>
              <a:buClr>
                <a:srgbClr val="374151"/>
              </a:buClr>
              <a:buSzPts val="1200"/>
              <a:buFont typeface="Arial"/>
              <a:buNone/>
            </a:pPr>
            <a:r>
              <a:rPr lang="en-US" sz="1200" b="0" i="0">
                <a:solidFill>
                  <a:srgbClr val="374151"/>
                </a:solidFill>
                <a:latin typeface="Arial"/>
                <a:ea typeface="Arial"/>
                <a:cs typeface="Arial"/>
                <a:sym typeface="Arial"/>
              </a:rPr>
              <a:t>It quantifies the minimum "work" or "effort" needed to transform one distribution into another.</a:t>
            </a:r>
            <a:endParaRPr/>
          </a:p>
          <a:p>
            <a:pPr marL="0" lvl="0" indent="0" algn="l" rtl="1">
              <a:spcBef>
                <a:spcPts val="0"/>
              </a:spcBef>
              <a:spcAft>
                <a:spcPts val="0"/>
              </a:spcAft>
              <a:buClr>
                <a:srgbClr val="374151"/>
              </a:buClr>
              <a:buSzPts val="1200"/>
              <a:buFont typeface="Arial"/>
              <a:buNone/>
            </a:pPr>
            <a:r>
              <a:rPr lang="en-US" sz="1200" b="0" i="0">
                <a:solidFill>
                  <a:srgbClr val="374151"/>
                </a:solidFill>
                <a:latin typeface="Arial"/>
                <a:ea typeface="Arial"/>
                <a:cs typeface="Arial"/>
                <a:sym typeface="Arial"/>
              </a:rPr>
              <a:t>.</a:t>
            </a:r>
            <a:endParaRPr sz="1200" b="0" i="0">
              <a:solidFill>
                <a:srgbClr val="374151"/>
              </a:solidFill>
              <a:latin typeface="Arial"/>
              <a:ea typeface="Arial"/>
              <a:cs typeface="Arial"/>
              <a:sym typeface="Arial"/>
            </a:endParaRPr>
          </a:p>
          <a:p>
            <a:pPr marL="0" lvl="0" indent="0" algn="r" rtl="1">
              <a:spcBef>
                <a:spcPts val="0"/>
              </a:spcBef>
              <a:spcAft>
                <a:spcPts val="0"/>
              </a:spcAft>
              <a:buNone/>
            </a:pPr>
            <a:endParaRPr/>
          </a:p>
        </p:txBody>
      </p:sp>
      <p:sp>
        <p:nvSpPr>
          <p:cNvPr id="152" name="Google Shape;152;p7: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1" indent="0" algn="r" rtl="1">
              <a:spcBef>
                <a:spcPts val="0"/>
              </a:spcBef>
              <a:spcAft>
                <a:spcPts val="0"/>
              </a:spcAft>
              <a:buNone/>
            </a:pPr>
            <a:endParaRPr/>
          </a:p>
          <a:p>
            <a:pPr marL="457200" lvl="1" indent="0" algn="r" rtl="1">
              <a:spcBef>
                <a:spcPts val="0"/>
              </a:spcBef>
              <a:spcAft>
                <a:spcPts val="0"/>
              </a:spcAft>
              <a:buNone/>
            </a:pPr>
            <a:r>
              <a:rPr lang="en-US" b="0" i="0">
                <a:solidFill>
                  <a:srgbClr val="343541"/>
                </a:solidFill>
                <a:latin typeface="Arial"/>
                <a:ea typeface="Arial"/>
                <a:cs typeface="Arial"/>
                <a:sym typeface="Arial"/>
              </a:rPr>
              <a:t>.</a:t>
            </a:r>
            <a:endParaRPr/>
          </a:p>
          <a:p>
            <a:pPr marL="457200" lvl="1" indent="0" algn="r" rtl="1">
              <a:spcBef>
                <a:spcPts val="0"/>
              </a:spcBef>
              <a:spcAft>
                <a:spcPts val="0"/>
              </a:spcAft>
              <a:buNone/>
            </a:pPr>
            <a:r>
              <a:rPr lang="en-US" b="0" i="0">
                <a:solidFill>
                  <a:srgbClr val="343541"/>
                </a:solidFill>
                <a:latin typeface="Arial"/>
                <a:ea typeface="Arial"/>
                <a:cs typeface="Arial"/>
                <a:sym typeface="Arial"/>
              </a:rPr>
              <a:t> For example, connectivity of the rooms can be modelled as graphs. Wouldn’t it be great if there was a way to create deep learning models that can take a graph of random size as input? This is where Message Passing Networks (MPNs) come in. </a:t>
            </a:r>
            <a:endParaRPr/>
          </a:p>
        </p:txBody>
      </p:sp>
      <p:sp>
        <p:nvSpPr>
          <p:cNvPr id="162" name="Google Shape;162;p8: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1">
              <a:spcBef>
                <a:spcPts val="0"/>
              </a:spcBef>
              <a:spcAft>
                <a:spcPts val="0"/>
              </a:spcAft>
              <a:buClr>
                <a:srgbClr val="374151"/>
              </a:buClr>
              <a:buSzPts val="1200"/>
              <a:buFont typeface="Calibri"/>
              <a:buNone/>
            </a:pPr>
            <a:r>
              <a:rPr lang="en-US" b="0" i="0">
                <a:solidFill>
                  <a:srgbClr val="374151"/>
                </a:solidFill>
                <a:latin typeface="Arial"/>
                <a:ea typeface="Arial"/>
                <a:cs typeface="Arial"/>
                <a:sym typeface="Arial"/>
              </a:rPr>
              <a:t>This process is repeated for multiple iterations, allowing information to spread across the graph.</a:t>
            </a:r>
            <a:endParaRPr/>
          </a:p>
          <a:p>
            <a:pPr marL="0" lvl="0" indent="0" algn="l" rtl="1">
              <a:spcBef>
                <a:spcPts val="0"/>
              </a:spcBef>
              <a:spcAft>
                <a:spcPts val="0"/>
              </a:spcAft>
              <a:buClr>
                <a:srgbClr val="374151"/>
              </a:buClr>
              <a:buSzPts val="1200"/>
              <a:buFont typeface="Calibri"/>
              <a:buNone/>
            </a:pPr>
            <a:r>
              <a:rPr lang="en-US" b="0" i="0">
                <a:solidFill>
                  <a:srgbClr val="374151"/>
                </a:solidFill>
                <a:latin typeface="Arial"/>
                <a:ea typeface="Arial"/>
                <a:cs typeface="Arial"/>
                <a:sym typeface="Arial"/>
              </a:rPr>
              <a:t>MPNs are good at capturing relationships and interactions between elements in structured data </a:t>
            </a:r>
            <a:endParaRPr/>
          </a:p>
          <a:p>
            <a:pPr marL="457200" lvl="1" indent="0" algn="r" rtl="1">
              <a:spcBef>
                <a:spcPts val="0"/>
              </a:spcBef>
              <a:spcAft>
                <a:spcPts val="0"/>
              </a:spcAft>
              <a:buClr>
                <a:schemeClr val="dk1"/>
              </a:buClr>
              <a:buSzPts val="1200"/>
              <a:buFont typeface="Calibri"/>
              <a:buNone/>
            </a:pPr>
            <a:endParaRPr/>
          </a:p>
        </p:txBody>
      </p:sp>
      <p:sp>
        <p:nvSpPr>
          <p:cNvPr id="172" name="Google Shape;172;p9: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4530"/>
            <a:ext cx="9144000" cy="2387600"/>
          </a:xfrm>
          <a:prstGeom prst="rect">
            <a:avLst/>
          </a:prstGeom>
          <a:noFill/>
          <a:ln>
            <a:noFill/>
          </a:ln>
        </p:spPr>
        <p:txBody>
          <a:bodyPr spcFirstLastPara="1" wrap="square" lIns="91425" tIns="45700" rIns="91425" bIns="45700" anchor="b" anchorCtr="0">
            <a:normAutofit/>
          </a:bodyPr>
          <a:lstStyle>
            <a:lvl1pPr lvl="0" algn="ctr" rtl="1">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rtl="1">
              <a:lnSpc>
                <a:spcPct val="90000"/>
              </a:lnSpc>
              <a:spcBef>
                <a:spcPts val="1000"/>
              </a:spcBef>
              <a:spcAft>
                <a:spcPts val="0"/>
              </a:spcAft>
              <a:buClr>
                <a:srgbClr val="3F3F3F"/>
              </a:buClr>
              <a:buSzPts val="2400"/>
              <a:buNone/>
              <a:defRPr sz="2400">
                <a:solidFill>
                  <a:srgbClr val="3F3F3F"/>
                </a:solidFill>
              </a:defRPr>
            </a:lvl1pPr>
            <a:lvl2pPr lvl="1" algn="ctr" rtl="1">
              <a:lnSpc>
                <a:spcPct val="90000"/>
              </a:lnSpc>
              <a:spcBef>
                <a:spcPts val="500"/>
              </a:spcBef>
              <a:spcAft>
                <a:spcPts val="0"/>
              </a:spcAft>
              <a:buClr>
                <a:schemeClr val="dk1"/>
              </a:buClr>
              <a:buSzPts val="2800"/>
              <a:buNone/>
              <a:defRPr sz="2800"/>
            </a:lvl2pPr>
            <a:lvl3pPr lvl="2" algn="ctr" rtl="1">
              <a:lnSpc>
                <a:spcPct val="90000"/>
              </a:lnSpc>
              <a:spcBef>
                <a:spcPts val="500"/>
              </a:spcBef>
              <a:spcAft>
                <a:spcPts val="0"/>
              </a:spcAft>
              <a:buClr>
                <a:schemeClr val="dk1"/>
              </a:buClr>
              <a:buSzPts val="2400"/>
              <a:buNone/>
              <a:defRPr sz="2400"/>
            </a:lvl3pPr>
            <a:lvl4pPr lvl="3" algn="ctr" rtl="1">
              <a:lnSpc>
                <a:spcPct val="90000"/>
              </a:lnSpc>
              <a:spcBef>
                <a:spcPts val="500"/>
              </a:spcBef>
              <a:spcAft>
                <a:spcPts val="0"/>
              </a:spcAft>
              <a:buClr>
                <a:schemeClr val="dk1"/>
              </a:buClr>
              <a:buSzPts val="2000"/>
              <a:buNone/>
              <a:defRPr sz="2000"/>
            </a:lvl4pPr>
            <a:lvl5pPr lvl="4" algn="ctr" rtl="1">
              <a:lnSpc>
                <a:spcPct val="90000"/>
              </a:lnSpc>
              <a:spcBef>
                <a:spcPts val="500"/>
              </a:spcBef>
              <a:spcAft>
                <a:spcPts val="0"/>
              </a:spcAft>
              <a:buClr>
                <a:schemeClr val="dk1"/>
              </a:buClr>
              <a:buSzPts val="2000"/>
              <a:buNone/>
              <a:defRPr sz="2000"/>
            </a:lvl5pPr>
            <a:lvl6pPr lvl="5" algn="ctr" rtl="1">
              <a:spcBef>
                <a:spcPts val="400"/>
              </a:spcBef>
              <a:spcAft>
                <a:spcPts val="0"/>
              </a:spcAft>
              <a:buClr>
                <a:schemeClr val="dk1"/>
              </a:buClr>
              <a:buSzPts val="2000"/>
              <a:buNone/>
              <a:defRPr sz="2000"/>
            </a:lvl6pPr>
            <a:lvl7pPr lvl="6" algn="ctr" rtl="1">
              <a:spcBef>
                <a:spcPts val="400"/>
              </a:spcBef>
              <a:spcAft>
                <a:spcPts val="0"/>
              </a:spcAft>
              <a:buClr>
                <a:schemeClr val="dk1"/>
              </a:buClr>
              <a:buSzPts val="2000"/>
              <a:buNone/>
              <a:defRPr sz="2000"/>
            </a:lvl7pPr>
            <a:lvl8pPr lvl="7" algn="ctr" rtl="1">
              <a:spcBef>
                <a:spcPts val="400"/>
              </a:spcBef>
              <a:spcAft>
                <a:spcPts val="0"/>
              </a:spcAft>
              <a:buClr>
                <a:schemeClr val="dk1"/>
              </a:buClr>
              <a:buSzPts val="2000"/>
              <a:buNone/>
              <a:defRPr sz="2000"/>
            </a:lvl8pPr>
            <a:lvl9pPr lvl="8" algn="ctr" rtl="1">
              <a:spcBef>
                <a:spcPts val="400"/>
              </a:spcBef>
              <a:spcAft>
                <a:spcPts val="0"/>
              </a:spcAft>
              <a:buClr>
                <a:schemeClr val="dk1"/>
              </a:buClr>
              <a:buSzPts val="2000"/>
              <a:buNone/>
              <a:defRPr sz="20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7259" y="-1253332"/>
            <a:ext cx="4351337" cy="105156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spcBef>
                <a:spcPts val="360"/>
              </a:spcBef>
              <a:spcAft>
                <a:spcPts val="0"/>
              </a:spcAft>
              <a:buClr>
                <a:schemeClr val="dk1"/>
              </a:buClr>
              <a:buSzPts val="1800"/>
              <a:buChar char="●"/>
              <a:defRPr/>
            </a:lvl6pPr>
            <a:lvl7pPr marL="3200400" lvl="6" indent="-342900" algn="r" rtl="1">
              <a:spcBef>
                <a:spcPts val="360"/>
              </a:spcBef>
              <a:spcAft>
                <a:spcPts val="0"/>
              </a:spcAft>
              <a:buClr>
                <a:schemeClr val="dk1"/>
              </a:buClr>
              <a:buSzPts val="1800"/>
              <a:buChar char="●"/>
              <a:defRPr/>
            </a:lvl7pPr>
            <a:lvl8pPr marL="3657600" lvl="7" indent="-342900" algn="r" rtl="1">
              <a:spcBef>
                <a:spcPts val="360"/>
              </a:spcBef>
              <a:spcAft>
                <a:spcPts val="0"/>
              </a:spcAft>
              <a:buClr>
                <a:schemeClr val="dk1"/>
              </a:buClr>
              <a:buSzPts val="1800"/>
              <a:buChar char="●"/>
              <a:defRPr/>
            </a:lvl8pPr>
            <a:lvl9pPr marL="4114800" lvl="8" indent="-342900" algn="r" rtl="1">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1831"/>
            <a:ext cx="5811838" cy="2628900"/>
          </a:xfrm>
          <a:prstGeom prst="rect">
            <a:avLst/>
          </a:prstGeom>
          <a:noFill/>
          <a:ln>
            <a:noFill/>
          </a:ln>
        </p:spPr>
        <p:txBody>
          <a:bodyPr spcFirstLastPara="1" wrap="square" lIns="91425" tIns="45700" rIns="91425" bIns="45700" anchor="ctr"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600869"/>
            <a:ext cx="5811837" cy="77343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spcBef>
                <a:spcPts val="360"/>
              </a:spcBef>
              <a:spcAft>
                <a:spcPts val="0"/>
              </a:spcAft>
              <a:buClr>
                <a:schemeClr val="dk1"/>
              </a:buClr>
              <a:buSzPts val="1800"/>
              <a:buChar char="●"/>
              <a:defRPr/>
            </a:lvl6pPr>
            <a:lvl7pPr marL="3200400" lvl="6" indent="-342900" algn="r" rtl="1">
              <a:spcBef>
                <a:spcPts val="360"/>
              </a:spcBef>
              <a:spcAft>
                <a:spcPts val="0"/>
              </a:spcAft>
              <a:buClr>
                <a:schemeClr val="dk1"/>
              </a:buClr>
              <a:buSzPts val="1800"/>
              <a:buChar char="●"/>
              <a:defRPr/>
            </a:lvl7pPr>
            <a:lvl8pPr marL="3657600" lvl="7" indent="-342900" algn="r" rtl="1">
              <a:spcBef>
                <a:spcPts val="360"/>
              </a:spcBef>
              <a:spcAft>
                <a:spcPts val="0"/>
              </a:spcAft>
              <a:buClr>
                <a:schemeClr val="dk1"/>
              </a:buClr>
              <a:buSzPts val="1800"/>
              <a:buChar char="●"/>
              <a:defRPr/>
            </a:lvl8pPr>
            <a:lvl9pPr marL="4114800" lvl="8" indent="-342900" algn="r" rtl="1">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45127" y="1828800"/>
            <a:ext cx="10515600" cy="4351337"/>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spcBef>
                <a:spcPts val="360"/>
              </a:spcBef>
              <a:spcAft>
                <a:spcPts val="0"/>
              </a:spcAft>
              <a:buClr>
                <a:schemeClr val="dk1"/>
              </a:buClr>
              <a:buSzPts val="1800"/>
              <a:buChar char="●"/>
              <a:defRPr/>
            </a:lvl6pPr>
            <a:lvl7pPr marL="3200400" lvl="6" indent="-342900" algn="r" rtl="1">
              <a:spcBef>
                <a:spcPts val="360"/>
              </a:spcBef>
              <a:spcAft>
                <a:spcPts val="0"/>
              </a:spcAft>
              <a:buClr>
                <a:schemeClr val="dk1"/>
              </a:buClr>
              <a:buSzPts val="1800"/>
              <a:buChar char="●"/>
              <a:defRPr/>
            </a:lvl7pPr>
            <a:lvl8pPr marL="3657600" lvl="7" indent="-342900" algn="r" rtl="1">
              <a:spcBef>
                <a:spcPts val="360"/>
              </a:spcBef>
              <a:spcAft>
                <a:spcPts val="0"/>
              </a:spcAft>
              <a:buClr>
                <a:schemeClr val="dk1"/>
              </a:buClr>
              <a:buSzPts val="1800"/>
              <a:buChar char="●"/>
              <a:defRPr/>
            </a:lvl8pPr>
            <a:lvl9pPr marL="4114800" lvl="8" indent="-342900" algn="r" rtl="1">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12423"/>
            <a:ext cx="10515600" cy="2851208"/>
          </a:xfrm>
          <a:prstGeom prst="rect">
            <a:avLst/>
          </a:prstGeom>
          <a:noFill/>
          <a:ln>
            <a:noFill/>
          </a:ln>
        </p:spPr>
        <p:txBody>
          <a:bodyPr spcFirstLastPara="1" wrap="square" lIns="91425" tIns="45700" rIns="91425" bIns="45700" anchor="b" anchorCtr="0">
            <a:normAutofit/>
          </a:bodyPr>
          <a:lstStyle>
            <a:lvl1pPr lvl="0" algn="l" rtl="1">
              <a:lnSpc>
                <a:spcPct val="90000"/>
              </a:lnSpc>
              <a:spcBef>
                <a:spcPts val="0"/>
              </a:spcBef>
              <a:spcAft>
                <a:spcPts val="0"/>
              </a:spcAft>
              <a:buClr>
                <a:schemeClr val="dk1"/>
              </a:buClr>
              <a:buSzPts val="6000"/>
              <a:buFont typeface="Calibri"/>
              <a:buNone/>
              <a:defRPr sz="6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52633"/>
            <a:ext cx="10515600" cy="1500187"/>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rgbClr val="3F3F3F"/>
              </a:buClr>
              <a:buSzPts val="2400"/>
              <a:buNone/>
              <a:defRPr sz="2400">
                <a:solidFill>
                  <a:srgbClr val="3F3F3F"/>
                </a:solidFill>
              </a:defRPr>
            </a:lvl1pPr>
            <a:lvl2pPr marL="914400" lvl="1" indent="-228600" algn="r" rtl="1">
              <a:lnSpc>
                <a:spcPct val="90000"/>
              </a:lnSpc>
              <a:spcBef>
                <a:spcPts val="500"/>
              </a:spcBef>
              <a:spcAft>
                <a:spcPts val="0"/>
              </a:spcAft>
              <a:buClr>
                <a:srgbClr val="888888"/>
              </a:buClr>
              <a:buSzPts val="1800"/>
              <a:buNone/>
              <a:defRPr sz="1800">
                <a:solidFill>
                  <a:srgbClr val="888888"/>
                </a:solidFill>
              </a:defRPr>
            </a:lvl2pPr>
            <a:lvl3pPr marL="1371600" lvl="2" indent="-228600" algn="r" rtl="1">
              <a:lnSpc>
                <a:spcPct val="90000"/>
              </a:lnSpc>
              <a:spcBef>
                <a:spcPts val="500"/>
              </a:spcBef>
              <a:spcAft>
                <a:spcPts val="0"/>
              </a:spcAft>
              <a:buClr>
                <a:srgbClr val="888888"/>
              </a:buClr>
              <a:buSzPts val="1600"/>
              <a:buNone/>
              <a:defRPr sz="1600">
                <a:solidFill>
                  <a:srgbClr val="888888"/>
                </a:solidFill>
              </a:defRPr>
            </a:lvl3pPr>
            <a:lvl4pPr marL="1828800" lvl="3" indent="-228600" algn="r" rtl="1">
              <a:lnSpc>
                <a:spcPct val="90000"/>
              </a:lnSpc>
              <a:spcBef>
                <a:spcPts val="500"/>
              </a:spcBef>
              <a:spcAft>
                <a:spcPts val="0"/>
              </a:spcAft>
              <a:buClr>
                <a:srgbClr val="888888"/>
              </a:buClr>
              <a:buSzPts val="1400"/>
              <a:buNone/>
              <a:defRPr sz="1400">
                <a:solidFill>
                  <a:srgbClr val="888888"/>
                </a:solidFill>
              </a:defRPr>
            </a:lvl4pPr>
            <a:lvl5pPr marL="2286000" lvl="4" indent="-228600" algn="r" rtl="1">
              <a:lnSpc>
                <a:spcPct val="90000"/>
              </a:lnSpc>
              <a:spcBef>
                <a:spcPts val="500"/>
              </a:spcBef>
              <a:spcAft>
                <a:spcPts val="0"/>
              </a:spcAft>
              <a:buClr>
                <a:srgbClr val="888888"/>
              </a:buClr>
              <a:buSzPts val="1400"/>
              <a:buNone/>
              <a:defRPr sz="1400">
                <a:solidFill>
                  <a:srgbClr val="888888"/>
                </a:solidFill>
              </a:defRPr>
            </a:lvl5pPr>
            <a:lvl6pPr marL="2743200" lvl="5" indent="-228600" algn="r" rtl="1">
              <a:spcBef>
                <a:spcPts val="280"/>
              </a:spcBef>
              <a:spcAft>
                <a:spcPts val="0"/>
              </a:spcAft>
              <a:buClr>
                <a:srgbClr val="888888"/>
              </a:buClr>
              <a:buSzPts val="1400"/>
              <a:buNone/>
              <a:defRPr sz="1400">
                <a:solidFill>
                  <a:srgbClr val="888888"/>
                </a:solidFill>
              </a:defRPr>
            </a:lvl6pPr>
            <a:lvl7pPr marL="3200400" lvl="6" indent="-228600" algn="r" rtl="1">
              <a:spcBef>
                <a:spcPts val="280"/>
              </a:spcBef>
              <a:spcAft>
                <a:spcPts val="0"/>
              </a:spcAft>
              <a:buClr>
                <a:srgbClr val="888888"/>
              </a:buClr>
              <a:buSzPts val="1400"/>
              <a:buNone/>
              <a:defRPr sz="1400">
                <a:solidFill>
                  <a:srgbClr val="888888"/>
                </a:solidFill>
              </a:defRPr>
            </a:lvl7pPr>
            <a:lvl8pPr marL="3657600" lvl="7" indent="-228600" algn="r" rtl="1">
              <a:spcBef>
                <a:spcPts val="280"/>
              </a:spcBef>
              <a:spcAft>
                <a:spcPts val="0"/>
              </a:spcAft>
              <a:buClr>
                <a:srgbClr val="888888"/>
              </a:buClr>
              <a:buSzPts val="1400"/>
              <a:buNone/>
              <a:defRPr sz="1400">
                <a:solidFill>
                  <a:srgbClr val="888888"/>
                </a:solidFill>
              </a:defRPr>
            </a:lvl8pPr>
            <a:lvl9pPr marL="4114800" lvl="8" indent="-228600" algn="r" rtl="1">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45127" y="1828800"/>
            <a:ext cx="5181600" cy="4351337"/>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spcBef>
                <a:spcPts val="360"/>
              </a:spcBef>
              <a:spcAft>
                <a:spcPts val="0"/>
              </a:spcAft>
              <a:buClr>
                <a:schemeClr val="dk1"/>
              </a:buClr>
              <a:buSzPts val="1800"/>
              <a:buChar char="●"/>
              <a:defRPr/>
            </a:lvl6pPr>
            <a:lvl7pPr marL="3200400" lvl="6" indent="-342900" algn="r" rtl="1">
              <a:spcBef>
                <a:spcPts val="360"/>
              </a:spcBef>
              <a:spcAft>
                <a:spcPts val="0"/>
              </a:spcAft>
              <a:buClr>
                <a:schemeClr val="dk1"/>
              </a:buClr>
              <a:buSzPts val="1800"/>
              <a:buChar char="●"/>
              <a:defRPr/>
            </a:lvl7pPr>
            <a:lvl8pPr marL="3657600" lvl="7" indent="-342900" algn="r" rtl="1">
              <a:spcBef>
                <a:spcPts val="360"/>
              </a:spcBef>
              <a:spcAft>
                <a:spcPts val="0"/>
              </a:spcAft>
              <a:buClr>
                <a:schemeClr val="dk1"/>
              </a:buClr>
              <a:buSzPts val="1800"/>
              <a:buChar char="●"/>
              <a:defRPr/>
            </a:lvl8pPr>
            <a:lvl9pPr marL="4114800" lvl="8" indent="-342900" algn="r" rtl="1">
              <a:spcBef>
                <a:spcPts val="36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8800"/>
            <a:ext cx="5181600" cy="4351337"/>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spcBef>
                <a:spcPts val="360"/>
              </a:spcBef>
              <a:spcAft>
                <a:spcPts val="0"/>
              </a:spcAft>
              <a:buClr>
                <a:schemeClr val="dk1"/>
              </a:buClr>
              <a:buSzPts val="1800"/>
              <a:buChar char="●"/>
              <a:defRPr/>
            </a:lvl6pPr>
            <a:lvl7pPr marL="3200400" lvl="6" indent="-342900" algn="r" rtl="1">
              <a:spcBef>
                <a:spcPts val="360"/>
              </a:spcBef>
              <a:spcAft>
                <a:spcPts val="0"/>
              </a:spcAft>
              <a:buClr>
                <a:schemeClr val="dk1"/>
              </a:buClr>
              <a:buSzPts val="1800"/>
              <a:buChar char="●"/>
              <a:defRPr/>
            </a:lvl7pPr>
            <a:lvl8pPr marL="3657600" lvl="7" indent="-342900" algn="r" rtl="1">
              <a:spcBef>
                <a:spcPts val="360"/>
              </a:spcBef>
              <a:spcAft>
                <a:spcPts val="0"/>
              </a:spcAft>
              <a:buClr>
                <a:schemeClr val="dk1"/>
              </a:buClr>
              <a:buSzPts val="1800"/>
              <a:buChar char="●"/>
              <a:defRPr/>
            </a:lvl8pPr>
            <a:lvl9pPr marL="4114800" lvl="8" indent="-342900" algn="r" rtl="1">
              <a:spcBef>
                <a:spcPts val="36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השוואה">
  <p:cSld name="השוואה">
    <p:spTree>
      <p:nvGrpSpPr>
        <p:cNvPr id="1" name="Shape 40"/>
        <p:cNvGrpSpPr/>
        <p:nvPr/>
      </p:nvGrpSpPr>
      <p:grpSpPr>
        <a:xfrm>
          <a:off x="0" y="0"/>
          <a:ext cx="0" cy="0"/>
          <a:chOff x="0" y="0"/>
          <a:chExt cx="0" cy="0"/>
        </a:xfrm>
      </p:grpSpPr>
      <p:sp>
        <p:nvSpPr>
          <p:cNvPr id="41" name="Google Shape;41;p6"/>
          <p:cNvSpPr txBox="1">
            <a:spLocks noGrp="1"/>
          </p:cNvSpPr>
          <p:nvPr>
            <p:ph type="body" idx="1"/>
          </p:nvPr>
        </p:nvSpPr>
        <p:spPr>
          <a:xfrm>
            <a:off x="845127" y="1681850"/>
            <a:ext cx="5156200" cy="825699"/>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spcBef>
                <a:spcPts val="320"/>
              </a:spcBef>
              <a:spcAft>
                <a:spcPts val="0"/>
              </a:spcAft>
              <a:buClr>
                <a:schemeClr val="dk1"/>
              </a:buClr>
              <a:buSzPts val="1600"/>
              <a:buNone/>
              <a:defRPr sz="1600" b="1"/>
            </a:lvl6pPr>
            <a:lvl7pPr marL="3200400" lvl="6" indent="-228600" algn="r" rtl="1">
              <a:spcBef>
                <a:spcPts val="320"/>
              </a:spcBef>
              <a:spcAft>
                <a:spcPts val="0"/>
              </a:spcAft>
              <a:buClr>
                <a:schemeClr val="dk1"/>
              </a:buClr>
              <a:buSzPts val="1600"/>
              <a:buNone/>
              <a:defRPr sz="1600" b="1"/>
            </a:lvl7pPr>
            <a:lvl8pPr marL="3657600" lvl="7" indent="-228600" algn="r" rtl="1">
              <a:spcBef>
                <a:spcPts val="320"/>
              </a:spcBef>
              <a:spcAft>
                <a:spcPts val="0"/>
              </a:spcAft>
              <a:buClr>
                <a:schemeClr val="dk1"/>
              </a:buClr>
              <a:buSzPts val="1600"/>
              <a:buNone/>
              <a:defRPr sz="1600" b="1"/>
            </a:lvl8pPr>
            <a:lvl9pPr marL="4114800" lvl="8" indent="-228600" algn="r" rtl="1">
              <a:spcBef>
                <a:spcPts val="320"/>
              </a:spcBef>
              <a:spcAft>
                <a:spcPts val="0"/>
              </a:spcAft>
              <a:buClr>
                <a:schemeClr val="dk1"/>
              </a:buClr>
              <a:buSzPts val="1600"/>
              <a:buNone/>
              <a:defRPr sz="1600" b="1"/>
            </a:lvl9pPr>
          </a:lstStyle>
          <a:p>
            <a:endParaRPr/>
          </a:p>
        </p:txBody>
      </p:sp>
      <p:sp>
        <p:nvSpPr>
          <p:cNvPr id="42" name="Google Shape;42;p6"/>
          <p:cNvSpPr txBox="1">
            <a:spLocks noGrp="1"/>
          </p:cNvSpPr>
          <p:nvPr>
            <p:ph type="body" idx="2"/>
          </p:nvPr>
        </p:nvSpPr>
        <p:spPr>
          <a:xfrm>
            <a:off x="845127" y="2507550"/>
            <a:ext cx="5156200" cy="3680525"/>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spcBef>
                <a:spcPts val="360"/>
              </a:spcBef>
              <a:spcAft>
                <a:spcPts val="0"/>
              </a:spcAft>
              <a:buClr>
                <a:schemeClr val="dk1"/>
              </a:buClr>
              <a:buSzPts val="1800"/>
              <a:buChar char="●"/>
              <a:defRPr/>
            </a:lvl6pPr>
            <a:lvl7pPr marL="3200400" lvl="6" indent="-342900" algn="r" rtl="1">
              <a:spcBef>
                <a:spcPts val="360"/>
              </a:spcBef>
              <a:spcAft>
                <a:spcPts val="0"/>
              </a:spcAft>
              <a:buClr>
                <a:schemeClr val="dk1"/>
              </a:buClr>
              <a:buSzPts val="1800"/>
              <a:buChar char="●"/>
              <a:defRPr/>
            </a:lvl7pPr>
            <a:lvl8pPr marL="3657600" lvl="7" indent="-342900" algn="r" rtl="1">
              <a:spcBef>
                <a:spcPts val="360"/>
              </a:spcBef>
              <a:spcAft>
                <a:spcPts val="0"/>
              </a:spcAft>
              <a:buClr>
                <a:schemeClr val="dk1"/>
              </a:buClr>
              <a:buSzPts val="1800"/>
              <a:buChar char="●"/>
              <a:defRPr/>
            </a:lvl8pPr>
            <a:lvl9pPr marL="4114800" lvl="8" indent="-342900" algn="r" rtl="1">
              <a:spcBef>
                <a:spcPts val="360"/>
              </a:spcBef>
              <a:spcAft>
                <a:spcPts val="0"/>
              </a:spcAft>
              <a:buClr>
                <a:schemeClr val="dk1"/>
              </a:buClr>
              <a:buSzPts val="1800"/>
              <a:buChar char="●"/>
              <a:defRPr/>
            </a:lvl9pPr>
          </a:lstStyle>
          <a:p>
            <a:endParaRPr/>
          </a:p>
        </p:txBody>
      </p:sp>
      <p:sp>
        <p:nvSpPr>
          <p:cNvPr id="43" name="Google Shape;43;p6"/>
          <p:cNvSpPr txBox="1">
            <a:spLocks noGrp="1"/>
          </p:cNvSpPr>
          <p:nvPr>
            <p:ph type="body" idx="3"/>
          </p:nvPr>
        </p:nvSpPr>
        <p:spPr>
          <a:xfrm>
            <a:off x="6172200" y="1681851"/>
            <a:ext cx="5181601" cy="825698"/>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spcBef>
                <a:spcPts val="320"/>
              </a:spcBef>
              <a:spcAft>
                <a:spcPts val="0"/>
              </a:spcAft>
              <a:buClr>
                <a:schemeClr val="dk1"/>
              </a:buClr>
              <a:buSzPts val="1600"/>
              <a:buNone/>
              <a:defRPr sz="1600" b="1"/>
            </a:lvl6pPr>
            <a:lvl7pPr marL="3200400" lvl="6" indent="-228600" algn="r" rtl="1">
              <a:spcBef>
                <a:spcPts val="320"/>
              </a:spcBef>
              <a:spcAft>
                <a:spcPts val="0"/>
              </a:spcAft>
              <a:buClr>
                <a:schemeClr val="dk1"/>
              </a:buClr>
              <a:buSzPts val="1600"/>
              <a:buNone/>
              <a:defRPr sz="1600" b="1"/>
            </a:lvl7pPr>
            <a:lvl8pPr marL="3657600" lvl="7" indent="-228600" algn="r" rtl="1">
              <a:spcBef>
                <a:spcPts val="320"/>
              </a:spcBef>
              <a:spcAft>
                <a:spcPts val="0"/>
              </a:spcAft>
              <a:buClr>
                <a:schemeClr val="dk1"/>
              </a:buClr>
              <a:buSzPts val="1600"/>
              <a:buNone/>
              <a:defRPr sz="1600" b="1"/>
            </a:lvl8pPr>
            <a:lvl9pPr marL="4114800" lvl="8" indent="-228600" algn="r" rtl="1">
              <a:spcBef>
                <a:spcPts val="320"/>
              </a:spcBef>
              <a:spcAft>
                <a:spcPts val="0"/>
              </a:spcAft>
              <a:buClr>
                <a:schemeClr val="dk1"/>
              </a:buClr>
              <a:buSzPts val="1600"/>
              <a:buNone/>
              <a:defRPr sz="1600" b="1"/>
            </a:lvl9pPr>
          </a:lstStyle>
          <a:p>
            <a:endParaRPr/>
          </a:p>
        </p:txBody>
      </p:sp>
      <p:sp>
        <p:nvSpPr>
          <p:cNvPr id="44" name="Google Shape;44;p6"/>
          <p:cNvSpPr txBox="1">
            <a:spLocks noGrp="1"/>
          </p:cNvSpPr>
          <p:nvPr>
            <p:ph type="body" idx="4"/>
          </p:nvPr>
        </p:nvSpPr>
        <p:spPr>
          <a:xfrm>
            <a:off x="6172200" y="2507550"/>
            <a:ext cx="5181601" cy="3680525"/>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spcBef>
                <a:spcPts val="360"/>
              </a:spcBef>
              <a:spcAft>
                <a:spcPts val="0"/>
              </a:spcAft>
              <a:buClr>
                <a:schemeClr val="dk1"/>
              </a:buClr>
              <a:buSzPts val="1800"/>
              <a:buChar char="●"/>
              <a:defRPr/>
            </a:lvl6pPr>
            <a:lvl7pPr marL="3200400" lvl="6" indent="-342900" algn="r" rtl="1">
              <a:spcBef>
                <a:spcPts val="360"/>
              </a:spcBef>
              <a:spcAft>
                <a:spcPts val="0"/>
              </a:spcAft>
              <a:buClr>
                <a:schemeClr val="dk1"/>
              </a:buClr>
              <a:buSzPts val="1800"/>
              <a:buChar char="●"/>
              <a:defRPr/>
            </a:lvl7pPr>
            <a:lvl8pPr marL="3657600" lvl="7" indent="-342900" algn="r" rtl="1">
              <a:spcBef>
                <a:spcPts val="360"/>
              </a:spcBef>
              <a:spcAft>
                <a:spcPts val="0"/>
              </a:spcAft>
              <a:buClr>
                <a:schemeClr val="dk1"/>
              </a:buClr>
              <a:buSzPts val="1800"/>
              <a:buChar char="●"/>
              <a:defRPr/>
            </a:lvl8pPr>
            <a:lvl9pPr marL="4114800" lvl="8" indent="-342900" algn="r" rtl="1">
              <a:spcBef>
                <a:spcPts val="360"/>
              </a:spcBef>
              <a:spcAft>
                <a:spcPts val="0"/>
              </a:spcAft>
              <a:buClr>
                <a:schemeClr val="dk1"/>
              </a:buClr>
              <a:buSzPts val="1800"/>
              <a:buChar char="●"/>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6"/>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כותרת בלבד">
  <p:cSld name="כותרת בלבד">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7"/>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ריק"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41248" y="457200"/>
            <a:ext cx="3931920" cy="1600197"/>
          </a:xfrm>
          <a:prstGeom prst="rect">
            <a:avLst/>
          </a:prstGeom>
          <a:noFill/>
          <a:ln>
            <a:noFill/>
          </a:ln>
        </p:spPr>
        <p:txBody>
          <a:bodyPr spcFirstLastPara="1" wrap="square" lIns="91425" tIns="45700" rIns="91425" bIns="45700" anchor="b" anchorCtr="0">
            <a:normAutofit/>
          </a:bodyPr>
          <a:lstStyle>
            <a:lvl1pPr lvl="0" algn="l" rtl="1">
              <a:lnSpc>
                <a:spcPct val="90000"/>
              </a:lnSpc>
              <a:spcBef>
                <a:spcPts val="0"/>
              </a:spcBef>
              <a:spcAft>
                <a:spcPts val="0"/>
              </a:spcAft>
              <a:buClr>
                <a:schemeClr val="dk1"/>
              </a:buClr>
              <a:buSzPts val="3200"/>
              <a:buFont typeface="Calibri"/>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1600" y="990600"/>
            <a:ext cx="6172200" cy="4876800"/>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sz="3200"/>
            </a:lvl1pPr>
            <a:lvl2pPr marL="914400" lvl="1" indent="-406400" algn="r" rtl="1">
              <a:lnSpc>
                <a:spcPct val="90000"/>
              </a:lnSpc>
              <a:spcBef>
                <a:spcPts val="500"/>
              </a:spcBef>
              <a:spcAft>
                <a:spcPts val="0"/>
              </a:spcAft>
              <a:buClr>
                <a:schemeClr val="dk1"/>
              </a:buClr>
              <a:buSzPts val="2800"/>
              <a:buChar char="●"/>
              <a:defRPr sz="2800"/>
            </a:lvl2pPr>
            <a:lvl3pPr marL="1371600" lvl="2" indent="-381000" algn="r" rtl="1">
              <a:lnSpc>
                <a:spcPct val="90000"/>
              </a:lnSpc>
              <a:spcBef>
                <a:spcPts val="500"/>
              </a:spcBef>
              <a:spcAft>
                <a:spcPts val="0"/>
              </a:spcAft>
              <a:buClr>
                <a:schemeClr val="dk1"/>
              </a:buClr>
              <a:buSzPts val="2400"/>
              <a:buChar char="●"/>
              <a:defRPr sz="2400"/>
            </a:lvl3pPr>
            <a:lvl4pPr marL="1828800" lvl="3" indent="-355600" algn="r" rtl="1">
              <a:lnSpc>
                <a:spcPct val="90000"/>
              </a:lnSpc>
              <a:spcBef>
                <a:spcPts val="500"/>
              </a:spcBef>
              <a:spcAft>
                <a:spcPts val="0"/>
              </a:spcAft>
              <a:buClr>
                <a:schemeClr val="dk1"/>
              </a:buClr>
              <a:buSzPts val="2000"/>
              <a:buChar char="●"/>
              <a:defRPr sz="2000"/>
            </a:lvl4pPr>
            <a:lvl5pPr marL="2286000" lvl="4" indent="-355600" algn="r" rtl="1">
              <a:lnSpc>
                <a:spcPct val="90000"/>
              </a:lnSpc>
              <a:spcBef>
                <a:spcPts val="500"/>
              </a:spcBef>
              <a:spcAft>
                <a:spcPts val="0"/>
              </a:spcAft>
              <a:buClr>
                <a:schemeClr val="dk1"/>
              </a:buClr>
              <a:buSzPts val="2000"/>
              <a:buChar char="●"/>
              <a:defRPr sz="2000"/>
            </a:lvl5pPr>
            <a:lvl6pPr marL="2743200" lvl="5" indent="-355600" algn="r" rtl="1">
              <a:spcBef>
                <a:spcPts val="400"/>
              </a:spcBef>
              <a:spcAft>
                <a:spcPts val="0"/>
              </a:spcAft>
              <a:buClr>
                <a:schemeClr val="dk1"/>
              </a:buClr>
              <a:buSzPts val="2000"/>
              <a:buChar char="●"/>
              <a:defRPr sz="2000"/>
            </a:lvl6pPr>
            <a:lvl7pPr marL="3200400" lvl="6" indent="-355600" algn="r" rtl="1">
              <a:spcBef>
                <a:spcPts val="400"/>
              </a:spcBef>
              <a:spcAft>
                <a:spcPts val="0"/>
              </a:spcAft>
              <a:buClr>
                <a:schemeClr val="dk1"/>
              </a:buClr>
              <a:buSzPts val="2000"/>
              <a:buChar char="●"/>
              <a:defRPr sz="2000"/>
            </a:lvl7pPr>
            <a:lvl8pPr marL="3657600" lvl="7" indent="-355600" algn="r" rtl="1">
              <a:spcBef>
                <a:spcPts val="400"/>
              </a:spcBef>
              <a:spcAft>
                <a:spcPts val="0"/>
              </a:spcAft>
              <a:buClr>
                <a:schemeClr val="dk1"/>
              </a:buClr>
              <a:buSzPts val="2000"/>
              <a:buChar char="●"/>
              <a:defRPr sz="2000"/>
            </a:lvl8pPr>
            <a:lvl9pPr marL="4114800" lvl="8" indent="-355600" algn="r" rtl="1">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41248" y="2057399"/>
            <a:ext cx="3931920" cy="3810001"/>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200"/>
              <a:buNone/>
              <a:defRPr sz="1200"/>
            </a:lvl2pPr>
            <a:lvl3pPr marL="1371600" lvl="2" indent="-228600" algn="r" rtl="1">
              <a:lnSpc>
                <a:spcPct val="90000"/>
              </a:lnSpc>
              <a:spcBef>
                <a:spcPts val="500"/>
              </a:spcBef>
              <a:spcAft>
                <a:spcPts val="0"/>
              </a:spcAft>
              <a:buClr>
                <a:schemeClr val="dk1"/>
              </a:buClr>
              <a:buSzPts val="1000"/>
              <a:buNone/>
              <a:defRPr sz="1000"/>
            </a:lvl3pPr>
            <a:lvl4pPr marL="1828800" lvl="3" indent="-228600" algn="r" rtl="1">
              <a:lnSpc>
                <a:spcPct val="90000"/>
              </a:lnSpc>
              <a:spcBef>
                <a:spcPts val="500"/>
              </a:spcBef>
              <a:spcAft>
                <a:spcPts val="0"/>
              </a:spcAft>
              <a:buClr>
                <a:schemeClr val="dk1"/>
              </a:buClr>
              <a:buSzPts val="900"/>
              <a:buNone/>
              <a:defRPr sz="900"/>
            </a:lvl4pPr>
            <a:lvl5pPr marL="2286000" lvl="4" indent="-228600" algn="r" rtl="1">
              <a:lnSpc>
                <a:spcPct val="90000"/>
              </a:lnSpc>
              <a:spcBef>
                <a:spcPts val="500"/>
              </a:spcBef>
              <a:spcAft>
                <a:spcPts val="0"/>
              </a:spcAft>
              <a:buClr>
                <a:schemeClr val="dk1"/>
              </a:buClr>
              <a:buSzPts val="900"/>
              <a:buNone/>
              <a:defRPr sz="900"/>
            </a:lvl5pPr>
            <a:lvl6pPr marL="2743200" lvl="5" indent="-228600" algn="r" rtl="1">
              <a:spcBef>
                <a:spcPts val="180"/>
              </a:spcBef>
              <a:spcAft>
                <a:spcPts val="0"/>
              </a:spcAft>
              <a:buClr>
                <a:schemeClr val="dk1"/>
              </a:buClr>
              <a:buSzPts val="900"/>
              <a:buNone/>
              <a:defRPr sz="900"/>
            </a:lvl6pPr>
            <a:lvl7pPr marL="3200400" lvl="6" indent="-228600" algn="r" rtl="1">
              <a:spcBef>
                <a:spcPts val="180"/>
              </a:spcBef>
              <a:spcAft>
                <a:spcPts val="0"/>
              </a:spcAft>
              <a:buClr>
                <a:schemeClr val="dk1"/>
              </a:buClr>
              <a:buSzPts val="900"/>
              <a:buNone/>
              <a:defRPr sz="900"/>
            </a:lvl7pPr>
            <a:lvl8pPr marL="3657600" lvl="7" indent="-228600" algn="r" rtl="1">
              <a:spcBef>
                <a:spcPts val="180"/>
              </a:spcBef>
              <a:spcAft>
                <a:spcPts val="0"/>
              </a:spcAft>
              <a:buClr>
                <a:schemeClr val="dk1"/>
              </a:buClr>
              <a:buSzPts val="900"/>
              <a:buNone/>
              <a:defRPr sz="900"/>
            </a:lvl8pPr>
            <a:lvl9pPr marL="4114800" lvl="8" indent="-228600" algn="r" rtl="1">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41248" y="457200"/>
            <a:ext cx="3931920" cy="1600200"/>
          </a:xfrm>
          <a:prstGeom prst="rect">
            <a:avLst/>
          </a:prstGeom>
          <a:noFill/>
          <a:ln>
            <a:noFill/>
          </a:ln>
        </p:spPr>
        <p:txBody>
          <a:bodyPr spcFirstLastPara="1" wrap="square" lIns="91425" tIns="45700" rIns="91425" bIns="45700" anchor="b" anchorCtr="0">
            <a:normAutofit/>
          </a:bodyPr>
          <a:lstStyle>
            <a:lvl1pPr lvl="0" algn="l" rtl="1">
              <a:lnSpc>
                <a:spcPct val="90000"/>
              </a:lnSpc>
              <a:spcBef>
                <a:spcPts val="0"/>
              </a:spcBef>
              <a:spcAft>
                <a:spcPts val="0"/>
              </a:spcAft>
              <a:buClr>
                <a:schemeClr val="dk1"/>
              </a:buClr>
              <a:buSzPts val="3200"/>
              <a:buFont typeface="Calibri"/>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1600" y="990600"/>
            <a:ext cx="6172200" cy="4876800"/>
          </a:xfrm>
          <a:prstGeom prst="rect">
            <a:avLst/>
          </a:prstGeom>
          <a:noFill/>
          <a:ln>
            <a:noFill/>
          </a:ln>
        </p:spPr>
      </p:sp>
      <p:sp>
        <p:nvSpPr>
          <p:cNvPr id="68" name="Google Shape;68;p10"/>
          <p:cNvSpPr txBox="1">
            <a:spLocks noGrp="1"/>
          </p:cNvSpPr>
          <p:nvPr>
            <p:ph type="body" idx="1"/>
          </p:nvPr>
        </p:nvSpPr>
        <p:spPr>
          <a:xfrm>
            <a:off x="841248" y="2057400"/>
            <a:ext cx="3931920" cy="3810000"/>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200"/>
              <a:buNone/>
              <a:defRPr sz="1200"/>
            </a:lvl2pPr>
            <a:lvl3pPr marL="1371600" lvl="2" indent="-228600" algn="r" rtl="1">
              <a:lnSpc>
                <a:spcPct val="90000"/>
              </a:lnSpc>
              <a:spcBef>
                <a:spcPts val="500"/>
              </a:spcBef>
              <a:spcAft>
                <a:spcPts val="0"/>
              </a:spcAft>
              <a:buClr>
                <a:schemeClr val="dk1"/>
              </a:buClr>
              <a:buSzPts val="1000"/>
              <a:buNone/>
              <a:defRPr sz="1000"/>
            </a:lvl3pPr>
            <a:lvl4pPr marL="1828800" lvl="3" indent="-228600" algn="r" rtl="1">
              <a:lnSpc>
                <a:spcPct val="90000"/>
              </a:lnSpc>
              <a:spcBef>
                <a:spcPts val="500"/>
              </a:spcBef>
              <a:spcAft>
                <a:spcPts val="0"/>
              </a:spcAft>
              <a:buClr>
                <a:schemeClr val="dk1"/>
              </a:buClr>
              <a:buSzPts val="900"/>
              <a:buNone/>
              <a:defRPr sz="900"/>
            </a:lvl4pPr>
            <a:lvl5pPr marL="2286000" lvl="4" indent="-228600" algn="r" rtl="1">
              <a:lnSpc>
                <a:spcPct val="90000"/>
              </a:lnSpc>
              <a:spcBef>
                <a:spcPts val="500"/>
              </a:spcBef>
              <a:spcAft>
                <a:spcPts val="0"/>
              </a:spcAft>
              <a:buClr>
                <a:schemeClr val="dk1"/>
              </a:buClr>
              <a:buSzPts val="900"/>
              <a:buNone/>
              <a:defRPr sz="900"/>
            </a:lvl5pPr>
            <a:lvl6pPr marL="2743200" lvl="5" indent="-228600" algn="r" rtl="1">
              <a:spcBef>
                <a:spcPts val="180"/>
              </a:spcBef>
              <a:spcAft>
                <a:spcPts val="0"/>
              </a:spcAft>
              <a:buClr>
                <a:schemeClr val="dk1"/>
              </a:buClr>
              <a:buSzPts val="900"/>
              <a:buNone/>
              <a:defRPr sz="900"/>
            </a:lvl6pPr>
            <a:lvl7pPr marL="3200400" lvl="6" indent="-228600" algn="r" rtl="1">
              <a:spcBef>
                <a:spcPts val="180"/>
              </a:spcBef>
              <a:spcAft>
                <a:spcPts val="0"/>
              </a:spcAft>
              <a:buClr>
                <a:schemeClr val="dk1"/>
              </a:buClr>
              <a:buSzPts val="900"/>
              <a:buNone/>
              <a:defRPr sz="900"/>
            </a:lvl7pPr>
            <a:lvl8pPr marL="3657600" lvl="7" indent="-228600" algn="r" rtl="1">
              <a:spcBef>
                <a:spcPts val="180"/>
              </a:spcBef>
              <a:spcAft>
                <a:spcPts val="0"/>
              </a:spcAft>
              <a:buClr>
                <a:schemeClr val="dk1"/>
              </a:buClr>
              <a:buSzPts val="900"/>
              <a:buNone/>
              <a:defRPr sz="900"/>
            </a:lvl8pPr>
            <a:lvl9pPr marL="4114800" lvl="8" indent="-228600" algn="r" rtl="1">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marR="0" lvl="0" algn="l" rtl="1">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45127" y="1828800"/>
            <a:ext cx="10515600" cy="4351337"/>
          </a:xfrm>
          <a:prstGeom prst="rect">
            <a:avLst/>
          </a:prstGeom>
          <a:noFill/>
          <a:ln>
            <a:noFill/>
          </a:ln>
        </p:spPr>
        <p:txBody>
          <a:bodyPr spcFirstLastPara="1" wrap="square" lIns="91425" tIns="45700" rIns="91425" bIns="45700" anchor="t" anchorCtr="0">
            <a:normAutofit/>
          </a:bodyPr>
          <a:lstStyle>
            <a:lvl1pPr marL="457200" marR="0" lvl="0" indent="-406400" algn="r" rtl="1">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r" rtl="1">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r" rtl="1">
              <a:lnSpc>
                <a:spcPct val="90000"/>
              </a:lnSpc>
              <a:spcBef>
                <a:spcPts val="5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r" rtl="1">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r" rtl="1">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r" rtl="1">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3200400" marR="0" lvl="6" indent="-342900" algn="r" rtl="1">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657600" marR="0" lvl="7" indent="-342900" algn="r" rtl="1">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4114800" marR="0" lvl="8" indent="-342900" algn="r" rtl="1">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1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hyperlink" Target="http://drive.google.com/file/d/1wlMdtL5bcbPcLXZS8VDhF9qkieWGnpXZ/view"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0" y="65492"/>
            <a:ext cx="12192000" cy="7164977"/>
          </a:xfrm>
          <a:prstGeom prst="rect">
            <a:avLst/>
          </a:prstGeom>
          <a:noFill/>
          <a:ln>
            <a:noFill/>
          </a:ln>
        </p:spPr>
      </p:pic>
      <p:sp>
        <p:nvSpPr>
          <p:cNvPr id="90" name="Google Shape;90;p13"/>
          <p:cNvSpPr txBox="1"/>
          <p:nvPr/>
        </p:nvSpPr>
        <p:spPr>
          <a:xfrm>
            <a:off x="2065508" y="2057478"/>
            <a:ext cx="8478000" cy="554100"/>
          </a:xfrm>
          <a:prstGeom prst="rect">
            <a:avLst/>
          </a:prstGeom>
          <a:noFill/>
          <a:ln>
            <a:noFill/>
          </a:ln>
        </p:spPr>
        <p:txBody>
          <a:bodyPr spcFirstLastPara="1" wrap="square" lIns="0" tIns="0" rIns="0" bIns="0" anchor="t" anchorCtr="0">
            <a:spAutoFit/>
          </a:bodyPr>
          <a:lstStyle/>
          <a:p>
            <a:pPr marL="0" marR="0" lvl="0" indent="0" algn="ctr" rtl="0">
              <a:lnSpc>
                <a:spcPct val="132194"/>
              </a:lnSpc>
              <a:spcBef>
                <a:spcPts val="0"/>
              </a:spcBef>
              <a:spcAft>
                <a:spcPts val="0"/>
              </a:spcAft>
              <a:buNone/>
            </a:pPr>
            <a:r>
              <a:rPr lang="en-US" sz="3600" b="1" i="0" u="none" strike="noStrike" cap="none">
                <a:solidFill>
                  <a:srgbClr val="363951"/>
                </a:solidFill>
                <a:latin typeface="Montserrat"/>
                <a:ea typeface="Montserrat"/>
                <a:cs typeface="Montserrat"/>
                <a:sym typeface="Montserrat"/>
              </a:rPr>
              <a:t>Capstone Project Phase B</a:t>
            </a:r>
            <a:endParaRPr/>
          </a:p>
        </p:txBody>
      </p:sp>
      <p:sp>
        <p:nvSpPr>
          <p:cNvPr id="91" name="Google Shape;91;p13"/>
          <p:cNvSpPr txBox="1"/>
          <p:nvPr/>
        </p:nvSpPr>
        <p:spPr>
          <a:xfrm>
            <a:off x="3705726" y="2798836"/>
            <a:ext cx="4780500" cy="1252200"/>
          </a:xfrm>
          <a:prstGeom prst="rect">
            <a:avLst/>
          </a:prstGeom>
          <a:noFill/>
          <a:ln>
            <a:noFill/>
          </a:ln>
        </p:spPr>
        <p:txBody>
          <a:bodyPr spcFirstLastPara="1" wrap="square" lIns="91425" tIns="45700" rIns="91425" bIns="45700" anchor="t" anchorCtr="0">
            <a:spAutoFit/>
          </a:bodyPr>
          <a:lstStyle/>
          <a:p>
            <a:pPr marL="0" marR="0" lvl="0" indent="0" algn="ctr" rtl="1">
              <a:lnSpc>
                <a:spcPct val="107000"/>
              </a:lnSpc>
              <a:spcBef>
                <a:spcPts val="0"/>
              </a:spcBef>
              <a:spcAft>
                <a:spcPts val="0"/>
              </a:spcAft>
              <a:buNone/>
            </a:pPr>
            <a:r>
              <a:rPr lang="en-US" sz="2400" b="1" i="0" u="none" strike="noStrike" cap="none">
                <a:solidFill>
                  <a:schemeClr val="dk1"/>
                </a:solidFill>
                <a:latin typeface="Calibri"/>
                <a:ea typeface="Calibri"/>
                <a:cs typeface="Calibri"/>
                <a:sym typeface="Calibri"/>
              </a:rPr>
              <a:t>Relational Generative Adversarial Networks For Graph-Constrained House Layout Generation</a:t>
            </a:r>
            <a:endParaRPr sz="2400" b="0" i="0" u="none" strike="noStrike" cap="none">
              <a:solidFill>
                <a:schemeClr val="dk1"/>
              </a:solidFill>
              <a:latin typeface="Calibri"/>
              <a:ea typeface="Calibri"/>
              <a:cs typeface="Calibri"/>
              <a:sym typeface="Calibri"/>
            </a:endParaRPr>
          </a:p>
        </p:txBody>
      </p:sp>
      <p:sp>
        <p:nvSpPr>
          <p:cNvPr id="92" name="Google Shape;92;p13"/>
          <p:cNvSpPr txBox="1"/>
          <p:nvPr/>
        </p:nvSpPr>
        <p:spPr>
          <a:xfrm>
            <a:off x="-1357979" y="4143734"/>
            <a:ext cx="7696852" cy="1656223"/>
          </a:xfrm>
          <a:prstGeom prst="rect">
            <a:avLst/>
          </a:prstGeom>
          <a:noFill/>
          <a:ln>
            <a:noFill/>
          </a:ln>
        </p:spPr>
        <p:txBody>
          <a:bodyPr spcFirstLastPara="1" wrap="square" lIns="0" tIns="0" rIns="0" bIns="0" anchor="t" anchorCtr="0">
            <a:spAutoFit/>
          </a:bodyPr>
          <a:lstStyle/>
          <a:p>
            <a:pPr marL="0" marR="0" lvl="0" indent="0" algn="ctr" rtl="0">
              <a:lnSpc>
                <a:spcPct val="198291"/>
              </a:lnSpc>
              <a:spcBef>
                <a:spcPts val="0"/>
              </a:spcBef>
              <a:spcAft>
                <a:spcPts val="0"/>
              </a:spcAft>
              <a:buNone/>
            </a:pPr>
            <a:r>
              <a:rPr lang="en-US" sz="2400" b="1" i="0" u="none" strike="noStrike" cap="none">
                <a:solidFill>
                  <a:schemeClr val="dk1"/>
                </a:solidFill>
                <a:latin typeface="Calibri"/>
                <a:ea typeface="Calibri"/>
                <a:cs typeface="Calibri"/>
                <a:sym typeface="Calibri"/>
              </a:rPr>
              <a:t>Supervisors:</a:t>
            </a:r>
            <a:endParaRPr sz="2400" b="1" i="0" u="none" strike="noStrike" cap="none">
              <a:solidFill>
                <a:schemeClr val="dk1"/>
              </a:solidFill>
              <a:latin typeface="Calibri"/>
              <a:ea typeface="Calibri"/>
              <a:cs typeface="Calibri"/>
              <a:sym typeface="Calibri"/>
            </a:endParaRPr>
          </a:p>
          <a:p>
            <a:pPr marL="0" marR="0" lvl="0" indent="0" algn="ctr" rtl="1">
              <a:lnSpc>
                <a:spcPct val="107000"/>
              </a:lnSpc>
              <a:spcBef>
                <a:spcPts val="0"/>
              </a:spcBef>
              <a:spcAft>
                <a:spcPts val="0"/>
              </a:spcAft>
              <a:buNone/>
            </a:pPr>
            <a:r>
              <a:rPr lang="en-US" sz="2400" b="1" i="0" u="none" strike="noStrike" cap="none">
                <a:solidFill>
                  <a:schemeClr val="dk1"/>
                </a:solidFill>
                <a:latin typeface="Calibri"/>
                <a:ea typeface="Calibri"/>
                <a:cs typeface="Calibri"/>
                <a:sym typeface="Calibri"/>
              </a:rPr>
              <a:t>Ph.D. Dvora Toledano – Kitai</a:t>
            </a:r>
            <a:endParaRPr sz="2400" b="1" i="0" u="none" strike="noStrike" cap="none">
              <a:solidFill>
                <a:schemeClr val="dk1"/>
              </a:solidFill>
              <a:latin typeface="Calibri"/>
              <a:ea typeface="Calibri"/>
              <a:cs typeface="Calibri"/>
              <a:sym typeface="Calibri"/>
            </a:endParaRPr>
          </a:p>
          <a:p>
            <a:pPr marL="0" marR="0" lvl="0" indent="0" algn="ctr" rtl="0">
              <a:lnSpc>
                <a:spcPct val="198291"/>
              </a:lnSpc>
              <a:spcBef>
                <a:spcPts val="800"/>
              </a:spcBef>
              <a:spcAft>
                <a:spcPts val="0"/>
              </a:spcAft>
              <a:buNone/>
            </a:pPr>
            <a:r>
              <a:rPr lang="en-US" sz="2400" b="1" i="0" u="none" strike="noStrike" cap="none">
                <a:solidFill>
                  <a:schemeClr val="dk1"/>
                </a:solidFill>
                <a:latin typeface="Calibri"/>
                <a:ea typeface="Calibri"/>
                <a:cs typeface="Calibri"/>
                <a:sym typeface="Calibri"/>
              </a:rPr>
              <a:t>Prof. Zeev Volkovich</a:t>
            </a:r>
            <a:endParaRPr/>
          </a:p>
        </p:txBody>
      </p:sp>
      <p:sp>
        <p:nvSpPr>
          <p:cNvPr id="93" name="Google Shape;93;p13"/>
          <p:cNvSpPr txBox="1"/>
          <p:nvPr/>
        </p:nvSpPr>
        <p:spPr>
          <a:xfrm>
            <a:off x="7976492" y="4143734"/>
            <a:ext cx="2883420" cy="1768818"/>
          </a:xfrm>
          <a:prstGeom prst="rect">
            <a:avLst/>
          </a:prstGeom>
          <a:noFill/>
          <a:ln>
            <a:noFill/>
          </a:ln>
        </p:spPr>
        <p:txBody>
          <a:bodyPr spcFirstLastPara="1" wrap="square" lIns="0" tIns="0" rIns="0" bIns="0" anchor="t" anchorCtr="0">
            <a:spAutoFit/>
          </a:bodyPr>
          <a:lstStyle/>
          <a:p>
            <a:pPr marL="0" marR="0" lvl="0" indent="0" algn="ctr" rtl="0">
              <a:lnSpc>
                <a:spcPct val="198291"/>
              </a:lnSpc>
              <a:spcBef>
                <a:spcPts val="0"/>
              </a:spcBef>
              <a:spcAft>
                <a:spcPts val="0"/>
              </a:spcAft>
              <a:buNone/>
            </a:pPr>
            <a:r>
              <a:rPr lang="en-US" sz="2400" b="1" i="0" u="none" strike="noStrike" cap="none">
                <a:solidFill>
                  <a:srgbClr val="363951"/>
                </a:solidFill>
                <a:latin typeface="Montserrat"/>
                <a:ea typeface="Montserrat"/>
                <a:cs typeface="Montserrat"/>
                <a:sym typeface="Montserrat"/>
              </a:rPr>
              <a:t>Students:</a:t>
            </a:r>
            <a:endParaRPr/>
          </a:p>
          <a:p>
            <a:pPr marL="0" marR="0" lvl="0" indent="0" algn="ctr" rtl="0">
              <a:lnSpc>
                <a:spcPct val="198291"/>
              </a:lnSpc>
              <a:spcBef>
                <a:spcPts val="0"/>
              </a:spcBef>
              <a:spcAft>
                <a:spcPts val="0"/>
              </a:spcAft>
              <a:buNone/>
            </a:pPr>
            <a:r>
              <a:rPr lang="en-US" sz="2400" b="1" i="0" u="none" strike="noStrike" cap="none">
                <a:solidFill>
                  <a:srgbClr val="363951"/>
                </a:solidFill>
                <a:latin typeface="Montserrat"/>
                <a:ea typeface="Montserrat"/>
                <a:cs typeface="Montserrat"/>
                <a:sym typeface="Montserrat"/>
              </a:rPr>
              <a:t>Yeela malka</a:t>
            </a:r>
            <a:endParaRPr/>
          </a:p>
          <a:p>
            <a:pPr marL="0" marR="0" lvl="0" indent="0" algn="ctr" rtl="0">
              <a:lnSpc>
                <a:spcPct val="198291"/>
              </a:lnSpc>
              <a:spcBef>
                <a:spcPts val="0"/>
              </a:spcBef>
              <a:spcAft>
                <a:spcPts val="0"/>
              </a:spcAft>
              <a:buNone/>
            </a:pPr>
            <a:r>
              <a:rPr lang="en-US" sz="2400" b="1" i="0" u="none" strike="noStrike" cap="none">
                <a:solidFill>
                  <a:srgbClr val="363951"/>
                </a:solidFill>
                <a:latin typeface="Montserrat"/>
                <a:ea typeface="Montserrat"/>
                <a:cs typeface="Montserrat"/>
                <a:sym typeface="Montserrat"/>
              </a:rPr>
              <a:t>Yael Shusterman</a:t>
            </a:r>
            <a:endParaRPr/>
          </a:p>
        </p:txBody>
      </p:sp>
      <p:sp>
        <p:nvSpPr>
          <p:cNvPr id="94" name="Google Shape;94;p13"/>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95" name="Google Shape;95;p13"/>
          <p:cNvPicPr preferRelativeResize="0"/>
          <p:nvPr/>
        </p:nvPicPr>
        <p:blipFill>
          <a:blip r:embed="rId4">
            <a:alphaModFix/>
          </a:blip>
          <a:stretch>
            <a:fillRect/>
          </a:stretch>
        </p:blipFill>
        <p:spPr>
          <a:xfrm>
            <a:off x="-3" y="980674"/>
            <a:ext cx="3860101" cy="91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2"/>
          <p:cNvPicPr preferRelativeResize="0"/>
          <p:nvPr/>
        </p:nvPicPr>
        <p:blipFill rotWithShape="1">
          <a:blip r:embed="rId3">
            <a:alphaModFix/>
          </a:blip>
          <a:srcRect/>
          <a:stretch/>
        </p:blipFill>
        <p:spPr>
          <a:xfrm>
            <a:off x="0" y="-153489"/>
            <a:ext cx="12192000" cy="7164977"/>
          </a:xfrm>
          <a:prstGeom prst="rect">
            <a:avLst/>
          </a:prstGeom>
          <a:noFill/>
          <a:ln>
            <a:noFill/>
          </a:ln>
        </p:spPr>
      </p:pic>
      <p:sp>
        <p:nvSpPr>
          <p:cNvPr id="187" name="Google Shape;187;p22"/>
          <p:cNvSpPr txBox="1"/>
          <p:nvPr/>
        </p:nvSpPr>
        <p:spPr>
          <a:xfrm>
            <a:off x="4088921" y="259457"/>
            <a:ext cx="10515600" cy="1325562"/>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4000"/>
              <a:buFont typeface="Calibri"/>
              <a:buNone/>
            </a:pPr>
            <a:r>
              <a:rPr lang="en-US" sz="4000" b="1" i="0" dirty="0">
                <a:solidFill>
                  <a:srgbClr val="374151"/>
                </a:solidFill>
                <a:latin typeface="Calibri"/>
                <a:ea typeface="Calibri"/>
                <a:cs typeface="Calibri"/>
                <a:sym typeface="Calibri"/>
              </a:rPr>
              <a:t> Conv-MPN</a:t>
            </a:r>
            <a:endParaRPr sz="4000" b="1" dirty="0">
              <a:solidFill>
                <a:schemeClr val="dk1"/>
              </a:solidFill>
              <a:latin typeface="Calibri"/>
              <a:ea typeface="Calibri"/>
              <a:cs typeface="Calibri"/>
              <a:sym typeface="Calibri"/>
            </a:endParaRPr>
          </a:p>
        </p:txBody>
      </p:sp>
      <p:sp>
        <p:nvSpPr>
          <p:cNvPr id="188" name="Google Shape;188;p22"/>
          <p:cNvSpPr txBox="1"/>
          <p:nvPr/>
        </p:nvSpPr>
        <p:spPr>
          <a:xfrm>
            <a:off x="-75940" y="2099941"/>
            <a:ext cx="5628398" cy="4758059"/>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90000"/>
              </a:lnSpc>
              <a:spcBef>
                <a:spcPts val="0"/>
              </a:spcBef>
              <a:spcAft>
                <a:spcPts val="0"/>
              </a:spcAft>
              <a:buClr>
                <a:schemeClr val="dk1"/>
              </a:buClr>
              <a:buSzPts val="2400"/>
              <a:buFont typeface="Arial"/>
              <a:buChar char="•"/>
            </a:pPr>
            <a:r>
              <a:rPr lang="en-US" sz="2400" b="0" i="0" dirty="0">
                <a:solidFill>
                  <a:schemeClr val="dk1"/>
                </a:solidFill>
                <a:latin typeface="Calibri"/>
                <a:ea typeface="Calibri"/>
                <a:cs typeface="Calibri"/>
                <a:sym typeface="Calibri"/>
              </a:rPr>
              <a:t>Conv-MPN uses feature volumes instead of feature vectors as node states. </a:t>
            </a:r>
            <a:endParaRPr dirty="0"/>
          </a:p>
          <a:p>
            <a:pPr marL="342900" marR="0" lvl="0" indent="-342900" algn="l" rtl="0">
              <a:lnSpc>
                <a:spcPct val="90000"/>
              </a:lnSpc>
              <a:spcBef>
                <a:spcPts val="1000"/>
              </a:spcBef>
              <a:spcAft>
                <a:spcPts val="0"/>
              </a:spcAft>
              <a:buClr>
                <a:schemeClr val="dk1"/>
              </a:buClr>
              <a:buSzPts val="2400"/>
              <a:buFont typeface="Arial"/>
              <a:buChar char="•"/>
            </a:pPr>
            <a:r>
              <a:rPr lang="en-US" sz="2400" b="0" i="0" dirty="0">
                <a:solidFill>
                  <a:schemeClr val="dk1"/>
                </a:solidFill>
                <a:latin typeface="Calibri"/>
                <a:ea typeface="Calibri"/>
                <a:cs typeface="Calibri"/>
                <a:sym typeface="Calibri"/>
              </a:rPr>
              <a:t>Since the task in </a:t>
            </a:r>
            <a:r>
              <a:rPr lang="en-US" sz="2400" b="0" i="0" dirty="0" err="1">
                <a:solidFill>
                  <a:schemeClr val="dk1"/>
                </a:solidFill>
                <a:latin typeface="Calibri"/>
                <a:ea typeface="Calibri"/>
                <a:cs typeface="Calibri"/>
                <a:sym typeface="Calibri"/>
              </a:rPr>
              <a:t>HouseGAN</a:t>
            </a:r>
            <a:r>
              <a:rPr lang="en-US" sz="2400" b="0" i="0" dirty="0">
                <a:solidFill>
                  <a:schemeClr val="dk1"/>
                </a:solidFill>
                <a:latin typeface="Calibri"/>
                <a:ea typeface="Calibri"/>
                <a:cs typeface="Calibri"/>
                <a:sym typeface="Calibri"/>
              </a:rPr>
              <a:t> involves spatial relationships, by using Conv-MPN, </a:t>
            </a:r>
            <a:r>
              <a:rPr lang="en-US" sz="2400" b="0" i="0" dirty="0" err="1">
                <a:solidFill>
                  <a:schemeClr val="dk1"/>
                </a:solidFill>
                <a:latin typeface="Calibri"/>
                <a:ea typeface="Calibri"/>
                <a:cs typeface="Calibri"/>
                <a:sym typeface="Calibri"/>
              </a:rPr>
              <a:t>HouseGAN</a:t>
            </a:r>
            <a:r>
              <a:rPr lang="en-US" sz="2400" b="0" i="0" dirty="0">
                <a:solidFill>
                  <a:schemeClr val="dk1"/>
                </a:solidFill>
                <a:latin typeface="Calibri"/>
                <a:ea typeface="Calibri"/>
                <a:cs typeface="Calibri"/>
                <a:sym typeface="Calibri"/>
              </a:rPr>
              <a:t> can better understand the spatial nature of the problem and generate more </a:t>
            </a:r>
            <a:r>
              <a:rPr lang="en-US" sz="2400" b="0" i="0" dirty="0">
                <a:solidFill>
                  <a:srgbClr val="374151"/>
                </a:solidFill>
                <a:latin typeface="Arial"/>
                <a:ea typeface="Arial"/>
                <a:cs typeface="Arial"/>
                <a:sym typeface="Arial"/>
              </a:rPr>
              <a:t>realistic</a:t>
            </a:r>
            <a:r>
              <a:rPr lang="en-US" sz="2400" b="0" i="0" dirty="0">
                <a:solidFill>
                  <a:schemeClr val="dk1"/>
                </a:solidFill>
                <a:latin typeface="Calibri"/>
                <a:ea typeface="Calibri"/>
                <a:cs typeface="Calibri"/>
                <a:sym typeface="Calibri"/>
              </a:rPr>
              <a:t> floor plans for houses.</a:t>
            </a:r>
            <a:endParaRPr sz="2400" dirty="0">
              <a:solidFill>
                <a:schemeClr val="dk1"/>
              </a:solidFill>
              <a:latin typeface="Calibri"/>
              <a:ea typeface="Calibri"/>
              <a:cs typeface="Calibri"/>
              <a:sym typeface="Calibri"/>
            </a:endParaRPr>
          </a:p>
        </p:txBody>
      </p:sp>
      <p:sp>
        <p:nvSpPr>
          <p:cNvPr id="189" name="Google Shape;189;p22"/>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90" name="Google Shape;190;p22"/>
          <p:cNvPicPr preferRelativeResize="0"/>
          <p:nvPr/>
        </p:nvPicPr>
        <p:blipFill rotWithShape="1">
          <a:blip r:embed="rId4">
            <a:alphaModFix/>
          </a:blip>
          <a:srcRect/>
          <a:stretch/>
        </p:blipFill>
        <p:spPr>
          <a:xfrm>
            <a:off x="5552458" y="2087224"/>
            <a:ext cx="6563602" cy="36439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3"/>
          <p:cNvPicPr preferRelativeResize="0"/>
          <p:nvPr/>
        </p:nvPicPr>
        <p:blipFill rotWithShape="1">
          <a:blip r:embed="rId3">
            <a:alphaModFix/>
          </a:blip>
          <a:srcRect/>
          <a:stretch/>
        </p:blipFill>
        <p:spPr>
          <a:xfrm>
            <a:off x="0" y="-153489"/>
            <a:ext cx="12192001" cy="7164978"/>
          </a:xfrm>
          <a:prstGeom prst="rect">
            <a:avLst/>
          </a:prstGeom>
          <a:noFill/>
          <a:ln>
            <a:noFill/>
          </a:ln>
        </p:spPr>
      </p:pic>
      <p:sp>
        <p:nvSpPr>
          <p:cNvPr id="197" name="Google Shape;197;p23"/>
          <p:cNvSpPr txBox="1"/>
          <p:nvPr/>
        </p:nvSpPr>
        <p:spPr>
          <a:xfrm>
            <a:off x="1903614" y="136550"/>
            <a:ext cx="10515600" cy="13257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374151"/>
              </a:buClr>
              <a:buSzPct val="100000"/>
              <a:buFont typeface="Calibri"/>
              <a:buNone/>
            </a:pPr>
            <a:r>
              <a:rPr lang="en-US" sz="4000" b="1" dirty="0">
                <a:solidFill>
                  <a:srgbClr val="374151"/>
                </a:solidFill>
                <a:latin typeface="Calibri"/>
                <a:ea typeface="Calibri"/>
                <a:cs typeface="Calibri"/>
                <a:sym typeface="Calibri"/>
              </a:rPr>
              <a:t>HOUSEGAN </a:t>
            </a:r>
            <a:r>
              <a:rPr lang="en-US" sz="4000" b="1" i="0" dirty="0">
                <a:solidFill>
                  <a:srgbClr val="374151"/>
                </a:solidFill>
                <a:latin typeface="Calibri"/>
                <a:ea typeface="Calibri"/>
                <a:cs typeface="Calibri"/>
                <a:sym typeface="Calibri"/>
              </a:rPr>
              <a:t>Model Overview:</a:t>
            </a:r>
            <a:endParaRPr sz="4000" b="1" dirty="0">
              <a:solidFill>
                <a:schemeClr val="dk1"/>
              </a:solidFill>
              <a:latin typeface="Calibri"/>
              <a:ea typeface="Calibri"/>
              <a:cs typeface="Calibri"/>
              <a:sym typeface="Calibri"/>
            </a:endParaRPr>
          </a:p>
        </p:txBody>
      </p:sp>
      <p:sp>
        <p:nvSpPr>
          <p:cNvPr id="198" name="Google Shape;198;p23"/>
          <p:cNvSpPr txBox="1">
            <a:spLocks noGrp="1"/>
          </p:cNvSpPr>
          <p:nvPr>
            <p:ph type="sldNum" idx="12"/>
          </p:nvPr>
        </p:nvSpPr>
        <p:spPr>
          <a:xfrm>
            <a:off x="8617527"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99" name="Google Shape;199;p23"/>
          <p:cNvPicPr preferRelativeResize="0"/>
          <p:nvPr/>
        </p:nvPicPr>
        <p:blipFill>
          <a:blip r:embed="rId4">
            <a:alphaModFix/>
          </a:blip>
          <a:stretch>
            <a:fillRect/>
          </a:stretch>
        </p:blipFill>
        <p:spPr>
          <a:xfrm>
            <a:off x="1831310" y="1462250"/>
            <a:ext cx="7562072" cy="503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4"/>
          <p:cNvPicPr preferRelativeResize="0"/>
          <p:nvPr/>
        </p:nvPicPr>
        <p:blipFill rotWithShape="1">
          <a:blip r:embed="rId3">
            <a:alphaModFix/>
          </a:blip>
          <a:srcRect/>
          <a:stretch/>
        </p:blipFill>
        <p:spPr>
          <a:xfrm>
            <a:off x="0" y="0"/>
            <a:ext cx="12192000" cy="7164977"/>
          </a:xfrm>
          <a:prstGeom prst="rect">
            <a:avLst/>
          </a:prstGeom>
          <a:noFill/>
          <a:ln>
            <a:noFill/>
          </a:ln>
        </p:spPr>
      </p:pic>
      <p:sp>
        <p:nvSpPr>
          <p:cNvPr id="206" name="Google Shape;206;p24"/>
          <p:cNvSpPr txBox="1"/>
          <p:nvPr/>
        </p:nvSpPr>
        <p:spPr>
          <a:xfrm>
            <a:off x="3238156" y="206757"/>
            <a:ext cx="12003488" cy="1588804"/>
          </a:xfrm>
          <a:prstGeom prst="rect">
            <a:avLst/>
          </a:prstGeom>
          <a:noFill/>
          <a:ln>
            <a:noFill/>
          </a:ln>
        </p:spPr>
        <p:txBody>
          <a:bodyPr spcFirstLastPara="1" wrap="square" lIns="91425" tIns="45700" rIns="91425" bIns="45700" anchor="b" anchorCtr="0">
            <a:normAutofit/>
          </a:bodyPr>
          <a:lstStyle/>
          <a:p>
            <a:pPr marL="0" marR="0" lvl="0" indent="0" algn="l" rtl="1">
              <a:lnSpc>
                <a:spcPct val="90000"/>
              </a:lnSpc>
              <a:spcBef>
                <a:spcPts val="0"/>
              </a:spcBef>
              <a:spcAft>
                <a:spcPts val="0"/>
              </a:spcAft>
              <a:buClr>
                <a:srgbClr val="000000"/>
              </a:buClr>
              <a:buSzPts val="4000"/>
              <a:buFont typeface="Calibri"/>
              <a:buNone/>
            </a:pPr>
            <a:r>
              <a:rPr lang="en-US" sz="4000" b="1" dirty="0">
                <a:solidFill>
                  <a:srgbClr val="000000"/>
                </a:solidFill>
                <a:latin typeface="Calibri"/>
                <a:ea typeface="Calibri"/>
                <a:cs typeface="Calibri"/>
                <a:sym typeface="Calibri"/>
              </a:rPr>
              <a:t>The Research Process</a:t>
            </a:r>
            <a:endParaRPr sz="4000" b="1" dirty="0">
              <a:solidFill>
                <a:schemeClr val="dk1"/>
              </a:solidFill>
              <a:latin typeface="Calibri"/>
              <a:ea typeface="Calibri"/>
              <a:cs typeface="Calibri"/>
              <a:sym typeface="Calibri"/>
            </a:endParaRPr>
          </a:p>
        </p:txBody>
      </p:sp>
      <p:sp>
        <p:nvSpPr>
          <p:cNvPr id="207" name="Google Shape;207;p24"/>
          <p:cNvSpPr txBox="1"/>
          <p:nvPr/>
        </p:nvSpPr>
        <p:spPr>
          <a:xfrm>
            <a:off x="199912" y="445264"/>
            <a:ext cx="11287500" cy="1307646"/>
          </a:xfrm>
          <a:prstGeom prst="rect">
            <a:avLst/>
          </a:prstGeom>
          <a:noFill/>
          <a:ln>
            <a:noFill/>
          </a:ln>
        </p:spPr>
        <p:txBody>
          <a:bodyPr spcFirstLastPara="1" wrap="square" lIns="91425" tIns="45700" rIns="91425" bIns="45700" anchor="t" anchorCtr="0">
            <a:normAutofit/>
          </a:bodyPr>
          <a:lstStyle/>
          <a:p>
            <a:pPr marL="0" marR="0" lvl="0" indent="0" algn="l" rtl="1">
              <a:lnSpc>
                <a:spcPct val="90000"/>
              </a:lnSpc>
              <a:spcBef>
                <a:spcPts val="0"/>
              </a:spcBef>
              <a:spcAft>
                <a:spcPts val="0"/>
              </a:spcAft>
              <a:buClr>
                <a:srgbClr val="3F3F3F"/>
              </a:buClr>
              <a:buSzPts val="2400"/>
              <a:buFont typeface="Noto Sans Symbols"/>
              <a:buNone/>
            </a:pPr>
            <a:endParaRPr sz="2400">
              <a:solidFill>
                <a:srgbClr val="3F3F3F"/>
              </a:solidFill>
              <a:latin typeface="Calibri"/>
              <a:ea typeface="Calibri"/>
              <a:cs typeface="Calibri"/>
              <a:sym typeface="Calibri"/>
            </a:endParaRPr>
          </a:p>
        </p:txBody>
      </p:sp>
      <p:sp>
        <p:nvSpPr>
          <p:cNvPr id="208" name="Google Shape;208;p24"/>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pSp>
        <p:nvGrpSpPr>
          <p:cNvPr id="209" name="Google Shape;209;p24"/>
          <p:cNvGrpSpPr/>
          <p:nvPr/>
        </p:nvGrpSpPr>
        <p:grpSpPr>
          <a:xfrm>
            <a:off x="2194239" y="2298235"/>
            <a:ext cx="7794888" cy="3593136"/>
            <a:chOff x="3040665" y="2355"/>
            <a:chExt cx="1577087" cy="4818878"/>
          </a:xfrm>
        </p:grpSpPr>
        <p:sp>
          <p:nvSpPr>
            <p:cNvPr id="210" name="Google Shape;210;p24"/>
            <p:cNvSpPr/>
            <p:nvPr/>
          </p:nvSpPr>
          <p:spPr>
            <a:xfrm>
              <a:off x="3040665" y="2355"/>
              <a:ext cx="1577087" cy="876159"/>
            </a:xfrm>
            <a:prstGeom prst="roundRect">
              <a:avLst>
                <a:gd name="adj" fmla="val 10000"/>
              </a:avLst>
            </a:prstGeom>
            <a:solidFill>
              <a:schemeClr val="dk2"/>
            </a:solidFill>
            <a:ln w="127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txBox="1"/>
            <p:nvPr/>
          </p:nvSpPr>
          <p:spPr>
            <a:xfrm>
              <a:off x="3089790" y="53498"/>
              <a:ext cx="1525800" cy="825000"/>
            </a:xfrm>
            <a:prstGeom prst="rect">
              <a:avLst/>
            </a:prstGeom>
            <a:noFill/>
            <a:ln>
              <a:noFill/>
            </a:ln>
          </p:spPr>
          <p:txBody>
            <a:bodyPr spcFirstLastPara="1" wrap="square" lIns="87625" tIns="87625" rIns="87625" bIns="87625" anchor="ctr" anchorCtr="0">
              <a:noAutofit/>
            </a:bodyPr>
            <a:lstStyle/>
            <a:p>
              <a:pPr marL="0" marR="0" lvl="0" indent="0" algn="ctr" rtl="1">
                <a:lnSpc>
                  <a:spcPct val="90000"/>
                </a:lnSpc>
                <a:spcBef>
                  <a:spcPts val="0"/>
                </a:spcBef>
                <a:spcAft>
                  <a:spcPts val="0"/>
                </a:spcAft>
                <a:buClr>
                  <a:schemeClr val="lt1"/>
                </a:buClr>
                <a:buSzPts val="2300"/>
                <a:buFont typeface="Calibri"/>
                <a:buNone/>
              </a:pPr>
              <a:r>
                <a:rPr lang="en-US" sz="2300" dirty="0">
                  <a:solidFill>
                    <a:schemeClr val="lt1"/>
                  </a:solidFill>
                  <a:latin typeface="Calibri"/>
                  <a:ea typeface="Calibri"/>
                  <a:cs typeface="Calibri"/>
                  <a:sym typeface="Calibri"/>
                </a:rPr>
                <a:t>The Goal: Implementation of HOUSEGAN</a:t>
              </a:r>
              <a:endParaRPr sz="2300" dirty="0">
                <a:solidFill>
                  <a:schemeClr val="lt1"/>
                </a:solidFill>
                <a:latin typeface="Calibri"/>
                <a:ea typeface="Calibri"/>
                <a:cs typeface="Calibri"/>
                <a:sym typeface="Calibri"/>
              </a:endParaRPr>
            </a:p>
          </p:txBody>
        </p:sp>
        <p:sp>
          <p:nvSpPr>
            <p:cNvPr id="212" name="Google Shape;212;p24"/>
            <p:cNvSpPr/>
            <p:nvPr/>
          </p:nvSpPr>
          <p:spPr>
            <a:xfrm rot="5400000">
              <a:off x="3688440" y="1002753"/>
              <a:ext cx="328500" cy="189600"/>
            </a:xfrm>
            <a:prstGeom prst="rightArrow">
              <a:avLst>
                <a:gd name="adj1" fmla="val 60000"/>
                <a:gd name="adj2" fmla="val 50000"/>
              </a:avLst>
            </a:prstGeom>
            <a:solidFill>
              <a:srgbClr val="AEB2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txBox="1"/>
            <p:nvPr/>
          </p:nvSpPr>
          <p:spPr>
            <a:xfrm>
              <a:off x="3808287" y="933280"/>
              <a:ext cx="37800" cy="230100"/>
            </a:xfrm>
            <a:prstGeom prst="rect">
              <a:avLst/>
            </a:prstGeom>
            <a:noFill/>
            <a:ln>
              <a:noFill/>
            </a:ln>
          </p:spPr>
          <p:txBody>
            <a:bodyPr spcFirstLastPara="1" wrap="square" lIns="0" tIns="0" rIns="0" bIns="0" anchor="ctr" anchorCtr="0">
              <a:noAutofit/>
            </a:bodyPr>
            <a:lstStyle/>
            <a:p>
              <a:pPr marL="0" marR="0" lvl="0" indent="0" algn="ctr" rtl="1">
                <a:lnSpc>
                  <a:spcPct val="90000"/>
                </a:lnSpc>
                <a:spcBef>
                  <a:spcPts val="0"/>
                </a:spcBef>
                <a:spcAft>
                  <a:spcPts val="0"/>
                </a:spcAft>
                <a:buClr>
                  <a:schemeClr val="dk1"/>
                </a:buClr>
                <a:buSzPts val="1700"/>
                <a:buFont typeface="Calibri"/>
                <a:buNone/>
              </a:pPr>
              <a:endParaRPr sz="1700">
                <a:solidFill>
                  <a:schemeClr val="lt1"/>
                </a:solidFill>
                <a:latin typeface="Calibri"/>
                <a:ea typeface="Calibri"/>
                <a:cs typeface="Calibri"/>
                <a:sym typeface="Calibri"/>
              </a:endParaRPr>
            </a:p>
          </p:txBody>
        </p:sp>
        <p:sp>
          <p:nvSpPr>
            <p:cNvPr id="214" name="Google Shape;214;p24"/>
            <p:cNvSpPr/>
            <p:nvPr/>
          </p:nvSpPr>
          <p:spPr>
            <a:xfrm>
              <a:off x="3040665" y="1316594"/>
              <a:ext cx="1577087" cy="876159"/>
            </a:xfrm>
            <a:prstGeom prst="roundRect">
              <a:avLst>
                <a:gd name="adj" fmla="val 10000"/>
              </a:avLst>
            </a:prstGeom>
            <a:solidFill>
              <a:schemeClr val="dk2"/>
            </a:solidFill>
            <a:ln w="127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txBox="1"/>
            <p:nvPr/>
          </p:nvSpPr>
          <p:spPr>
            <a:xfrm>
              <a:off x="3066327" y="1342256"/>
              <a:ext cx="1525800" cy="824700"/>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dirty="0">
                  <a:solidFill>
                    <a:schemeClr val="lt1"/>
                  </a:solidFill>
                  <a:latin typeface="Calibri"/>
                  <a:ea typeface="Calibri"/>
                  <a:cs typeface="Calibri"/>
                  <a:sym typeface="Calibri"/>
                </a:rPr>
                <a:t>Challenge one: Portions of the code needed to modified </a:t>
              </a:r>
              <a:endParaRPr sz="2300" dirty="0">
                <a:solidFill>
                  <a:schemeClr val="lt1"/>
                </a:solidFill>
                <a:latin typeface="Calibri"/>
                <a:ea typeface="Calibri"/>
                <a:cs typeface="Calibri"/>
                <a:sym typeface="Calibri"/>
              </a:endParaRPr>
            </a:p>
          </p:txBody>
        </p:sp>
        <p:sp>
          <p:nvSpPr>
            <p:cNvPr id="216" name="Google Shape;216;p24"/>
            <p:cNvSpPr/>
            <p:nvPr/>
          </p:nvSpPr>
          <p:spPr>
            <a:xfrm rot="5400000">
              <a:off x="3688441" y="2324440"/>
              <a:ext cx="328500" cy="200400"/>
            </a:xfrm>
            <a:prstGeom prst="rightArrow">
              <a:avLst>
                <a:gd name="adj1" fmla="val 60000"/>
                <a:gd name="adj2" fmla="val 50000"/>
              </a:avLst>
            </a:prstGeom>
            <a:solidFill>
              <a:srgbClr val="AEB2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txBox="1"/>
            <p:nvPr/>
          </p:nvSpPr>
          <p:spPr>
            <a:xfrm>
              <a:off x="3808139" y="2296749"/>
              <a:ext cx="89100" cy="230100"/>
            </a:xfrm>
            <a:prstGeom prst="rect">
              <a:avLst/>
            </a:prstGeom>
            <a:noFill/>
            <a:ln>
              <a:noFill/>
            </a:ln>
          </p:spPr>
          <p:txBody>
            <a:bodyPr spcFirstLastPara="1" wrap="square" lIns="0" tIns="0" rIns="0" bIns="0" anchor="ctr" anchorCtr="0">
              <a:noAutofit/>
            </a:bodyPr>
            <a:lstStyle/>
            <a:p>
              <a:pPr marL="0" marR="0" lvl="0" indent="0" algn="ctr" rtl="1">
                <a:lnSpc>
                  <a:spcPct val="90000"/>
                </a:lnSpc>
                <a:spcBef>
                  <a:spcPts val="0"/>
                </a:spcBef>
                <a:spcAft>
                  <a:spcPts val="0"/>
                </a:spcAft>
                <a:buClr>
                  <a:schemeClr val="dk1"/>
                </a:buClr>
                <a:buSzPts val="1700"/>
                <a:buFont typeface="Calibri"/>
                <a:buNone/>
              </a:pPr>
              <a:endParaRPr sz="1700">
                <a:solidFill>
                  <a:schemeClr val="lt1"/>
                </a:solidFill>
                <a:latin typeface="Calibri"/>
                <a:ea typeface="Calibri"/>
                <a:cs typeface="Calibri"/>
                <a:sym typeface="Calibri"/>
              </a:endParaRPr>
            </a:p>
          </p:txBody>
        </p:sp>
        <p:sp>
          <p:nvSpPr>
            <p:cNvPr id="218" name="Google Shape;218;p24"/>
            <p:cNvSpPr/>
            <p:nvPr/>
          </p:nvSpPr>
          <p:spPr>
            <a:xfrm>
              <a:off x="3040665" y="2630834"/>
              <a:ext cx="1577087" cy="876159"/>
            </a:xfrm>
            <a:prstGeom prst="roundRect">
              <a:avLst>
                <a:gd name="adj" fmla="val 10000"/>
              </a:avLst>
            </a:prstGeom>
            <a:solidFill>
              <a:schemeClr val="dk2"/>
            </a:solidFill>
            <a:ln w="127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txBox="1"/>
            <p:nvPr/>
          </p:nvSpPr>
          <p:spPr>
            <a:xfrm>
              <a:off x="3066327" y="2656496"/>
              <a:ext cx="1525763" cy="824835"/>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dirty="0">
                  <a:solidFill>
                    <a:schemeClr val="lt1"/>
                  </a:solidFill>
                  <a:latin typeface="Calibri"/>
                  <a:ea typeface="Calibri"/>
                  <a:cs typeface="Calibri"/>
                  <a:sym typeface="Calibri"/>
                </a:rPr>
                <a:t>Challenge two: Imported packages were deprecated.</a:t>
              </a:r>
              <a:endParaRPr sz="2300" dirty="0">
                <a:solidFill>
                  <a:schemeClr val="lt1"/>
                </a:solidFill>
                <a:latin typeface="Calibri"/>
                <a:ea typeface="Calibri"/>
                <a:cs typeface="Calibri"/>
                <a:sym typeface="Calibri"/>
              </a:endParaRPr>
            </a:p>
          </p:txBody>
        </p:sp>
        <p:sp>
          <p:nvSpPr>
            <p:cNvPr id="220" name="Google Shape;220;p24"/>
            <p:cNvSpPr/>
            <p:nvPr/>
          </p:nvSpPr>
          <p:spPr>
            <a:xfrm rot="5400000">
              <a:off x="3664959" y="3627188"/>
              <a:ext cx="328500" cy="197700"/>
            </a:xfrm>
            <a:prstGeom prst="rightArrow">
              <a:avLst>
                <a:gd name="adj1" fmla="val 60000"/>
                <a:gd name="adj2" fmla="val 50000"/>
              </a:avLst>
            </a:prstGeom>
            <a:solidFill>
              <a:srgbClr val="AEB2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txBox="1"/>
            <p:nvPr/>
          </p:nvSpPr>
          <p:spPr>
            <a:xfrm>
              <a:off x="3660678" y="3611048"/>
              <a:ext cx="236700" cy="230100"/>
            </a:xfrm>
            <a:prstGeom prst="rect">
              <a:avLst/>
            </a:prstGeom>
            <a:noFill/>
            <a:ln>
              <a:noFill/>
            </a:ln>
          </p:spPr>
          <p:txBody>
            <a:bodyPr spcFirstLastPara="1" wrap="square" lIns="0" tIns="0" rIns="0" bIns="0" anchor="ctr" anchorCtr="0">
              <a:noAutofit/>
            </a:bodyPr>
            <a:lstStyle/>
            <a:p>
              <a:pPr marL="0" marR="0" lvl="0" indent="0" algn="ctr" rtl="1">
                <a:lnSpc>
                  <a:spcPct val="90000"/>
                </a:lnSpc>
                <a:spcBef>
                  <a:spcPts val="0"/>
                </a:spcBef>
                <a:spcAft>
                  <a:spcPts val="0"/>
                </a:spcAft>
                <a:buClr>
                  <a:schemeClr val="dk1"/>
                </a:buClr>
                <a:buSzPts val="1700"/>
                <a:buFont typeface="Calibri"/>
                <a:buNone/>
              </a:pPr>
              <a:endParaRPr sz="1700">
                <a:solidFill>
                  <a:schemeClr val="lt1"/>
                </a:solidFill>
                <a:latin typeface="Calibri"/>
                <a:ea typeface="Calibri"/>
                <a:cs typeface="Calibri"/>
                <a:sym typeface="Calibri"/>
              </a:endParaRPr>
            </a:p>
          </p:txBody>
        </p:sp>
        <p:sp>
          <p:nvSpPr>
            <p:cNvPr id="222" name="Google Shape;222;p24"/>
            <p:cNvSpPr/>
            <p:nvPr/>
          </p:nvSpPr>
          <p:spPr>
            <a:xfrm>
              <a:off x="3040665" y="3945074"/>
              <a:ext cx="1577087" cy="876159"/>
            </a:xfrm>
            <a:prstGeom prst="roundRect">
              <a:avLst>
                <a:gd name="adj" fmla="val 10000"/>
              </a:avLst>
            </a:prstGeom>
            <a:solidFill>
              <a:schemeClr val="dk2"/>
            </a:solidFill>
            <a:ln w="127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txBox="1"/>
            <p:nvPr/>
          </p:nvSpPr>
          <p:spPr>
            <a:xfrm>
              <a:off x="3066327" y="3970736"/>
              <a:ext cx="1525763" cy="824835"/>
            </a:xfrm>
            <a:prstGeom prst="rect">
              <a:avLst/>
            </a:prstGeom>
            <a:noFill/>
            <a:ln>
              <a:noFill/>
            </a:ln>
          </p:spPr>
          <p:txBody>
            <a:bodyPr spcFirstLastPara="1" wrap="square" lIns="87625" tIns="87625" rIns="87625" bIns="87625" anchor="ctr" anchorCtr="0">
              <a:noAutofit/>
            </a:bodyPr>
            <a:lstStyle/>
            <a:p>
              <a:pPr marL="0" lvl="0" indent="0" algn="ctr" rtl="0">
                <a:lnSpc>
                  <a:spcPct val="90000"/>
                </a:lnSpc>
                <a:spcBef>
                  <a:spcPts val="0"/>
                </a:spcBef>
                <a:spcAft>
                  <a:spcPts val="0"/>
                </a:spcAft>
                <a:buClr>
                  <a:schemeClr val="lt1"/>
                </a:buClr>
                <a:buSzPts val="2300"/>
                <a:buFont typeface="Calibri"/>
                <a:buNone/>
              </a:pPr>
              <a:r>
                <a:rPr lang="en-US" sz="2300" dirty="0">
                  <a:solidFill>
                    <a:schemeClr val="lt1"/>
                  </a:solidFill>
                  <a:latin typeface="Calibri"/>
                  <a:ea typeface="Calibri"/>
                  <a:cs typeface="Calibri"/>
                  <a:sym typeface="Calibri"/>
                </a:rPr>
                <a:t>Challenge three : Access to dataset.</a:t>
              </a:r>
              <a:endParaRPr sz="2300" dirty="0">
                <a:solidFill>
                  <a:schemeClr val="lt1"/>
                </a:solidFill>
                <a:latin typeface="Calibri"/>
                <a:ea typeface="Calibri"/>
                <a:cs typeface="Calibri"/>
                <a:sym typeface="Calibri"/>
              </a:endParaRPr>
            </a:p>
            <a:p>
              <a:pPr marL="0" marR="0" lvl="0" indent="0" algn="ctr" rtl="1">
                <a:lnSpc>
                  <a:spcPct val="90000"/>
                </a:lnSpc>
                <a:spcBef>
                  <a:spcPts val="0"/>
                </a:spcBef>
                <a:spcAft>
                  <a:spcPts val="0"/>
                </a:spcAft>
                <a:buClr>
                  <a:schemeClr val="lt1"/>
                </a:buClr>
                <a:buSzPts val="2300"/>
                <a:buFont typeface="Calibri"/>
                <a:buNone/>
              </a:pPr>
              <a:endParaRPr sz="2300" dirty="0">
                <a:solidFill>
                  <a:schemeClr val="lt1"/>
                </a:solidFill>
                <a:latin typeface="Calibri"/>
                <a:ea typeface="Calibri"/>
                <a:cs typeface="Calibri"/>
                <a:sym typeface="Calibri"/>
              </a:endParaRPr>
            </a:p>
          </p:txBody>
        </p:sp>
      </p:grpSp>
      <p:grpSp>
        <p:nvGrpSpPr>
          <p:cNvPr id="224" name="Google Shape;224;p24"/>
          <p:cNvGrpSpPr/>
          <p:nvPr/>
        </p:nvGrpSpPr>
        <p:grpSpPr>
          <a:xfrm>
            <a:off x="2134445" y="5423761"/>
            <a:ext cx="7923109" cy="1477703"/>
            <a:chOff x="3696110" y="933280"/>
            <a:chExt cx="1577100" cy="2033304"/>
          </a:xfrm>
        </p:grpSpPr>
        <p:sp>
          <p:nvSpPr>
            <p:cNvPr id="225" name="Google Shape;225;p24"/>
            <p:cNvSpPr txBox="1"/>
            <p:nvPr/>
          </p:nvSpPr>
          <p:spPr>
            <a:xfrm>
              <a:off x="3808287" y="933280"/>
              <a:ext cx="37800" cy="230100"/>
            </a:xfrm>
            <a:prstGeom prst="rect">
              <a:avLst/>
            </a:prstGeom>
            <a:noFill/>
            <a:ln>
              <a:noFill/>
            </a:ln>
          </p:spPr>
          <p:txBody>
            <a:bodyPr spcFirstLastPara="1" wrap="square" lIns="0" tIns="0" rIns="0" bIns="0" anchor="ctr" anchorCtr="0">
              <a:noAutofit/>
            </a:bodyPr>
            <a:lstStyle/>
            <a:p>
              <a:pPr marL="0" marR="0" lvl="0" indent="0" algn="ctr" rtl="1">
                <a:lnSpc>
                  <a:spcPct val="90000"/>
                </a:lnSpc>
                <a:spcBef>
                  <a:spcPts val="0"/>
                </a:spcBef>
                <a:spcAft>
                  <a:spcPts val="0"/>
                </a:spcAft>
                <a:buClr>
                  <a:schemeClr val="dk1"/>
                </a:buClr>
                <a:buSzPts val="1700"/>
                <a:buFont typeface="Calibri"/>
                <a:buNone/>
              </a:pPr>
              <a:endParaRPr sz="1700">
                <a:solidFill>
                  <a:schemeClr val="lt1"/>
                </a:solidFill>
                <a:latin typeface="Calibri"/>
                <a:ea typeface="Calibri"/>
                <a:cs typeface="Calibri"/>
                <a:sym typeface="Calibri"/>
              </a:endParaRPr>
            </a:p>
          </p:txBody>
        </p:sp>
        <p:sp>
          <p:nvSpPr>
            <p:cNvPr id="226" name="Google Shape;226;p24"/>
            <p:cNvSpPr/>
            <p:nvPr/>
          </p:nvSpPr>
          <p:spPr>
            <a:xfrm rot="5400000">
              <a:off x="4320411" y="1714358"/>
              <a:ext cx="328500" cy="197700"/>
            </a:xfrm>
            <a:prstGeom prst="rightArrow">
              <a:avLst>
                <a:gd name="adj1" fmla="val 60000"/>
                <a:gd name="adj2" fmla="val 50000"/>
              </a:avLst>
            </a:prstGeom>
            <a:solidFill>
              <a:srgbClr val="AEB2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txBox="1"/>
            <p:nvPr/>
          </p:nvSpPr>
          <p:spPr>
            <a:xfrm>
              <a:off x="4335893" y="1698150"/>
              <a:ext cx="236700" cy="230100"/>
            </a:xfrm>
            <a:prstGeom prst="rect">
              <a:avLst/>
            </a:prstGeom>
            <a:noFill/>
            <a:ln>
              <a:noFill/>
            </a:ln>
          </p:spPr>
          <p:txBody>
            <a:bodyPr spcFirstLastPara="1" wrap="square" lIns="0" tIns="0" rIns="0" bIns="0" anchor="ctr" anchorCtr="0">
              <a:noAutofit/>
            </a:bodyPr>
            <a:lstStyle/>
            <a:p>
              <a:pPr marL="0" marR="0" lvl="0" indent="0" algn="ctr" rtl="1">
                <a:lnSpc>
                  <a:spcPct val="90000"/>
                </a:lnSpc>
                <a:spcBef>
                  <a:spcPts val="0"/>
                </a:spcBef>
                <a:spcAft>
                  <a:spcPts val="0"/>
                </a:spcAft>
                <a:buClr>
                  <a:schemeClr val="dk1"/>
                </a:buClr>
                <a:buSzPts val="1700"/>
                <a:buFont typeface="Calibri"/>
                <a:buNone/>
              </a:pPr>
              <a:endParaRPr sz="1700">
                <a:solidFill>
                  <a:schemeClr val="lt1"/>
                </a:solidFill>
                <a:latin typeface="Calibri"/>
                <a:ea typeface="Calibri"/>
                <a:cs typeface="Calibri"/>
                <a:sym typeface="Calibri"/>
              </a:endParaRPr>
            </a:p>
          </p:txBody>
        </p:sp>
        <p:sp>
          <p:nvSpPr>
            <p:cNvPr id="228" name="Google Shape;228;p24"/>
            <p:cNvSpPr/>
            <p:nvPr/>
          </p:nvSpPr>
          <p:spPr>
            <a:xfrm>
              <a:off x="3696110" y="1973625"/>
              <a:ext cx="1577100" cy="876300"/>
            </a:xfrm>
            <a:prstGeom prst="roundRect">
              <a:avLst>
                <a:gd name="adj" fmla="val 10000"/>
              </a:avLst>
            </a:prstGeom>
            <a:solidFill>
              <a:schemeClr val="dk2"/>
            </a:solidFill>
            <a:ln w="127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txBox="1"/>
            <p:nvPr/>
          </p:nvSpPr>
          <p:spPr>
            <a:xfrm>
              <a:off x="3734345" y="2141884"/>
              <a:ext cx="1513216" cy="824700"/>
            </a:xfrm>
            <a:prstGeom prst="rect">
              <a:avLst/>
            </a:prstGeom>
            <a:noFill/>
            <a:ln>
              <a:noFill/>
            </a:ln>
          </p:spPr>
          <p:txBody>
            <a:bodyPr spcFirstLastPara="1" wrap="square" lIns="87625" tIns="87625" rIns="87625" bIns="87625" anchor="ctr" anchorCtr="0">
              <a:noAutofit/>
            </a:bodyPr>
            <a:lstStyle/>
            <a:p>
              <a:pPr marL="0" lvl="0" indent="0" algn="ctr" rtl="0">
                <a:lnSpc>
                  <a:spcPct val="90000"/>
                </a:lnSpc>
                <a:spcBef>
                  <a:spcPts val="0"/>
                </a:spcBef>
                <a:spcAft>
                  <a:spcPts val="0"/>
                </a:spcAft>
                <a:buClr>
                  <a:schemeClr val="lt1"/>
                </a:buClr>
                <a:buSzPts val="2300"/>
                <a:buFont typeface="Calibri"/>
                <a:buNone/>
              </a:pPr>
              <a:r>
                <a:rPr lang="en-US" sz="2300" dirty="0">
                  <a:solidFill>
                    <a:schemeClr val="lt1"/>
                  </a:solidFill>
                  <a:latin typeface="Calibri"/>
                  <a:ea typeface="Calibri"/>
                  <a:cs typeface="Calibri"/>
                  <a:sym typeface="Calibri"/>
                </a:rPr>
                <a:t>Successfully code running</a:t>
              </a:r>
              <a:endParaRPr sz="2300" dirty="0">
                <a:solidFill>
                  <a:schemeClr val="lt1"/>
                </a:solidFill>
                <a:latin typeface="Calibri"/>
                <a:ea typeface="Calibri"/>
                <a:cs typeface="Calibri"/>
                <a:sym typeface="Calibri"/>
              </a:endParaRPr>
            </a:p>
            <a:p>
              <a:pPr marL="0" marR="0" lvl="0" indent="0" algn="ctr" rtl="1">
                <a:lnSpc>
                  <a:spcPct val="90000"/>
                </a:lnSpc>
                <a:spcBef>
                  <a:spcPts val="0"/>
                </a:spcBef>
                <a:spcAft>
                  <a:spcPts val="0"/>
                </a:spcAft>
                <a:buClr>
                  <a:schemeClr val="lt1"/>
                </a:buClr>
                <a:buSzPts val="2300"/>
                <a:buFont typeface="Calibri"/>
                <a:buNone/>
              </a:pPr>
              <a:endParaRPr sz="2300" dirty="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25"/>
          <p:cNvPicPr preferRelativeResize="0"/>
          <p:nvPr/>
        </p:nvPicPr>
        <p:blipFill rotWithShape="1">
          <a:blip r:embed="rId3">
            <a:alphaModFix/>
          </a:blip>
          <a:srcRect/>
          <a:stretch/>
        </p:blipFill>
        <p:spPr>
          <a:xfrm>
            <a:off x="0" y="-306977"/>
            <a:ext cx="12192001" cy="7164978"/>
          </a:xfrm>
          <a:prstGeom prst="rect">
            <a:avLst/>
          </a:prstGeom>
          <a:noFill/>
          <a:ln>
            <a:noFill/>
          </a:ln>
        </p:spPr>
      </p:pic>
      <p:sp>
        <p:nvSpPr>
          <p:cNvPr id="236" name="Google Shape;236;p25"/>
          <p:cNvSpPr txBox="1"/>
          <p:nvPr/>
        </p:nvSpPr>
        <p:spPr>
          <a:xfrm>
            <a:off x="1145220" y="-20599"/>
            <a:ext cx="10515600" cy="1325562"/>
          </a:xfrm>
          <a:prstGeom prst="rect">
            <a:avLst/>
          </a:prstGeom>
          <a:noFill/>
          <a:ln>
            <a:noFill/>
          </a:ln>
        </p:spPr>
        <p:txBody>
          <a:bodyPr spcFirstLastPara="1" wrap="square" lIns="91425" tIns="45700" rIns="91425" bIns="45700" anchor="b" anchorCtr="0">
            <a:normAutofit/>
          </a:bodyPr>
          <a:lstStyle/>
          <a:p>
            <a:pPr marL="0" marR="0" lvl="0" indent="0" algn="l" rtl="1">
              <a:lnSpc>
                <a:spcPct val="90000"/>
              </a:lnSpc>
              <a:spcBef>
                <a:spcPts val="0"/>
              </a:spcBef>
              <a:spcAft>
                <a:spcPts val="0"/>
              </a:spcAft>
              <a:buClr>
                <a:srgbClr val="000000"/>
              </a:buClr>
              <a:buSzPts val="4000"/>
              <a:buFont typeface="Calibri"/>
              <a:buNone/>
            </a:pPr>
            <a:r>
              <a:rPr lang="en-US" sz="4000" b="1" dirty="0">
                <a:solidFill>
                  <a:srgbClr val="000000"/>
                </a:solidFill>
                <a:latin typeface="Calibri"/>
                <a:ea typeface="Calibri"/>
                <a:cs typeface="Calibri"/>
                <a:sym typeface="Calibri"/>
              </a:rPr>
              <a:t>Pre-Trained Setup</a:t>
            </a:r>
            <a:r>
              <a:rPr lang="en-US" sz="4000" b="1" dirty="0">
                <a:latin typeface="Calibri"/>
                <a:ea typeface="Calibri"/>
                <a:cs typeface="Calibri"/>
                <a:sym typeface="Calibri"/>
              </a:rPr>
              <a:t>:</a:t>
            </a:r>
            <a:endParaRPr sz="4000" b="1" dirty="0">
              <a:solidFill>
                <a:schemeClr val="dk1"/>
              </a:solidFill>
              <a:latin typeface="Calibri"/>
              <a:ea typeface="Calibri"/>
              <a:cs typeface="Calibri"/>
              <a:sym typeface="Calibri"/>
            </a:endParaRPr>
          </a:p>
        </p:txBody>
      </p:sp>
      <p:sp>
        <p:nvSpPr>
          <p:cNvPr id="237" name="Google Shape;237;p25"/>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38" name="Google Shape;238;p25"/>
          <p:cNvSpPr txBox="1"/>
          <p:nvPr/>
        </p:nvSpPr>
        <p:spPr>
          <a:xfrm>
            <a:off x="849350" y="2127500"/>
            <a:ext cx="7077900" cy="41135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chemeClr val="dk1"/>
                </a:solidFill>
                <a:latin typeface="Calibri" panose="020F0502020204030204" pitchFamily="34" charset="0"/>
                <a:ea typeface="Times New Roman"/>
                <a:cs typeface="Calibri" panose="020F0502020204030204" pitchFamily="34" charset="0"/>
                <a:sym typeface="Times New Roman"/>
              </a:rPr>
              <a:t>Framework </a:t>
            </a:r>
            <a:r>
              <a:rPr lang="en-US" sz="2400" dirty="0">
                <a:solidFill>
                  <a:schemeClr val="dk1"/>
                </a:solidFill>
                <a:latin typeface="Calibri" panose="020F0502020204030204" pitchFamily="34" charset="0"/>
                <a:ea typeface="Times New Roman"/>
                <a:cs typeface="Calibri" panose="020F0502020204030204" pitchFamily="34" charset="0"/>
                <a:sym typeface="Times New Roman"/>
              </a:rPr>
              <a:t>:Implemented in </a:t>
            </a:r>
            <a:r>
              <a:rPr lang="en-US" sz="2400" dirty="0" err="1">
                <a:solidFill>
                  <a:schemeClr val="dk1"/>
                </a:solidFill>
                <a:latin typeface="Calibri" panose="020F0502020204030204" pitchFamily="34" charset="0"/>
                <a:ea typeface="Times New Roman"/>
                <a:cs typeface="Calibri" panose="020F0502020204030204" pitchFamily="34" charset="0"/>
                <a:sym typeface="Times New Roman"/>
              </a:rPr>
              <a:t>PyTorch</a:t>
            </a:r>
            <a:r>
              <a:rPr lang="en-US" sz="2400" dirty="0">
                <a:solidFill>
                  <a:schemeClr val="dk1"/>
                </a:solidFill>
                <a:latin typeface="Calibri" panose="020F0502020204030204" pitchFamily="34" charset="0"/>
                <a:ea typeface="Times New Roman"/>
                <a:cs typeface="Calibri" panose="020F0502020204030204" pitchFamily="34" charset="0"/>
                <a:sym typeface="Times New Roman"/>
              </a:rPr>
              <a:t>.</a:t>
            </a: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0"/>
              </a:spcBef>
              <a:spcAft>
                <a:spcPts val="0"/>
              </a:spcAft>
              <a:buNone/>
            </a:pP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0"/>
              </a:spcBef>
              <a:spcAft>
                <a:spcPts val="0"/>
              </a:spcAft>
              <a:buNone/>
            </a:pPr>
            <a:r>
              <a:rPr lang="en-US" sz="2400" b="1" dirty="0">
                <a:solidFill>
                  <a:schemeClr val="dk1"/>
                </a:solidFill>
                <a:latin typeface="Calibri" panose="020F0502020204030204" pitchFamily="34" charset="0"/>
                <a:ea typeface="Times New Roman"/>
                <a:cs typeface="Calibri" panose="020F0502020204030204" pitchFamily="34" charset="0"/>
                <a:sym typeface="Times New Roman"/>
              </a:rPr>
              <a:t>Hardware</a:t>
            </a:r>
            <a:r>
              <a:rPr lang="en-US" sz="2400" dirty="0">
                <a:solidFill>
                  <a:schemeClr val="dk1"/>
                </a:solidFill>
                <a:latin typeface="Calibri" panose="020F0502020204030204" pitchFamily="34" charset="0"/>
                <a:ea typeface="Times New Roman"/>
                <a:cs typeface="Calibri" panose="020F0502020204030204" pitchFamily="34" charset="0"/>
                <a:sym typeface="Times New Roman"/>
              </a:rPr>
              <a:t>: Utilized a workstation with dual Xeon CPUs and dual NVIDIA Titan RTX GPUs.</a:t>
            </a: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0"/>
              </a:spcBef>
              <a:spcAft>
                <a:spcPts val="0"/>
              </a:spcAft>
              <a:buNone/>
            </a:pP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0"/>
              </a:spcBef>
              <a:spcAft>
                <a:spcPts val="0"/>
              </a:spcAft>
              <a:buNone/>
            </a:pPr>
            <a:r>
              <a:rPr lang="en-US" sz="2400" b="1" dirty="0">
                <a:solidFill>
                  <a:schemeClr val="dk1"/>
                </a:solidFill>
                <a:latin typeface="Calibri" panose="020F0502020204030204" pitchFamily="34" charset="0"/>
                <a:ea typeface="Times New Roman"/>
                <a:cs typeface="Calibri" panose="020F0502020204030204" pitchFamily="34" charset="0"/>
                <a:sym typeface="Times New Roman"/>
              </a:rPr>
              <a:t>Training </a:t>
            </a:r>
            <a:r>
              <a:rPr lang="en-US" sz="2400" dirty="0">
                <a:solidFill>
                  <a:schemeClr val="dk1"/>
                </a:solidFill>
                <a:latin typeface="Calibri" panose="020F0502020204030204" pitchFamily="34" charset="0"/>
                <a:ea typeface="Times New Roman"/>
                <a:cs typeface="Calibri" panose="020F0502020204030204" pitchFamily="34" charset="0"/>
                <a:sym typeface="Times New Roman"/>
              </a:rPr>
              <a:t>:WGAN-GP with ADAM optimizer (b1=0.5 b2=0.999), trained for 200k iterations.</a:t>
            </a: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0"/>
              </a:spcBef>
              <a:spcAft>
                <a:spcPts val="0"/>
              </a:spcAft>
              <a:buNone/>
            </a:pP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0"/>
              </a:spcBef>
              <a:spcAft>
                <a:spcPts val="0"/>
              </a:spcAft>
              <a:buNone/>
            </a:pPr>
            <a:r>
              <a:rPr lang="en-US" sz="2400" b="1" dirty="0">
                <a:solidFill>
                  <a:schemeClr val="dk1"/>
                </a:solidFill>
                <a:latin typeface="Calibri" panose="020F0502020204030204" pitchFamily="34" charset="0"/>
                <a:ea typeface="Times New Roman"/>
                <a:cs typeface="Calibri" panose="020F0502020204030204" pitchFamily="34" charset="0"/>
                <a:sym typeface="Times New Roman"/>
              </a:rPr>
              <a:t>Learning </a:t>
            </a:r>
            <a:r>
              <a:rPr lang="en-US" sz="2400" b="1" dirty="0" err="1">
                <a:solidFill>
                  <a:schemeClr val="dk1"/>
                </a:solidFill>
                <a:latin typeface="Calibri" panose="020F0502020204030204" pitchFamily="34" charset="0"/>
                <a:ea typeface="Times New Roman"/>
                <a:cs typeface="Calibri" panose="020F0502020204030204" pitchFamily="34" charset="0"/>
                <a:sym typeface="Times New Roman"/>
              </a:rPr>
              <a:t>Rates</a:t>
            </a:r>
            <a:r>
              <a:rPr lang="en-US" sz="2400" dirty="0" err="1">
                <a:solidFill>
                  <a:schemeClr val="dk1"/>
                </a:solidFill>
                <a:latin typeface="Calibri" panose="020F0502020204030204" pitchFamily="34" charset="0"/>
                <a:ea typeface="Times New Roman"/>
                <a:cs typeface="Calibri" panose="020F0502020204030204" pitchFamily="34" charset="0"/>
                <a:sym typeface="Times New Roman"/>
              </a:rPr>
              <a:t>:Generator</a:t>
            </a:r>
            <a:r>
              <a:rPr lang="en-US" sz="2400" dirty="0">
                <a:solidFill>
                  <a:schemeClr val="dk1"/>
                </a:solidFill>
                <a:latin typeface="Calibri" panose="020F0502020204030204" pitchFamily="34" charset="0"/>
                <a:ea typeface="Times New Roman"/>
                <a:cs typeface="Calibri" panose="020F0502020204030204" pitchFamily="34" charset="0"/>
                <a:sym typeface="Times New Roman"/>
              </a:rPr>
              <a:t> (0.0001), Discriminator (0.0001).</a:t>
            </a: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0"/>
              </a:spcBef>
              <a:spcAft>
                <a:spcPts val="0"/>
              </a:spcAft>
              <a:buNone/>
            </a:pPr>
            <a:r>
              <a:rPr lang="en-US" sz="2400" b="1" dirty="0">
                <a:solidFill>
                  <a:schemeClr val="dk1"/>
                </a:solidFill>
                <a:latin typeface="Calibri" panose="020F0502020204030204" pitchFamily="34" charset="0"/>
                <a:ea typeface="Times New Roman"/>
                <a:cs typeface="Calibri" panose="020F0502020204030204" pitchFamily="34" charset="0"/>
                <a:sym typeface="Times New Roman"/>
              </a:rPr>
              <a:t>Batch Size</a:t>
            </a:r>
            <a:r>
              <a:rPr lang="en-US" sz="2400" dirty="0">
                <a:solidFill>
                  <a:schemeClr val="dk1"/>
                </a:solidFill>
                <a:latin typeface="Calibri" panose="020F0502020204030204" pitchFamily="34" charset="0"/>
                <a:ea typeface="Times New Roman"/>
                <a:cs typeface="Calibri" panose="020F0502020204030204" pitchFamily="34" charset="0"/>
                <a:sym typeface="Times New Roman"/>
              </a:rPr>
              <a:t>: 32.</a:t>
            </a: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0"/>
              </a:spcBef>
              <a:spcAft>
                <a:spcPts val="0"/>
              </a:spcAft>
              <a:buNone/>
            </a:pPr>
            <a:endParaRPr sz="105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05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050" dirty="0">
              <a:solidFill>
                <a:schemeClr val="dk1"/>
              </a:solidFill>
              <a:latin typeface="Times New Roman"/>
              <a:ea typeface="Times New Roman"/>
              <a:cs typeface="Times New Roman"/>
              <a:sym typeface="Times New Roman"/>
            </a:endParaRPr>
          </a:p>
        </p:txBody>
      </p:sp>
      <p:pic>
        <p:nvPicPr>
          <p:cNvPr id="239" name="Google Shape;239;p25"/>
          <p:cNvPicPr preferRelativeResize="0"/>
          <p:nvPr/>
        </p:nvPicPr>
        <p:blipFill>
          <a:blip r:embed="rId4">
            <a:alphaModFix/>
          </a:blip>
          <a:stretch>
            <a:fillRect/>
          </a:stretch>
        </p:blipFill>
        <p:spPr>
          <a:xfrm>
            <a:off x="7705650" y="1906050"/>
            <a:ext cx="4317124" cy="280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26"/>
          <p:cNvPicPr preferRelativeResize="0"/>
          <p:nvPr/>
        </p:nvPicPr>
        <p:blipFill rotWithShape="1">
          <a:blip r:embed="rId3">
            <a:alphaModFix/>
          </a:blip>
          <a:srcRect/>
          <a:stretch/>
        </p:blipFill>
        <p:spPr>
          <a:xfrm>
            <a:off x="0" y="-306977"/>
            <a:ext cx="12192000" cy="7164977"/>
          </a:xfrm>
          <a:prstGeom prst="rect">
            <a:avLst/>
          </a:prstGeom>
          <a:noFill/>
          <a:ln>
            <a:noFill/>
          </a:ln>
        </p:spPr>
      </p:pic>
      <p:sp>
        <p:nvSpPr>
          <p:cNvPr id="246" name="Google Shape;246;p26"/>
          <p:cNvSpPr txBox="1"/>
          <p:nvPr/>
        </p:nvSpPr>
        <p:spPr>
          <a:xfrm>
            <a:off x="0" y="-9"/>
            <a:ext cx="10515600" cy="1325700"/>
          </a:xfrm>
          <a:prstGeom prst="rect">
            <a:avLst/>
          </a:prstGeom>
          <a:noFill/>
          <a:ln>
            <a:noFill/>
          </a:ln>
        </p:spPr>
        <p:txBody>
          <a:bodyPr spcFirstLastPara="1" wrap="square" lIns="91425" tIns="45700" rIns="91425" bIns="45700" anchor="b" anchorCtr="0">
            <a:normAutofit/>
          </a:bodyPr>
          <a:lstStyle/>
          <a:p>
            <a:pPr marL="0" marR="0" lvl="0" indent="0" algn="ctr" rtl="1">
              <a:lnSpc>
                <a:spcPct val="90000"/>
              </a:lnSpc>
              <a:spcBef>
                <a:spcPts val="0"/>
              </a:spcBef>
              <a:spcAft>
                <a:spcPts val="0"/>
              </a:spcAft>
              <a:buClr>
                <a:srgbClr val="000000"/>
              </a:buClr>
              <a:buSzPts val="4000"/>
              <a:buFont typeface="Calibri"/>
              <a:buNone/>
            </a:pPr>
            <a:r>
              <a:rPr lang="en-US" sz="4000" b="1">
                <a:latin typeface="Calibri"/>
                <a:ea typeface="Calibri"/>
                <a:cs typeface="Calibri"/>
                <a:sym typeface="Calibri"/>
              </a:rPr>
              <a:t>Preprocessing Dataset     </a:t>
            </a:r>
            <a:endParaRPr sz="4000" b="1">
              <a:solidFill>
                <a:schemeClr val="dk1"/>
              </a:solidFill>
              <a:latin typeface="Calibri"/>
              <a:ea typeface="Calibri"/>
              <a:cs typeface="Calibri"/>
              <a:sym typeface="Calibri"/>
            </a:endParaRPr>
          </a:p>
        </p:txBody>
      </p:sp>
      <p:sp>
        <p:nvSpPr>
          <p:cNvPr id="247" name="Google Shape;247;p26"/>
          <p:cNvSpPr txBox="1"/>
          <p:nvPr/>
        </p:nvSpPr>
        <p:spPr>
          <a:xfrm>
            <a:off x="0" y="1401225"/>
            <a:ext cx="8321400" cy="4706612"/>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l" rtl="0">
              <a:lnSpc>
                <a:spcPct val="90000"/>
              </a:lnSpc>
              <a:spcBef>
                <a:spcPts val="1000"/>
              </a:spcBef>
              <a:spcAft>
                <a:spcPts val="0"/>
              </a:spcAft>
              <a:buClr>
                <a:srgbClr val="292929"/>
              </a:buClr>
              <a:buSzPts val="2400"/>
              <a:buFont typeface="Noto Sans Symbols"/>
              <a:buNone/>
            </a:pPr>
            <a:endParaRPr sz="2800" dirty="0">
              <a:solidFill>
                <a:srgbClr val="292929"/>
              </a:solidFill>
              <a:latin typeface="Calibri"/>
              <a:ea typeface="Calibri"/>
              <a:cs typeface="Calibri"/>
              <a:sym typeface="Calibri"/>
            </a:endParaRPr>
          </a:p>
          <a:p>
            <a:pPr marL="0" marR="0" lvl="0" indent="0" algn="l" rtl="0">
              <a:lnSpc>
                <a:spcPct val="90000"/>
              </a:lnSpc>
              <a:spcBef>
                <a:spcPts val="1000"/>
              </a:spcBef>
              <a:spcAft>
                <a:spcPts val="0"/>
              </a:spcAft>
              <a:buClr>
                <a:srgbClr val="292929"/>
              </a:buClr>
              <a:buSzPts val="2400"/>
              <a:buFont typeface="Noto Sans Symbols"/>
              <a:buNone/>
            </a:pPr>
            <a:r>
              <a:rPr lang="en-US" sz="2800" dirty="0">
                <a:solidFill>
                  <a:srgbClr val="292929"/>
                </a:solidFill>
                <a:latin typeface="Calibri"/>
                <a:ea typeface="Calibri"/>
                <a:cs typeface="Calibri"/>
                <a:sym typeface="Calibri"/>
              </a:rPr>
              <a:t>LIFULL HOME’S  contains five million real RGB floorplan images</a:t>
            </a:r>
            <a:endParaRPr sz="2800" dirty="0">
              <a:solidFill>
                <a:srgbClr val="292929"/>
              </a:solidFill>
              <a:latin typeface="Calibri"/>
              <a:ea typeface="Calibri"/>
              <a:cs typeface="Calibri"/>
              <a:sym typeface="Calibri"/>
            </a:endParaRPr>
          </a:p>
          <a:p>
            <a:pPr marL="0" marR="0" lvl="0" indent="0" algn="l" rtl="0">
              <a:lnSpc>
                <a:spcPct val="90000"/>
              </a:lnSpc>
              <a:spcBef>
                <a:spcPts val="1000"/>
              </a:spcBef>
              <a:spcAft>
                <a:spcPts val="0"/>
              </a:spcAft>
              <a:buClr>
                <a:srgbClr val="292929"/>
              </a:buClr>
              <a:buSzPts val="2400"/>
              <a:buFont typeface="Noto Sans Symbols"/>
              <a:buNone/>
            </a:pPr>
            <a:r>
              <a:rPr lang="en-US" sz="2800" dirty="0">
                <a:solidFill>
                  <a:srgbClr val="292929"/>
                </a:solidFill>
                <a:latin typeface="Calibri"/>
                <a:ea typeface="Calibri"/>
                <a:cs typeface="Calibri"/>
                <a:sym typeface="Calibri"/>
              </a:rPr>
              <a:t> </a:t>
            </a:r>
            <a:r>
              <a:rPr lang="en-US" sz="2800" dirty="0">
                <a:solidFill>
                  <a:srgbClr val="1F2328"/>
                </a:solidFill>
              </a:rPr>
              <a:t>from which we retrieved 117,587</a:t>
            </a:r>
            <a:endParaRPr sz="2800" dirty="0"/>
          </a:p>
          <a:p>
            <a:pPr marL="0" marR="0" lvl="0" indent="0" algn="l" rtl="0">
              <a:lnSpc>
                <a:spcPct val="90000"/>
              </a:lnSpc>
              <a:spcBef>
                <a:spcPts val="1000"/>
              </a:spcBef>
              <a:spcAft>
                <a:spcPts val="0"/>
              </a:spcAft>
              <a:buClr>
                <a:srgbClr val="292929"/>
              </a:buClr>
              <a:buSzPts val="2400"/>
              <a:buFont typeface="Noto Sans Symbols"/>
              <a:buNone/>
            </a:pPr>
            <a:r>
              <a:rPr lang="en-US" sz="2800" b="1" dirty="0">
                <a:solidFill>
                  <a:srgbClr val="292929"/>
                </a:solidFill>
                <a:latin typeface="Calibri"/>
                <a:ea typeface="Calibri"/>
                <a:cs typeface="Calibri"/>
                <a:sym typeface="Calibri"/>
              </a:rPr>
              <a:t>Preprocessing:</a:t>
            </a:r>
            <a:endParaRPr sz="2800" dirty="0"/>
          </a:p>
          <a:p>
            <a:pPr marL="0" marR="0" lvl="0" indent="0" algn="l" rtl="0">
              <a:lnSpc>
                <a:spcPct val="90000"/>
              </a:lnSpc>
              <a:spcBef>
                <a:spcPts val="1000"/>
              </a:spcBef>
              <a:spcAft>
                <a:spcPts val="0"/>
              </a:spcAft>
              <a:buClr>
                <a:srgbClr val="292929"/>
              </a:buClr>
              <a:buSzPts val="2400"/>
              <a:buFont typeface="Noto Sans Symbols"/>
              <a:buNone/>
            </a:pPr>
            <a:r>
              <a:rPr lang="en-US" sz="2800" b="1" dirty="0">
                <a:solidFill>
                  <a:srgbClr val="292929"/>
                </a:solidFill>
                <a:latin typeface="Calibri"/>
                <a:ea typeface="Calibri"/>
                <a:cs typeface="Calibri"/>
                <a:sym typeface="Calibri"/>
              </a:rPr>
              <a:t>Step 1</a:t>
            </a:r>
            <a:r>
              <a:rPr lang="en-US" sz="2800" dirty="0">
                <a:solidFill>
                  <a:srgbClr val="292929"/>
                </a:solidFill>
                <a:latin typeface="Calibri"/>
                <a:ea typeface="Calibri"/>
                <a:cs typeface="Calibri"/>
                <a:sym typeface="Calibri"/>
              </a:rPr>
              <a:t>: rescale all floorplan images to fit inside the 256x256 resolution.</a:t>
            </a:r>
          </a:p>
          <a:p>
            <a:pPr marL="0" marR="0" lvl="0" indent="0" algn="l" rtl="0">
              <a:lnSpc>
                <a:spcPct val="90000"/>
              </a:lnSpc>
              <a:spcBef>
                <a:spcPts val="1000"/>
              </a:spcBef>
              <a:spcAft>
                <a:spcPts val="0"/>
              </a:spcAft>
              <a:buClr>
                <a:srgbClr val="292929"/>
              </a:buClr>
              <a:buSzPts val="2400"/>
              <a:buFont typeface="Noto Sans Symbols"/>
              <a:buNone/>
            </a:pPr>
            <a:endParaRPr sz="2800" dirty="0">
              <a:solidFill>
                <a:srgbClr val="292929"/>
              </a:solidFill>
              <a:latin typeface="Calibri"/>
              <a:ea typeface="Calibri"/>
              <a:cs typeface="Calibri"/>
              <a:sym typeface="Calibri"/>
            </a:endParaRPr>
          </a:p>
          <a:p>
            <a:pPr marL="0" marR="0" lvl="0" indent="0" algn="l" rtl="0">
              <a:lnSpc>
                <a:spcPct val="90000"/>
              </a:lnSpc>
              <a:spcBef>
                <a:spcPts val="1000"/>
              </a:spcBef>
              <a:spcAft>
                <a:spcPts val="0"/>
              </a:spcAft>
              <a:buClr>
                <a:srgbClr val="292929"/>
              </a:buClr>
              <a:buSzPts val="2400"/>
              <a:buFont typeface="Noto Sans Symbols"/>
              <a:buNone/>
            </a:pPr>
            <a:r>
              <a:rPr lang="en-US" sz="2800" b="1" dirty="0">
                <a:solidFill>
                  <a:srgbClr val="292929"/>
                </a:solidFill>
                <a:latin typeface="Calibri"/>
                <a:ea typeface="Calibri"/>
                <a:cs typeface="Calibri"/>
                <a:sym typeface="Calibri"/>
              </a:rPr>
              <a:t>Step2</a:t>
            </a:r>
            <a:r>
              <a:rPr lang="en-US" sz="2800" dirty="0">
                <a:solidFill>
                  <a:srgbClr val="292929"/>
                </a:solidFill>
                <a:latin typeface="Calibri"/>
                <a:ea typeface="Calibri"/>
                <a:cs typeface="Calibri"/>
                <a:sym typeface="Calibri"/>
              </a:rPr>
              <a:t>: a vectorized version of the floorplan is created.</a:t>
            </a:r>
            <a:endParaRPr sz="2800" dirty="0"/>
          </a:p>
          <a:p>
            <a:pPr marL="0" marR="0" lvl="0" indent="0" algn="l" rtl="0">
              <a:lnSpc>
                <a:spcPct val="90000"/>
              </a:lnSpc>
              <a:spcBef>
                <a:spcPts val="1000"/>
              </a:spcBef>
              <a:spcAft>
                <a:spcPts val="0"/>
              </a:spcAft>
              <a:buClr>
                <a:srgbClr val="3F3F3F"/>
              </a:buClr>
              <a:buSzPts val="2400"/>
              <a:buFont typeface="Noto Sans Symbols"/>
              <a:buNone/>
            </a:pPr>
            <a:endParaRPr sz="2800" dirty="0">
              <a:solidFill>
                <a:srgbClr val="292929"/>
              </a:solidFill>
              <a:latin typeface="Calibri"/>
              <a:ea typeface="Calibri"/>
              <a:cs typeface="Calibri"/>
              <a:sym typeface="Calibri"/>
            </a:endParaRPr>
          </a:p>
          <a:p>
            <a:pPr marL="0" marR="0" lvl="0" indent="0" algn="l" rtl="0">
              <a:lnSpc>
                <a:spcPct val="90000"/>
              </a:lnSpc>
              <a:spcBef>
                <a:spcPts val="1000"/>
              </a:spcBef>
              <a:spcAft>
                <a:spcPts val="0"/>
              </a:spcAft>
              <a:buClr>
                <a:srgbClr val="292929"/>
              </a:buClr>
              <a:buSzPts val="2400"/>
              <a:buFont typeface="Noto Sans Symbols"/>
              <a:buNone/>
            </a:pPr>
            <a:r>
              <a:rPr lang="en-US" sz="2800" b="1" dirty="0">
                <a:solidFill>
                  <a:srgbClr val="292929"/>
                </a:solidFill>
                <a:latin typeface="Calibri"/>
                <a:ea typeface="Calibri"/>
                <a:cs typeface="Calibri"/>
                <a:sym typeface="Calibri"/>
              </a:rPr>
              <a:t>Step3</a:t>
            </a:r>
            <a:r>
              <a:rPr lang="en-US" sz="2800" dirty="0">
                <a:solidFill>
                  <a:srgbClr val="292929"/>
                </a:solidFill>
                <a:latin typeface="Calibri"/>
                <a:ea typeface="Calibri"/>
                <a:cs typeface="Calibri"/>
                <a:sym typeface="Calibri"/>
              </a:rPr>
              <a:t>: convert the vectorized floorplan into a bubble diagram.</a:t>
            </a:r>
            <a:endParaRPr sz="2800" dirty="0"/>
          </a:p>
          <a:p>
            <a:pPr marL="0" marR="0" lvl="0" indent="0" algn="l" rtl="0">
              <a:lnSpc>
                <a:spcPct val="90000"/>
              </a:lnSpc>
              <a:spcBef>
                <a:spcPts val="1000"/>
              </a:spcBef>
              <a:spcAft>
                <a:spcPts val="0"/>
              </a:spcAft>
              <a:buClr>
                <a:srgbClr val="3F3F3F"/>
              </a:buClr>
              <a:buSzPts val="2400"/>
              <a:buFont typeface="Noto Sans Symbols"/>
              <a:buNone/>
            </a:pPr>
            <a:endParaRPr sz="2800" dirty="0">
              <a:solidFill>
                <a:srgbClr val="292929"/>
              </a:solidFill>
              <a:latin typeface="Calibri"/>
              <a:ea typeface="Calibri"/>
              <a:cs typeface="Calibri"/>
              <a:sym typeface="Calibri"/>
            </a:endParaRPr>
          </a:p>
          <a:p>
            <a:pPr marL="0" marR="0" lvl="0" indent="0" algn="l" rtl="0">
              <a:lnSpc>
                <a:spcPct val="90000"/>
              </a:lnSpc>
              <a:spcBef>
                <a:spcPts val="1000"/>
              </a:spcBef>
              <a:spcAft>
                <a:spcPts val="0"/>
              </a:spcAft>
              <a:buClr>
                <a:srgbClr val="292929"/>
              </a:buClr>
              <a:buSzPts val="2400"/>
              <a:buFont typeface="Noto Sans Symbols"/>
              <a:buNone/>
            </a:pPr>
            <a:r>
              <a:rPr lang="en-US" sz="2800" dirty="0">
                <a:solidFill>
                  <a:srgbClr val="292929"/>
                </a:solidFill>
                <a:latin typeface="Calibri"/>
                <a:ea typeface="Calibri"/>
                <a:cs typeface="Calibri"/>
                <a:sym typeface="Calibri"/>
              </a:rPr>
              <a:t>The bubble diagram is used as input for the model .</a:t>
            </a:r>
            <a:endParaRPr sz="2800" dirty="0"/>
          </a:p>
          <a:p>
            <a:pPr marL="0" marR="0" lvl="0" indent="0" algn="l" rtl="0">
              <a:lnSpc>
                <a:spcPct val="90000"/>
              </a:lnSpc>
              <a:spcBef>
                <a:spcPts val="1000"/>
              </a:spcBef>
              <a:spcAft>
                <a:spcPts val="0"/>
              </a:spcAft>
              <a:buClr>
                <a:srgbClr val="3F3F3F"/>
              </a:buClr>
              <a:buSzPts val="2400"/>
              <a:buFont typeface="Noto Sans Symbols"/>
              <a:buNone/>
            </a:pPr>
            <a:endParaRPr sz="2400" dirty="0">
              <a:solidFill>
                <a:srgbClr val="3F3F3F"/>
              </a:solidFill>
              <a:latin typeface="Calibri"/>
              <a:ea typeface="Calibri"/>
              <a:cs typeface="Calibri"/>
              <a:sym typeface="Calibri"/>
            </a:endParaRPr>
          </a:p>
        </p:txBody>
      </p:sp>
      <p:sp>
        <p:nvSpPr>
          <p:cNvPr id="248" name="Google Shape;248;p26"/>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49" name="Google Shape;249;p26"/>
          <p:cNvPicPr preferRelativeResize="0"/>
          <p:nvPr/>
        </p:nvPicPr>
        <p:blipFill rotWithShape="1">
          <a:blip r:embed="rId4">
            <a:alphaModFix/>
          </a:blip>
          <a:srcRect/>
          <a:stretch/>
        </p:blipFill>
        <p:spPr>
          <a:xfrm>
            <a:off x="6731397" y="1594299"/>
            <a:ext cx="5241604" cy="405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7"/>
          <p:cNvPicPr preferRelativeResize="0"/>
          <p:nvPr/>
        </p:nvPicPr>
        <p:blipFill rotWithShape="1">
          <a:blip r:embed="rId3">
            <a:alphaModFix/>
          </a:blip>
          <a:srcRect/>
          <a:stretch/>
        </p:blipFill>
        <p:spPr>
          <a:xfrm>
            <a:off x="0" y="0"/>
            <a:ext cx="12192000" cy="7164977"/>
          </a:xfrm>
          <a:prstGeom prst="rect">
            <a:avLst/>
          </a:prstGeom>
          <a:noFill/>
          <a:ln>
            <a:noFill/>
          </a:ln>
        </p:spPr>
      </p:pic>
      <p:sp>
        <p:nvSpPr>
          <p:cNvPr id="256" name="Google Shape;256;p27"/>
          <p:cNvSpPr txBox="1"/>
          <p:nvPr/>
        </p:nvSpPr>
        <p:spPr>
          <a:xfrm>
            <a:off x="1029809" y="165545"/>
            <a:ext cx="11510010" cy="1325562"/>
          </a:xfrm>
          <a:prstGeom prst="rect">
            <a:avLst/>
          </a:prstGeom>
          <a:noFill/>
          <a:ln>
            <a:noFill/>
          </a:ln>
        </p:spPr>
        <p:txBody>
          <a:bodyPr spcFirstLastPara="1" wrap="square" lIns="91425" tIns="45700" rIns="91425" bIns="45700" anchor="b" anchorCtr="0">
            <a:normAutofit/>
          </a:bodyPr>
          <a:lstStyle/>
          <a:p>
            <a:pPr marL="0" marR="0" lvl="0" indent="0" algn="l" rtl="1">
              <a:lnSpc>
                <a:spcPct val="90000"/>
              </a:lnSpc>
              <a:spcBef>
                <a:spcPts val="0"/>
              </a:spcBef>
              <a:spcAft>
                <a:spcPts val="0"/>
              </a:spcAft>
              <a:buClr>
                <a:srgbClr val="000000"/>
              </a:buClr>
              <a:buSzPts val="4000"/>
              <a:buFont typeface="Calibri"/>
              <a:buNone/>
            </a:pPr>
            <a:r>
              <a:rPr lang="en-US" sz="4000" b="1" dirty="0">
                <a:solidFill>
                  <a:srgbClr val="292929"/>
                </a:solidFill>
                <a:latin typeface="Calibri"/>
                <a:ea typeface="Calibri"/>
                <a:cs typeface="Calibri"/>
                <a:sym typeface="Calibri"/>
              </a:rPr>
              <a:t>Create a vectorized version of the floorplan</a:t>
            </a:r>
            <a:endParaRPr sz="4000" b="1" dirty="0">
              <a:solidFill>
                <a:schemeClr val="dk1"/>
              </a:solidFill>
              <a:latin typeface="Calibri"/>
              <a:ea typeface="Calibri"/>
              <a:cs typeface="Calibri"/>
              <a:sym typeface="Calibri"/>
            </a:endParaRPr>
          </a:p>
        </p:txBody>
      </p:sp>
      <p:sp>
        <p:nvSpPr>
          <p:cNvPr id="257" name="Google Shape;257;p27"/>
          <p:cNvSpPr txBox="1"/>
          <p:nvPr/>
        </p:nvSpPr>
        <p:spPr>
          <a:xfrm>
            <a:off x="89338" y="1839568"/>
            <a:ext cx="5327614" cy="4801904"/>
          </a:xfrm>
          <a:prstGeom prst="rect">
            <a:avLst/>
          </a:prstGeom>
          <a:noFill/>
          <a:ln>
            <a:noFill/>
          </a:ln>
        </p:spPr>
        <p:txBody>
          <a:bodyPr spcFirstLastPara="1" wrap="square" lIns="91425" tIns="45700" rIns="91425" bIns="45700" anchor="t" anchorCtr="0">
            <a:normAutofit lnSpcReduction="10000"/>
          </a:bodyPr>
          <a:lstStyle/>
          <a:p>
            <a:pPr marL="0" marR="0" lvl="0" indent="0" algn="l" rtl="1">
              <a:lnSpc>
                <a:spcPct val="90000"/>
              </a:lnSpc>
              <a:spcBef>
                <a:spcPts val="0"/>
              </a:spcBef>
              <a:spcAft>
                <a:spcPts val="0"/>
              </a:spcAft>
              <a:buClr>
                <a:srgbClr val="374151"/>
              </a:buClr>
              <a:buSzPts val="2400"/>
              <a:buFont typeface="Noto Sans Symbols"/>
              <a:buNone/>
            </a:pPr>
            <a:r>
              <a:rPr lang="en-US" sz="2400" b="0" i="0" dirty="0">
                <a:solidFill>
                  <a:srgbClr val="374151"/>
                </a:solidFill>
                <a:latin typeface="Calibri" panose="020F0502020204030204" pitchFamily="34" charset="0"/>
                <a:cs typeface="Calibri" panose="020F0502020204030204" pitchFamily="34" charset="0"/>
                <a:sym typeface="Arial"/>
              </a:rPr>
              <a:t>"Raster-to-Vector" </a:t>
            </a:r>
            <a:r>
              <a:rPr lang="en-US" sz="2400" b="0" i="0" dirty="0">
                <a:solidFill>
                  <a:srgbClr val="292929"/>
                </a:solidFill>
                <a:latin typeface="Calibri" panose="020F0502020204030204" pitchFamily="34" charset="0"/>
                <a:ea typeface="Calibri"/>
                <a:cs typeface="Calibri" panose="020F0502020204030204" pitchFamily="34" charset="0"/>
                <a:sym typeface="Calibri"/>
              </a:rPr>
              <a:t>steps:</a:t>
            </a:r>
            <a:endParaRPr dirty="0">
              <a:latin typeface="Calibri" panose="020F0502020204030204" pitchFamily="34" charset="0"/>
              <a:cs typeface="Calibri" panose="020F0502020204030204" pitchFamily="34" charset="0"/>
            </a:endParaRPr>
          </a:p>
          <a:p>
            <a:pPr marL="0" marR="0" lvl="0" indent="0" algn="l" rtl="1">
              <a:lnSpc>
                <a:spcPct val="90000"/>
              </a:lnSpc>
              <a:spcBef>
                <a:spcPts val="1000"/>
              </a:spcBef>
              <a:spcAft>
                <a:spcPts val="0"/>
              </a:spcAft>
              <a:buClr>
                <a:srgbClr val="292929"/>
              </a:buClr>
              <a:buSzPts val="2400"/>
              <a:buFont typeface="Noto Sans Symbols"/>
              <a:buNone/>
            </a:pPr>
            <a:r>
              <a:rPr lang="en-US" sz="2400" dirty="0">
                <a:solidFill>
                  <a:srgbClr val="292929"/>
                </a:solidFill>
                <a:latin typeface="Calibri" panose="020F0502020204030204" pitchFamily="34" charset="0"/>
                <a:ea typeface="Calibri"/>
                <a:cs typeface="Calibri" panose="020F0502020204030204" pitchFamily="34" charset="0"/>
                <a:sym typeface="Calibri"/>
              </a:rPr>
              <a:t>1.T</a:t>
            </a:r>
            <a:r>
              <a:rPr lang="en-US" sz="2400" b="0" i="0" dirty="0">
                <a:solidFill>
                  <a:srgbClr val="374151"/>
                </a:solidFill>
                <a:latin typeface="Calibri" panose="020F0502020204030204" pitchFamily="34" charset="0"/>
                <a:cs typeface="Calibri" panose="020F0502020204030204" pitchFamily="34" charset="0"/>
                <a:sym typeface="Arial"/>
              </a:rPr>
              <a:t>he RGB floorplan image is fed into the CNN, which produces two outputs: Wall junctions, Room classification scores.</a:t>
            </a:r>
            <a:endParaRPr dirty="0">
              <a:latin typeface="Calibri" panose="020F0502020204030204" pitchFamily="34" charset="0"/>
              <a:cs typeface="Calibri" panose="020F0502020204030204" pitchFamily="34" charset="0"/>
            </a:endParaRPr>
          </a:p>
          <a:p>
            <a:pPr marL="0" marR="0" lvl="0" indent="0" algn="l" rtl="1">
              <a:lnSpc>
                <a:spcPct val="90000"/>
              </a:lnSpc>
              <a:spcBef>
                <a:spcPts val="1000"/>
              </a:spcBef>
              <a:spcAft>
                <a:spcPts val="0"/>
              </a:spcAft>
              <a:buClr>
                <a:srgbClr val="3F3F3F"/>
              </a:buClr>
              <a:buSzPts val="2400"/>
              <a:buFont typeface="Noto Sans Symbols"/>
              <a:buNone/>
            </a:pPr>
            <a:endParaRPr sz="2400" dirty="0">
              <a:solidFill>
                <a:srgbClr val="3F3F3F"/>
              </a:solidFill>
              <a:latin typeface="Calibri" panose="020F0502020204030204" pitchFamily="34" charset="0"/>
              <a:ea typeface="Calibri"/>
              <a:cs typeface="Calibri" panose="020F0502020204030204" pitchFamily="34" charset="0"/>
              <a:sym typeface="Calibri"/>
            </a:endParaRPr>
          </a:p>
          <a:p>
            <a:pPr marL="0" marR="0" lvl="0" indent="0" algn="l" rtl="1">
              <a:lnSpc>
                <a:spcPct val="90000"/>
              </a:lnSpc>
              <a:spcBef>
                <a:spcPts val="1000"/>
              </a:spcBef>
              <a:spcAft>
                <a:spcPts val="0"/>
              </a:spcAft>
              <a:buClr>
                <a:srgbClr val="3F3F3F"/>
              </a:buClr>
              <a:buSzPts val="2400"/>
              <a:buFont typeface="Noto Sans Symbols"/>
              <a:buNone/>
            </a:pPr>
            <a:r>
              <a:rPr lang="en-US" sz="2400" dirty="0">
                <a:solidFill>
                  <a:srgbClr val="3F3F3F"/>
                </a:solidFill>
                <a:latin typeface="Calibri" panose="020F0502020204030204" pitchFamily="34" charset="0"/>
                <a:ea typeface="Calibri"/>
                <a:cs typeface="Calibri" panose="020F0502020204030204" pitchFamily="34" charset="0"/>
                <a:sym typeface="Calibri"/>
              </a:rPr>
              <a:t>2.</a:t>
            </a:r>
            <a:r>
              <a:rPr lang="en-US" sz="2400" b="0" i="0" dirty="0">
                <a:solidFill>
                  <a:srgbClr val="374151"/>
                </a:solidFill>
                <a:latin typeface="Calibri" panose="020F0502020204030204" pitchFamily="34" charset="0"/>
                <a:cs typeface="Calibri" panose="020F0502020204030204" pitchFamily="34" charset="0"/>
                <a:sym typeface="Arial"/>
              </a:rPr>
              <a:t> </a:t>
            </a:r>
            <a:r>
              <a:rPr lang="en-US" sz="2400" dirty="0">
                <a:solidFill>
                  <a:srgbClr val="374151"/>
                </a:solidFill>
                <a:latin typeface="Calibri" panose="020F0502020204030204" pitchFamily="34" charset="0"/>
                <a:cs typeface="Calibri" panose="020F0502020204030204" pitchFamily="34" charset="0"/>
                <a:sym typeface="Arial"/>
              </a:rPr>
              <a:t>T</a:t>
            </a:r>
            <a:r>
              <a:rPr lang="en-US" sz="2400" b="0" i="0" dirty="0">
                <a:solidFill>
                  <a:srgbClr val="374151"/>
                </a:solidFill>
                <a:latin typeface="Calibri" panose="020F0502020204030204" pitchFamily="34" charset="0"/>
                <a:cs typeface="Calibri" panose="020F0502020204030204" pitchFamily="34" charset="0"/>
                <a:sym typeface="Arial"/>
              </a:rPr>
              <a:t>aking the wall junction and generating a set of "primitives.“(represent structures like walls and doors).</a:t>
            </a:r>
            <a:endParaRPr sz="2400" b="0" i="0" dirty="0">
              <a:solidFill>
                <a:srgbClr val="374151"/>
              </a:solidFill>
              <a:latin typeface="Calibri" panose="020F0502020204030204" pitchFamily="34" charset="0"/>
              <a:cs typeface="Calibri" panose="020F0502020204030204" pitchFamily="34" charset="0"/>
              <a:sym typeface="Arial"/>
            </a:endParaRPr>
          </a:p>
          <a:p>
            <a:pPr marL="0" marR="0" lvl="0" indent="0" algn="ctr" rtl="1">
              <a:lnSpc>
                <a:spcPct val="90000"/>
              </a:lnSpc>
              <a:spcBef>
                <a:spcPts val="1000"/>
              </a:spcBef>
              <a:spcAft>
                <a:spcPts val="0"/>
              </a:spcAft>
              <a:buClr>
                <a:srgbClr val="3F3F3F"/>
              </a:buClr>
              <a:buSzPts val="2400"/>
              <a:buFont typeface="Noto Sans Symbols"/>
              <a:buNone/>
            </a:pPr>
            <a:endParaRPr sz="2400" dirty="0">
              <a:solidFill>
                <a:srgbClr val="3F3F3F"/>
              </a:solidFill>
              <a:latin typeface="Calibri" panose="020F0502020204030204" pitchFamily="34" charset="0"/>
              <a:ea typeface="Calibri"/>
              <a:cs typeface="Calibri" panose="020F0502020204030204" pitchFamily="34" charset="0"/>
              <a:sym typeface="Calibri"/>
            </a:endParaRPr>
          </a:p>
          <a:p>
            <a:pPr marL="0" marR="0" lvl="0" indent="0" algn="l" rtl="1">
              <a:lnSpc>
                <a:spcPct val="90000"/>
              </a:lnSpc>
              <a:spcBef>
                <a:spcPts val="1000"/>
              </a:spcBef>
              <a:spcAft>
                <a:spcPts val="0"/>
              </a:spcAft>
              <a:buClr>
                <a:srgbClr val="3F3F3F"/>
              </a:buClr>
              <a:buSzPts val="2400"/>
              <a:buFont typeface="Noto Sans Symbols"/>
              <a:buNone/>
            </a:pPr>
            <a:r>
              <a:rPr lang="en-US" sz="2400" dirty="0">
                <a:solidFill>
                  <a:srgbClr val="3F3F3F"/>
                </a:solidFill>
                <a:latin typeface="Calibri" panose="020F0502020204030204" pitchFamily="34" charset="0"/>
                <a:ea typeface="Calibri"/>
                <a:cs typeface="Calibri" panose="020F0502020204030204" pitchFamily="34" charset="0"/>
                <a:sym typeface="Calibri"/>
              </a:rPr>
              <a:t>3.</a:t>
            </a:r>
            <a:r>
              <a:rPr lang="en-US" sz="2400" b="0" i="0" dirty="0">
                <a:solidFill>
                  <a:srgbClr val="374151"/>
                </a:solidFill>
                <a:latin typeface="Calibri" panose="020F0502020204030204" pitchFamily="34" charset="0"/>
                <a:cs typeface="Calibri" panose="020F0502020204030204" pitchFamily="34" charset="0"/>
                <a:sym typeface="Arial"/>
              </a:rPr>
              <a:t> Combining the 1+2 results to create the final vectorized floorplan representation.</a:t>
            </a:r>
            <a:endParaRPr dirty="0">
              <a:latin typeface="Calibri" panose="020F0502020204030204" pitchFamily="34" charset="0"/>
              <a:cs typeface="Calibri" panose="020F0502020204030204" pitchFamily="34" charset="0"/>
            </a:endParaRPr>
          </a:p>
          <a:p>
            <a:pPr marL="0" marR="0" lvl="0" indent="0" algn="l" rtl="1">
              <a:lnSpc>
                <a:spcPct val="90000"/>
              </a:lnSpc>
              <a:spcBef>
                <a:spcPts val="1000"/>
              </a:spcBef>
              <a:spcAft>
                <a:spcPts val="0"/>
              </a:spcAft>
              <a:buClr>
                <a:srgbClr val="3F3F3F"/>
              </a:buClr>
              <a:buSzPts val="2400"/>
              <a:buFont typeface="Noto Sans Symbols"/>
              <a:buNone/>
            </a:pPr>
            <a:endParaRPr sz="2400" dirty="0">
              <a:solidFill>
                <a:srgbClr val="3F3F3F"/>
              </a:solidFill>
              <a:latin typeface="Calibri"/>
              <a:ea typeface="Calibri"/>
              <a:cs typeface="Calibri"/>
              <a:sym typeface="Calibri"/>
            </a:endParaRPr>
          </a:p>
        </p:txBody>
      </p:sp>
      <p:pic>
        <p:nvPicPr>
          <p:cNvPr id="258" name="Google Shape;258;p27"/>
          <p:cNvPicPr preferRelativeResize="0"/>
          <p:nvPr/>
        </p:nvPicPr>
        <p:blipFill rotWithShape="1">
          <a:blip r:embed="rId4">
            <a:alphaModFix/>
          </a:blip>
          <a:srcRect/>
          <a:stretch/>
        </p:blipFill>
        <p:spPr>
          <a:xfrm>
            <a:off x="5506290" y="2175972"/>
            <a:ext cx="6775048" cy="3831917"/>
          </a:xfrm>
          <a:prstGeom prst="rect">
            <a:avLst/>
          </a:prstGeom>
          <a:noFill/>
          <a:ln>
            <a:noFill/>
          </a:ln>
        </p:spPr>
      </p:pic>
      <p:sp>
        <p:nvSpPr>
          <p:cNvPr id="259" name="Google Shape;259;p27"/>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28"/>
          <p:cNvPicPr preferRelativeResize="0"/>
          <p:nvPr/>
        </p:nvPicPr>
        <p:blipFill rotWithShape="1">
          <a:blip r:embed="rId3">
            <a:alphaModFix/>
          </a:blip>
          <a:srcRect/>
          <a:stretch/>
        </p:blipFill>
        <p:spPr>
          <a:xfrm>
            <a:off x="-9944" y="-153489"/>
            <a:ext cx="12192000" cy="7164977"/>
          </a:xfrm>
          <a:prstGeom prst="rect">
            <a:avLst/>
          </a:prstGeom>
          <a:noFill/>
          <a:ln>
            <a:noFill/>
          </a:ln>
        </p:spPr>
      </p:pic>
      <p:sp>
        <p:nvSpPr>
          <p:cNvPr id="266" name="Google Shape;266;p28"/>
          <p:cNvSpPr txBox="1"/>
          <p:nvPr/>
        </p:nvSpPr>
        <p:spPr>
          <a:xfrm>
            <a:off x="2182841" y="0"/>
            <a:ext cx="10515600" cy="1325562"/>
          </a:xfrm>
          <a:prstGeom prst="rect">
            <a:avLst/>
          </a:prstGeom>
          <a:noFill/>
          <a:ln>
            <a:noFill/>
          </a:ln>
        </p:spPr>
        <p:txBody>
          <a:bodyPr spcFirstLastPara="1" wrap="square" lIns="91425" tIns="45700" rIns="91425" bIns="45700" anchor="b" anchorCtr="0">
            <a:normAutofit/>
          </a:bodyPr>
          <a:lstStyle/>
          <a:p>
            <a:pPr marL="0" marR="0" lvl="0" indent="0" algn="l" rtl="1">
              <a:lnSpc>
                <a:spcPct val="90000"/>
              </a:lnSpc>
              <a:spcBef>
                <a:spcPts val="0"/>
              </a:spcBef>
              <a:spcAft>
                <a:spcPts val="0"/>
              </a:spcAft>
              <a:buClr>
                <a:srgbClr val="000000"/>
              </a:buClr>
              <a:buSzPts val="4000"/>
              <a:buFont typeface="Calibri"/>
              <a:buNone/>
            </a:pPr>
            <a:r>
              <a:rPr lang="en-US" sz="4000" b="1" dirty="0">
                <a:solidFill>
                  <a:srgbClr val="000000"/>
                </a:solidFill>
                <a:latin typeface="Calibri"/>
                <a:ea typeface="Calibri"/>
                <a:cs typeface="Calibri"/>
                <a:sym typeface="Calibri"/>
              </a:rPr>
              <a:t>Constructing a bubble diagram</a:t>
            </a:r>
            <a:endParaRPr sz="4000" b="1" dirty="0">
              <a:solidFill>
                <a:schemeClr val="dk1"/>
              </a:solidFill>
              <a:latin typeface="Calibri"/>
              <a:ea typeface="Calibri"/>
              <a:cs typeface="Calibri"/>
              <a:sym typeface="Calibri"/>
            </a:endParaRPr>
          </a:p>
        </p:txBody>
      </p:sp>
      <p:sp>
        <p:nvSpPr>
          <p:cNvPr id="267" name="Google Shape;267;p28"/>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68" name="Google Shape;268;p28"/>
          <p:cNvSpPr txBox="1"/>
          <p:nvPr/>
        </p:nvSpPr>
        <p:spPr>
          <a:xfrm>
            <a:off x="148590" y="2071168"/>
            <a:ext cx="9471600" cy="48948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92929"/>
              </a:buClr>
              <a:buSzPts val="2400"/>
              <a:buFont typeface="Arial"/>
              <a:buChar char="•"/>
            </a:pPr>
            <a:r>
              <a:rPr lang="en-US" sz="2400" dirty="0">
                <a:solidFill>
                  <a:srgbClr val="292929"/>
                </a:solidFill>
                <a:latin typeface="Calibri"/>
                <a:ea typeface="Calibri"/>
                <a:cs typeface="Calibri"/>
                <a:sym typeface="Calibri"/>
              </a:rPr>
              <a:t>The vectorized floor plan already contains the information about which rooms exist and their room type.</a:t>
            </a:r>
            <a:endParaRPr dirty="0"/>
          </a:p>
          <a:p>
            <a:pPr marL="285750" marR="0" lvl="0" indent="-133350" algn="l" rtl="0">
              <a:spcBef>
                <a:spcPts val="0"/>
              </a:spcBef>
              <a:spcAft>
                <a:spcPts val="0"/>
              </a:spcAft>
              <a:buClr>
                <a:schemeClr val="dk1"/>
              </a:buClr>
              <a:buSzPts val="2400"/>
              <a:buFont typeface="Arial"/>
              <a:buNone/>
            </a:pPr>
            <a:endParaRPr sz="2400" dirty="0">
              <a:solidFill>
                <a:srgbClr val="292929"/>
              </a:solidFill>
              <a:latin typeface="Calibri"/>
              <a:ea typeface="Calibri"/>
              <a:cs typeface="Calibri"/>
              <a:sym typeface="Calibri"/>
            </a:endParaRPr>
          </a:p>
          <a:p>
            <a:pPr marL="285750" marR="0" lvl="0" indent="-285750" algn="l" rtl="0">
              <a:spcBef>
                <a:spcPts val="0"/>
              </a:spcBef>
              <a:spcAft>
                <a:spcPts val="0"/>
              </a:spcAft>
              <a:buClr>
                <a:srgbClr val="292929"/>
              </a:buClr>
              <a:buSzPts val="2400"/>
              <a:buFont typeface="Arial"/>
              <a:buChar char="•"/>
            </a:pPr>
            <a:r>
              <a:rPr lang="en-US" sz="2400" dirty="0">
                <a:solidFill>
                  <a:srgbClr val="292929"/>
                </a:solidFill>
                <a:latin typeface="Calibri"/>
                <a:ea typeface="Calibri"/>
                <a:cs typeface="Calibri"/>
                <a:sym typeface="Calibri"/>
              </a:rPr>
              <a:t>These form the nodes of the bubble diagram.</a:t>
            </a:r>
            <a:endParaRPr dirty="0"/>
          </a:p>
          <a:p>
            <a:pPr marL="285750" marR="0" lvl="0" indent="-133350" algn="l" rtl="0">
              <a:spcBef>
                <a:spcPts val="0"/>
              </a:spcBef>
              <a:spcAft>
                <a:spcPts val="0"/>
              </a:spcAft>
              <a:buClr>
                <a:schemeClr val="dk1"/>
              </a:buClr>
              <a:buSzPts val="2400"/>
              <a:buFont typeface="Arial"/>
              <a:buNone/>
            </a:pPr>
            <a:endParaRPr sz="2400" dirty="0">
              <a:solidFill>
                <a:srgbClr val="292929"/>
              </a:solidFill>
              <a:latin typeface="Calibri"/>
              <a:ea typeface="Calibri"/>
              <a:cs typeface="Calibri"/>
              <a:sym typeface="Calibri"/>
            </a:endParaRPr>
          </a:p>
          <a:p>
            <a:pPr marL="285750" marR="0" lvl="0" indent="-285750" algn="l" rtl="0">
              <a:spcBef>
                <a:spcPts val="0"/>
              </a:spcBef>
              <a:spcAft>
                <a:spcPts val="0"/>
              </a:spcAft>
              <a:buClr>
                <a:srgbClr val="292929"/>
              </a:buClr>
              <a:buSzPts val="2400"/>
              <a:buFont typeface="Arial"/>
              <a:buChar char="•"/>
            </a:pPr>
            <a:r>
              <a:rPr lang="en-US" sz="2400" dirty="0">
                <a:solidFill>
                  <a:srgbClr val="292929"/>
                </a:solidFill>
                <a:latin typeface="Calibri"/>
                <a:ea typeface="Calibri"/>
                <a:cs typeface="Calibri"/>
                <a:sym typeface="Calibri"/>
              </a:rPr>
              <a:t>The edges between the nodes are based on the proximity of the rooms in terms of their Manhattan distance.(If any part of a room is within 8 pixels of another room, the rooms are connected ).</a:t>
            </a:r>
            <a:endParaRPr dirty="0"/>
          </a:p>
          <a:p>
            <a:pPr marL="285750" marR="0" lvl="0" indent="-133350" algn="l" rtl="0">
              <a:spcBef>
                <a:spcPts val="0"/>
              </a:spcBef>
              <a:spcAft>
                <a:spcPts val="0"/>
              </a:spcAft>
              <a:buClr>
                <a:schemeClr val="dk1"/>
              </a:buClr>
              <a:buSzPts val="2400"/>
              <a:buFont typeface="Arial"/>
              <a:buNone/>
            </a:pPr>
            <a:endParaRPr sz="2400" dirty="0">
              <a:solidFill>
                <a:srgbClr val="292929"/>
              </a:solidFill>
              <a:latin typeface="Calibri"/>
              <a:ea typeface="Calibri"/>
              <a:cs typeface="Calibri"/>
              <a:sym typeface="Calibri"/>
            </a:endParaRPr>
          </a:p>
          <a:p>
            <a:pPr marL="285750" marR="0" lvl="0" indent="-285750" algn="l" rtl="0">
              <a:spcBef>
                <a:spcPts val="0"/>
              </a:spcBef>
              <a:spcAft>
                <a:spcPts val="0"/>
              </a:spcAft>
              <a:buClr>
                <a:srgbClr val="292929"/>
              </a:buClr>
              <a:buSzPts val="2400"/>
              <a:buFont typeface="Arial"/>
              <a:buChar char="•"/>
            </a:pPr>
            <a:r>
              <a:rPr lang="en-US" sz="2400" dirty="0">
                <a:solidFill>
                  <a:srgbClr val="292929"/>
                </a:solidFill>
                <a:latin typeface="Calibri"/>
                <a:ea typeface="Calibri"/>
                <a:cs typeface="Calibri"/>
                <a:sym typeface="Calibri"/>
              </a:rPr>
              <a:t>House-GAN, disregards doors – to simplify the problem.</a:t>
            </a:r>
            <a:endParaRPr sz="24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rgbClr val="292929"/>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rgbClr val="292929"/>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rgbClr val="292929"/>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29"/>
          <p:cNvPicPr preferRelativeResize="0"/>
          <p:nvPr/>
        </p:nvPicPr>
        <p:blipFill rotWithShape="1">
          <a:blip r:embed="rId3">
            <a:alphaModFix/>
          </a:blip>
          <a:srcRect/>
          <a:stretch/>
        </p:blipFill>
        <p:spPr>
          <a:xfrm>
            <a:off x="-73293" y="0"/>
            <a:ext cx="12192001" cy="7164978"/>
          </a:xfrm>
          <a:prstGeom prst="rect">
            <a:avLst/>
          </a:prstGeom>
          <a:noFill/>
          <a:ln>
            <a:noFill/>
          </a:ln>
        </p:spPr>
      </p:pic>
      <p:sp>
        <p:nvSpPr>
          <p:cNvPr id="275" name="Google Shape;275;p29"/>
          <p:cNvSpPr txBox="1"/>
          <p:nvPr/>
        </p:nvSpPr>
        <p:spPr>
          <a:xfrm>
            <a:off x="2627791" y="108288"/>
            <a:ext cx="10515600" cy="1325562"/>
          </a:xfrm>
          <a:prstGeom prst="rect">
            <a:avLst/>
          </a:prstGeom>
          <a:noFill/>
          <a:ln>
            <a:noFill/>
          </a:ln>
        </p:spPr>
        <p:txBody>
          <a:bodyPr spcFirstLastPara="1" wrap="square" lIns="91425" tIns="45700" rIns="91425" bIns="45700" anchor="b" anchorCtr="0">
            <a:normAutofit/>
          </a:bodyPr>
          <a:lstStyle/>
          <a:p>
            <a:pPr marL="0" marR="0" lvl="0" indent="0" algn="l" rtl="1">
              <a:lnSpc>
                <a:spcPct val="90000"/>
              </a:lnSpc>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Pre-trained model flow</a:t>
            </a:r>
            <a:endParaRPr sz="4000" b="1" dirty="0">
              <a:solidFill>
                <a:schemeClr val="dk1"/>
              </a:solidFill>
              <a:latin typeface="Calibri"/>
              <a:ea typeface="Calibri"/>
              <a:cs typeface="Calibri"/>
              <a:sym typeface="Calibri"/>
            </a:endParaRPr>
          </a:p>
        </p:txBody>
      </p:sp>
      <p:sp>
        <p:nvSpPr>
          <p:cNvPr id="276" name="Google Shape;276;p29"/>
          <p:cNvSpPr txBox="1"/>
          <p:nvPr/>
        </p:nvSpPr>
        <p:spPr>
          <a:xfrm>
            <a:off x="73225" y="1433850"/>
            <a:ext cx="11287500" cy="4445100"/>
          </a:xfrm>
          <a:prstGeom prst="rect">
            <a:avLst/>
          </a:prstGeom>
          <a:noFill/>
          <a:ln>
            <a:noFill/>
          </a:ln>
        </p:spPr>
        <p:txBody>
          <a:bodyPr spcFirstLastPara="1" wrap="square" lIns="91425" tIns="45700" rIns="91425" bIns="45700" anchor="t" anchorCtr="0">
            <a:normAutofit fontScale="92500" lnSpcReduction="10000"/>
          </a:bodyPr>
          <a:lstStyle/>
          <a:p>
            <a:pPr marL="0" lvl="0" indent="0" algn="r" rtl="1">
              <a:lnSpc>
                <a:spcPct val="70000"/>
              </a:lnSpc>
              <a:spcBef>
                <a:spcPts val="1800"/>
              </a:spcBef>
              <a:spcAft>
                <a:spcPts val="0"/>
              </a:spcAft>
              <a:buClr>
                <a:schemeClr val="dk1"/>
              </a:buClr>
              <a:buSzPts val="1018"/>
              <a:buFont typeface="Arial"/>
              <a:buNone/>
            </a:pPr>
            <a:r>
              <a:rPr lang="en-US" sz="1600" b="1" dirty="0">
                <a:latin typeface="Calibri"/>
                <a:ea typeface="Calibri"/>
                <a:cs typeface="Calibri"/>
                <a:sym typeface="Calibri"/>
              </a:rPr>
              <a:t> - </a:t>
            </a:r>
            <a:endParaRPr sz="1600" b="1" dirty="0">
              <a:latin typeface="Calibri"/>
              <a:ea typeface="Calibri"/>
              <a:cs typeface="Calibri"/>
              <a:sym typeface="Calibri"/>
            </a:endParaRPr>
          </a:p>
          <a:p>
            <a:pPr marL="457200" lvl="0" indent="-330200" algn="l" rtl="0">
              <a:lnSpc>
                <a:spcPct val="70000"/>
              </a:lnSpc>
              <a:spcBef>
                <a:spcPts val="1800"/>
              </a:spcBef>
              <a:spcAft>
                <a:spcPts val="0"/>
              </a:spcAft>
              <a:buSzPts val="1600"/>
              <a:buFont typeface="Calibri"/>
              <a:buChar char="-"/>
            </a:pPr>
            <a:r>
              <a:rPr lang="en-US" sz="2400" b="1" dirty="0">
                <a:solidFill>
                  <a:schemeClr val="dk1"/>
                </a:solidFill>
                <a:latin typeface="Calibri"/>
                <a:ea typeface="Calibri"/>
                <a:cs typeface="Calibri"/>
                <a:sym typeface="Calibri"/>
              </a:rPr>
              <a:t>Setup and Imports</a:t>
            </a:r>
            <a:endParaRPr sz="2400" b="1" dirty="0">
              <a:solidFill>
                <a:schemeClr val="dk1"/>
              </a:solidFill>
              <a:latin typeface="Calibri"/>
              <a:ea typeface="Calibri"/>
              <a:cs typeface="Calibri"/>
              <a:sym typeface="Calibri"/>
            </a:endParaRPr>
          </a:p>
          <a:p>
            <a:pPr marL="457200" lvl="0" indent="0" algn="l" rtl="0">
              <a:lnSpc>
                <a:spcPct val="70000"/>
              </a:lnSpc>
              <a:spcBef>
                <a:spcPts val="1800"/>
              </a:spcBef>
              <a:spcAft>
                <a:spcPts val="0"/>
              </a:spcAft>
              <a:buSzPts val="1018"/>
              <a:buNone/>
            </a:pPr>
            <a:endParaRPr sz="2400" b="1" dirty="0">
              <a:solidFill>
                <a:schemeClr val="dk1"/>
              </a:solidFill>
              <a:latin typeface="Calibri"/>
              <a:ea typeface="Calibri"/>
              <a:cs typeface="Calibri"/>
              <a:sym typeface="Calibri"/>
            </a:endParaRPr>
          </a:p>
          <a:p>
            <a:pPr marL="457200" lvl="0" indent="-330200" algn="l" rtl="0">
              <a:lnSpc>
                <a:spcPct val="70000"/>
              </a:lnSpc>
              <a:spcBef>
                <a:spcPts val="1800"/>
              </a:spcBef>
              <a:spcAft>
                <a:spcPts val="0"/>
              </a:spcAft>
              <a:buSzPts val="1600"/>
              <a:buFont typeface="Calibri"/>
              <a:buChar char="-"/>
            </a:pPr>
            <a:r>
              <a:rPr lang="en-US" sz="2400" b="1" dirty="0">
                <a:solidFill>
                  <a:schemeClr val="dk1"/>
                </a:solidFill>
                <a:latin typeface="Calibri"/>
                <a:ea typeface="Calibri"/>
                <a:cs typeface="Calibri"/>
                <a:sym typeface="Calibri"/>
              </a:rPr>
              <a:t>Load pre-trained model</a:t>
            </a:r>
            <a:endParaRPr sz="2400" b="1" dirty="0">
              <a:solidFill>
                <a:schemeClr val="dk1"/>
              </a:solidFill>
              <a:latin typeface="Calibri"/>
              <a:ea typeface="Calibri"/>
              <a:cs typeface="Calibri"/>
              <a:sym typeface="Calibri"/>
            </a:endParaRPr>
          </a:p>
          <a:p>
            <a:pPr marL="457200" lvl="0" indent="0" algn="l" rtl="0">
              <a:lnSpc>
                <a:spcPct val="70000"/>
              </a:lnSpc>
              <a:spcBef>
                <a:spcPts val="1800"/>
              </a:spcBef>
              <a:spcAft>
                <a:spcPts val="0"/>
              </a:spcAft>
              <a:buSzPts val="1018"/>
              <a:buNone/>
            </a:pPr>
            <a:endParaRPr sz="2400" b="1" dirty="0">
              <a:solidFill>
                <a:schemeClr val="dk1"/>
              </a:solidFill>
              <a:latin typeface="Calibri"/>
              <a:ea typeface="Calibri"/>
              <a:cs typeface="Calibri"/>
              <a:sym typeface="Calibri"/>
            </a:endParaRPr>
          </a:p>
          <a:p>
            <a:pPr marL="457200" lvl="0" indent="-330200" algn="l" rtl="0">
              <a:lnSpc>
                <a:spcPct val="70000"/>
              </a:lnSpc>
              <a:spcBef>
                <a:spcPts val="1800"/>
              </a:spcBef>
              <a:spcAft>
                <a:spcPts val="0"/>
              </a:spcAft>
              <a:buSzPts val="1600"/>
              <a:buFont typeface="Calibri"/>
              <a:buChar char="-"/>
            </a:pPr>
            <a:r>
              <a:rPr lang="en-US" sz="2400" b="1" dirty="0">
                <a:latin typeface="Calibri"/>
                <a:ea typeface="Calibri"/>
                <a:cs typeface="Calibri"/>
                <a:sym typeface="Calibri"/>
              </a:rPr>
              <a:t>Dataset initialization</a:t>
            </a:r>
            <a:endParaRPr sz="2400" b="1" dirty="0">
              <a:latin typeface="Calibri"/>
              <a:ea typeface="Calibri"/>
              <a:cs typeface="Calibri"/>
              <a:sym typeface="Calibri"/>
            </a:endParaRPr>
          </a:p>
          <a:p>
            <a:pPr marL="457200" lvl="0" indent="0" algn="l" rtl="0">
              <a:lnSpc>
                <a:spcPct val="70000"/>
              </a:lnSpc>
              <a:spcBef>
                <a:spcPts val="1800"/>
              </a:spcBef>
              <a:spcAft>
                <a:spcPts val="0"/>
              </a:spcAft>
              <a:buSzPts val="1018"/>
              <a:buNone/>
            </a:pPr>
            <a:endParaRPr sz="2400" b="1" dirty="0">
              <a:latin typeface="Calibri"/>
              <a:ea typeface="Calibri"/>
              <a:cs typeface="Calibri"/>
              <a:sym typeface="Calibri"/>
            </a:endParaRPr>
          </a:p>
          <a:p>
            <a:pPr marL="457200" lvl="0" indent="-330200" algn="l" rtl="0">
              <a:lnSpc>
                <a:spcPct val="70000"/>
              </a:lnSpc>
              <a:spcBef>
                <a:spcPts val="1800"/>
              </a:spcBef>
              <a:spcAft>
                <a:spcPts val="0"/>
              </a:spcAft>
              <a:buSzPts val="1600"/>
              <a:buFont typeface="Calibri"/>
              <a:buChar char="-"/>
            </a:pPr>
            <a:r>
              <a:rPr lang="en-US" sz="2400" b="1" dirty="0">
                <a:latin typeface="Calibri"/>
                <a:ea typeface="Calibri"/>
                <a:cs typeface="Calibri"/>
                <a:sym typeface="Calibri"/>
              </a:rPr>
              <a:t>Model generation</a:t>
            </a:r>
            <a:endParaRPr sz="2400" b="1" dirty="0">
              <a:latin typeface="Calibri"/>
              <a:ea typeface="Calibri"/>
              <a:cs typeface="Calibri"/>
              <a:sym typeface="Calibri"/>
            </a:endParaRPr>
          </a:p>
          <a:p>
            <a:pPr marL="457200" lvl="0" indent="0" algn="l" rtl="0">
              <a:lnSpc>
                <a:spcPct val="70000"/>
              </a:lnSpc>
              <a:spcBef>
                <a:spcPts val="1800"/>
              </a:spcBef>
              <a:spcAft>
                <a:spcPts val="0"/>
              </a:spcAft>
              <a:buSzPts val="1018"/>
              <a:buNone/>
            </a:pPr>
            <a:endParaRPr sz="2400" b="1" dirty="0">
              <a:latin typeface="Calibri"/>
              <a:ea typeface="Calibri"/>
              <a:cs typeface="Calibri"/>
              <a:sym typeface="Calibri"/>
            </a:endParaRPr>
          </a:p>
          <a:p>
            <a:pPr marL="457200" lvl="0" indent="-330200" algn="l" rtl="0">
              <a:lnSpc>
                <a:spcPct val="70000"/>
              </a:lnSpc>
              <a:spcBef>
                <a:spcPts val="1800"/>
              </a:spcBef>
              <a:spcAft>
                <a:spcPts val="0"/>
              </a:spcAft>
              <a:buSzPts val="1600"/>
              <a:buFont typeface="Calibri"/>
              <a:buChar char="-"/>
            </a:pPr>
            <a:r>
              <a:rPr lang="en-US" sz="2400" b="1" dirty="0">
                <a:latin typeface="Calibri"/>
                <a:ea typeface="Calibri"/>
                <a:cs typeface="Calibri"/>
                <a:sym typeface="Calibri"/>
              </a:rPr>
              <a:t>Visualization</a:t>
            </a:r>
            <a:endParaRPr sz="2400" b="1" dirty="0">
              <a:latin typeface="Calibri"/>
              <a:ea typeface="Calibri"/>
              <a:cs typeface="Calibri"/>
              <a:sym typeface="Calibri"/>
            </a:endParaRPr>
          </a:p>
          <a:p>
            <a:pPr marL="0" lvl="0" indent="0" algn="l" rtl="1">
              <a:lnSpc>
                <a:spcPct val="70000"/>
              </a:lnSpc>
              <a:spcBef>
                <a:spcPts val="1800"/>
              </a:spcBef>
              <a:spcAft>
                <a:spcPts val="0"/>
              </a:spcAft>
              <a:buClr>
                <a:schemeClr val="dk1"/>
              </a:buClr>
              <a:buSzPts val="1018"/>
              <a:buFont typeface="Arial"/>
              <a:buNone/>
            </a:pPr>
            <a:endParaRPr sz="1600" b="1" dirty="0">
              <a:latin typeface="Calibri"/>
              <a:ea typeface="Calibri"/>
              <a:cs typeface="Calibri"/>
              <a:sym typeface="Calibri"/>
            </a:endParaRPr>
          </a:p>
        </p:txBody>
      </p:sp>
      <p:sp>
        <p:nvSpPr>
          <p:cNvPr id="277" name="Google Shape;277;p29"/>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30"/>
          <p:cNvPicPr preferRelativeResize="0"/>
          <p:nvPr/>
        </p:nvPicPr>
        <p:blipFill rotWithShape="1">
          <a:blip r:embed="rId3">
            <a:alphaModFix/>
          </a:blip>
          <a:srcRect/>
          <a:stretch/>
        </p:blipFill>
        <p:spPr>
          <a:xfrm>
            <a:off x="0" y="-6699"/>
            <a:ext cx="12192001" cy="7164978"/>
          </a:xfrm>
          <a:prstGeom prst="rect">
            <a:avLst/>
          </a:prstGeom>
          <a:noFill/>
          <a:ln>
            <a:noFill/>
          </a:ln>
        </p:spPr>
      </p:pic>
      <p:sp>
        <p:nvSpPr>
          <p:cNvPr id="284" name="Google Shape;284;p30"/>
          <p:cNvSpPr txBox="1"/>
          <p:nvPr/>
        </p:nvSpPr>
        <p:spPr>
          <a:xfrm>
            <a:off x="2610300" y="634538"/>
            <a:ext cx="9921600" cy="787800"/>
          </a:xfrm>
          <a:prstGeom prst="rect">
            <a:avLst/>
          </a:prstGeom>
          <a:noFill/>
          <a:ln>
            <a:noFill/>
          </a:ln>
        </p:spPr>
        <p:txBody>
          <a:bodyPr spcFirstLastPara="1" wrap="square" lIns="91425" tIns="45700" rIns="91425" bIns="45700" anchor="b" anchorCtr="0">
            <a:normAutofit/>
          </a:bodyPr>
          <a:lstStyle/>
          <a:p>
            <a:pPr marL="0" marR="0" lvl="0" indent="0" algn="l" rtl="1">
              <a:lnSpc>
                <a:spcPct val="90000"/>
              </a:lnSpc>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Pre-trained model flow</a:t>
            </a:r>
            <a:endParaRPr sz="4000" b="1" dirty="0">
              <a:solidFill>
                <a:schemeClr val="dk1"/>
              </a:solidFill>
              <a:latin typeface="Calibri"/>
              <a:ea typeface="Calibri"/>
              <a:cs typeface="Calibri"/>
              <a:sym typeface="Calibri"/>
            </a:endParaRPr>
          </a:p>
        </p:txBody>
      </p:sp>
      <p:sp>
        <p:nvSpPr>
          <p:cNvPr id="285" name="Google Shape;285;p30"/>
          <p:cNvSpPr txBox="1">
            <a:spLocks noGrp="1"/>
          </p:cNvSpPr>
          <p:nvPr>
            <p:ph type="sldNum" idx="12"/>
          </p:nvPr>
        </p:nvSpPr>
        <p:spPr>
          <a:xfrm>
            <a:off x="8617527"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86" name="Google Shape;286;p30"/>
          <p:cNvSpPr/>
          <p:nvPr/>
        </p:nvSpPr>
        <p:spPr>
          <a:xfrm>
            <a:off x="342450" y="2800350"/>
            <a:ext cx="2289600" cy="873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87" name="Google Shape;287;p30"/>
          <p:cNvSpPr txBox="1"/>
          <p:nvPr/>
        </p:nvSpPr>
        <p:spPr>
          <a:xfrm>
            <a:off x="364200" y="2930088"/>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dk1"/>
                </a:solidFill>
                <a:latin typeface="Calibri"/>
                <a:ea typeface="Calibri"/>
                <a:cs typeface="Calibri"/>
                <a:sym typeface="Calibri"/>
              </a:rPr>
              <a:t>Load data from dataset using “</a:t>
            </a:r>
            <a:r>
              <a:rPr lang="en-US" sz="1200" b="1" dirty="0" err="1">
                <a:solidFill>
                  <a:schemeClr val="dk1"/>
                </a:solidFill>
                <a:latin typeface="Calibri"/>
                <a:ea typeface="Calibri"/>
                <a:cs typeface="Calibri"/>
                <a:sym typeface="Calibri"/>
              </a:rPr>
              <a:t>FloorplanGraphDataset</a:t>
            </a:r>
            <a:r>
              <a:rPr lang="en-US" sz="1200" b="1" dirty="0">
                <a:solidFill>
                  <a:schemeClr val="dk1"/>
                </a:solidFill>
                <a:latin typeface="Calibri"/>
                <a:ea typeface="Calibri"/>
                <a:cs typeface="Calibri"/>
                <a:sym typeface="Calibri"/>
              </a:rPr>
              <a:t>” class</a:t>
            </a:r>
            <a:endParaRPr sz="1200" b="1" dirty="0">
              <a:solidFill>
                <a:schemeClr val="dk1"/>
              </a:solidFill>
              <a:highlight>
                <a:schemeClr val="lt2"/>
              </a:highlight>
              <a:latin typeface="Calibri"/>
              <a:ea typeface="Calibri"/>
              <a:cs typeface="Calibri"/>
              <a:sym typeface="Calibri"/>
            </a:endParaRPr>
          </a:p>
        </p:txBody>
      </p:sp>
      <p:pic>
        <p:nvPicPr>
          <p:cNvPr id="288" name="Google Shape;288;p30"/>
          <p:cNvPicPr preferRelativeResize="0"/>
          <p:nvPr/>
        </p:nvPicPr>
        <p:blipFill>
          <a:blip r:embed="rId4">
            <a:alphaModFix/>
          </a:blip>
          <a:stretch>
            <a:fillRect/>
          </a:stretch>
        </p:blipFill>
        <p:spPr>
          <a:xfrm>
            <a:off x="759700" y="3859725"/>
            <a:ext cx="1007000" cy="1273550"/>
          </a:xfrm>
          <a:prstGeom prst="rect">
            <a:avLst/>
          </a:prstGeom>
          <a:noFill/>
          <a:ln>
            <a:noFill/>
          </a:ln>
        </p:spPr>
      </p:pic>
      <p:sp>
        <p:nvSpPr>
          <p:cNvPr id="289" name="Google Shape;289;p30"/>
          <p:cNvSpPr txBox="1"/>
          <p:nvPr/>
        </p:nvSpPr>
        <p:spPr>
          <a:xfrm>
            <a:off x="266975" y="5290800"/>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Data:</a:t>
            </a:r>
            <a:r>
              <a:rPr lang="en-US" sz="1200">
                <a:solidFill>
                  <a:schemeClr val="dk1"/>
                </a:solidFill>
                <a:latin typeface="Calibri"/>
                <a:ea typeface="Calibri"/>
                <a:cs typeface="Calibri"/>
                <a:sym typeface="Calibri"/>
              </a:rPr>
              <a:t> vectorized floorplan which represented as an vector</a:t>
            </a:r>
            <a:endParaRPr sz="1200">
              <a:solidFill>
                <a:schemeClr val="dk1"/>
              </a:solidFill>
              <a:highlight>
                <a:schemeClr val="lt2"/>
              </a:highlight>
              <a:latin typeface="Calibri"/>
              <a:ea typeface="Calibri"/>
              <a:cs typeface="Calibri"/>
              <a:sym typeface="Calibri"/>
            </a:endParaRPr>
          </a:p>
        </p:txBody>
      </p:sp>
      <p:sp>
        <p:nvSpPr>
          <p:cNvPr id="290" name="Google Shape;290;p30"/>
          <p:cNvSpPr/>
          <p:nvPr/>
        </p:nvSpPr>
        <p:spPr>
          <a:xfrm>
            <a:off x="2673950" y="3073650"/>
            <a:ext cx="614400" cy="215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1" name="Google Shape;291;p30"/>
          <p:cNvSpPr/>
          <p:nvPr/>
        </p:nvSpPr>
        <p:spPr>
          <a:xfrm>
            <a:off x="6369675" y="2789150"/>
            <a:ext cx="2289600" cy="873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2" name="Google Shape;292;p30"/>
          <p:cNvSpPr txBox="1"/>
          <p:nvPr/>
        </p:nvSpPr>
        <p:spPr>
          <a:xfrm>
            <a:off x="6392213" y="2930100"/>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Add random noise to generator input by “add_noise” method</a:t>
            </a:r>
            <a:endParaRPr sz="1200" b="1">
              <a:solidFill>
                <a:schemeClr val="dk1"/>
              </a:solidFill>
              <a:highlight>
                <a:schemeClr val="lt2"/>
              </a:highlight>
              <a:latin typeface="Calibri"/>
              <a:ea typeface="Calibri"/>
              <a:cs typeface="Calibri"/>
              <a:sym typeface="Calibri"/>
            </a:endParaRPr>
          </a:p>
        </p:txBody>
      </p:sp>
      <p:pic>
        <p:nvPicPr>
          <p:cNvPr id="293" name="Google Shape;293;p30"/>
          <p:cNvPicPr preferRelativeResize="0"/>
          <p:nvPr/>
        </p:nvPicPr>
        <p:blipFill>
          <a:blip r:embed="rId5">
            <a:alphaModFix/>
          </a:blip>
          <a:stretch>
            <a:fillRect/>
          </a:stretch>
        </p:blipFill>
        <p:spPr>
          <a:xfrm>
            <a:off x="6705887" y="3980612"/>
            <a:ext cx="1186100" cy="1049250"/>
          </a:xfrm>
          <a:prstGeom prst="rect">
            <a:avLst/>
          </a:prstGeom>
          <a:noFill/>
          <a:ln>
            <a:noFill/>
          </a:ln>
        </p:spPr>
      </p:pic>
      <p:sp>
        <p:nvSpPr>
          <p:cNvPr id="294" name="Google Shape;294;p30"/>
          <p:cNvSpPr/>
          <p:nvPr/>
        </p:nvSpPr>
        <p:spPr>
          <a:xfrm>
            <a:off x="5665800" y="3073650"/>
            <a:ext cx="614400" cy="215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5" name="Google Shape;295;p30"/>
          <p:cNvSpPr/>
          <p:nvPr/>
        </p:nvSpPr>
        <p:spPr>
          <a:xfrm>
            <a:off x="9307363" y="2800350"/>
            <a:ext cx="2289600" cy="873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6" name="Google Shape;296;p30"/>
          <p:cNvSpPr txBox="1"/>
          <p:nvPr/>
        </p:nvSpPr>
        <p:spPr>
          <a:xfrm>
            <a:off x="9335700" y="2975000"/>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Load Generator model and “feed” it with input</a:t>
            </a:r>
            <a:endParaRPr sz="1200" b="1">
              <a:solidFill>
                <a:schemeClr val="dk1"/>
              </a:solidFill>
              <a:highlight>
                <a:schemeClr val="lt2"/>
              </a:highlight>
              <a:latin typeface="Calibri"/>
              <a:ea typeface="Calibri"/>
              <a:cs typeface="Calibri"/>
              <a:sym typeface="Calibri"/>
            </a:endParaRPr>
          </a:p>
        </p:txBody>
      </p:sp>
      <p:sp>
        <p:nvSpPr>
          <p:cNvPr id="297" name="Google Shape;297;p30"/>
          <p:cNvSpPr txBox="1"/>
          <p:nvPr/>
        </p:nvSpPr>
        <p:spPr>
          <a:xfrm>
            <a:off x="9307375" y="4153738"/>
            <a:ext cx="2289600" cy="93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dk1"/>
                </a:solidFill>
                <a:latin typeface="Calibri"/>
                <a:ea typeface="Calibri"/>
                <a:cs typeface="Calibri"/>
                <a:sym typeface="Calibri"/>
              </a:rPr>
              <a:t>Z</a:t>
            </a:r>
            <a:r>
              <a:rPr lang="en-US" sz="1200" dirty="0">
                <a:solidFill>
                  <a:schemeClr val="dk1"/>
                </a:solidFill>
                <a:latin typeface="Calibri"/>
                <a:ea typeface="Calibri"/>
                <a:cs typeface="Calibri"/>
                <a:sym typeface="Calibri"/>
              </a:rPr>
              <a:t>: “noise” Tensor from previous step</a:t>
            </a:r>
            <a:br>
              <a:rPr lang="en-US" sz="1200" dirty="0">
                <a:solidFill>
                  <a:schemeClr val="dk1"/>
                </a:solidFill>
                <a:latin typeface="Calibri"/>
                <a:ea typeface="Calibri"/>
                <a:cs typeface="Calibri"/>
                <a:sym typeface="Calibri"/>
              </a:rPr>
            </a:br>
            <a:r>
              <a:rPr lang="en-US" sz="1200" b="1" dirty="0">
                <a:solidFill>
                  <a:schemeClr val="dk1"/>
                </a:solidFill>
                <a:latin typeface="Calibri"/>
                <a:ea typeface="Calibri"/>
                <a:cs typeface="Calibri"/>
                <a:sym typeface="Calibri"/>
              </a:rPr>
              <a:t>nodes</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PyTorch</a:t>
            </a:r>
            <a:r>
              <a:rPr lang="en-US" sz="1200" dirty="0">
                <a:solidFill>
                  <a:schemeClr val="dk1"/>
                </a:solidFill>
                <a:latin typeface="Calibri"/>
                <a:ea typeface="Calibri"/>
                <a:cs typeface="Calibri"/>
                <a:sym typeface="Calibri"/>
              </a:rPr>
              <a:t> Tensors from bubble graph </a:t>
            </a:r>
            <a:br>
              <a:rPr lang="en-US" sz="1200" dirty="0">
                <a:solidFill>
                  <a:schemeClr val="dk1"/>
                </a:solidFill>
                <a:latin typeface="Calibri"/>
                <a:ea typeface="Calibri"/>
                <a:cs typeface="Calibri"/>
                <a:sym typeface="Calibri"/>
              </a:rPr>
            </a:br>
            <a:r>
              <a:rPr lang="en-US" sz="1200" b="1" dirty="0">
                <a:solidFill>
                  <a:schemeClr val="dk1"/>
                </a:solidFill>
                <a:latin typeface="Calibri"/>
                <a:ea typeface="Calibri"/>
                <a:cs typeface="Calibri"/>
                <a:sym typeface="Calibri"/>
              </a:rPr>
              <a:t>edges</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PyTorch</a:t>
            </a:r>
            <a:r>
              <a:rPr lang="en-US" sz="1200" dirty="0">
                <a:solidFill>
                  <a:schemeClr val="dk1"/>
                </a:solidFill>
                <a:latin typeface="Calibri"/>
                <a:ea typeface="Calibri"/>
                <a:cs typeface="Calibri"/>
                <a:sym typeface="Calibri"/>
              </a:rPr>
              <a:t> Tensors from bubble graph </a:t>
            </a:r>
            <a:endParaRPr sz="1200" dirty="0">
              <a:solidFill>
                <a:schemeClr val="dk1"/>
              </a:solidFill>
              <a:latin typeface="Calibri"/>
              <a:ea typeface="Calibri"/>
              <a:cs typeface="Calibri"/>
              <a:sym typeface="Calibri"/>
            </a:endParaRPr>
          </a:p>
        </p:txBody>
      </p:sp>
      <p:sp>
        <p:nvSpPr>
          <p:cNvPr id="298" name="Google Shape;298;p30"/>
          <p:cNvSpPr/>
          <p:nvPr/>
        </p:nvSpPr>
        <p:spPr>
          <a:xfrm>
            <a:off x="8748747" y="3099300"/>
            <a:ext cx="448200" cy="163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9" name="Google Shape;299;p30"/>
          <p:cNvSpPr txBox="1"/>
          <p:nvPr/>
        </p:nvSpPr>
        <p:spPr>
          <a:xfrm>
            <a:off x="342450" y="1740975"/>
            <a:ext cx="4358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chemeClr val="dk1"/>
                </a:solidFill>
                <a:latin typeface="Calibri"/>
                <a:ea typeface="Calibri"/>
                <a:cs typeface="Calibri"/>
                <a:sym typeface="Calibri"/>
              </a:rPr>
              <a:t>Load &amp; process dataset, prepare generator input</a:t>
            </a:r>
            <a:endParaRPr sz="2400" dirty="0">
              <a:solidFill>
                <a:schemeClr val="dk1"/>
              </a:solidFill>
              <a:highlight>
                <a:schemeClr val="lt2"/>
              </a:highlight>
              <a:latin typeface="Calibri"/>
              <a:ea typeface="Calibri"/>
              <a:cs typeface="Calibri"/>
              <a:sym typeface="Calibri"/>
            </a:endParaRPr>
          </a:p>
        </p:txBody>
      </p:sp>
      <p:sp>
        <p:nvSpPr>
          <p:cNvPr id="300" name="Google Shape;300;p30"/>
          <p:cNvSpPr/>
          <p:nvPr/>
        </p:nvSpPr>
        <p:spPr>
          <a:xfrm>
            <a:off x="3288338" y="2800350"/>
            <a:ext cx="2289600" cy="873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01" name="Google Shape;301;p30"/>
          <p:cNvSpPr txBox="1"/>
          <p:nvPr/>
        </p:nvSpPr>
        <p:spPr>
          <a:xfrm>
            <a:off x="3330238" y="2930100"/>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Build generator input by “build_graph” method</a:t>
            </a:r>
            <a:endParaRPr sz="1200" b="1">
              <a:solidFill>
                <a:schemeClr val="dk1"/>
              </a:solidFill>
              <a:highlight>
                <a:schemeClr val="lt2"/>
              </a:highlight>
              <a:latin typeface="Calibri"/>
              <a:ea typeface="Calibri"/>
              <a:cs typeface="Calibri"/>
              <a:sym typeface="Calibri"/>
            </a:endParaRPr>
          </a:p>
        </p:txBody>
      </p:sp>
      <p:pic>
        <p:nvPicPr>
          <p:cNvPr id="302" name="Google Shape;302;p30"/>
          <p:cNvPicPr preferRelativeResize="0"/>
          <p:nvPr/>
        </p:nvPicPr>
        <p:blipFill>
          <a:blip r:embed="rId6">
            <a:alphaModFix/>
          </a:blip>
          <a:stretch>
            <a:fillRect/>
          </a:stretch>
        </p:blipFill>
        <p:spPr>
          <a:xfrm>
            <a:off x="3771967" y="3935411"/>
            <a:ext cx="1186100" cy="1122178"/>
          </a:xfrm>
          <a:prstGeom prst="rect">
            <a:avLst/>
          </a:prstGeom>
          <a:noFill/>
          <a:ln>
            <a:noFill/>
          </a:ln>
        </p:spPr>
      </p:pic>
      <p:sp>
        <p:nvSpPr>
          <p:cNvPr id="303" name="Google Shape;303;p30"/>
          <p:cNvSpPr txBox="1"/>
          <p:nvPr/>
        </p:nvSpPr>
        <p:spPr>
          <a:xfrm>
            <a:off x="3330239" y="5290800"/>
            <a:ext cx="25053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generator input:</a:t>
            </a:r>
            <a:r>
              <a:rPr lang="en-US" sz="1200">
                <a:solidFill>
                  <a:schemeClr val="dk1"/>
                </a:solidFill>
                <a:latin typeface="Calibri"/>
                <a:ea typeface="Calibri"/>
                <a:cs typeface="Calibri"/>
                <a:sym typeface="Calibri"/>
              </a:rPr>
              <a:t> bubble graph represented as 2 NumPy.ndarray (nodes and edges)</a:t>
            </a:r>
            <a:endParaRPr sz="1200">
              <a:solidFill>
                <a:schemeClr val="dk1"/>
              </a:solidFill>
              <a:highlight>
                <a:schemeClr val="lt2"/>
              </a:highlight>
              <a:latin typeface="Calibri"/>
              <a:ea typeface="Calibri"/>
              <a:cs typeface="Calibri"/>
              <a:sym typeface="Calibri"/>
            </a:endParaRPr>
          </a:p>
        </p:txBody>
      </p:sp>
      <p:sp>
        <p:nvSpPr>
          <p:cNvPr id="304" name="Google Shape;304;p30"/>
          <p:cNvSpPr txBox="1"/>
          <p:nvPr/>
        </p:nvSpPr>
        <p:spPr>
          <a:xfrm>
            <a:off x="6495676" y="5437825"/>
            <a:ext cx="25053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generator input addition:</a:t>
            </a:r>
            <a:r>
              <a:rPr lang="en-US" sz="1200">
                <a:solidFill>
                  <a:schemeClr val="dk1"/>
                </a:solidFill>
                <a:latin typeface="Calibri"/>
                <a:ea typeface="Calibri"/>
                <a:cs typeface="Calibri"/>
                <a:sym typeface="Calibri"/>
              </a:rPr>
              <a:t> 128d vector represented as PyTorch tensor, added to each node</a:t>
            </a:r>
            <a:endParaRPr sz="1200">
              <a:solidFill>
                <a:schemeClr val="dk1"/>
              </a:solidFill>
              <a:highlight>
                <a:schemeClr val="lt2"/>
              </a:highlight>
              <a:latin typeface="Calibri"/>
              <a:ea typeface="Calibri"/>
              <a:cs typeface="Calibri"/>
              <a:sym typeface="Calibri"/>
            </a:endParaRPr>
          </a:p>
        </p:txBody>
      </p:sp>
      <p:sp>
        <p:nvSpPr>
          <p:cNvPr id="305" name="Google Shape;305;p30"/>
          <p:cNvSpPr txBox="1"/>
          <p:nvPr/>
        </p:nvSpPr>
        <p:spPr>
          <a:xfrm>
            <a:off x="6495675" y="5437825"/>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highlight>
                <a:schemeClr val="lt2"/>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31"/>
          <p:cNvPicPr preferRelativeResize="0"/>
          <p:nvPr/>
        </p:nvPicPr>
        <p:blipFill rotWithShape="1">
          <a:blip r:embed="rId3">
            <a:alphaModFix/>
          </a:blip>
          <a:srcRect/>
          <a:stretch/>
        </p:blipFill>
        <p:spPr>
          <a:xfrm>
            <a:off x="-493193" y="-24975"/>
            <a:ext cx="12192001" cy="7164978"/>
          </a:xfrm>
          <a:prstGeom prst="rect">
            <a:avLst/>
          </a:prstGeom>
          <a:noFill/>
          <a:ln>
            <a:noFill/>
          </a:ln>
        </p:spPr>
      </p:pic>
      <p:sp>
        <p:nvSpPr>
          <p:cNvPr id="312" name="Google Shape;312;p31"/>
          <p:cNvSpPr txBox="1"/>
          <p:nvPr/>
        </p:nvSpPr>
        <p:spPr>
          <a:xfrm>
            <a:off x="1715376" y="582900"/>
            <a:ext cx="9921600" cy="7878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Pre trained model Flow- Generator</a:t>
            </a:r>
            <a:endParaRPr sz="4000" b="1" dirty="0">
              <a:solidFill>
                <a:schemeClr val="dk1"/>
              </a:solidFill>
              <a:latin typeface="Calibri"/>
              <a:ea typeface="Calibri"/>
              <a:cs typeface="Calibri"/>
              <a:sym typeface="Calibri"/>
            </a:endParaRPr>
          </a:p>
        </p:txBody>
      </p:sp>
      <p:sp>
        <p:nvSpPr>
          <p:cNvPr id="313" name="Google Shape;313;p31"/>
          <p:cNvSpPr txBox="1">
            <a:spLocks noGrp="1"/>
          </p:cNvSpPr>
          <p:nvPr>
            <p:ph type="sldNum" idx="12"/>
          </p:nvPr>
        </p:nvSpPr>
        <p:spPr>
          <a:xfrm>
            <a:off x="8617527"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15" name="Google Shape;315;p31"/>
          <p:cNvSpPr/>
          <p:nvPr/>
        </p:nvSpPr>
        <p:spPr>
          <a:xfrm>
            <a:off x="136350" y="1986825"/>
            <a:ext cx="2289600" cy="873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16" name="Google Shape;316;p31"/>
          <p:cNvSpPr txBox="1"/>
          <p:nvPr/>
        </p:nvSpPr>
        <p:spPr>
          <a:xfrm>
            <a:off x="179850" y="2057250"/>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Concatenate given noise vector to each node </a:t>
            </a:r>
            <a:endParaRPr sz="1200" b="1">
              <a:solidFill>
                <a:schemeClr val="dk1"/>
              </a:solidFill>
              <a:latin typeface="Calibri"/>
              <a:ea typeface="Calibri"/>
              <a:cs typeface="Calibri"/>
              <a:sym typeface="Calibri"/>
            </a:endParaRPr>
          </a:p>
        </p:txBody>
      </p:sp>
      <p:sp>
        <p:nvSpPr>
          <p:cNvPr id="317" name="Google Shape;317;p31"/>
          <p:cNvSpPr/>
          <p:nvPr/>
        </p:nvSpPr>
        <p:spPr>
          <a:xfrm>
            <a:off x="2600050" y="2287650"/>
            <a:ext cx="614400" cy="215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18" name="Google Shape;318;p31"/>
          <p:cNvSpPr/>
          <p:nvPr/>
        </p:nvSpPr>
        <p:spPr>
          <a:xfrm>
            <a:off x="3388550" y="2029875"/>
            <a:ext cx="1722300" cy="787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19" name="Google Shape;319;p31"/>
          <p:cNvSpPr txBox="1"/>
          <p:nvPr/>
        </p:nvSpPr>
        <p:spPr>
          <a:xfrm>
            <a:off x="3441950" y="1986825"/>
            <a:ext cx="1615500" cy="8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Reshape each vector using “l1”- fully connected layer</a:t>
            </a:r>
            <a:endParaRPr sz="1200" b="1">
              <a:solidFill>
                <a:schemeClr val="dk1"/>
              </a:solidFill>
              <a:highlight>
                <a:schemeClr val="lt2"/>
              </a:highlight>
              <a:latin typeface="Calibri"/>
              <a:ea typeface="Calibri"/>
              <a:cs typeface="Calibri"/>
              <a:sym typeface="Calibri"/>
            </a:endParaRPr>
          </a:p>
        </p:txBody>
      </p:sp>
      <p:sp>
        <p:nvSpPr>
          <p:cNvPr id="320" name="Google Shape;320;p31"/>
          <p:cNvSpPr/>
          <p:nvPr/>
        </p:nvSpPr>
        <p:spPr>
          <a:xfrm>
            <a:off x="5495450" y="2287650"/>
            <a:ext cx="614400" cy="215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21" name="Google Shape;321;p31"/>
          <p:cNvSpPr/>
          <p:nvPr/>
        </p:nvSpPr>
        <p:spPr>
          <a:xfrm>
            <a:off x="6390950" y="2029875"/>
            <a:ext cx="2289600" cy="873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22" name="Google Shape;322;p31"/>
          <p:cNvSpPr txBox="1"/>
          <p:nvPr/>
        </p:nvSpPr>
        <p:spPr>
          <a:xfrm>
            <a:off x="6412700" y="2144100"/>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Apply CONV-MPN by “cmp.forward” method:  gather information about “neighbors”</a:t>
            </a:r>
            <a:endParaRPr sz="1200" b="1">
              <a:solidFill>
                <a:schemeClr val="dk1"/>
              </a:solidFill>
              <a:latin typeface="Calibri"/>
              <a:ea typeface="Calibri"/>
              <a:cs typeface="Calibri"/>
              <a:sym typeface="Calibri"/>
            </a:endParaRPr>
          </a:p>
        </p:txBody>
      </p:sp>
      <p:sp>
        <p:nvSpPr>
          <p:cNvPr id="323" name="Google Shape;323;p31"/>
          <p:cNvSpPr/>
          <p:nvPr/>
        </p:nvSpPr>
        <p:spPr>
          <a:xfrm>
            <a:off x="8862175" y="2287650"/>
            <a:ext cx="614400" cy="215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24" name="Google Shape;324;p31"/>
          <p:cNvSpPr/>
          <p:nvPr/>
        </p:nvSpPr>
        <p:spPr>
          <a:xfrm>
            <a:off x="9476575" y="1986825"/>
            <a:ext cx="1722300" cy="873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25" name="Google Shape;325;p31"/>
          <p:cNvSpPr txBox="1"/>
          <p:nvPr/>
        </p:nvSpPr>
        <p:spPr>
          <a:xfrm>
            <a:off x="9658200" y="2172675"/>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Upsampling</a:t>
            </a:r>
            <a:endParaRPr sz="1200" b="1">
              <a:solidFill>
                <a:schemeClr val="dk1"/>
              </a:solidFill>
              <a:highlight>
                <a:schemeClr val="lt2"/>
              </a:highlight>
              <a:latin typeface="Calibri"/>
              <a:ea typeface="Calibri"/>
              <a:cs typeface="Calibri"/>
              <a:sym typeface="Calibri"/>
            </a:endParaRPr>
          </a:p>
        </p:txBody>
      </p:sp>
      <p:sp>
        <p:nvSpPr>
          <p:cNvPr id="326" name="Google Shape;326;p31"/>
          <p:cNvSpPr txBox="1"/>
          <p:nvPr/>
        </p:nvSpPr>
        <p:spPr>
          <a:xfrm>
            <a:off x="136350" y="3828450"/>
            <a:ext cx="2289600" cy="101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noise vector: </a:t>
            </a:r>
            <a:r>
              <a:rPr lang="en-US" sz="1200">
                <a:solidFill>
                  <a:schemeClr val="dk1"/>
                </a:solidFill>
                <a:latin typeface="Calibri"/>
                <a:ea typeface="Calibri"/>
                <a:cs typeface="Calibri"/>
                <a:sym typeface="Calibri"/>
              </a:rPr>
              <a:t>128d vector (PyTorch tensor)</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node</a:t>
            </a:r>
            <a:r>
              <a:rPr lang="en-US" sz="1200">
                <a:solidFill>
                  <a:schemeClr val="dk1"/>
                </a:solidFill>
                <a:latin typeface="Calibri"/>
                <a:ea typeface="Calibri"/>
                <a:cs typeface="Calibri"/>
                <a:sym typeface="Calibri"/>
              </a:rPr>
              <a:t>: 10d vector (room type- one hot encoding)</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output: </a:t>
            </a:r>
            <a:r>
              <a:rPr lang="en-US" sz="1200">
                <a:solidFill>
                  <a:schemeClr val="dk1"/>
                </a:solidFill>
                <a:latin typeface="Calibri"/>
                <a:ea typeface="Calibri"/>
                <a:cs typeface="Calibri"/>
                <a:sym typeface="Calibri"/>
              </a:rPr>
              <a:t>138d noise vector</a:t>
            </a:r>
            <a:br>
              <a:rPr lang="en-US"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p:txBody>
      </p:sp>
      <p:sp>
        <p:nvSpPr>
          <p:cNvPr id="327" name="Google Shape;327;p31"/>
          <p:cNvSpPr txBox="1"/>
          <p:nvPr/>
        </p:nvSpPr>
        <p:spPr>
          <a:xfrm>
            <a:off x="6186550" y="2992775"/>
            <a:ext cx="2909400" cy="15546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Concatenating sum-pooled feature across connected room</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 Concatenating sum-pooled feature across non-connected rooms </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Apply 3 CNN layers:</a:t>
            </a: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input: 3 tensors (nodes, sum pooling on neighbors, sum pooling on non-neighbors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output: </a:t>
            </a:r>
            <a:r>
              <a:rPr lang="en-US" sz="1200">
                <a:solidFill>
                  <a:schemeClr val="dk1"/>
                </a:solidFill>
                <a:latin typeface="Calibri"/>
                <a:ea typeface="Calibri"/>
                <a:cs typeface="Calibri"/>
                <a:sym typeface="Calibri"/>
              </a:rPr>
              <a:t>list of vectors of size 16  </a:t>
            </a:r>
            <a:endParaRPr sz="1200">
              <a:solidFill>
                <a:schemeClr val="dk1"/>
              </a:solidFill>
              <a:latin typeface="Calibri"/>
              <a:ea typeface="Calibri"/>
              <a:cs typeface="Calibri"/>
              <a:sym typeface="Calibri"/>
            </a:endParaRPr>
          </a:p>
        </p:txBody>
      </p:sp>
      <p:sp>
        <p:nvSpPr>
          <p:cNvPr id="328" name="Google Shape;328;p31"/>
          <p:cNvSpPr txBox="1"/>
          <p:nvPr/>
        </p:nvSpPr>
        <p:spPr>
          <a:xfrm>
            <a:off x="9365275" y="3967850"/>
            <a:ext cx="2400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input:</a:t>
            </a:r>
            <a:r>
              <a:rPr lang="en-US" sz="1200">
                <a:solidFill>
                  <a:schemeClr val="dk1"/>
                </a:solidFill>
                <a:latin typeface="Calibri"/>
                <a:ea typeface="Calibri"/>
                <a:cs typeface="Calibri"/>
                <a:sym typeface="Calibri"/>
              </a:rPr>
              <a:t> list of vectors (each one is room)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output: </a:t>
            </a:r>
            <a:r>
              <a:rPr lang="en-US" sz="1200">
                <a:solidFill>
                  <a:schemeClr val="dk1"/>
                </a:solidFill>
                <a:latin typeface="Calibri"/>
                <a:ea typeface="Calibri"/>
                <a:cs typeface="Calibri"/>
                <a:sym typeface="Calibri"/>
              </a:rPr>
              <a:t>list of 16X16X16 feature volume (3D Tensor)</a:t>
            </a:r>
            <a:endParaRPr sz="1200">
              <a:solidFill>
                <a:schemeClr val="dk1"/>
              </a:solidFill>
              <a:latin typeface="Calibri"/>
              <a:ea typeface="Calibri"/>
              <a:cs typeface="Calibri"/>
              <a:sym typeface="Calibri"/>
            </a:endParaRPr>
          </a:p>
        </p:txBody>
      </p:sp>
      <p:sp>
        <p:nvSpPr>
          <p:cNvPr id="329" name="Google Shape;329;p31"/>
          <p:cNvSpPr/>
          <p:nvPr/>
        </p:nvSpPr>
        <p:spPr>
          <a:xfrm>
            <a:off x="269863" y="5140100"/>
            <a:ext cx="614400" cy="215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0" name="Google Shape;330;p31"/>
          <p:cNvSpPr/>
          <p:nvPr/>
        </p:nvSpPr>
        <p:spPr>
          <a:xfrm>
            <a:off x="4194525" y="5060525"/>
            <a:ext cx="2096400" cy="630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1" name="Google Shape;331;p31"/>
          <p:cNvSpPr txBox="1"/>
          <p:nvPr/>
        </p:nvSpPr>
        <p:spPr>
          <a:xfrm>
            <a:off x="4238025" y="5188950"/>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Upsampling number 2 </a:t>
            </a:r>
            <a:endParaRPr sz="1200" b="1">
              <a:solidFill>
                <a:schemeClr val="dk1"/>
              </a:solidFill>
              <a:highlight>
                <a:schemeClr val="lt2"/>
              </a:highlight>
              <a:latin typeface="Calibri"/>
              <a:ea typeface="Calibri"/>
              <a:cs typeface="Calibri"/>
              <a:sym typeface="Calibri"/>
            </a:endParaRPr>
          </a:p>
        </p:txBody>
      </p:sp>
      <p:pic>
        <p:nvPicPr>
          <p:cNvPr id="332" name="Google Shape;332;p31"/>
          <p:cNvPicPr preferRelativeResize="0"/>
          <p:nvPr/>
        </p:nvPicPr>
        <p:blipFill>
          <a:blip r:embed="rId4">
            <a:alphaModFix/>
          </a:blip>
          <a:stretch>
            <a:fillRect/>
          </a:stretch>
        </p:blipFill>
        <p:spPr>
          <a:xfrm>
            <a:off x="179849" y="3089008"/>
            <a:ext cx="794426" cy="702750"/>
          </a:xfrm>
          <a:prstGeom prst="rect">
            <a:avLst/>
          </a:prstGeom>
          <a:noFill/>
          <a:ln>
            <a:noFill/>
          </a:ln>
        </p:spPr>
      </p:pic>
      <p:sp>
        <p:nvSpPr>
          <p:cNvPr id="333" name="Google Shape;333;p31"/>
          <p:cNvSpPr/>
          <p:nvPr/>
        </p:nvSpPr>
        <p:spPr>
          <a:xfrm rot="10800000" flipH="1">
            <a:off x="1049075" y="3306288"/>
            <a:ext cx="240300" cy="268200"/>
          </a:xfrm>
          <a:prstGeom prst="mathPlus">
            <a:avLst>
              <a:gd name="adj1" fmla="val 434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334" name="Google Shape;334;p31"/>
          <p:cNvPicPr preferRelativeResize="0"/>
          <p:nvPr/>
        </p:nvPicPr>
        <p:blipFill>
          <a:blip r:embed="rId5">
            <a:alphaModFix/>
          </a:blip>
          <a:stretch>
            <a:fillRect/>
          </a:stretch>
        </p:blipFill>
        <p:spPr>
          <a:xfrm>
            <a:off x="1289372" y="3336836"/>
            <a:ext cx="2096400" cy="207104"/>
          </a:xfrm>
          <a:prstGeom prst="rect">
            <a:avLst/>
          </a:prstGeom>
          <a:noFill/>
          <a:ln>
            <a:noFill/>
          </a:ln>
        </p:spPr>
      </p:pic>
      <p:pic>
        <p:nvPicPr>
          <p:cNvPr id="335" name="Google Shape;335;p31"/>
          <p:cNvPicPr preferRelativeResize="0"/>
          <p:nvPr/>
        </p:nvPicPr>
        <p:blipFill>
          <a:blip r:embed="rId6">
            <a:alphaModFix/>
          </a:blip>
          <a:stretch>
            <a:fillRect/>
          </a:stretch>
        </p:blipFill>
        <p:spPr>
          <a:xfrm>
            <a:off x="3852484" y="2979013"/>
            <a:ext cx="794425" cy="731152"/>
          </a:xfrm>
          <a:prstGeom prst="rect">
            <a:avLst/>
          </a:prstGeom>
          <a:noFill/>
          <a:ln>
            <a:noFill/>
          </a:ln>
        </p:spPr>
      </p:pic>
      <p:sp>
        <p:nvSpPr>
          <p:cNvPr id="336" name="Google Shape;336;p31"/>
          <p:cNvSpPr txBox="1"/>
          <p:nvPr/>
        </p:nvSpPr>
        <p:spPr>
          <a:xfrm>
            <a:off x="3288100" y="3941950"/>
            <a:ext cx="2289600" cy="101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input: </a:t>
            </a:r>
            <a:r>
              <a:rPr lang="en-US" sz="1200">
                <a:solidFill>
                  <a:schemeClr val="dk1"/>
                </a:solidFill>
                <a:latin typeface="Calibri"/>
                <a:ea typeface="Calibri"/>
                <a:cs typeface="Calibri"/>
                <a:sym typeface="Calibri"/>
              </a:rPr>
              <a:t>138d vector</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output: </a:t>
            </a:r>
            <a:r>
              <a:rPr lang="en-US" sz="1200">
                <a:solidFill>
                  <a:schemeClr val="dk1"/>
                </a:solidFill>
                <a:latin typeface="Calibri"/>
                <a:ea typeface="Calibri"/>
                <a:cs typeface="Calibri"/>
                <a:sym typeface="Calibri"/>
              </a:rPr>
              <a:t>3D Tensor (8X8X16) -</a:t>
            </a: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feature volume</a:t>
            </a:r>
            <a:br>
              <a:rPr lang="en-US"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p:txBody>
      </p:sp>
      <p:sp>
        <p:nvSpPr>
          <p:cNvPr id="337" name="Google Shape;337;p31"/>
          <p:cNvSpPr/>
          <p:nvPr/>
        </p:nvSpPr>
        <p:spPr>
          <a:xfrm>
            <a:off x="974275" y="5049546"/>
            <a:ext cx="2177100" cy="630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8" name="Google Shape;338;p31"/>
          <p:cNvSpPr txBox="1"/>
          <p:nvPr/>
        </p:nvSpPr>
        <p:spPr>
          <a:xfrm>
            <a:off x="996025" y="5188950"/>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CONV-MPN number 2</a:t>
            </a:r>
            <a:endParaRPr sz="1200" b="1">
              <a:solidFill>
                <a:schemeClr val="dk1"/>
              </a:solidFill>
              <a:latin typeface="Calibri"/>
              <a:ea typeface="Calibri"/>
              <a:cs typeface="Calibri"/>
              <a:sym typeface="Calibri"/>
            </a:endParaRPr>
          </a:p>
        </p:txBody>
      </p:sp>
      <p:sp>
        <p:nvSpPr>
          <p:cNvPr id="339" name="Google Shape;339;p31"/>
          <p:cNvSpPr txBox="1"/>
          <p:nvPr/>
        </p:nvSpPr>
        <p:spPr>
          <a:xfrm>
            <a:off x="974275" y="5811375"/>
            <a:ext cx="2400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input:</a:t>
            </a:r>
            <a:r>
              <a:rPr lang="en-US" sz="1200">
                <a:solidFill>
                  <a:schemeClr val="dk1"/>
                </a:solidFill>
                <a:latin typeface="Calibri"/>
                <a:ea typeface="Calibri"/>
                <a:cs typeface="Calibri"/>
                <a:sym typeface="Calibri"/>
              </a:rPr>
              <a:t> list of 3D tensors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output: </a:t>
            </a:r>
            <a:r>
              <a:rPr lang="en-US" sz="1200">
                <a:solidFill>
                  <a:schemeClr val="dk1"/>
                </a:solidFill>
                <a:latin typeface="Calibri"/>
                <a:ea typeface="Calibri"/>
                <a:cs typeface="Calibri"/>
                <a:sym typeface="Calibri"/>
              </a:rPr>
              <a:t>list of vectors of size 16 </a:t>
            </a:r>
            <a:endParaRPr sz="1200">
              <a:solidFill>
                <a:schemeClr val="dk1"/>
              </a:solidFill>
              <a:latin typeface="Calibri"/>
              <a:ea typeface="Calibri"/>
              <a:cs typeface="Calibri"/>
              <a:sym typeface="Calibri"/>
            </a:endParaRPr>
          </a:p>
        </p:txBody>
      </p:sp>
      <p:sp>
        <p:nvSpPr>
          <p:cNvPr id="340" name="Google Shape;340;p31"/>
          <p:cNvSpPr/>
          <p:nvPr/>
        </p:nvSpPr>
        <p:spPr>
          <a:xfrm>
            <a:off x="3443738" y="5140100"/>
            <a:ext cx="614400" cy="215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41" name="Google Shape;341;p31"/>
          <p:cNvSpPr txBox="1"/>
          <p:nvPr/>
        </p:nvSpPr>
        <p:spPr>
          <a:xfrm>
            <a:off x="4238025" y="5894225"/>
            <a:ext cx="2400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output: </a:t>
            </a:r>
            <a:r>
              <a:rPr lang="en-US" sz="1200">
                <a:solidFill>
                  <a:schemeClr val="dk1"/>
                </a:solidFill>
                <a:latin typeface="Calibri"/>
                <a:ea typeface="Calibri"/>
                <a:cs typeface="Calibri"/>
                <a:sym typeface="Calibri"/>
              </a:rPr>
              <a:t>list of 32X32X16 feature volume (3D Tensor)</a:t>
            </a:r>
            <a:endParaRPr sz="1200">
              <a:solidFill>
                <a:schemeClr val="dk1"/>
              </a:solidFill>
              <a:latin typeface="Calibri"/>
              <a:ea typeface="Calibri"/>
              <a:cs typeface="Calibri"/>
              <a:sym typeface="Calibri"/>
            </a:endParaRPr>
          </a:p>
        </p:txBody>
      </p:sp>
      <p:pic>
        <p:nvPicPr>
          <p:cNvPr id="342" name="Google Shape;342;p31"/>
          <p:cNvPicPr preferRelativeResize="0"/>
          <p:nvPr/>
        </p:nvPicPr>
        <p:blipFill>
          <a:blip r:embed="rId7">
            <a:alphaModFix/>
          </a:blip>
          <a:stretch>
            <a:fillRect/>
          </a:stretch>
        </p:blipFill>
        <p:spPr>
          <a:xfrm>
            <a:off x="9476567" y="2932796"/>
            <a:ext cx="658508" cy="1015200"/>
          </a:xfrm>
          <a:prstGeom prst="rect">
            <a:avLst/>
          </a:prstGeom>
          <a:noFill/>
          <a:ln>
            <a:noFill/>
          </a:ln>
        </p:spPr>
      </p:pic>
      <p:pic>
        <p:nvPicPr>
          <p:cNvPr id="343" name="Google Shape;343;p31"/>
          <p:cNvPicPr preferRelativeResize="0"/>
          <p:nvPr/>
        </p:nvPicPr>
        <p:blipFill>
          <a:blip r:embed="rId7">
            <a:alphaModFix/>
          </a:blip>
          <a:stretch>
            <a:fillRect/>
          </a:stretch>
        </p:blipFill>
        <p:spPr>
          <a:xfrm>
            <a:off x="6676176" y="5060526"/>
            <a:ext cx="794425" cy="12247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4"/>
          <p:cNvPicPr preferRelativeResize="0"/>
          <p:nvPr/>
        </p:nvPicPr>
        <p:blipFill rotWithShape="1">
          <a:blip r:embed="rId3">
            <a:alphaModFix/>
          </a:blip>
          <a:srcRect/>
          <a:stretch/>
        </p:blipFill>
        <p:spPr>
          <a:xfrm>
            <a:off x="0" y="0"/>
            <a:ext cx="12192000" cy="7164977"/>
          </a:xfrm>
          <a:prstGeom prst="rect">
            <a:avLst/>
          </a:prstGeom>
          <a:noFill/>
          <a:ln>
            <a:noFill/>
          </a:ln>
        </p:spPr>
      </p:pic>
      <p:sp>
        <p:nvSpPr>
          <p:cNvPr id="102" name="Google Shape;102;p14"/>
          <p:cNvSpPr txBox="1"/>
          <p:nvPr/>
        </p:nvSpPr>
        <p:spPr>
          <a:xfrm>
            <a:off x="-769184" y="326300"/>
            <a:ext cx="5047673" cy="1406596"/>
          </a:xfrm>
          <a:prstGeom prst="rect">
            <a:avLst/>
          </a:prstGeom>
          <a:noFill/>
          <a:ln>
            <a:noFill/>
          </a:ln>
        </p:spPr>
        <p:txBody>
          <a:bodyPr spcFirstLastPara="1" wrap="square" lIns="91425" tIns="45700" rIns="91425" bIns="45700" anchor="b" anchorCtr="0">
            <a:normAutofit/>
          </a:bodyPr>
          <a:lstStyle/>
          <a:p>
            <a:pPr marL="0" marR="0" lvl="0" indent="0" algn="ctr" rtl="1">
              <a:lnSpc>
                <a:spcPct val="90000"/>
              </a:lnSpc>
              <a:spcBef>
                <a:spcPts val="0"/>
              </a:spcBef>
              <a:spcAft>
                <a:spcPts val="0"/>
              </a:spcAft>
              <a:buClr>
                <a:schemeClr val="dk1"/>
              </a:buClr>
              <a:buSzPts val="4000"/>
              <a:buFont typeface="Calibri"/>
              <a:buNone/>
            </a:pPr>
            <a:endParaRPr sz="4000" b="1" i="0" u="none" strike="noStrike" cap="none">
              <a:solidFill>
                <a:schemeClr val="dk1"/>
              </a:solidFill>
              <a:latin typeface="Calibri"/>
              <a:ea typeface="Calibri"/>
              <a:cs typeface="Calibri"/>
              <a:sym typeface="Calibri"/>
            </a:endParaRPr>
          </a:p>
        </p:txBody>
      </p:sp>
      <p:sp>
        <p:nvSpPr>
          <p:cNvPr id="103" name="Google Shape;103;p14"/>
          <p:cNvSpPr txBox="1"/>
          <p:nvPr/>
        </p:nvSpPr>
        <p:spPr>
          <a:xfrm>
            <a:off x="164645" y="1892583"/>
            <a:ext cx="4113844" cy="5392621"/>
          </a:xfrm>
          <a:prstGeom prst="rect">
            <a:avLst/>
          </a:prstGeom>
          <a:noFill/>
          <a:ln>
            <a:noFill/>
          </a:ln>
        </p:spPr>
        <p:txBody>
          <a:bodyPr spcFirstLastPara="1" wrap="square" lIns="91425" tIns="45700" rIns="91425" bIns="45700" anchor="t" anchorCtr="0">
            <a:normAutofit/>
          </a:bodyPr>
          <a:lstStyle/>
          <a:p>
            <a:pPr marL="0" marR="0" lvl="0" indent="0" algn="l" rtl="1">
              <a:lnSpc>
                <a:spcPct val="90000"/>
              </a:lnSpc>
              <a:spcBef>
                <a:spcPts val="0"/>
              </a:spcBef>
              <a:spcAft>
                <a:spcPts val="0"/>
              </a:spcAft>
              <a:buClr>
                <a:srgbClr val="3F3F3F"/>
              </a:buClr>
              <a:buSzPts val="2400"/>
              <a:buFont typeface="Noto Sans Symbols"/>
              <a:buNone/>
            </a:pPr>
            <a:endParaRPr sz="2400" b="0" i="0" u="none" strike="noStrike" cap="none">
              <a:solidFill>
                <a:srgbClr val="3F3F3F"/>
              </a:solidFill>
              <a:latin typeface="Calibri"/>
              <a:ea typeface="Calibri"/>
              <a:cs typeface="Calibri"/>
              <a:sym typeface="Calibri"/>
            </a:endParaRPr>
          </a:p>
        </p:txBody>
      </p:sp>
      <p:sp>
        <p:nvSpPr>
          <p:cNvPr id="104" name="Google Shape;104;p14"/>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14"/>
          <p:cNvSpPr txBox="1"/>
          <p:nvPr/>
        </p:nvSpPr>
        <p:spPr>
          <a:xfrm>
            <a:off x="0" y="1693900"/>
            <a:ext cx="62479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4"/>
          <p:cNvSpPr txBox="1"/>
          <p:nvPr/>
        </p:nvSpPr>
        <p:spPr>
          <a:xfrm>
            <a:off x="2523836" y="103800"/>
            <a:ext cx="5047673" cy="1406596"/>
          </a:xfrm>
          <a:prstGeom prst="rect">
            <a:avLst/>
          </a:prstGeom>
          <a:noFill/>
          <a:ln>
            <a:noFill/>
          </a:ln>
        </p:spPr>
        <p:txBody>
          <a:bodyPr spcFirstLastPara="1" wrap="square" lIns="91425" tIns="45700" rIns="91425" bIns="45700" anchor="b" anchorCtr="0">
            <a:normAutofit/>
          </a:bodyPr>
          <a:lstStyle/>
          <a:p>
            <a:pPr marL="0" marR="0" lvl="0" indent="0" algn="ctr" rtl="1">
              <a:lnSpc>
                <a:spcPct val="90000"/>
              </a:lnSpc>
              <a:spcBef>
                <a:spcPts val="0"/>
              </a:spcBef>
              <a:spcAft>
                <a:spcPts val="0"/>
              </a:spcAft>
              <a:buClr>
                <a:schemeClr val="dk1"/>
              </a:buClr>
              <a:buSzPts val="4000"/>
              <a:buFont typeface="Calibri"/>
              <a:buNone/>
            </a:pPr>
            <a:r>
              <a:rPr lang="en-US" sz="4000" b="1" u="none" dirty="0">
                <a:solidFill>
                  <a:schemeClr val="dk1"/>
                </a:solidFill>
                <a:latin typeface="Calibri"/>
                <a:ea typeface="Calibri"/>
                <a:cs typeface="Calibri"/>
                <a:sym typeface="Calibri"/>
              </a:rPr>
              <a:t>Table  Of Content</a:t>
            </a:r>
            <a:endParaRPr sz="4000" b="1" u="none" dirty="0">
              <a:solidFill>
                <a:schemeClr val="dk1"/>
              </a:solidFill>
              <a:latin typeface="Calibri"/>
              <a:ea typeface="Calibri"/>
              <a:cs typeface="Calibri"/>
              <a:sym typeface="Calibri"/>
            </a:endParaRPr>
          </a:p>
        </p:txBody>
      </p:sp>
      <p:sp>
        <p:nvSpPr>
          <p:cNvPr id="107" name="Google Shape;107;p14"/>
          <p:cNvSpPr txBox="1"/>
          <p:nvPr/>
        </p:nvSpPr>
        <p:spPr>
          <a:xfrm>
            <a:off x="87201" y="1614196"/>
            <a:ext cx="6247800" cy="6124713"/>
          </a:xfrm>
          <a:prstGeom prst="rect">
            <a:avLst/>
          </a:prstGeom>
          <a:noFill/>
          <a:ln>
            <a:noFill/>
          </a:ln>
        </p:spPr>
        <p:txBody>
          <a:bodyPr spcFirstLastPara="1" wrap="square" lIns="91425" tIns="45700" rIns="91425" bIns="45700" anchor="t" anchorCtr="0">
            <a:spAutoFit/>
          </a:bodyPr>
          <a:lstStyle/>
          <a:p>
            <a:pPr marL="285750" marR="0" lvl="0" indent="-222250">
              <a:spcBef>
                <a:spcPts val="0"/>
              </a:spcBef>
              <a:spcAft>
                <a:spcPts val="0"/>
              </a:spcAft>
              <a:buClr>
                <a:schemeClr val="dk1"/>
              </a:buClr>
              <a:buSzPts val="1400"/>
              <a:buChar char="•"/>
            </a:pPr>
            <a:r>
              <a:rPr lang="en-US" sz="2400" b="1" dirty="0">
                <a:solidFill>
                  <a:schemeClr val="dk1"/>
                </a:solidFill>
                <a:latin typeface="Calibri"/>
                <a:ea typeface="Calibri"/>
                <a:cs typeface="Calibri"/>
                <a:sym typeface="Calibri"/>
              </a:rPr>
              <a:t>Introduction</a:t>
            </a:r>
            <a:endParaRPr sz="2400" b="1" dirty="0">
              <a:solidFill>
                <a:schemeClr val="dk1"/>
              </a:solidFill>
              <a:latin typeface="Calibri"/>
              <a:ea typeface="Calibri"/>
              <a:cs typeface="Calibri"/>
              <a:sym typeface="Calibri"/>
            </a:endParaRPr>
          </a:p>
          <a:p>
            <a:pPr marL="0" marR="0" lvl="0" indent="0">
              <a:spcBef>
                <a:spcPts val="0"/>
              </a:spcBef>
              <a:spcAft>
                <a:spcPts val="0"/>
              </a:spcAft>
              <a:buNone/>
            </a:pPr>
            <a:endParaRPr sz="2400" b="1" dirty="0">
              <a:solidFill>
                <a:schemeClr val="dk1"/>
              </a:solidFill>
              <a:latin typeface="Calibri"/>
              <a:ea typeface="Calibri"/>
              <a:cs typeface="Calibri"/>
              <a:sym typeface="Calibri"/>
            </a:endParaRPr>
          </a:p>
          <a:p>
            <a:pPr marL="285750" marR="0" lvl="0" indent="-222250">
              <a:spcBef>
                <a:spcPts val="0"/>
              </a:spcBef>
              <a:spcAft>
                <a:spcPts val="0"/>
              </a:spcAft>
              <a:buClr>
                <a:schemeClr val="dk1"/>
              </a:buClr>
              <a:buSzPts val="1400"/>
              <a:buChar char="•"/>
            </a:pPr>
            <a:r>
              <a:rPr lang="en-US" sz="2400" b="1" dirty="0">
                <a:solidFill>
                  <a:schemeClr val="dk1"/>
                </a:solidFill>
                <a:latin typeface="Calibri"/>
                <a:ea typeface="Calibri"/>
                <a:cs typeface="Calibri"/>
                <a:sym typeface="Calibri"/>
              </a:rPr>
              <a:t>The Problem Statement</a:t>
            </a:r>
            <a:endParaRPr sz="2400" b="1" dirty="0">
              <a:solidFill>
                <a:schemeClr val="dk1"/>
              </a:solidFill>
              <a:latin typeface="Calibri"/>
              <a:ea typeface="Calibri"/>
              <a:cs typeface="Calibri"/>
              <a:sym typeface="Calibri"/>
            </a:endParaRPr>
          </a:p>
          <a:p>
            <a:pPr marL="457200" marR="0" lvl="0" indent="0">
              <a:spcBef>
                <a:spcPts val="0"/>
              </a:spcBef>
              <a:spcAft>
                <a:spcPts val="0"/>
              </a:spcAft>
              <a:buNone/>
            </a:pPr>
            <a:endParaRPr sz="2400" b="1" dirty="0">
              <a:solidFill>
                <a:schemeClr val="dk1"/>
              </a:solidFill>
              <a:latin typeface="Calibri"/>
              <a:ea typeface="Calibri"/>
              <a:cs typeface="Calibri"/>
              <a:sym typeface="Calibri"/>
            </a:endParaRPr>
          </a:p>
          <a:p>
            <a:pPr marL="285750" marR="0" lvl="0" indent="-222250">
              <a:spcBef>
                <a:spcPts val="0"/>
              </a:spcBef>
              <a:spcAft>
                <a:spcPts val="0"/>
              </a:spcAft>
              <a:buClr>
                <a:schemeClr val="dk1"/>
              </a:buClr>
              <a:buSzPts val="1400"/>
              <a:buChar char="•"/>
            </a:pPr>
            <a:r>
              <a:rPr lang="en-US" sz="2400" b="1" dirty="0">
                <a:solidFill>
                  <a:schemeClr val="dk1"/>
                </a:solidFill>
                <a:latin typeface="Calibri"/>
                <a:ea typeface="Calibri"/>
                <a:cs typeface="Calibri"/>
                <a:sym typeface="Calibri"/>
              </a:rPr>
              <a:t>Background</a:t>
            </a:r>
            <a:endParaRPr sz="2400" b="1" dirty="0">
              <a:solidFill>
                <a:schemeClr val="dk1"/>
              </a:solidFill>
              <a:latin typeface="Calibri"/>
              <a:ea typeface="Calibri"/>
              <a:cs typeface="Calibri"/>
              <a:sym typeface="Calibri"/>
            </a:endParaRPr>
          </a:p>
          <a:p>
            <a:pPr marL="0" marR="0" lvl="0" indent="0">
              <a:spcBef>
                <a:spcPts val="0"/>
              </a:spcBef>
              <a:spcAft>
                <a:spcPts val="0"/>
              </a:spcAft>
              <a:buNone/>
            </a:pPr>
            <a:endParaRPr sz="2400" b="1" dirty="0">
              <a:solidFill>
                <a:schemeClr val="dk1"/>
              </a:solidFill>
              <a:latin typeface="Calibri"/>
              <a:ea typeface="Calibri"/>
              <a:cs typeface="Calibri"/>
              <a:sym typeface="Calibri"/>
            </a:endParaRPr>
          </a:p>
          <a:p>
            <a:pPr marL="285750" marR="0" lvl="0" indent="-222250">
              <a:spcBef>
                <a:spcPts val="0"/>
              </a:spcBef>
              <a:spcAft>
                <a:spcPts val="0"/>
              </a:spcAft>
              <a:buClr>
                <a:schemeClr val="dk1"/>
              </a:buClr>
              <a:buSzPts val="1400"/>
              <a:buChar char="•"/>
            </a:pPr>
            <a:r>
              <a:rPr lang="en-US" sz="2400" b="1" dirty="0">
                <a:solidFill>
                  <a:schemeClr val="dk1"/>
                </a:solidFill>
                <a:latin typeface="Calibri"/>
                <a:ea typeface="Calibri"/>
                <a:cs typeface="Calibri"/>
                <a:sym typeface="Calibri"/>
              </a:rPr>
              <a:t>The Research Process</a:t>
            </a:r>
          </a:p>
          <a:p>
            <a:pPr marL="285750" marR="0" lvl="0" indent="-222250">
              <a:spcBef>
                <a:spcPts val="0"/>
              </a:spcBef>
              <a:spcAft>
                <a:spcPts val="0"/>
              </a:spcAft>
              <a:buClr>
                <a:schemeClr val="dk1"/>
              </a:buClr>
              <a:buSzPts val="1400"/>
              <a:buChar char="•"/>
            </a:pPr>
            <a:endParaRPr lang="en-US" sz="2400" b="1" dirty="0">
              <a:solidFill>
                <a:schemeClr val="dk1"/>
              </a:solidFill>
              <a:latin typeface="Calibri"/>
              <a:ea typeface="Calibri"/>
              <a:cs typeface="Calibri"/>
              <a:sym typeface="Calibri"/>
            </a:endParaRPr>
          </a:p>
          <a:p>
            <a:pPr marL="285750" marR="0" lvl="0" indent="-222250">
              <a:spcBef>
                <a:spcPts val="0"/>
              </a:spcBef>
              <a:spcAft>
                <a:spcPts val="0"/>
              </a:spcAft>
              <a:buClr>
                <a:schemeClr val="dk1"/>
              </a:buClr>
              <a:buSzPts val="1400"/>
              <a:buChar char="•"/>
            </a:pPr>
            <a:r>
              <a:rPr lang="en-US" sz="2400" b="1" dirty="0">
                <a:solidFill>
                  <a:schemeClr val="dk1"/>
                </a:solidFill>
                <a:latin typeface="Calibri"/>
                <a:ea typeface="Calibri"/>
                <a:cs typeface="Calibri"/>
                <a:sym typeface="Calibri"/>
              </a:rPr>
              <a:t>The Model</a:t>
            </a:r>
            <a:endParaRPr sz="2400" b="1" dirty="0">
              <a:solidFill>
                <a:schemeClr val="dk1"/>
              </a:solidFill>
              <a:latin typeface="Calibri"/>
              <a:ea typeface="Calibri"/>
              <a:cs typeface="Calibri"/>
              <a:sym typeface="Calibri"/>
            </a:endParaRPr>
          </a:p>
          <a:p>
            <a:pPr marL="457200" marR="0" lvl="0" indent="0">
              <a:spcBef>
                <a:spcPts val="0"/>
              </a:spcBef>
              <a:spcAft>
                <a:spcPts val="0"/>
              </a:spcAft>
              <a:buNone/>
            </a:pPr>
            <a:endParaRPr sz="2400" b="1" dirty="0">
              <a:solidFill>
                <a:schemeClr val="dk1"/>
              </a:solidFill>
              <a:latin typeface="Calibri"/>
              <a:ea typeface="Calibri"/>
              <a:cs typeface="Calibri"/>
              <a:sym typeface="Calibri"/>
            </a:endParaRPr>
          </a:p>
          <a:p>
            <a:pPr marL="285750" marR="0" lvl="0" indent="-260350">
              <a:spcBef>
                <a:spcPts val="0"/>
              </a:spcBef>
              <a:spcAft>
                <a:spcPts val="0"/>
              </a:spcAft>
              <a:buClr>
                <a:schemeClr val="dk1"/>
              </a:buClr>
              <a:buSzPts val="1400"/>
              <a:buChar char="•"/>
            </a:pPr>
            <a:r>
              <a:rPr lang="en-US" sz="2400" b="1" dirty="0">
                <a:solidFill>
                  <a:schemeClr val="dk1"/>
                </a:solidFill>
                <a:latin typeface="Calibri"/>
                <a:ea typeface="Calibri"/>
                <a:cs typeface="Calibri"/>
                <a:sym typeface="Calibri"/>
              </a:rPr>
              <a:t>Pre-Trained Setup</a:t>
            </a:r>
            <a:endParaRPr sz="2400" b="1" dirty="0">
              <a:solidFill>
                <a:schemeClr val="dk1"/>
              </a:solidFill>
              <a:latin typeface="Calibri"/>
              <a:ea typeface="Calibri"/>
              <a:cs typeface="Calibri"/>
              <a:sym typeface="Calibri"/>
            </a:endParaRPr>
          </a:p>
          <a:p>
            <a:pPr marL="457200" marR="0" lvl="0" indent="0">
              <a:spcBef>
                <a:spcPts val="0"/>
              </a:spcBef>
              <a:spcAft>
                <a:spcPts val="0"/>
              </a:spcAft>
              <a:buNone/>
            </a:pPr>
            <a:endParaRPr sz="2400" b="1" dirty="0">
              <a:solidFill>
                <a:schemeClr val="dk1"/>
              </a:solidFill>
              <a:latin typeface="Calibri"/>
              <a:ea typeface="Calibri"/>
              <a:cs typeface="Calibri"/>
              <a:sym typeface="Calibri"/>
            </a:endParaRPr>
          </a:p>
          <a:p>
            <a:pPr marL="285750" marR="0" lvl="0" indent="-260350">
              <a:spcBef>
                <a:spcPts val="0"/>
              </a:spcBef>
              <a:spcAft>
                <a:spcPts val="0"/>
              </a:spcAft>
              <a:buClr>
                <a:schemeClr val="dk1"/>
              </a:buClr>
              <a:buSzPts val="1400"/>
              <a:buChar char="•"/>
            </a:pPr>
            <a:r>
              <a:rPr lang="en-US" sz="2400" b="1" dirty="0">
                <a:solidFill>
                  <a:schemeClr val="dk1"/>
                </a:solidFill>
                <a:latin typeface="Calibri"/>
                <a:ea typeface="Calibri"/>
                <a:cs typeface="Calibri"/>
                <a:sym typeface="Calibri"/>
              </a:rPr>
              <a:t>Pre-Processing Dataset</a:t>
            </a:r>
            <a:endParaRPr sz="2400" b="1" dirty="0"/>
          </a:p>
          <a:p>
            <a:pPr marL="457200" marR="0" lvl="0" indent="0" algn="l" rtl="0">
              <a:spcBef>
                <a:spcPts val="0"/>
              </a:spcBef>
              <a:spcAft>
                <a:spcPts val="0"/>
              </a:spcAft>
              <a:buNone/>
            </a:pPr>
            <a:endParaRPr dirty="0"/>
          </a:p>
          <a:p>
            <a:pPr marL="45720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285750" marR="0" lvl="0" indent="-133350" algn="l" rtl="0">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8" name="Google Shape;108;p14"/>
          <p:cNvSpPr txBox="1"/>
          <p:nvPr/>
        </p:nvSpPr>
        <p:spPr>
          <a:xfrm>
            <a:off x="6422100" y="1728625"/>
            <a:ext cx="6247800" cy="5170606"/>
          </a:xfrm>
          <a:prstGeom prst="rect">
            <a:avLst/>
          </a:prstGeom>
          <a:noFill/>
          <a:ln>
            <a:noFill/>
          </a:ln>
        </p:spPr>
        <p:txBody>
          <a:bodyPr spcFirstLastPara="1" wrap="square" lIns="91425" tIns="45700" rIns="91425" bIns="45700" anchor="t" anchorCtr="0">
            <a:spAutoFit/>
          </a:bodyPr>
          <a:lstStyle/>
          <a:p>
            <a:pPr marL="457200" marR="0" lvl="0" indent="0" algn="l" rtl="0">
              <a:spcBef>
                <a:spcPts val="0"/>
              </a:spcBef>
              <a:spcAft>
                <a:spcPts val="0"/>
              </a:spcAft>
              <a:buNone/>
            </a:pPr>
            <a:endParaRPr sz="2400" dirty="0"/>
          </a:p>
          <a:p>
            <a:pPr marL="285750" marR="0" lvl="0" indent="-260350" algn="l" rtl="0">
              <a:spcBef>
                <a:spcPts val="0"/>
              </a:spcBef>
              <a:spcAft>
                <a:spcPts val="0"/>
              </a:spcAft>
              <a:buClr>
                <a:schemeClr val="dk1"/>
              </a:buClr>
              <a:buSzPts val="1400"/>
              <a:buChar char="•"/>
            </a:pPr>
            <a:r>
              <a:rPr lang="en-US" sz="2400" b="1" dirty="0">
                <a:solidFill>
                  <a:schemeClr val="dk1"/>
                </a:solidFill>
                <a:latin typeface="Calibri"/>
                <a:ea typeface="Calibri"/>
                <a:cs typeface="Calibri"/>
                <a:sym typeface="Calibri"/>
              </a:rPr>
              <a:t>Pre-Trained Flow</a:t>
            </a:r>
            <a:endParaRPr sz="2400" b="1"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2400" b="1" dirty="0">
              <a:solidFill>
                <a:schemeClr val="dk1"/>
              </a:solidFill>
              <a:latin typeface="Calibri"/>
              <a:ea typeface="Calibri"/>
              <a:cs typeface="Calibri"/>
              <a:sym typeface="Calibri"/>
            </a:endParaRPr>
          </a:p>
          <a:p>
            <a:pPr marL="285750" marR="0" lvl="0" indent="-260350" algn="l" rtl="0">
              <a:spcBef>
                <a:spcPts val="0"/>
              </a:spcBef>
              <a:spcAft>
                <a:spcPts val="0"/>
              </a:spcAft>
              <a:buClr>
                <a:srgbClr val="000000"/>
              </a:buClr>
              <a:buSzPts val="1400"/>
              <a:buChar char="•"/>
            </a:pPr>
            <a:r>
              <a:rPr lang="en-US" sz="2400" b="1" dirty="0">
                <a:latin typeface="Calibri"/>
                <a:ea typeface="Calibri"/>
                <a:cs typeface="Calibri"/>
                <a:sym typeface="Calibri"/>
              </a:rPr>
              <a:t>R</a:t>
            </a:r>
            <a:r>
              <a:rPr lang="en-US" sz="2400" b="1" dirty="0">
                <a:solidFill>
                  <a:srgbClr val="000000"/>
                </a:solidFill>
                <a:latin typeface="Calibri"/>
                <a:ea typeface="Calibri"/>
                <a:cs typeface="Calibri"/>
                <a:sym typeface="Calibri"/>
              </a:rPr>
              <a:t>esults</a:t>
            </a:r>
            <a:endParaRPr sz="2400" b="1" dirty="0">
              <a:solidFill>
                <a:srgbClr val="000000"/>
              </a:solidFill>
              <a:latin typeface="Calibri"/>
              <a:ea typeface="Calibri"/>
              <a:cs typeface="Calibri"/>
              <a:sym typeface="Calibri"/>
            </a:endParaRPr>
          </a:p>
          <a:p>
            <a:pPr marL="457200" marR="0" lvl="0" indent="0" algn="l" rtl="0">
              <a:spcBef>
                <a:spcPts val="0"/>
              </a:spcBef>
              <a:spcAft>
                <a:spcPts val="0"/>
              </a:spcAft>
              <a:buNone/>
            </a:pPr>
            <a:endParaRPr sz="2400" b="1" dirty="0">
              <a:latin typeface="Calibri"/>
              <a:ea typeface="Calibri"/>
              <a:cs typeface="Calibri"/>
              <a:sym typeface="Calibri"/>
            </a:endParaRPr>
          </a:p>
          <a:p>
            <a:pPr marL="285750" marR="0" lvl="0" indent="-260350" algn="l" rtl="0">
              <a:spcBef>
                <a:spcPts val="0"/>
              </a:spcBef>
              <a:spcAft>
                <a:spcPts val="0"/>
              </a:spcAft>
              <a:buClr>
                <a:srgbClr val="000000"/>
              </a:buClr>
              <a:buSzPts val="1400"/>
              <a:buChar char="•"/>
            </a:pPr>
            <a:r>
              <a:rPr lang="en-US" sz="2400" b="1" dirty="0">
                <a:latin typeface="Calibri"/>
                <a:ea typeface="Calibri"/>
                <a:cs typeface="Calibri"/>
                <a:sym typeface="Calibri"/>
              </a:rPr>
              <a:t>V</a:t>
            </a:r>
            <a:r>
              <a:rPr lang="en-US" sz="2400" b="1" dirty="0">
                <a:solidFill>
                  <a:srgbClr val="000000"/>
                </a:solidFill>
                <a:latin typeface="Calibri"/>
                <a:ea typeface="Calibri"/>
                <a:cs typeface="Calibri"/>
                <a:sym typeface="Calibri"/>
              </a:rPr>
              <a:t>ideo</a:t>
            </a:r>
            <a:endParaRPr sz="2400" b="1" dirty="0">
              <a:solidFill>
                <a:srgbClr val="000000"/>
              </a:solidFill>
              <a:latin typeface="Calibri"/>
              <a:ea typeface="Calibri"/>
              <a:cs typeface="Calibri"/>
              <a:sym typeface="Calibri"/>
            </a:endParaRPr>
          </a:p>
          <a:p>
            <a:pPr marL="457200" marR="0" lvl="0" indent="0" algn="l" rtl="0">
              <a:spcBef>
                <a:spcPts val="0"/>
              </a:spcBef>
              <a:spcAft>
                <a:spcPts val="0"/>
              </a:spcAft>
              <a:buNone/>
            </a:pPr>
            <a:endParaRPr sz="2400" b="1" dirty="0">
              <a:latin typeface="Calibri"/>
              <a:ea typeface="Calibri"/>
              <a:cs typeface="Calibri"/>
              <a:sym typeface="Calibri"/>
            </a:endParaRPr>
          </a:p>
          <a:p>
            <a:pPr marL="285750" marR="0" lvl="0" indent="-222250" algn="l" rtl="0">
              <a:spcBef>
                <a:spcPts val="0"/>
              </a:spcBef>
              <a:spcAft>
                <a:spcPts val="0"/>
              </a:spcAft>
              <a:buClr>
                <a:srgbClr val="000000"/>
              </a:buClr>
              <a:buSzPts val="1400"/>
              <a:buChar char="•"/>
            </a:pPr>
            <a:r>
              <a:rPr lang="en-US" sz="2400" b="1" dirty="0">
                <a:latin typeface="Calibri"/>
                <a:ea typeface="Calibri"/>
                <a:cs typeface="Calibri"/>
                <a:sym typeface="Calibri"/>
              </a:rPr>
              <a:t>Diagrams</a:t>
            </a:r>
            <a:endParaRPr sz="2400" b="1" dirty="0">
              <a:latin typeface="Calibri"/>
              <a:ea typeface="Calibri"/>
              <a:cs typeface="Calibri"/>
              <a:sym typeface="Calibri"/>
            </a:endParaRPr>
          </a:p>
          <a:p>
            <a:pPr marL="457200" marR="0" lvl="0" indent="0" algn="l" rtl="0">
              <a:spcBef>
                <a:spcPts val="0"/>
              </a:spcBef>
              <a:spcAft>
                <a:spcPts val="0"/>
              </a:spcAft>
              <a:buNone/>
            </a:pPr>
            <a:endParaRPr sz="2400" b="1" dirty="0">
              <a:latin typeface="Calibri"/>
              <a:ea typeface="Calibri"/>
              <a:cs typeface="Calibri"/>
              <a:sym typeface="Calibri"/>
            </a:endParaRPr>
          </a:p>
          <a:p>
            <a:pPr marL="285750" marR="0" lvl="0" indent="-222250" algn="l" rtl="0">
              <a:spcBef>
                <a:spcPts val="0"/>
              </a:spcBef>
              <a:spcAft>
                <a:spcPts val="0"/>
              </a:spcAft>
              <a:buClr>
                <a:srgbClr val="000000"/>
              </a:buClr>
              <a:buSzPts val="1400"/>
              <a:buChar char="•"/>
            </a:pPr>
            <a:r>
              <a:rPr lang="en-US" sz="2400" b="1" dirty="0">
                <a:solidFill>
                  <a:srgbClr val="000000"/>
                </a:solidFill>
                <a:latin typeface="Calibri"/>
                <a:ea typeface="Calibri"/>
                <a:cs typeface="Calibri"/>
                <a:sym typeface="Calibri"/>
              </a:rPr>
              <a:t>Testing plan</a:t>
            </a:r>
            <a:endParaRPr sz="2400" b="1" dirty="0">
              <a:solidFill>
                <a:srgbClr val="000000"/>
              </a:solidFill>
              <a:latin typeface="Calibri"/>
              <a:ea typeface="Calibri"/>
              <a:cs typeface="Calibri"/>
              <a:sym typeface="Calibri"/>
            </a:endParaRPr>
          </a:p>
          <a:p>
            <a:pPr marL="457200" marR="0" lvl="0" indent="0" algn="l" rtl="0">
              <a:spcBef>
                <a:spcPts val="0"/>
              </a:spcBef>
              <a:spcAft>
                <a:spcPts val="0"/>
              </a:spcAft>
              <a:buNone/>
            </a:pPr>
            <a:endParaRPr sz="2400" b="1" dirty="0">
              <a:latin typeface="Calibri"/>
              <a:ea typeface="Calibri"/>
              <a:cs typeface="Calibri"/>
              <a:sym typeface="Calibri"/>
            </a:endParaRPr>
          </a:p>
          <a:p>
            <a:pPr marL="285750" marR="0" lvl="0" indent="-222250" algn="l" rtl="0">
              <a:spcBef>
                <a:spcPts val="0"/>
              </a:spcBef>
              <a:spcAft>
                <a:spcPts val="0"/>
              </a:spcAft>
              <a:buClr>
                <a:srgbClr val="000000"/>
              </a:buClr>
              <a:buSzPts val="1400"/>
              <a:buChar char="•"/>
            </a:pPr>
            <a:r>
              <a:rPr lang="en-US" sz="2400" b="1" dirty="0">
                <a:latin typeface="Calibri"/>
                <a:ea typeface="Calibri"/>
                <a:cs typeface="Calibri"/>
                <a:sym typeface="Calibri"/>
              </a:rPr>
              <a:t>C</a:t>
            </a:r>
            <a:r>
              <a:rPr lang="en-US" sz="2400" b="1" dirty="0">
                <a:solidFill>
                  <a:srgbClr val="000000"/>
                </a:solidFill>
                <a:latin typeface="Calibri"/>
                <a:ea typeface="Calibri"/>
                <a:cs typeface="Calibri"/>
                <a:sym typeface="Calibri"/>
              </a:rPr>
              <a:t>onclusion</a:t>
            </a:r>
            <a:endParaRPr sz="2400" b="1" dirty="0">
              <a:solidFill>
                <a:schemeClr val="dk1"/>
              </a:solidFill>
              <a:latin typeface="Calibri"/>
              <a:ea typeface="Calibri"/>
              <a:cs typeface="Calibri"/>
              <a:sym typeface="Calibri"/>
            </a:endParaRPr>
          </a:p>
          <a:p>
            <a:pPr marL="285750" marR="0" lvl="0" indent="-133350" algn="l" rtl="0">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2"/>
          <p:cNvPicPr preferRelativeResize="0"/>
          <p:nvPr/>
        </p:nvPicPr>
        <p:blipFill rotWithShape="1">
          <a:blip r:embed="rId3">
            <a:alphaModFix/>
          </a:blip>
          <a:srcRect/>
          <a:stretch/>
        </p:blipFill>
        <p:spPr>
          <a:xfrm>
            <a:off x="-493193" y="-24975"/>
            <a:ext cx="12192001" cy="7164978"/>
          </a:xfrm>
          <a:prstGeom prst="rect">
            <a:avLst/>
          </a:prstGeom>
          <a:noFill/>
          <a:ln>
            <a:noFill/>
          </a:ln>
        </p:spPr>
      </p:pic>
      <p:sp>
        <p:nvSpPr>
          <p:cNvPr id="350" name="Google Shape;350;p32"/>
          <p:cNvSpPr txBox="1"/>
          <p:nvPr/>
        </p:nvSpPr>
        <p:spPr>
          <a:xfrm>
            <a:off x="136338" y="937747"/>
            <a:ext cx="9921600" cy="787800"/>
          </a:xfrm>
          <a:prstGeom prst="rect">
            <a:avLst/>
          </a:prstGeom>
          <a:noFill/>
          <a:ln>
            <a:noFill/>
          </a:ln>
        </p:spPr>
        <p:txBody>
          <a:bodyPr spcFirstLastPara="1" wrap="square" lIns="91425" tIns="45700" rIns="91425" bIns="45700" anchor="b" anchorCtr="0">
            <a:normAutofit fontScale="77500" lnSpcReduction="20000"/>
          </a:bodyPr>
          <a:lstStyle/>
          <a:p>
            <a:pPr rtl="1">
              <a:lnSpc>
                <a:spcPct val="90000"/>
              </a:lnSpc>
              <a:buClr>
                <a:schemeClr val="dk1"/>
              </a:buClr>
              <a:buSzPts val="4000"/>
            </a:pPr>
            <a:r>
              <a:rPr lang="en-US" sz="4000" b="1" dirty="0">
                <a:solidFill>
                  <a:schemeClr val="dk1"/>
                </a:solidFill>
                <a:latin typeface="Calibri"/>
                <a:ea typeface="Calibri"/>
                <a:cs typeface="Calibri"/>
                <a:sym typeface="Calibri"/>
              </a:rPr>
              <a:t>Pre-trained model flow: Visualization -render final output</a:t>
            </a:r>
            <a:endParaRPr lang="en-US" sz="4000" dirty="0">
              <a:solidFill>
                <a:schemeClr val="dk1"/>
              </a:solidFill>
              <a:highlight>
                <a:schemeClr val="lt2"/>
              </a:highlight>
              <a:latin typeface="Calibri"/>
              <a:ea typeface="Calibri"/>
              <a:cs typeface="Calibri"/>
              <a:sym typeface="Calibri"/>
            </a:endParaRPr>
          </a:p>
          <a:p>
            <a:pPr marL="0" marR="0" lvl="0" indent="0" algn="l" rtl="1">
              <a:lnSpc>
                <a:spcPct val="90000"/>
              </a:lnSpc>
              <a:spcBef>
                <a:spcPts val="0"/>
              </a:spcBef>
              <a:spcAft>
                <a:spcPts val="0"/>
              </a:spcAft>
              <a:buClr>
                <a:schemeClr val="dk1"/>
              </a:buClr>
              <a:buSzPts val="4000"/>
              <a:buFont typeface="Calibri"/>
              <a:buNone/>
            </a:pPr>
            <a:endParaRPr sz="4000" b="1" dirty="0">
              <a:solidFill>
                <a:schemeClr val="dk1"/>
              </a:solidFill>
              <a:latin typeface="Calibri"/>
              <a:ea typeface="Calibri"/>
              <a:cs typeface="Calibri"/>
              <a:sym typeface="Calibri"/>
            </a:endParaRPr>
          </a:p>
        </p:txBody>
      </p:sp>
      <p:sp>
        <p:nvSpPr>
          <p:cNvPr id="351" name="Google Shape;351;p32"/>
          <p:cNvSpPr txBox="1">
            <a:spLocks noGrp="1"/>
          </p:cNvSpPr>
          <p:nvPr>
            <p:ph type="sldNum" idx="12"/>
          </p:nvPr>
        </p:nvSpPr>
        <p:spPr>
          <a:xfrm>
            <a:off x="8617527"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53" name="Google Shape;353;p32"/>
          <p:cNvSpPr/>
          <p:nvPr/>
        </p:nvSpPr>
        <p:spPr>
          <a:xfrm>
            <a:off x="136350" y="1986825"/>
            <a:ext cx="2289600" cy="873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54" name="Google Shape;354;p32"/>
          <p:cNvSpPr txBox="1"/>
          <p:nvPr/>
        </p:nvSpPr>
        <p:spPr>
          <a:xfrm>
            <a:off x="179850" y="2057250"/>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Create a bounding box for each mask using the "mask_to_bb" method. </a:t>
            </a:r>
            <a:endParaRPr sz="1200" b="1">
              <a:solidFill>
                <a:schemeClr val="dk1"/>
              </a:solidFill>
              <a:latin typeface="Calibri"/>
              <a:ea typeface="Calibri"/>
              <a:cs typeface="Calibri"/>
              <a:sym typeface="Calibri"/>
            </a:endParaRPr>
          </a:p>
          <a:p>
            <a:pPr marL="0" lvl="0" indent="0" algn="l" rtl="0">
              <a:spcBef>
                <a:spcPts val="0"/>
              </a:spcBef>
              <a:spcAft>
                <a:spcPts val="0"/>
              </a:spcAft>
              <a:buNone/>
            </a:pPr>
            <a:endParaRPr sz="1200" b="1">
              <a:solidFill>
                <a:schemeClr val="dk1"/>
              </a:solidFill>
              <a:latin typeface="Calibri"/>
              <a:ea typeface="Calibri"/>
              <a:cs typeface="Calibri"/>
              <a:sym typeface="Calibri"/>
            </a:endParaRPr>
          </a:p>
        </p:txBody>
      </p:sp>
      <p:pic>
        <p:nvPicPr>
          <p:cNvPr id="355" name="Google Shape;355;p32"/>
          <p:cNvPicPr preferRelativeResize="0"/>
          <p:nvPr/>
        </p:nvPicPr>
        <p:blipFill>
          <a:blip r:embed="rId4">
            <a:alphaModFix/>
          </a:blip>
          <a:stretch>
            <a:fillRect/>
          </a:stretch>
        </p:blipFill>
        <p:spPr>
          <a:xfrm>
            <a:off x="136338" y="3073113"/>
            <a:ext cx="523875" cy="542925"/>
          </a:xfrm>
          <a:prstGeom prst="rect">
            <a:avLst/>
          </a:prstGeom>
          <a:noFill/>
          <a:ln>
            <a:noFill/>
          </a:ln>
        </p:spPr>
      </p:pic>
      <p:sp>
        <p:nvSpPr>
          <p:cNvPr id="356" name="Google Shape;356;p32"/>
          <p:cNvSpPr/>
          <p:nvPr/>
        </p:nvSpPr>
        <p:spPr>
          <a:xfrm>
            <a:off x="434675" y="3235200"/>
            <a:ext cx="614400" cy="83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57" name="Google Shape;357;p32"/>
          <p:cNvSpPr txBox="1"/>
          <p:nvPr/>
        </p:nvSpPr>
        <p:spPr>
          <a:xfrm>
            <a:off x="1152950" y="3121538"/>
            <a:ext cx="9270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generator mask</a:t>
            </a:r>
            <a:endParaRPr sz="1200">
              <a:solidFill>
                <a:schemeClr val="dk1"/>
              </a:solidFill>
              <a:latin typeface="Calibri"/>
              <a:ea typeface="Calibri"/>
              <a:cs typeface="Calibri"/>
              <a:sym typeface="Calibri"/>
            </a:endParaRPr>
          </a:p>
        </p:txBody>
      </p:sp>
      <p:sp>
        <p:nvSpPr>
          <p:cNvPr id="358" name="Google Shape;358;p32"/>
          <p:cNvSpPr/>
          <p:nvPr/>
        </p:nvSpPr>
        <p:spPr>
          <a:xfrm>
            <a:off x="2600050" y="2287650"/>
            <a:ext cx="614400" cy="215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59" name="Google Shape;359;p32"/>
          <p:cNvSpPr/>
          <p:nvPr/>
        </p:nvSpPr>
        <p:spPr>
          <a:xfrm>
            <a:off x="3388550" y="2029875"/>
            <a:ext cx="1722300" cy="787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60" name="Google Shape;360;p32"/>
          <p:cNvSpPr txBox="1"/>
          <p:nvPr/>
        </p:nvSpPr>
        <p:spPr>
          <a:xfrm>
            <a:off x="3441950" y="2029875"/>
            <a:ext cx="16155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solidFill>
                  <a:schemeClr val="dk1"/>
                </a:solidFill>
                <a:latin typeface="Calibri"/>
                <a:ea typeface="Calibri"/>
                <a:cs typeface="Calibri"/>
                <a:sym typeface="Calibri"/>
              </a:rPr>
              <a:t>Use the "bb_to_vec" method to create room segmentation mask</a:t>
            </a:r>
            <a:endParaRPr sz="1100" b="1">
              <a:solidFill>
                <a:schemeClr val="dk1"/>
              </a:solidFill>
              <a:highlight>
                <a:schemeClr val="lt2"/>
              </a:highlight>
              <a:latin typeface="Calibri"/>
              <a:ea typeface="Calibri"/>
              <a:cs typeface="Calibri"/>
              <a:sym typeface="Calibri"/>
            </a:endParaRPr>
          </a:p>
        </p:txBody>
      </p:sp>
      <p:pic>
        <p:nvPicPr>
          <p:cNvPr id="361" name="Google Shape;361;p32"/>
          <p:cNvPicPr preferRelativeResize="0"/>
          <p:nvPr/>
        </p:nvPicPr>
        <p:blipFill>
          <a:blip r:embed="rId5">
            <a:alphaModFix/>
          </a:blip>
          <a:stretch>
            <a:fillRect/>
          </a:stretch>
        </p:blipFill>
        <p:spPr>
          <a:xfrm>
            <a:off x="3388550" y="2957324"/>
            <a:ext cx="1338325" cy="873900"/>
          </a:xfrm>
          <a:prstGeom prst="rect">
            <a:avLst/>
          </a:prstGeom>
          <a:noFill/>
          <a:ln>
            <a:noFill/>
          </a:ln>
        </p:spPr>
      </p:pic>
      <p:sp>
        <p:nvSpPr>
          <p:cNvPr id="362" name="Google Shape;362;p32"/>
          <p:cNvSpPr/>
          <p:nvPr/>
        </p:nvSpPr>
        <p:spPr>
          <a:xfrm>
            <a:off x="5495450" y="2287650"/>
            <a:ext cx="614400" cy="215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63" name="Google Shape;363;p32"/>
          <p:cNvSpPr/>
          <p:nvPr/>
        </p:nvSpPr>
        <p:spPr>
          <a:xfrm>
            <a:off x="6390950" y="2029875"/>
            <a:ext cx="2289600" cy="873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64" name="Google Shape;364;p32"/>
          <p:cNvSpPr txBox="1"/>
          <p:nvPr/>
        </p:nvSpPr>
        <p:spPr>
          <a:xfrm>
            <a:off x="6412700" y="2144100"/>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Draw each floorplan by “draw_masks” method</a:t>
            </a:r>
            <a:endParaRPr sz="1200" b="1">
              <a:solidFill>
                <a:schemeClr val="dk1"/>
              </a:solidFill>
              <a:highlight>
                <a:schemeClr val="lt2"/>
              </a:highlight>
              <a:latin typeface="Calibri"/>
              <a:ea typeface="Calibri"/>
              <a:cs typeface="Calibri"/>
              <a:sym typeface="Calibri"/>
            </a:endParaRPr>
          </a:p>
        </p:txBody>
      </p:sp>
      <p:pic>
        <p:nvPicPr>
          <p:cNvPr id="365" name="Google Shape;365;p32"/>
          <p:cNvPicPr preferRelativeResize="0"/>
          <p:nvPr/>
        </p:nvPicPr>
        <p:blipFill>
          <a:blip r:embed="rId6">
            <a:alphaModFix/>
          </a:blip>
          <a:stretch>
            <a:fillRect/>
          </a:stretch>
        </p:blipFill>
        <p:spPr>
          <a:xfrm>
            <a:off x="6390950" y="3077625"/>
            <a:ext cx="848875" cy="702750"/>
          </a:xfrm>
          <a:prstGeom prst="rect">
            <a:avLst/>
          </a:prstGeom>
          <a:noFill/>
          <a:ln>
            <a:noFill/>
          </a:ln>
        </p:spPr>
      </p:pic>
      <p:sp>
        <p:nvSpPr>
          <p:cNvPr id="366" name="Google Shape;366;p32"/>
          <p:cNvSpPr/>
          <p:nvPr/>
        </p:nvSpPr>
        <p:spPr>
          <a:xfrm>
            <a:off x="8862175" y="2287650"/>
            <a:ext cx="614400" cy="215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67" name="Google Shape;367;p32"/>
          <p:cNvSpPr/>
          <p:nvPr/>
        </p:nvSpPr>
        <p:spPr>
          <a:xfrm>
            <a:off x="9476575" y="1986825"/>
            <a:ext cx="2289600" cy="873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68" name="Google Shape;368;p32"/>
          <p:cNvSpPr txBox="1"/>
          <p:nvPr/>
        </p:nvSpPr>
        <p:spPr>
          <a:xfrm>
            <a:off x="9498325" y="2172675"/>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Use “draw_graph” for display the original bubble graph </a:t>
            </a:r>
            <a:endParaRPr sz="1200" b="1">
              <a:solidFill>
                <a:schemeClr val="dk1"/>
              </a:solidFill>
              <a:highlight>
                <a:schemeClr val="lt2"/>
              </a:highlight>
              <a:latin typeface="Calibri"/>
              <a:ea typeface="Calibri"/>
              <a:cs typeface="Calibri"/>
              <a:sym typeface="Calibri"/>
            </a:endParaRPr>
          </a:p>
        </p:txBody>
      </p:sp>
      <p:sp>
        <p:nvSpPr>
          <p:cNvPr id="369" name="Google Shape;369;p32"/>
          <p:cNvSpPr txBox="1"/>
          <p:nvPr/>
        </p:nvSpPr>
        <p:spPr>
          <a:xfrm>
            <a:off x="136350" y="3828450"/>
            <a:ext cx="2246100" cy="6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input: </a:t>
            </a:r>
            <a:r>
              <a:rPr lang="en-US" sz="1200">
                <a:solidFill>
                  <a:schemeClr val="dk1"/>
                </a:solidFill>
                <a:latin typeface="Calibri"/>
                <a:ea typeface="Calibri"/>
                <a:cs typeface="Calibri"/>
                <a:sym typeface="Calibri"/>
              </a:rPr>
              <a:t>2D NumPy array (mask)</a:t>
            </a:r>
            <a:br>
              <a:rPr lang="en-US" sz="1200">
                <a:solidFill>
                  <a:schemeClr val="dk1"/>
                </a:solidFill>
                <a:latin typeface="Calibri"/>
                <a:ea typeface="Calibri"/>
                <a:cs typeface="Calibri"/>
                <a:sym typeface="Calibri"/>
              </a:rPr>
            </a:br>
            <a:r>
              <a:rPr lang="en-US" sz="1200" b="1">
                <a:solidFill>
                  <a:schemeClr val="dk1"/>
                </a:solidFill>
                <a:latin typeface="Calibri"/>
                <a:ea typeface="Calibri"/>
                <a:cs typeface="Calibri"/>
                <a:sym typeface="Calibri"/>
              </a:rPr>
              <a:t>output: </a:t>
            </a:r>
            <a:r>
              <a:rPr lang="en-US" sz="1200">
                <a:solidFill>
                  <a:schemeClr val="dk1"/>
                </a:solidFill>
                <a:latin typeface="Calibri"/>
                <a:ea typeface="Calibri"/>
                <a:cs typeface="Calibri"/>
                <a:sym typeface="Calibri"/>
              </a:rPr>
              <a:t>bb coordinates - list of tuples </a:t>
            </a:r>
            <a:endParaRPr sz="1200">
              <a:solidFill>
                <a:schemeClr val="dk1"/>
              </a:solidFill>
              <a:latin typeface="Calibri"/>
              <a:ea typeface="Calibri"/>
              <a:cs typeface="Calibri"/>
              <a:sym typeface="Calibri"/>
            </a:endParaRPr>
          </a:p>
        </p:txBody>
      </p:sp>
      <p:sp>
        <p:nvSpPr>
          <p:cNvPr id="370" name="Google Shape;370;p32"/>
          <p:cNvSpPr txBox="1"/>
          <p:nvPr/>
        </p:nvSpPr>
        <p:spPr>
          <a:xfrm>
            <a:off x="3201500" y="3780375"/>
            <a:ext cx="20964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input: </a:t>
            </a:r>
            <a:r>
              <a:rPr lang="en-US" sz="1200">
                <a:solidFill>
                  <a:schemeClr val="dk1"/>
                </a:solidFill>
                <a:latin typeface="Calibri"/>
                <a:ea typeface="Calibri"/>
                <a:cs typeface="Calibri"/>
                <a:sym typeface="Calibri"/>
              </a:rPr>
              <a:t>list obbs coordinates</a:t>
            </a:r>
            <a:br>
              <a:rPr lang="en-US" sz="1200">
                <a:solidFill>
                  <a:schemeClr val="dk1"/>
                </a:solidFill>
                <a:latin typeface="Calibri"/>
                <a:ea typeface="Calibri"/>
                <a:cs typeface="Calibri"/>
                <a:sym typeface="Calibri"/>
              </a:rPr>
            </a:br>
            <a:r>
              <a:rPr lang="en-US" sz="1200" b="1">
                <a:solidFill>
                  <a:schemeClr val="dk1"/>
                </a:solidFill>
                <a:latin typeface="Calibri"/>
                <a:ea typeface="Calibri"/>
                <a:cs typeface="Calibri"/>
                <a:sym typeface="Calibri"/>
              </a:rPr>
              <a:t>output: </a:t>
            </a:r>
            <a:r>
              <a:rPr lang="en-US" sz="1200">
                <a:solidFill>
                  <a:schemeClr val="dk1"/>
                </a:solidFill>
                <a:latin typeface="Calibri"/>
                <a:ea typeface="Calibri"/>
                <a:cs typeface="Calibri"/>
                <a:sym typeface="Calibri"/>
              </a:rPr>
              <a:t>list of sets (corner coordinates)</a:t>
            </a:r>
            <a:endParaRPr sz="1200">
              <a:solidFill>
                <a:schemeClr val="dk1"/>
              </a:solidFill>
              <a:latin typeface="Calibri"/>
              <a:ea typeface="Calibri"/>
              <a:cs typeface="Calibri"/>
              <a:sym typeface="Calibri"/>
            </a:endParaRPr>
          </a:p>
        </p:txBody>
      </p:sp>
      <p:pic>
        <p:nvPicPr>
          <p:cNvPr id="371" name="Google Shape;371;p32"/>
          <p:cNvPicPr preferRelativeResize="0"/>
          <p:nvPr/>
        </p:nvPicPr>
        <p:blipFill>
          <a:blip r:embed="rId7">
            <a:alphaModFix/>
          </a:blip>
          <a:stretch>
            <a:fillRect/>
          </a:stretch>
        </p:blipFill>
        <p:spPr>
          <a:xfrm>
            <a:off x="709100" y="4321325"/>
            <a:ext cx="1100600" cy="164716"/>
          </a:xfrm>
          <a:prstGeom prst="rect">
            <a:avLst/>
          </a:prstGeom>
          <a:noFill/>
          <a:ln>
            <a:noFill/>
          </a:ln>
        </p:spPr>
      </p:pic>
      <p:pic>
        <p:nvPicPr>
          <p:cNvPr id="372" name="Google Shape;372;p32"/>
          <p:cNvPicPr preferRelativeResize="0"/>
          <p:nvPr/>
        </p:nvPicPr>
        <p:blipFill>
          <a:blip r:embed="rId8">
            <a:alphaModFix/>
          </a:blip>
          <a:stretch>
            <a:fillRect/>
          </a:stretch>
        </p:blipFill>
        <p:spPr>
          <a:xfrm>
            <a:off x="3297925" y="4406175"/>
            <a:ext cx="2246100" cy="209550"/>
          </a:xfrm>
          <a:prstGeom prst="rect">
            <a:avLst/>
          </a:prstGeom>
          <a:noFill/>
          <a:ln>
            <a:noFill/>
          </a:ln>
        </p:spPr>
      </p:pic>
      <p:sp>
        <p:nvSpPr>
          <p:cNvPr id="373" name="Google Shape;373;p32"/>
          <p:cNvSpPr txBox="1"/>
          <p:nvPr/>
        </p:nvSpPr>
        <p:spPr>
          <a:xfrm>
            <a:off x="6272850" y="3878100"/>
            <a:ext cx="20964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input: </a:t>
            </a:r>
            <a:r>
              <a:rPr lang="en-US" sz="1200">
                <a:solidFill>
                  <a:schemeClr val="dk1"/>
                </a:solidFill>
                <a:latin typeface="Calibri"/>
                <a:ea typeface="Calibri"/>
                <a:cs typeface="Calibri"/>
                <a:sym typeface="Calibri"/>
              </a:rPr>
              <a:t>segmentation mask</a:t>
            </a:r>
            <a:br>
              <a:rPr lang="en-US" sz="1200">
                <a:solidFill>
                  <a:schemeClr val="dk1"/>
                </a:solidFill>
                <a:latin typeface="Calibri"/>
                <a:ea typeface="Calibri"/>
                <a:cs typeface="Calibri"/>
                <a:sym typeface="Calibri"/>
              </a:rPr>
            </a:br>
            <a:r>
              <a:rPr lang="en-US" sz="1200" b="1">
                <a:solidFill>
                  <a:schemeClr val="dk1"/>
                </a:solidFill>
                <a:latin typeface="Calibri"/>
                <a:ea typeface="Calibri"/>
                <a:cs typeface="Calibri"/>
                <a:sym typeface="Calibri"/>
              </a:rPr>
              <a:t>output: </a:t>
            </a:r>
            <a:r>
              <a:rPr lang="en-US" sz="1200">
                <a:solidFill>
                  <a:schemeClr val="dk1"/>
                </a:solidFill>
                <a:latin typeface="Calibri"/>
                <a:ea typeface="Calibri"/>
                <a:cs typeface="Calibri"/>
                <a:sym typeface="Calibri"/>
              </a:rPr>
              <a:t>Image</a:t>
            </a:r>
            <a:endParaRPr sz="1200">
              <a:solidFill>
                <a:schemeClr val="dk1"/>
              </a:solidFill>
              <a:latin typeface="Calibri"/>
              <a:ea typeface="Calibri"/>
              <a:cs typeface="Calibri"/>
              <a:sym typeface="Calibri"/>
            </a:endParaRPr>
          </a:p>
        </p:txBody>
      </p:sp>
      <p:sp>
        <p:nvSpPr>
          <p:cNvPr id="374" name="Google Shape;374;p32"/>
          <p:cNvSpPr txBox="1"/>
          <p:nvPr/>
        </p:nvSpPr>
        <p:spPr>
          <a:xfrm>
            <a:off x="9365175" y="3692750"/>
            <a:ext cx="2400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input:</a:t>
            </a:r>
            <a:r>
              <a:rPr lang="en-US" sz="1200">
                <a:solidFill>
                  <a:schemeClr val="dk1"/>
                </a:solidFill>
                <a:latin typeface="Calibri"/>
                <a:ea typeface="Calibri"/>
                <a:cs typeface="Calibri"/>
                <a:sym typeface="Calibri"/>
              </a:rPr>
              <a:t> bubble graph represented as 2 NumPy.ndarray (nodes and edges)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output: </a:t>
            </a:r>
            <a:r>
              <a:rPr lang="en-US" sz="1200">
                <a:solidFill>
                  <a:schemeClr val="dk1"/>
                </a:solidFill>
                <a:latin typeface="Calibri"/>
                <a:ea typeface="Calibri"/>
                <a:cs typeface="Calibri"/>
                <a:sym typeface="Calibri"/>
              </a:rPr>
              <a:t>Image</a:t>
            </a:r>
            <a:endParaRPr sz="1200">
              <a:solidFill>
                <a:schemeClr val="dk1"/>
              </a:solidFill>
              <a:latin typeface="Calibri"/>
              <a:ea typeface="Calibri"/>
              <a:cs typeface="Calibri"/>
              <a:sym typeface="Calibri"/>
            </a:endParaRPr>
          </a:p>
        </p:txBody>
      </p:sp>
      <p:pic>
        <p:nvPicPr>
          <p:cNvPr id="375" name="Google Shape;375;p32"/>
          <p:cNvPicPr preferRelativeResize="0"/>
          <p:nvPr/>
        </p:nvPicPr>
        <p:blipFill>
          <a:blip r:embed="rId9">
            <a:alphaModFix/>
          </a:blip>
          <a:stretch>
            <a:fillRect/>
          </a:stretch>
        </p:blipFill>
        <p:spPr>
          <a:xfrm>
            <a:off x="9476575" y="2951887"/>
            <a:ext cx="848875" cy="785408"/>
          </a:xfrm>
          <a:prstGeom prst="rect">
            <a:avLst/>
          </a:prstGeom>
          <a:noFill/>
          <a:ln>
            <a:noFill/>
          </a:ln>
        </p:spPr>
      </p:pic>
      <p:sp>
        <p:nvSpPr>
          <p:cNvPr id="376" name="Google Shape;376;p32"/>
          <p:cNvSpPr/>
          <p:nvPr/>
        </p:nvSpPr>
        <p:spPr>
          <a:xfrm>
            <a:off x="2382450" y="5246350"/>
            <a:ext cx="614400" cy="215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77" name="Google Shape;377;p32"/>
          <p:cNvSpPr/>
          <p:nvPr/>
        </p:nvSpPr>
        <p:spPr>
          <a:xfrm>
            <a:off x="3201500" y="5140100"/>
            <a:ext cx="2289600" cy="873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78" name="Google Shape;378;p32"/>
          <p:cNvSpPr txBox="1"/>
          <p:nvPr/>
        </p:nvSpPr>
        <p:spPr>
          <a:xfrm>
            <a:off x="3223250" y="5246350"/>
            <a:ext cx="22461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“display_final_image” method</a:t>
            </a:r>
            <a:endParaRPr sz="1200" b="1">
              <a:solidFill>
                <a:schemeClr val="dk1"/>
              </a:solidFill>
              <a:highlight>
                <a:schemeClr val="lt2"/>
              </a:highlight>
              <a:latin typeface="Calibri"/>
              <a:ea typeface="Calibri"/>
              <a:cs typeface="Calibri"/>
              <a:sym typeface="Calibri"/>
            </a:endParaRPr>
          </a:p>
        </p:txBody>
      </p:sp>
      <p:pic>
        <p:nvPicPr>
          <p:cNvPr id="379" name="Google Shape;379;p32"/>
          <p:cNvPicPr preferRelativeResize="0"/>
          <p:nvPr/>
        </p:nvPicPr>
        <p:blipFill>
          <a:blip r:embed="rId10">
            <a:alphaModFix/>
          </a:blip>
          <a:stretch>
            <a:fillRect/>
          </a:stretch>
        </p:blipFill>
        <p:spPr>
          <a:xfrm>
            <a:off x="1049063" y="6129325"/>
            <a:ext cx="7534275" cy="819150"/>
          </a:xfrm>
          <a:prstGeom prst="rect">
            <a:avLst/>
          </a:prstGeom>
          <a:noFill/>
          <a:ln>
            <a:noFill/>
          </a:ln>
        </p:spPr>
      </p:pic>
      <p:sp>
        <p:nvSpPr>
          <p:cNvPr id="380" name="Google Shape;380;p32"/>
          <p:cNvSpPr txBox="1"/>
          <p:nvPr/>
        </p:nvSpPr>
        <p:spPr>
          <a:xfrm>
            <a:off x="5614938" y="5140100"/>
            <a:ext cx="2400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Every generator output is shown alongside its input; by default, four versions are produced for each input.</a:t>
            </a:r>
            <a:endParaRPr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33"/>
          <p:cNvPicPr preferRelativeResize="0"/>
          <p:nvPr/>
        </p:nvPicPr>
        <p:blipFill rotWithShape="1">
          <a:blip r:embed="rId3">
            <a:alphaModFix/>
          </a:blip>
          <a:srcRect/>
          <a:stretch/>
        </p:blipFill>
        <p:spPr>
          <a:xfrm>
            <a:off x="0" y="0"/>
            <a:ext cx="12192000" cy="7164977"/>
          </a:xfrm>
          <a:prstGeom prst="rect">
            <a:avLst/>
          </a:prstGeom>
          <a:noFill/>
          <a:ln>
            <a:noFill/>
          </a:ln>
        </p:spPr>
      </p:pic>
      <p:sp>
        <p:nvSpPr>
          <p:cNvPr id="387" name="Google Shape;387;p33"/>
          <p:cNvSpPr txBox="1"/>
          <p:nvPr/>
        </p:nvSpPr>
        <p:spPr>
          <a:xfrm>
            <a:off x="4527859" y="528212"/>
            <a:ext cx="10515600" cy="1325562"/>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Results  </a:t>
            </a:r>
            <a:endParaRPr sz="4000" b="1" dirty="0">
              <a:solidFill>
                <a:schemeClr val="dk1"/>
              </a:solidFill>
              <a:latin typeface="Calibri"/>
              <a:ea typeface="Calibri"/>
              <a:cs typeface="Calibri"/>
              <a:sym typeface="Calibri"/>
            </a:endParaRPr>
          </a:p>
        </p:txBody>
      </p:sp>
      <p:sp>
        <p:nvSpPr>
          <p:cNvPr id="388" name="Google Shape;388;p33"/>
          <p:cNvSpPr txBox="1"/>
          <p:nvPr/>
        </p:nvSpPr>
        <p:spPr>
          <a:xfrm>
            <a:off x="73293" y="1853774"/>
            <a:ext cx="11287434" cy="4055535"/>
          </a:xfrm>
          <a:prstGeom prst="rect">
            <a:avLst/>
          </a:prstGeom>
          <a:noFill/>
          <a:ln>
            <a:noFill/>
          </a:ln>
        </p:spPr>
        <p:txBody>
          <a:bodyPr spcFirstLastPara="1" wrap="square" lIns="91425" tIns="45700" rIns="91425" bIns="45700" anchor="t" anchorCtr="0">
            <a:normAutofit/>
          </a:bodyPr>
          <a:lstStyle/>
          <a:p>
            <a:pPr marL="0" marR="0" lvl="0" indent="0" algn="l" rtl="1">
              <a:lnSpc>
                <a:spcPct val="90000"/>
              </a:lnSpc>
              <a:spcBef>
                <a:spcPts val="1000"/>
              </a:spcBef>
              <a:spcAft>
                <a:spcPts val="0"/>
              </a:spcAft>
              <a:buClr>
                <a:srgbClr val="3F3F3F"/>
              </a:buClr>
              <a:buSzPts val="2400"/>
              <a:buFont typeface="Noto Sans Symbols"/>
              <a:buNone/>
            </a:pPr>
            <a:endParaRPr sz="2400">
              <a:solidFill>
                <a:srgbClr val="3F3F3F"/>
              </a:solidFill>
              <a:latin typeface="Calibri"/>
              <a:ea typeface="Calibri"/>
              <a:cs typeface="Calibri"/>
              <a:sym typeface="Calibri"/>
            </a:endParaRPr>
          </a:p>
        </p:txBody>
      </p:sp>
      <p:sp>
        <p:nvSpPr>
          <p:cNvPr id="389" name="Google Shape;389;p33"/>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390" name="Google Shape;390;p33"/>
          <p:cNvPicPr preferRelativeResize="0"/>
          <p:nvPr/>
        </p:nvPicPr>
        <p:blipFill>
          <a:blip r:embed="rId4">
            <a:alphaModFix/>
          </a:blip>
          <a:stretch>
            <a:fillRect/>
          </a:stretch>
        </p:blipFill>
        <p:spPr>
          <a:xfrm>
            <a:off x="1908699" y="1853774"/>
            <a:ext cx="7876960" cy="467991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p34"/>
          <p:cNvPicPr preferRelativeResize="0"/>
          <p:nvPr/>
        </p:nvPicPr>
        <p:blipFill rotWithShape="1">
          <a:blip r:embed="rId3">
            <a:alphaModFix/>
          </a:blip>
          <a:srcRect/>
          <a:stretch/>
        </p:blipFill>
        <p:spPr>
          <a:xfrm>
            <a:off x="0" y="0"/>
            <a:ext cx="12192000" cy="7164977"/>
          </a:xfrm>
          <a:prstGeom prst="rect">
            <a:avLst/>
          </a:prstGeom>
          <a:noFill/>
          <a:ln>
            <a:noFill/>
          </a:ln>
        </p:spPr>
      </p:pic>
      <p:sp>
        <p:nvSpPr>
          <p:cNvPr id="397" name="Google Shape;397;p34"/>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98" name="Google Shape;398;p34"/>
          <p:cNvSpPr txBox="1"/>
          <p:nvPr/>
        </p:nvSpPr>
        <p:spPr>
          <a:xfrm>
            <a:off x="3045456" y="1139573"/>
            <a:ext cx="5134173"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Calibri"/>
                <a:ea typeface="Calibri"/>
                <a:cs typeface="Calibri"/>
                <a:sym typeface="Calibri"/>
              </a:rPr>
              <a:t>Sequence Diagram</a:t>
            </a:r>
            <a:endParaRPr sz="4000" b="1" dirty="0">
              <a:solidFill>
                <a:schemeClr val="dk1"/>
              </a:solidFill>
              <a:latin typeface="Calibri"/>
              <a:ea typeface="Calibri"/>
              <a:cs typeface="Calibri"/>
              <a:sym typeface="Calibri"/>
            </a:endParaRPr>
          </a:p>
        </p:txBody>
      </p:sp>
      <p:pic>
        <p:nvPicPr>
          <p:cNvPr id="399" name="Google Shape;399;p34"/>
          <p:cNvPicPr preferRelativeResize="0"/>
          <p:nvPr/>
        </p:nvPicPr>
        <p:blipFill rotWithShape="1">
          <a:blip r:embed="rId4">
            <a:alphaModFix/>
          </a:blip>
          <a:srcRect/>
          <a:stretch/>
        </p:blipFill>
        <p:spPr>
          <a:xfrm>
            <a:off x="2370337" y="1847419"/>
            <a:ext cx="6931093" cy="48740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p35"/>
          <p:cNvPicPr preferRelativeResize="0"/>
          <p:nvPr/>
        </p:nvPicPr>
        <p:blipFill rotWithShape="1">
          <a:blip r:embed="rId3">
            <a:alphaModFix/>
          </a:blip>
          <a:srcRect/>
          <a:stretch/>
        </p:blipFill>
        <p:spPr>
          <a:xfrm>
            <a:off x="0" y="0"/>
            <a:ext cx="12192000" cy="7164977"/>
          </a:xfrm>
          <a:prstGeom prst="rect">
            <a:avLst/>
          </a:prstGeom>
          <a:noFill/>
          <a:ln>
            <a:noFill/>
          </a:ln>
        </p:spPr>
      </p:pic>
      <p:sp>
        <p:nvSpPr>
          <p:cNvPr id="406" name="Google Shape;406;p35"/>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407" name="Google Shape;407;p35"/>
          <p:cNvSpPr txBox="1"/>
          <p:nvPr/>
        </p:nvSpPr>
        <p:spPr>
          <a:xfrm>
            <a:off x="4087036" y="746359"/>
            <a:ext cx="7273691"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Calibri"/>
                <a:ea typeface="Calibri"/>
                <a:cs typeface="Calibri"/>
                <a:sym typeface="Calibri"/>
              </a:rPr>
              <a:t>Class Diagram</a:t>
            </a:r>
            <a:endParaRPr sz="4000" b="1" dirty="0">
              <a:solidFill>
                <a:schemeClr val="dk1"/>
              </a:solidFill>
              <a:latin typeface="Calibri"/>
              <a:ea typeface="Calibri"/>
              <a:cs typeface="Calibri"/>
              <a:sym typeface="Calibri"/>
            </a:endParaRPr>
          </a:p>
        </p:txBody>
      </p:sp>
      <p:pic>
        <p:nvPicPr>
          <p:cNvPr id="408" name="Google Shape;408;p35"/>
          <p:cNvPicPr preferRelativeResize="0"/>
          <p:nvPr/>
        </p:nvPicPr>
        <p:blipFill rotWithShape="1">
          <a:blip r:embed="rId4">
            <a:alphaModFix/>
          </a:blip>
          <a:srcRect/>
          <a:stretch/>
        </p:blipFill>
        <p:spPr>
          <a:xfrm>
            <a:off x="1931698" y="1454205"/>
            <a:ext cx="7833739" cy="54037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36"/>
          <p:cNvPicPr preferRelativeResize="0"/>
          <p:nvPr/>
        </p:nvPicPr>
        <p:blipFill rotWithShape="1">
          <a:blip r:embed="rId3">
            <a:alphaModFix/>
          </a:blip>
          <a:srcRect/>
          <a:stretch/>
        </p:blipFill>
        <p:spPr>
          <a:xfrm>
            <a:off x="-9950" y="0"/>
            <a:ext cx="12192001" cy="6858001"/>
          </a:xfrm>
          <a:prstGeom prst="rect">
            <a:avLst/>
          </a:prstGeom>
          <a:noFill/>
          <a:ln>
            <a:noFill/>
          </a:ln>
        </p:spPr>
      </p:pic>
      <p:sp>
        <p:nvSpPr>
          <p:cNvPr id="415" name="Google Shape;415;p36"/>
          <p:cNvSpPr txBox="1"/>
          <p:nvPr/>
        </p:nvSpPr>
        <p:spPr>
          <a:xfrm>
            <a:off x="3968044" y="719350"/>
            <a:ext cx="425591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000000"/>
                </a:solidFill>
                <a:latin typeface="Calibri"/>
                <a:ea typeface="Calibri"/>
                <a:cs typeface="Calibri"/>
                <a:sym typeface="Calibri"/>
              </a:rPr>
              <a:t>Verification Plan</a:t>
            </a:r>
            <a:endParaRPr sz="4000" b="1" dirty="0">
              <a:solidFill>
                <a:schemeClr val="dk1"/>
              </a:solidFill>
              <a:latin typeface="Calibri"/>
              <a:ea typeface="Calibri"/>
              <a:cs typeface="Calibri"/>
              <a:sym typeface="Calibri"/>
            </a:endParaRPr>
          </a:p>
        </p:txBody>
      </p:sp>
      <p:sp>
        <p:nvSpPr>
          <p:cNvPr id="416" name="Google Shape;416;p36"/>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417" name="Google Shape;417;p36"/>
          <p:cNvPicPr preferRelativeResize="0"/>
          <p:nvPr/>
        </p:nvPicPr>
        <p:blipFill>
          <a:blip r:embed="rId4">
            <a:alphaModFix/>
          </a:blip>
          <a:stretch>
            <a:fillRect/>
          </a:stretch>
        </p:blipFill>
        <p:spPr>
          <a:xfrm>
            <a:off x="2894892" y="2146586"/>
            <a:ext cx="5487099" cy="4146750"/>
          </a:xfrm>
          <a:prstGeom prst="rect">
            <a:avLst/>
          </a:prstGeom>
          <a:noFill/>
          <a:ln>
            <a:noFill/>
          </a:ln>
        </p:spPr>
      </p:pic>
      <p:sp>
        <p:nvSpPr>
          <p:cNvPr id="418" name="Google Shape;418;p36"/>
          <p:cNvSpPr txBox="1"/>
          <p:nvPr/>
        </p:nvSpPr>
        <p:spPr>
          <a:xfrm>
            <a:off x="4199909" y="1535464"/>
            <a:ext cx="31617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dk1"/>
                </a:solidFill>
                <a:latin typeface="Calibri"/>
                <a:ea typeface="Calibri"/>
                <a:cs typeface="Calibri"/>
                <a:sym typeface="Calibri"/>
              </a:rPr>
              <a:t>Planned tests from phase A</a:t>
            </a:r>
            <a:endParaRPr sz="1600" dirty="0">
              <a:solidFill>
                <a:schemeClr val="dk1"/>
              </a:solidFill>
              <a:highlight>
                <a:schemeClr val="lt2"/>
              </a:highlight>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37"/>
          <p:cNvPicPr preferRelativeResize="0"/>
          <p:nvPr/>
        </p:nvPicPr>
        <p:blipFill rotWithShape="1">
          <a:blip r:embed="rId3">
            <a:alphaModFix/>
          </a:blip>
          <a:srcRect/>
          <a:stretch/>
        </p:blipFill>
        <p:spPr>
          <a:xfrm>
            <a:off x="-9944" y="0"/>
            <a:ext cx="12192000" cy="7164977"/>
          </a:xfrm>
          <a:prstGeom prst="rect">
            <a:avLst/>
          </a:prstGeom>
          <a:noFill/>
          <a:ln>
            <a:noFill/>
          </a:ln>
        </p:spPr>
      </p:pic>
      <p:sp>
        <p:nvSpPr>
          <p:cNvPr id="425" name="Google Shape;425;p37"/>
          <p:cNvSpPr txBox="1"/>
          <p:nvPr/>
        </p:nvSpPr>
        <p:spPr>
          <a:xfrm>
            <a:off x="4146938" y="937143"/>
            <a:ext cx="425591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000000"/>
                </a:solidFill>
                <a:latin typeface="Calibri"/>
                <a:ea typeface="Calibri"/>
                <a:cs typeface="Calibri"/>
                <a:sym typeface="Calibri"/>
              </a:rPr>
              <a:t>VIDEO</a:t>
            </a:r>
            <a:endParaRPr sz="4000" b="1" dirty="0">
              <a:solidFill>
                <a:schemeClr val="dk1"/>
              </a:solidFill>
              <a:latin typeface="Calibri"/>
              <a:ea typeface="Calibri"/>
              <a:cs typeface="Calibri"/>
              <a:sym typeface="Calibri"/>
            </a:endParaRPr>
          </a:p>
        </p:txBody>
      </p:sp>
      <p:sp>
        <p:nvSpPr>
          <p:cNvPr id="426" name="Google Shape;426;p37"/>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pic>
        <p:nvPicPr>
          <p:cNvPr id="427" name="Google Shape;427;p37" title="house_gan.ipynb - Colab - Google Chrome 2024-05-07 19-33-09.mp4">
            <a:hlinkClick r:id="rId4"/>
          </p:cNvPr>
          <p:cNvPicPr preferRelativeResize="0"/>
          <p:nvPr/>
        </p:nvPicPr>
        <p:blipFill>
          <a:blip r:embed="rId5">
            <a:alphaModFix/>
          </a:blip>
          <a:stretch>
            <a:fillRect/>
          </a:stretch>
        </p:blipFill>
        <p:spPr>
          <a:xfrm>
            <a:off x="1778657" y="1658525"/>
            <a:ext cx="6750600" cy="5062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1000"/>
                                        <p:tgtEl>
                                          <p:spTgt spid="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38"/>
          <p:cNvPicPr preferRelativeResize="0"/>
          <p:nvPr/>
        </p:nvPicPr>
        <p:blipFill rotWithShape="1">
          <a:blip r:embed="rId3">
            <a:alphaModFix/>
          </a:blip>
          <a:srcRect/>
          <a:stretch/>
        </p:blipFill>
        <p:spPr>
          <a:xfrm>
            <a:off x="-9944" y="0"/>
            <a:ext cx="12192001" cy="7164978"/>
          </a:xfrm>
          <a:prstGeom prst="rect">
            <a:avLst/>
          </a:prstGeom>
          <a:noFill/>
          <a:ln w="9525" cap="flat" cmpd="sng">
            <a:solidFill>
              <a:schemeClr val="dk1"/>
            </a:solidFill>
            <a:prstDash val="solid"/>
            <a:round/>
            <a:headEnd type="none" w="sm" len="sm"/>
            <a:tailEnd type="none" w="sm" len="sm"/>
          </a:ln>
        </p:spPr>
      </p:pic>
      <p:sp>
        <p:nvSpPr>
          <p:cNvPr id="434" name="Google Shape;434;p38"/>
          <p:cNvSpPr txBox="1"/>
          <p:nvPr/>
        </p:nvSpPr>
        <p:spPr>
          <a:xfrm>
            <a:off x="4262375" y="807188"/>
            <a:ext cx="42558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latin typeface="Calibri"/>
                <a:ea typeface="Calibri"/>
                <a:cs typeface="Calibri"/>
                <a:sym typeface="Calibri"/>
              </a:rPr>
              <a:t>Conclusions</a:t>
            </a:r>
            <a:endParaRPr sz="4000" b="1" dirty="0">
              <a:solidFill>
                <a:schemeClr val="dk1"/>
              </a:solidFill>
              <a:latin typeface="Calibri"/>
              <a:ea typeface="Calibri"/>
              <a:cs typeface="Calibri"/>
              <a:sym typeface="Calibri"/>
            </a:endParaRPr>
          </a:p>
        </p:txBody>
      </p:sp>
      <p:sp>
        <p:nvSpPr>
          <p:cNvPr id="435" name="Google Shape;435;p38"/>
          <p:cNvSpPr txBox="1">
            <a:spLocks noGrp="1"/>
          </p:cNvSpPr>
          <p:nvPr>
            <p:ph type="sldNum" idx="12"/>
          </p:nvPr>
        </p:nvSpPr>
        <p:spPr>
          <a:xfrm>
            <a:off x="8617527"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436" name="Google Shape;436;p38"/>
          <p:cNvSpPr txBox="1"/>
          <p:nvPr/>
        </p:nvSpPr>
        <p:spPr>
          <a:xfrm>
            <a:off x="260425" y="2169750"/>
            <a:ext cx="6193641" cy="19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latin typeface="Calibri"/>
                <a:ea typeface="Calibri"/>
                <a:cs typeface="Calibri"/>
                <a:sym typeface="Calibri"/>
              </a:rPr>
              <a:t>The "</a:t>
            </a:r>
            <a:r>
              <a:rPr lang="en-US" sz="2400" dirty="0" err="1">
                <a:solidFill>
                  <a:schemeClr val="dk1"/>
                </a:solidFill>
                <a:latin typeface="Calibri"/>
                <a:ea typeface="Calibri"/>
                <a:cs typeface="Calibri"/>
                <a:sym typeface="Calibri"/>
              </a:rPr>
              <a:t>HouseGAN</a:t>
            </a:r>
            <a:r>
              <a:rPr lang="en-US" sz="2400" dirty="0">
                <a:solidFill>
                  <a:schemeClr val="dk1"/>
                </a:solidFill>
                <a:latin typeface="Calibri"/>
                <a:ea typeface="Calibri"/>
                <a:cs typeface="Calibri"/>
                <a:sym typeface="Calibri"/>
              </a:rPr>
              <a:t>" algorithm's outcomes are shown below in comparison to the other algorithms.</a:t>
            </a:r>
            <a:endParaRPr sz="2400" dirty="0">
              <a:solidFill>
                <a:schemeClr val="dk1"/>
              </a:solidFill>
              <a:latin typeface="Calibri"/>
              <a:ea typeface="Calibri"/>
              <a:cs typeface="Calibri"/>
              <a:sym typeface="Calibri"/>
            </a:endParaRPr>
          </a:p>
          <a:p>
            <a:pPr marL="0" lvl="0" indent="0" algn="l" rtl="0">
              <a:spcBef>
                <a:spcPts val="0"/>
              </a:spcBef>
              <a:spcAft>
                <a:spcPts val="0"/>
              </a:spcAft>
              <a:buNone/>
            </a:pP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HouseGan</a:t>
            </a:r>
            <a:r>
              <a:rPr lang="en-US" sz="2400" dirty="0">
                <a:solidFill>
                  <a:schemeClr val="dk1"/>
                </a:solidFill>
                <a:latin typeface="Calibri"/>
                <a:ea typeface="Calibri"/>
                <a:cs typeface="Calibri"/>
                <a:sym typeface="Calibri"/>
              </a:rPr>
              <a:t> algorithm outperforms other algorithms in terms of diversity metrics and realism. </a:t>
            </a:r>
            <a:endParaRPr sz="2400" dirty="0">
              <a:solidFill>
                <a:schemeClr val="dk1"/>
              </a:solidFill>
              <a:highlight>
                <a:schemeClr val="lt2"/>
              </a:highlight>
              <a:latin typeface="Calibri"/>
              <a:ea typeface="Calibri"/>
              <a:cs typeface="Calibri"/>
              <a:sym typeface="Calibri"/>
            </a:endParaRPr>
          </a:p>
        </p:txBody>
      </p:sp>
      <p:pic>
        <p:nvPicPr>
          <p:cNvPr id="437" name="Google Shape;437;p38"/>
          <p:cNvPicPr preferRelativeResize="0"/>
          <p:nvPr/>
        </p:nvPicPr>
        <p:blipFill>
          <a:blip r:embed="rId4">
            <a:alphaModFix/>
          </a:blip>
          <a:stretch>
            <a:fillRect/>
          </a:stretch>
        </p:blipFill>
        <p:spPr>
          <a:xfrm>
            <a:off x="7122102" y="2187449"/>
            <a:ext cx="2990850" cy="2819400"/>
          </a:xfrm>
          <a:prstGeom prst="rect">
            <a:avLst/>
          </a:prstGeom>
          <a:noFill/>
          <a:ln w="9525" cap="flat" cmpd="sng">
            <a:solidFill>
              <a:srgbClr val="FFFF00"/>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pic>
        <p:nvPicPr>
          <p:cNvPr id="443" name="Google Shape;443;p39"/>
          <p:cNvPicPr preferRelativeResize="0"/>
          <p:nvPr/>
        </p:nvPicPr>
        <p:blipFill rotWithShape="1">
          <a:blip r:embed="rId3">
            <a:alphaModFix/>
          </a:blip>
          <a:srcRect/>
          <a:stretch/>
        </p:blipFill>
        <p:spPr>
          <a:xfrm>
            <a:off x="-9944" y="0"/>
            <a:ext cx="12192001" cy="7164978"/>
          </a:xfrm>
          <a:prstGeom prst="rect">
            <a:avLst/>
          </a:prstGeom>
          <a:noFill/>
          <a:ln w="9525" cap="flat" cmpd="sng">
            <a:solidFill>
              <a:schemeClr val="dk1"/>
            </a:solidFill>
            <a:prstDash val="solid"/>
            <a:round/>
            <a:headEnd type="none" w="sm" len="sm"/>
            <a:tailEnd type="none" w="sm" len="sm"/>
          </a:ln>
        </p:spPr>
      </p:pic>
      <p:sp>
        <p:nvSpPr>
          <p:cNvPr id="444" name="Google Shape;444;p39"/>
          <p:cNvSpPr txBox="1"/>
          <p:nvPr/>
        </p:nvSpPr>
        <p:spPr>
          <a:xfrm>
            <a:off x="4361727" y="778097"/>
            <a:ext cx="42558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latin typeface="Calibri"/>
                <a:ea typeface="Calibri"/>
                <a:cs typeface="Calibri"/>
                <a:sym typeface="Calibri"/>
              </a:rPr>
              <a:t>Conclusions</a:t>
            </a:r>
            <a:endParaRPr sz="4000" b="1" dirty="0">
              <a:solidFill>
                <a:schemeClr val="dk1"/>
              </a:solidFill>
              <a:latin typeface="Calibri"/>
              <a:ea typeface="Calibri"/>
              <a:cs typeface="Calibri"/>
              <a:sym typeface="Calibri"/>
            </a:endParaRPr>
          </a:p>
        </p:txBody>
      </p:sp>
      <p:sp>
        <p:nvSpPr>
          <p:cNvPr id="445" name="Google Shape;445;p39"/>
          <p:cNvSpPr txBox="1">
            <a:spLocks noGrp="1"/>
          </p:cNvSpPr>
          <p:nvPr>
            <p:ph type="sldNum" idx="12"/>
          </p:nvPr>
        </p:nvSpPr>
        <p:spPr>
          <a:xfrm>
            <a:off x="8617527"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446" name="Google Shape;446;p39"/>
          <p:cNvSpPr txBox="1"/>
          <p:nvPr/>
        </p:nvSpPr>
        <p:spPr>
          <a:xfrm>
            <a:off x="2601150" y="5761125"/>
            <a:ext cx="661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solidFill>
                  <a:schemeClr val="dk1"/>
                </a:solidFill>
              </a:rPr>
              <a:t>Realism evaluation. House-GAN produces more realistic layouts whose rooms are well aligned and spatially distributed.</a:t>
            </a:r>
            <a:endParaRPr sz="1200"/>
          </a:p>
        </p:txBody>
      </p:sp>
      <p:pic>
        <p:nvPicPr>
          <p:cNvPr id="447" name="Google Shape;447;p39"/>
          <p:cNvPicPr preferRelativeResize="0"/>
          <p:nvPr/>
        </p:nvPicPr>
        <p:blipFill>
          <a:blip r:embed="rId4">
            <a:alphaModFix/>
          </a:blip>
          <a:stretch>
            <a:fillRect/>
          </a:stretch>
        </p:blipFill>
        <p:spPr>
          <a:xfrm>
            <a:off x="1827462" y="1575625"/>
            <a:ext cx="8167176" cy="41443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Google Shape;453;p40"/>
          <p:cNvPicPr preferRelativeResize="0"/>
          <p:nvPr/>
        </p:nvPicPr>
        <p:blipFill rotWithShape="1">
          <a:blip r:embed="rId3">
            <a:alphaModFix/>
          </a:blip>
          <a:srcRect/>
          <a:stretch/>
        </p:blipFill>
        <p:spPr>
          <a:xfrm>
            <a:off x="-9944" y="0"/>
            <a:ext cx="12192001" cy="7164978"/>
          </a:xfrm>
          <a:prstGeom prst="rect">
            <a:avLst/>
          </a:prstGeom>
          <a:noFill/>
          <a:ln w="9525" cap="flat" cmpd="sng">
            <a:solidFill>
              <a:schemeClr val="dk1"/>
            </a:solidFill>
            <a:prstDash val="solid"/>
            <a:round/>
            <a:headEnd type="none" w="sm" len="sm"/>
            <a:tailEnd type="none" w="sm" len="sm"/>
          </a:ln>
        </p:spPr>
      </p:pic>
      <p:sp>
        <p:nvSpPr>
          <p:cNvPr id="454" name="Google Shape;454;p40"/>
          <p:cNvSpPr txBox="1"/>
          <p:nvPr/>
        </p:nvSpPr>
        <p:spPr>
          <a:xfrm>
            <a:off x="4361727" y="764941"/>
            <a:ext cx="42558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latin typeface="Calibri"/>
                <a:ea typeface="Calibri"/>
                <a:cs typeface="Calibri"/>
                <a:sym typeface="Calibri"/>
              </a:rPr>
              <a:t>Conclusions</a:t>
            </a:r>
            <a:endParaRPr sz="4000" b="1" dirty="0">
              <a:solidFill>
                <a:schemeClr val="dk1"/>
              </a:solidFill>
              <a:latin typeface="Calibri"/>
              <a:ea typeface="Calibri"/>
              <a:cs typeface="Calibri"/>
              <a:sym typeface="Calibri"/>
            </a:endParaRPr>
          </a:p>
        </p:txBody>
      </p:sp>
      <p:sp>
        <p:nvSpPr>
          <p:cNvPr id="455" name="Google Shape;455;p40"/>
          <p:cNvSpPr txBox="1">
            <a:spLocks noGrp="1"/>
          </p:cNvSpPr>
          <p:nvPr>
            <p:ph type="sldNum" idx="12"/>
          </p:nvPr>
        </p:nvSpPr>
        <p:spPr>
          <a:xfrm>
            <a:off x="8617527"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456" name="Google Shape;456;p40"/>
          <p:cNvSpPr txBox="1"/>
          <p:nvPr/>
        </p:nvSpPr>
        <p:spPr>
          <a:xfrm>
            <a:off x="1732725" y="5882275"/>
            <a:ext cx="6619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solidFill>
                  <a:schemeClr val="dk1"/>
                </a:solidFill>
              </a:rPr>
              <a:t>Diversity evaluation: House layout examples generated from the same bubble</a:t>
            </a:r>
            <a:endParaRPr sz="1200" b="1">
              <a:solidFill>
                <a:schemeClr val="dk1"/>
              </a:solidFill>
            </a:endParaRPr>
          </a:p>
          <a:p>
            <a:pPr marL="0" lvl="0" indent="0" algn="l" rtl="0">
              <a:spcBef>
                <a:spcPts val="0"/>
              </a:spcBef>
              <a:spcAft>
                <a:spcPts val="0"/>
              </a:spcAft>
              <a:buNone/>
            </a:pPr>
            <a:r>
              <a:rPr lang="en-US" sz="1200" b="1">
                <a:solidFill>
                  <a:schemeClr val="dk1"/>
                </a:solidFill>
              </a:rPr>
              <a:t>diagram. House-GAN shows the most diversity/variations</a:t>
            </a: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p:txBody>
      </p:sp>
      <p:pic>
        <p:nvPicPr>
          <p:cNvPr id="457" name="Google Shape;457;p40"/>
          <p:cNvPicPr preferRelativeResize="0"/>
          <p:nvPr/>
        </p:nvPicPr>
        <p:blipFill>
          <a:blip r:embed="rId4">
            <a:alphaModFix/>
          </a:blip>
          <a:stretch>
            <a:fillRect/>
          </a:stretch>
        </p:blipFill>
        <p:spPr>
          <a:xfrm>
            <a:off x="1732725" y="1562469"/>
            <a:ext cx="7970568" cy="436533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p41"/>
          <p:cNvPicPr preferRelativeResize="0"/>
          <p:nvPr/>
        </p:nvPicPr>
        <p:blipFill rotWithShape="1">
          <a:blip r:embed="rId3">
            <a:alphaModFix/>
          </a:blip>
          <a:srcRect/>
          <a:stretch/>
        </p:blipFill>
        <p:spPr>
          <a:xfrm>
            <a:off x="-9944" y="0"/>
            <a:ext cx="12192000" cy="7164977"/>
          </a:xfrm>
          <a:prstGeom prst="rect">
            <a:avLst/>
          </a:prstGeom>
          <a:noFill/>
          <a:ln>
            <a:noFill/>
          </a:ln>
        </p:spPr>
      </p:pic>
      <p:sp>
        <p:nvSpPr>
          <p:cNvPr id="464" name="Google Shape;464;p41"/>
          <p:cNvSpPr txBox="1"/>
          <p:nvPr/>
        </p:nvSpPr>
        <p:spPr>
          <a:xfrm>
            <a:off x="3081866" y="2709333"/>
            <a:ext cx="521546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a:solidFill>
                  <a:srgbClr val="000000"/>
                </a:solidFill>
                <a:latin typeface="Calibri"/>
                <a:ea typeface="Calibri"/>
                <a:cs typeface="Calibri"/>
                <a:sym typeface="Calibri"/>
              </a:rPr>
              <a:t>Thank you!</a:t>
            </a:r>
            <a:endParaRPr sz="5400" b="1">
              <a:solidFill>
                <a:schemeClr val="dk1"/>
              </a:solidFill>
              <a:latin typeface="Calibri"/>
              <a:ea typeface="Calibri"/>
              <a:cs typeface="Calibri"/>
              <a:sym typeface="Calibri"/>
            </a:endParaRPr>
          </a:p>
        </p:txBody>
      </p:sp>
      <p:sp>
        <p:nvSpPr>
          <p:cNvPr id="465" name="Google Shape;465;p4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5"/>
          <p:cNvPicPr preferRelativeResize="0"/>
          <p:nvPr/>
        </p:nvPicPr>
        <p:blipFill rotWithShape="1">
          <a:blip r:embed="rId3">
            <a:alphaModFix/>
          </a:blip>
          <a:srcRect/>
          <a:stretch/>
        </p:blipFill>
        <p:spPr>
          <a:xfrm>
            <a:off x="0" y="0"/>
            <a:ext cx="12192000" cy="7164977"/>
          </a:xfrm>
          <a:prstGeom prst="rect">
            <a:avLst/>
          </a:prstGeom>
          <a:noFill/>
          <a:ln>
            <a:noFill/>
          </a:ln>
        </p:spPr>
      </p:pic>
      <p:sp>
        <p:nvSpPr>
          <p:cNvPr id="115" name="Google Shape;115;p15"/>
          <p:cNvSpPr txBox="1"/>
          <p:nvPr/>
        </p:nvSpPr>
        <p:spPr>
          <a:xfrm>
            <a:off x="2221567" y="138639"/>
            <a:ext cx="5047673" cy="1406596"/>
          </a:xfrm>
          <a:prstGeom prst="rect">
            <a:avLst/>
          </a:prstGeom>
          <a:noFill/>
          <a:ln>
            <a:noFill/>
          </a:ln>
        </p:spPr>
        <p:txBody>
          <a:bodyPr spcFirstLastPara="1" wrap="square" lIns="91425" tIns="45700" rIns="91425" bIns="45700" anchor="b" anchorCtr="0">
            <a:normAutofit/>
          </a:bodyPr>
          <a:lstStyle/>
          <a:p>
            <a:pPr marL="0" marR="0" lvl="0" indent="0" algn="ctr" rtl="1">
              <a:lnSpc>
                <a:spcPct val="90000"/>
              </a:lnSpc>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INTRODUCTION</a:t>
            </a:r>
            <a:endParaRPr sz="4000" b="1" dirty="0">
              <a:solidFill>
                <a:schemeClr val="dk1"/>
              </a:solidFill>
              <a:latin typeface="Calibri"/>
              <a:ea typeface="Calibri"/>
              <a:cs typeface="Calibri"/>
              <a:sym typeface="Calibri"/>
            </a:endParaRPr>
          </a:p>
        </p:txBody>
      </p:sp>
      <p:sp>
        <p:nvSpPr>
          <p:cNvPr id="116" name="Google Shape;116;p15"/>
          <p:cNvSpPr txBox="1"/>
          <p:nvPr/>
        </p:nvSpPr>
        <p:spPr>
          <a:xfrm>
            <a:off x="164645" y="1892583"/>
            <a:ext cx="4113844" cy="5392621"/>
          </a:xfrm>
          <a:prstGeom prst="rect">
            <a:avLst/>
          </a:prstGeom>
          <a:noFill/>
          <a:ln>
            <a:noFill/>
          </a:ln>
        </p:spPr>
        <p:txBody>
          <a:bodyPr spcFirstLastPara="1" wrap="square" lIns="91425" tIns="45700" rIns="91425" bIns="45700" anchor="t" anchorCtr="0">
            <a:normAutofit/>
          </a:bodyPr>
          <a:lstStyle/>
          <a:p>
            <a:pPr marL="0" marR="0" lvl="0" indent="0" algn="l" rtl="1">
              <a:lnSpc>
                <a:spcPct val="90000"/>
              </a:lnSpc>
              <a:spcBef>
                <a:spcPts val="0"/>
              </a:spcBef>
              <a:spcAft>
                <a:spcPts val="0"/>
              </a:spcAft>
              <a:buClr>
                <a:srgbClr val="3F3F3F"/>
              </a:buClr>
              <a:buSzPts val="2400"/>
              <a:buFont typeface="Noto Sans Symbols"/>
              <a:buNone/>
            </a:pPr>
            <a:endParaRPr sz="2400">
              <a:solidFill>
                <a:srgbClr val="3F3F3F"/>
              </a:solidFill>
              <a:latin typeface="Calibri"/>
              <a:ea typeface="Calibri"/>
              <a:cs typeface="Calibri"/>
              <a:sym typeface="Calibri"/>
            </a:endParaRPr>
          </a:p>
        </p:txBody>
      </p:sp>
      <p:pic>
        <p:nvPicPr>
          <p:cNvPr id="117" name="Google Shape;117;p15"/>
          <p:cNvPicPr preferRelativeResize="0"/>
          <p:nvPr/>
        </p:nvPicPr>
        <p:blipFill rotWithShape="1">
          <a:blip r:embed="rId4">
            <a:alphaModFix/>
          </a:blip>
          <a:srcRect/>
          <a:stretch/>
        </p:blipFill>
        <p:spPr>
          <a:xfrm>
            <a:off x="6356164" y="2055692"/>
            <a:ext cx="5835836" cy="3554024"/>
          </a:xfrm>
          <a:prstGeom prst="rect">
            <a:avLst/>
          </a:prstGeom>
          <a:noFill/>
          <a:ln>
            <a:noFill/>
          </a:ln>
        </p:spPr>
      </p:pic>
      <p:sp>
        <p:nvSpPr>
          <p:cNvPr id="118" name="Google Shape;118;p15"/>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19" name="Google Shape;119;p15"/>
          <p:cNvSpPr txBox="1"/>
          <p:nvPr/>
        </p:nvSpPr>
        <p:spPr>
          <a:xfrm>
            <a:off x="0" y="1693900"/>
            <a:ext cx="6247800" cy="480240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2400"/>
            </a:pPr>
            <a:r>
              <a:rPr lang="en-US" sz="2400" dirty="0">
                <a:solidFill>
                  <a:schemeClr val="dk1"/>
                </a:solidFill>
                <a:latin typeface="Calibri"/>
                <a:ea typeface="Calibri"/>
                <a:cs typeface="Calibri"/>
                <a:sym typeface="Calibri"/>
              </a:rPr>
              <a:t>There are several steps involved in designing floor plans for a house:</a:t>
            </a:r>
            <a:endParaRPr dirty="0"/>
          </a:p>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 Firstly, the customer consults an architect to create floor plans. </a:t>
            </a:r>
            <a:endParaRPr dirty="0"/>
          </a:p>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The architect create ‘bubble diagram’.</a:t>
            </a:r>
            <a:endParaRPr dirty="0"/>
          </a:p>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Then, the floor plans are generated and modified multiple times based on customer feedback.</a:t>
            </a:r>
            <a:endParaRPr dirty="0"/>
          </a:p>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 This entire process is time consuming and expensive.</a:t>
            </a:r>
            <a:endParaRPr dirty="0"/>
          </a:p>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 Thus, a demand for automation this process is created.</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6"/>
          <p:cNvPicPr preferRelativeResize="0"/>
          <p:nvPr/>
        </p:nvPicPr>
        <p:blipFill rotWithShape="1">
          <a:blip r:embed="rId3">
            <a:alphaModFix/>
          </a:blip>
          <a:srcRect/>
          <a:stretch/>
        </p:blipFill>
        <p:spPr>
          <a:xfrm>
            <a:off x="0" y="0"/>
            <a:ext cx="12192000" cy="7164977"/>
          </a:xfrm>
          <a:prstGeom prst="rect">
            <a:avLst/>
          </a:prstGeom>
          <a:noFill/>
          <a:ln>
            <a:noFill/>
          </a:ln>
        </p:spPr>
      </p:pic>
      <p:sp>
        <p:nvSpPr>
          <p:cNvPr id="126" name="Google Shape;126;p16"/>
          <p:cNvSpPr txBox="1"/>
          <p:nvPr/>
        </p:nvSpPr>
        <p:spPr>
          <a:xfrm>
            <a:off x="576537" y="334371"/>
            <a:ext cx="10515600" cy="1325562"/>
          </a:xfrm>
          <a:prstGeom prst="rect">
            <a:avLst/>
          </a:prstGeom>
          <a:noFill/>
          <a:ln>
            <a:noFill/>
          </a:ln>
        </p:spPr>
        <p:txBody>
          <a:bodyPr spcFirstLastPara="1" wrap="square" lIns="91425" tIns="45700" rIns="91425" bIns="45700" anchor="b" anchorCtr="0">
            <a:normAutofit/>
          </a:bodyPr>
          <a:lstStyle/>
          <a:p>
            <a:pPr marL="0" marR="0" lvl="0" indent="0" algn="ctr" rtl="1">
              <a:lnSpc>
                <a:spcPct val="90000"/>
              </a:lnSpc>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The Problem Statement:</a:t>
            </a:r>
            <a:endParaRPr sz="4000" dirty="0">
              <a:solidFill>
                <a:schemeClr val="dk1"/>
              </a:solidFill>
              <a:latin typeface="Calibri"/>
              <a:ea typeface="Calibri"/>
              <a:cs typeface="Calibri"/>
              <a:sym typeface="Calibri"/>
            </a:endParaRPr>
          </a:p>
        </p:txBody>
      </p:sp>
      <p:sp>
        <p:nvSpPr>
          <p:cNvPr id="127" name="Google Shape;127;p16"/>
          <p:cNvSpPr txBox="1"/>
          <p:nvPr/>
        </p:nvSpPr>
        <p:spPr>
          <a:xfrm>
            <a:off x="0" y="1659933"/>
            <a:ext cx="10515600" cy="345061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90000"/>
              </a:lnSpc>
              <a:spcBef>
                <a:spcPts val="0"/>
              </a:spcBef>
              <a:spcAft>
                <a:spcPts val="0"/>
              </a:spcAft>
              <a:buClr>
                <a:srgbClr val="3F3F3F"/>
              </a:buClr>
              <a:buSzPts val="2400"/>
              <a:buFont typeface="Arial"/>
              <a:buChar char="•"/>
            </a:pPr>
            <a:r>
              <a:rPr lang="en-US" sz="2400">
                <a:solidFill>
                  <a:srgbClr val="3F3F3F"/>
                </a:solidFill>
                <a:latin typeface="Calibri"/>
                <a:ea typeface="Calibri"/>
                <a:cs typeface="Calibri"/>
                <a:sym typeface="Calibri"/>
              </a:rPr>
              <a:t>The problem can be efficiently resolved by GAN (Generative Adversarial Networks)</a:t>
            </a:r>
            <a:endParaRPr/>
          </a:p>
          <a:p>
            <a:pPr marL="342900" marR="0" lvl="0" indent="-342900" algn="l" rtl="0">
              <a:lnSpc>
                <a:spcPct val="90000"/>
              </a:lnSpc>
              <a:spcBef>
                <a:spcPts val="1000"/>
              </a:spcBef>
              <a:spcAft>
                <a:spcPts val="0"/>
              </a:spcAft>
              <a:buClr>
                <a:srgbClr val="3F3F3F"/>
              </a:buClr>
              <a:buSzPts val="2400"/>
              <a:buFont typeface="Arial"/>
              <a:buChar char="•"/>
            </a:pPr>
            <a:r>
              <a:rPr lang="en-US" sz="2400">
                <a:solidFill>
                  <a:srgbClr val="3F3F3F"/>
                </a:solidFill>
                <a:latin typeface="Calibri"/>
                <a:ea typeface="Calibri"/>
                <a:cs typeface="Calibri"/>
                <a:sym typeface="Calibri"/>
              </a:rPr>
              <a:t>Development of a GAN taking into account architectural constraints </a:t>
            </a:r>
            <a:r>
              <a:rPr lang="en-US" sz="2400">
                <a:solidFill>
                  <a:srgbClr val="292929"/>
                </a:solidFill>
                <a:latin typeface="Calibri"/>
                <a:ea typeface="Calibri"/>
                <a:cs typeface="Calibri"/>
                <a:sym typeface="Calibri"/>
              </a:rPr>
              <a:t>as a graph as input and producing a set of axis-aligned bounding boxes of rooms</a:t>
            </a:r>
            <a:r>
              <a:rPr lang="en-US" sz="2400">
                <a:solidFill>
                  <a:srgbClr val="3F3F3F"/>
                </a:solidFill>
                <a:latin typeface="Calibri"/>
                <a:ea typeface="Calibri"/>
                <a:cs typeface="Calibri"/>
                <a:sym typeface="Calibri"/>
              </a:rPr>
              <a:t>.</a:t>
            </a:r>
            <a:endParaRPr sz="2400">
              <a:solidFill>
                <a:srgbClr val="3F3F3F"/>
              </a:solidFill>
              <a:latin typeface="Calibri"/>
              <a:ea typeface="Calibri"/>
              <a:cs typeface="Calibri"/>
              <a:sym typeface="Calibri"/>
            </a:endParaRPr>
          </a:p>
        </p:txBody>
      </p:sp>
      <p:pic>
        <p:nvPicPr>
          <p:cNvPr id="128" name="Google Shape;128;p16"/>
          <p:cNvPicPr preferRelativeResize="0"/>
          <p:nvPr/>
        </p:nvPicPr>
        <p:blipFill rotWithShape="1">
          <a:blip r:embed="rId4">
            <a:alphaModFix/>
          </a:blip>
          <a:srcRect/>
          <a:stretch/>
        </p:blipFill>
        <p:spPr>
          <a:xfrm>
            <a:off x="-90311" y="3582488"/>
            <a:ext cx="12192000" cy="2710177"/>
          </a:xfrm>
          <a:prstGeom prst="rect">
            <a:avLst/>
          </a:prstGeom>
          <a:noFill/>
          <a:ln>
            <a:noFill/>
          </a:ln>
        </p:spPr>
      </p:pic>
      <p:sp>
        <p:nvSpPr>
          <p:cNvPr id="129" name="Google Shape;129;p16"/>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7"/>
          <p:cNvPicPr preferRelativeResize="0"/>
          <p:nvPr/>
        </p:nvPicPr>
        <p:blipFill rotWithShape="1">
          <a:blip r:embed="rId3">
            <a:alphaModFix/>
          </a:blip>
          <a:srcRect/>
          <a:stretch/>
        </p:blipFill>
        <p:spPr>
          <a:xfrm>
            <a:off x="0" y="-306977"/>
            <a:ext cx="12192000" cy="7164977"/>
          </a:xfrm>
          <a:prstGeom prst="rect">
            <a:avLst/>
          </a:prstGeom>
          <a:noFill/>
          <a:ln>
            <a:noFill/>
          </a:ln>
        </p:spPr>
      </p:pic>
      <p:sp>
        <p:nvSpPr>
          <p:cNvPr id="136" name="Google Shape;136;p17"/>
          <p:cNvSpPr txBox="1"/>
          <p:nvPr/>
        </p:nvSpPr>
        <p:spPr>
          <a:xfrm>
            <a:off x="0" y="136525"/>
            <a:ext cx="10515600" cy="1325562"/>
          </a:xfrm>
          <a:prstGeom prst="rect">
            <a:avLst/>
          </a:prstGeom>
          <a:noFill/>
          <a:ln>
            <a:noFill/>
          </a:ln>
        </p:spPr>
        <p:txBody>
          <a:bodyPr spcFirstLastPara="1" wrap="square" lIns="91425" tIns="45700" rIns="91425" bIns="45700" anchor="b" anchorCtr="0">
            <a:normAutofit/>
          </a:bodyPr>
          <a:lstStyle/>
          <a:p>
            <a:pPr marL="0" marR="0" lvl="0" indent="0" algn="ctr" rtl="1">
              <a:lnSpc>
                <a:spcPct val="90000"/>
              </a:lnSpc>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Background</a:t>
            </a:r>
            <a:endParaRPr sz="4000" dirty="0">
              <a:solidFill>
                <a:schemeClr val="dk1"/>
              </a:solidFill>
              <a:latin typeface="Calibri"/>
              <a:ea typeface="Calibri"/>
              <a:cs typeface="Calibri"/>
              <a:sym typeface="Calibri"/>
            </a:endParaRPr>
          </a:p>
        </p:txBody>
      </p:sp>
      <p:sp>
        <p:nvSpPr>
          <p:cNvPr id="137" name="Google Shape;137;p17"/>
          <p:cNvSpPr txBox="1"/>
          <p:nvPr/>
        </p:nvSpPr>
        <p:spPr>
          <a:xfrm>
            <a:off x="255282" y="2019828"/>
            <a:ext cx="3851051" cy="3409244"/>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rgbClr val="3F3F3F"/>
              </a:buClr>
              <a:buSzPts val="2400"/>
              <a:buFont typeface="Noto Sans Symbols"/>
              <a:buNone/>
            </a:pPr>
            <a:r>
              <a:rPr lang="en-US" sz="2400" dirty="0">
                <a:solidFill>
                  <a:srgbClr val="3F3F3F"/>
                </a:solidFill>
                <a:latin typeface="Calibri"/>
                <a:ea typeface="Calibri"/>
                <a:cs typeface="Calibri"/>
                <a:sym typeface="Calibri"/>
              </a:rPr>
              <a:t>1. </a:t>
            </a:r>
            <a:r>
              <a:rPr lang="en-US" sz="2400" dirty="0">
                <a:solidFill>
                  <a:schemeClr val="dk1"/>
                </a:solidFill>
                <a:latin typeface="Calibri"/>
                <a:ea typeface="Calibri"/>
                <a:cs typeface="Calibri"/>
                <a:sym typeface="Calibri"/>
              </a:rPr>
              <a:t>GAN notion</a:t>
            </a:r>
            <a:endParaRPr dirty="0"/>
          </a:p>
          <a:p>
            <a:pPr marL="0" marR="0" lvl="0" indent="0" algn="l" rtl="0">
              <a:lnSpc>
                <a:spcPct val="90000"/>
              </a:lnSpc>
              <a:spcBef>
                <a:spcPts val="1000"/>
              </a:spcBef>
              <a:spcAft>
                <a:spcPts val="0"/>
              </a:spcAft>
              <a:buClr>
                <a:srgbClr val="3F3F3F"/>
              </a:buClr>
              <a:buSzPts val="2400"/>
              <a:buFont typeface="Noto Sans Symbols"/>
              <a:buNone/>
            </a:pPr>
            <a:endParaRPr sz="2400"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400"/>
              <a:buFont typeface="Noto Sans Symbols"/>
              <a:buNone/>
            </a:pPr>
            <a:r>
              <a:rPr lang="en-US" sz="2400" dirty="0">
                <a:solidFill>
                  <a:schemeClr val="dk1"/>
                </a:solidFill>
                <a:latin typeface="Calibri"/>
                <a:ea typeface="Calibri"/>
                <a:cs typeface="Calibri"/>
                <a:sym typeface="Calibri"/>
              </a:rPr>
              <a:t>2.W-GAN</a:t>
            </a:r>
            <a:endParaRPr dirty="0"/>
          </a:p>
          <a:p>
            <a:pPr marL="0" marR="0" lvl="0" indent="0" algn="l" rtl="0">
              <a:lnSpc>
                <a:spcPct val="90000"/>
              </a:lnSpc>
              <a:spcBef>
                <a:spcPts val="1000"/>
              </a:spcBef>
              <a:spcAft>
                <a:spcPts val="0"/>
              </a:spcAft>
              <a:buClr>
                <a:srgbClr val="3F3F3F"/>
              </a:buClr>
              <a:buSzPts val="2400"/>
              <a:buFont typeface="Noto Sans Symbols"/>
              <a:buNone/>
            </a:pPr>
            <a:endParaRPr sz="2400"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400"/>
              <a:buFont typeface="Noto Sans Symbols"/>
              <a:buNone/>
            </a:pPr>
            <a:r>
              <a:rPr lang="en-US" sz="2400" dirty="0">
                <a:solidFill>
                  <a:schemeClr val="dk1"/>
                </a:solidFill>
                <a:latin typeface="Calibri"/>
                <a:ea typeface="Calibri"/>
                <a:cs typeface="Calibri"/>
                <a:sym typeface="Calibri"/>
              </a:rPr>
              <a:t>3.MPN</a:t>
            </a:r>
            <a:endParaRPr dirty="0"/>
          </a:p>
          <a:p>
            <a:pPr marL="0" marR="0" lvl="0" indent="0" algn="l" rtl="0">
              <a:lnSpc>
                <a:spcPct val="90000"/>
              </a:lnSpc>
              <a:spcBef>
                <a:spcPts val="1000"/>
              </a:spcBef>
              <a:spcAft>
                <a:spcPts val="0"/>
              </a:spcAft>
              <a:buClr>
                <a:srgbClr val="3F3F3F"/>
              </a:buClr>
              <a:buSzPts val="2400"/>
              <a:buFont typeface="Noto Sans Symbols"/>
              <a:buNone/>
            </a:pPr>
            <a:endParaRPr sz="2400"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400"/>
              <a:buFont typeface="Noto Sans Symbols"/>
              <a:buNone/>
            </a:pPr>
            <a:r>
              <a:rPr lang="en-US" sz="2400" dirty="0">
                <a:solidFill>
                  <a:schemeClr val="dk1"/>
                </a:solidFill>
                <a:latin typeface="Calibri"/>
                <a:ea typeface="Calibri"/>
                <a:cs typeface="Calibri"/>
                <a:sym typeface="Calibri"/>
              </a:rPr>
              <a:t>4.CONV-MPN</a:t>
            </a:r>
            <a:endParaRPr dirty="0"/>
          </a:p>
          <a:p>
            <a:pPr marL="0" marR="0" lvl="0" indent="0" algn="l" rtl="0">
              <a:lnSpc>
                <a:spcPct val="90000"/>
              </a:lnSpc>
              <a:spcBef>
                <a:spcPts val="1000"/>
              </a:spcBef>
              <a:spcAft>
                <a:spcPts val="0"/>
              </a:spcAft>
              <a:buClr>
                <a:srgbClr val="3F3F3F"/>
              </a:buClr>
              <a:buSzPts val="2400"/>
              <a:buFont typeface="Noto Sans Symbols"/>
              <a:buNone/>
            </a:pPr>
            <a:endParaRPr sz="2400" dirty="0">
              <a:solidFill>
                <a:srgbClr val="3F3F3F"/>
              </a:solidFill>
              <a:latin typeface="Calibri"/>
              <a:ea typeface="Calibri"/>
              <a:cs typeface="Calibri"/>
              <a:sym typeface="Calibri"/>
            </a:endParaRPr>
          </a:p>
        </p:txBody>
      </p:sp>
      <p:sp>
        <p:nvSpPr>
          <p:cNvPr id="138" name="Google Shape;138;p17"/>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8"/>
          <p:cNvPicPr preferRelativeResize="0"/>
          <p:nvPr/>
        </p:nvPicPr>
        <p:blipFill rotWithShape="1">
          <a:blip r:embed="rId3">
            <a:alphaModFix/>
          </a:blip>
          <a:srcRect/>
          <a:stretch/>
        </p:blipFill>
        <p:spPr>
          <a:xfrm>
            <a:off x="0" y="12367"/>
            <a:ext cx="12192000" cy="7164977"/>
          </a:xfrm>
          <a:prstGeom prst="rect">
            <a:avLst/>
          </a:prstGeom>
          <a:noFill/>
          <a:ln>
            <a:noFill/>
          </a:ln>
        </p:spPr>
      </p:pic>
      <p:sp>
        <p:nvSpPr>
          <p:cNvPr id="145" name="Google Shape;145;p18"/>
          <p:cNvSpPr txBox="1"/>
          <p:nvPr/>
        </p:nvSpPr>
        <p:spPr>
          <a:xfrm>
            <a:off x="144818" y="142937"/>
            <a:ext cx="10515600" cy="13257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Calibri"/>
              <a:buNone/>
            </a:pPr>
            <a:r>
              <a:rPr lang="en-US" sz="4000" dirty="0">
                <a:solidFill>
                  <a:schemeClr val="dk1"/>
                </a:solidFill>
                <a:latin typeface="Montserrat ExtraBold"/>
                <a:ea typeface="Montserrat ExtraBold"/>
                <a:cs typeface="Montserrat ExtraBold"/>
                <a:sym typeface="Montserrat ExtraBold"/>
              </a:rPr>
              <a:t> </a:t>
            </a:r>
            <a:r>
              <a:rPr lang="en-US" sz="4000" b="1" dirty="0">
                <a:solidFill>
                  <a:schemeClr val="dk1"/>
                </a:solidFill>
                <a:latin typeface="Montserrat ExtraBold"/>
                <a:ea typeface="Montserrat ExtraBold"/>
                <a:cs typeface="Montserrat ExtraBold"/>
                <a:sym typeface="Montserrat ExtraBold"/>
              </a:rPr>
              <a:t>Generative Adversarial Network</a:t>
            </a:r>
            <a:endParaRPr sz="4000" b="1" dirty="0">
              <a:solidFill>
                <a:schemeClr val="dk1"/>
              </a:solidFill>
              <a:latin typeface="Calibri"/>
              <a:ea typeface="Calibri"/>
              <a:cs typeface="Calibri"/>
              <a:sym typeface="Calibri"/>
            </a:endParaRPr>
          </a:p>
        </p:txBody>
      </p:sp>
      <p:sp>
        <p:nvSpPr>
          <p:cNvPr id="146" name="Google Shape;146;p18"/>
          <p:cNvSpPr txBox="1"/>
          <p:nvPr/>
        </p:nvSpPr>
        <p:spPr>
          <a:xfrm>
            <a:off x="644922" y="2245639"/>
            <a:ext cx="3851051" cy="3409244"/>
          </a:xfrm>
          <a:prstGeom prst="rect">
            <a:avLst/>
          </a:prstGeom>
          <a:noFill/>
          <a:ln>
            <a:noFill/>
          </a:ln>
        </p:spPr>
        <p:txBody>
          <a:bodyPr spcFirstLastPara="1" wrap="square" lIns="91425" tIns="45700" rIns="91425" bIns="45700" anchor="t" anchorCtr="0">
            <a:normAutofit fontScale="85000" lnSpcReduction="20000"/>
          </a:bodyPr>
          <a:lstStyle/>
          <a:p>
            <a:pPr marL="342900" marR="0" lvl="0" indent="-342900" algn="l" rtl="0">
              <a:lnSpc>
                <a:spcPct val="110000"/>
              </a:lnSpc>
              <a:spcBef>
                <a:spcPts val="0"/>
              </a:spcBef>
              <a:spcAft>
                <a:spcPts val="0"/>
              </a:spcAft>
              <a:buClr>
                <a:srgbClr val="3F3F3F"/>
              </a:buClr>
              <a:buSzPct val="100000"/>
              <a:buFont typeface="Arial"/>
              <a:buChar char="•"/>
            </a:pPr>
            <a:r>
              <a:rPr lang="en-US" sz="2600" b="0" i="0" u="none" strike="noStrike" dirty="0">
                <a:solidFill>
                  <a:srgbClr val="3F3F3F"/>
                </a:solidFill>
                <a:latin typeface="Calibri"/>
                <a:ea typeface="Calibri"/>
                <a:cs typeface="Calibri"/>
                <a:sym typeface="Calibri"/>
              </a:rPr>
              <a:t>Generative machine learning model-to generate artificial objects.</a:t>
            </a:r>
            <a:endParaRPr sz="2600" dirty="0"/>
          </a:p>
          <a:p>
            <a:pPr marL="342900" marR="0" lvl="0" indent="-342900" algn="l" rtl="0">
              <a:lnSpc>
                <a:spcPct val="110000"/>
              </a:lnSpc>
              <a:spcBef>
                <a:spcPts val="600"/>
              </a:spcBef>
              <a:spcAft>
                <a:spcPts val="0"/>
              </a:spcAft>
              <a:buClr>
                <a:srgbClr val="3F3F3F"/>
              </a:buClr>
              <a:buSzPct val="100000"/>
              <a:buFont typeface="Arial"/>
              <a:buChar char="•"/>
            </a:pPr>
            <a:r>
              <a:rPr lang="en-US" sz="2600" b="0" i="0" u="none" strike="noStrike" dirty="0">
                <a:solidFill>
                  <a:srgbClr val="3F3F3F"/>
                </a:solidFill>
                <a:latin typeface="Calibri"/>
                <a:ea typeface="Calibri"/>
                <a:cs typeface="Calibri"/>
                <a:sym typeface="Calibri"/>
              </a:rPr>
              <a:t>Consists of two main components: Generator and Discriminator .</a:t>
            </a:r>
            <a:endParaRPr sz="2600" dirty="0"/>
          </a:p>
          <a:p>
            <a:pPr marL="342900" marR="0" lvl="0" indent="-342900" algn="l" rtl="0">
              <a:lnSpc>
                <a:spcPct val="110000"/>
              </a:lnSpc>
              <a:spcBef>
                <a:spcPts val="600"/>
              </a:spcBef>
              <a:spcAft>
                <a:spcPts val="0"/>
              </a:spcAft>
              <a:buClr>
                <a:srgbClr val="3F3F3F"/>
              </a:buClr>
              <a:buSzPct val="100000"/>
              <a:buFont typeface="Arial"/>
              <a:buChar char="•"/>
            </a:pPr>
            <a:r>
              <a:rPr lang="en-US" sz="2600" b="0" i="0" u="none" strike="noStrike" dirty="0">
                <a:solidFill>
                  <a:srgbClr val="3F3F3F"/>
                </a:solidFill>
                <a:latin typeface="Calibri"/>
                <a:ea typeface="Calibri"/>
                <a:cs typeface="Calibri"/>
                <a:sym typeface="Calibri"/>
              </a:rPr>
              <a:t>GAN’s </a:t>
            </a:r>
            <a:r>
              <a:rPr lang="en-US" sz="2600" b="0" i="0" u="none" strike="noStrike" dirty="0" err="1">
                <a:solidFill>
                  <a:srgbClr val="3F3F3F"/>
                </a:solidFill>
                <a:latin typeface="Calibri"/>
                <a:ea typeface="Calibri"/>
                <a:cs typeface="Calibri"/>
                <a:sym typeface="Calibri"/>
              </a:rPr>
              <a:t>Process:aims</a:t>
            </a:r>
            <a:r>
              <a:rPr lang="en-US" sz="2600" b="0" i="0" u="none" strike="noStrike" dirty="0">
                <a:solidFill>
                  <a:srgbClr val="3F3F3F"/>
                </a:solidFill>
                <a:latin typeface="Calibri"/>
                <a:ea typeface="Calibri"/>
                <a:cs typeface="Calibri"/>
                <a:sym typeface="Calibri"/>
              </a:rPr>
              <a:t> to study the Generator until its output will fool the Discriminator.</a:t>
            </a:r>
            <a:endParaRPr sz="2600" dirty="0"/>
          </a:p>
          <a:p>
            <a:pPr marL="0" marR="0" lvl="0" indent="0" algn="l" rtl="1">
              <a:lnSpc>
                <a:spcPct val="90000"/>
              </a:lnSpc>
              <a:spcBef>
                <a:spcPts val="1300"/>
              </a:spcBef>
              <a:spcAft>
                <a:spcPts val="0"/>
              </a:spcAft>
              <a:buClr>
                <a:srgbClr val="3F3F3F"/>
              </a:buClr>
              <a:buSzPct val="100000"/>
              <a:buFont typeface="Noto Sans Symbols"/>
              <a:buNone/>
            </a:pPr>
            <a:endParaRPr sz="2400" dirty="0">
              <a:solidFill>
                <a:srgbClr val="3F3F3F"/>
              </a:solidFill>
              <a:latin typeface="Calibri"/>
              <a:ea typeface="Calibri"/>
              <a:cs typeface="Calibri"/>
              <a:sym typeface="Calibri"/>
            </a:endParaRPr>
          </a:p>
        </p:txBody>
      </p:sp>
      <p:pic>
        <p:nvPicPr>
          <p:cNvPr id="147" name="Google Shape;147;p18" descr="תמונה שמכילה טקסט, תרשים, צילום מסך, תוכנית&#10;&#10;התיאור נוצר באופן אוטומטי"/>
          <p:cNvPicPr preferRelativeResize="0"/>
          <p:nvPr/>
        </p:nvPicPr>
        <p:blipFill rotWithShape="1">
          <a:blip r:embed="rId4">
            <a:alphaModFix/>
          </a:blip>
          <a:srcRect/>
          <a:stretch/>
        </p:blipFill>
        <p:spPr>
          <a:xfrm>
            <a:off x="5140894" y="1850069"/>
            <a:ext cx="7014220" cy="3489575"/>
          </a:xfrm>
          <a:prstGeom prst="rect">
            <a:avLst/>
          </a:prstGeom>
          <a:noFill/>
          <a:ln>
            <a:noFill/>
          </a:ln>
        </p:spPr>
      </p:pic>
      <p:sp>
        <p:nvSpPr>
          <p:cNvPr id="148" name="Google Shape;148;p18"/>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19"/>
          <p:cNvPicPr preferRelativeResize="0"/>
          <p:nvPr/>
        </p:nvPicPr>
        <p:blipFill rotWithShape="1">
          <a:blip r:embed="rId3">
            <a:alphaModFix/>
          </a:blip>
          <a:srcRect/>
          <a:stretch/>
        </p:blipFill>
        <p:spPr>
          <a:xfrm>
            <a:off x="0" y="0"/>
            <a:ext cx="12192000" cy="7164977"/>
          </a:xfrm>
          <a:prstGeom prst="rect">
            <a:avLst/>
          </a:prstGeom>
          <a:noFill/>
          <a:ln>
            <a:noFill/>
          </a:ln>
        </p:spPr>
      </p:pic>
      <p:sp>
        <p:nvSpPr>
          <p:cNvPr id="155" name="Google Shape;155;p19"/>
          <p:cNvSpPr txBox="1"/>
          <p:nvPr/>
        </p:nvSpPr>
        <p:spPr>
          <a:xfrm>
            <a:off x="392196" y="375814"/>
            <a:ext cx="10515600" cy="1325562"/>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 W-GAN Loss Function</a:t>
            </a:r>
            <a:endParaRPr sz="4000" b="1" dirty="0">
              <a:solidFill>
                <a:schemeClr val="dk1"/>
              </a:solidFill>
              <a:latin typeface="Calibri"/>
              <a:ea typeface="Calibri"/>
              <a:cs typeface="Calibri"/>
              <a:sym typeface="Calibri"/>
            </a:endParaRPr>
          </a:p>
        </p:txBody>
      </p:sp>
      <p:sp>
        <p:nvSpPr>
          <p:cNvPr id="156" name="Google Shape;156;p19"/>
          <p:cNvSpPr txBox="1"/>
          <p:nvPr/>
        </p:nvSpPr>
        <p:spPr>
          <a:xfrm>
            <a:off x="197812" y="2077189"/>
            <a:ext cx="4945688" cy="4279161"/>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algn="l" rtl="0">
              <a:lnSpc>
                <a:spcPct val="90000"/>
              </a:lnSpc>
              <a:spcBef>
                <a:spcPts val="0"/>
              </a:spcBef>
              <a:spcAft>
                <a:spcPts val="0"/>
              </a:spcAft>
              <a:buClr>
                <a:srgbClr val="374151"/>
              </a:buClr>
              <a:buSzPct val="100000"/>
              <a:buFont typeface="Arial"/>
              <a:buChar char="•"/>
            </a:pPr>
            <a:r>
              <a:rPr lang="en-US" sz="2400" b="1" i="0" u="sng">
                <a:solidFill>
                  <a:srgbClr val="374151"/>
                </a:solidFill>
                <a:latin typeface="Calibri"/>
                <a:ea typeface="Calibri"/>
                <a:cs typeface="Calibri"/>
                <a:sym typeface="Calibri"/>
              </a:rPr>
              <a:t>Loss function: </a:t>
            </a:r>
            <a:r>
              <a:rPr lang="en-US" sz="2400" b="0" i="0">
                <a:solidFill>
                  <a:srgbClr val="374151"/>
                </a:solidFill>
                <a:latin typeface="Calibri"/>
                <a:ea typeface="Calibri"/>
                <a:cs typeface="Calibri"/>
                <a:sym typeface="Calibri"/>
              </a:rPr>
              <a:t>Computes the difference between the current output and the expected output of the neural network algorithm.</a:t>
            </a:r>
            <a:endParaRPr sz="2400" b="0" i="0">
              <a:solidFill>
                <a:srgbClr val="374151"/>
              </a:solidFill>
              <a:latin typeface="Calibri"/>
              <a:ea typeface="Calibri"/>
              <a:cs typeface="Calibri"/>
              <a:sym typeface="Calibri"/>
            </a:endParaRPr>
          </a:p>
          <a:p>
            <a:pPr marL="0" marR="0" lvl="0" indent="0" algn="l" rtl="0">
              <a:lnSpc>
                <a:spcPct val="90000"/>
              </a:lnSpc>
              <a:spcBef>
                <a:spcPts val="1000"/>
              </a:spcBef>
              <a:spcAft>
                <a:spcPts val="0"/>
              </a:spcAft>
              <a:buClr>
                <a:srgbClr val="3F3F3F"/>
              </a:buClr>
              <a:buSzPct val="100000"/>
              <a:buFont typeface="Noto Sans Symbols"/>
              <a:buNone/>
            </a:pPr>
            <a:endParaRPr sz="2400" b="0" i="0">
              <a:solidFill>
                <a:srgbClr val="374151"/>
              </a:solidFill>
              <a:latin typeface="Calibri"/>
              <a:ea typeface="Calibri"/>
              <a:cs typeface="Calibri"/>
              <a:sym typeface="Calibri"/>
            </a:endParaRPr>
          </a:p>
          <a:p>
            <a:pPr marL="342900" marR="0" lvl="0" indent="-342900" algn="l" rtl="0">
              <a:lnSpc>
                <a:spcPct val="90000"/>
              </a:lnSpc>
              <a:spcBef>
                <a:spcPts val="1000"/>
              </a:spcBef>
              <a:spcAft>
                <a:spcPts val="0"/>
              </a:spcAft>
              <a:buClr>
                <a:srgbClr val="374151"/>
              </a:buClr>
              <a:buSzPct val="100000"/>
              <a:buFont typeface="Arial"/>
              <a:buChar char="•"/>
            </a:pPr>
            <a:r>
              <a:rPr lang="en-US" sz="2400" b="1" i="0" u="sng">
                <a:solidFill>
                  <a:srgbClr val="374151"/>
                </a:solidFill>
                <a:latin typeface="Calibri"/>
                <a:ea typeface="Calibri"/>
                <a:cs typeface="Calibri"/>
                <a:sym typeface="Calibri"/>
              </a:rPr>
              <a:t>W-GAN: </a:t>
            </a:r>
            <a:r>
              <a:rPr lang="en-US" sz="2400" b="0" i="0">
                <a:solidFill>
                  <a:srgbClr val="374151"/>
                </a:solidFill>
                <a:latin typeface="Calibri"/>
                <a:ea typeface="Calibri"/>
                <a:cs typeface="Calibri"/>
                <a:sym typeface="Calibri"/>
              </a:rPr>
              <a:t>Based on the Wasserstein distance concept, it estimates the distance (loss function) between probability distributions in the context of GANs.</a:t>
            </a:r>
            <a:endParaRPr/>
          </a:p>
          <a:p>
            <a:pPr marL="342900" marR="0" lvl="0" indent="-342900" algn="l" rtl="0">
              <a:lnSpc>
                <a:spcPct val="90000"/>
              </a:lnSpc>
              <a:spcBef>
                <a:spcPts val="1000"/>
              </a:spcBef>
              <a:spcAft>
                <a:spcPts val="0"/>
              </a:spcAft>
              <a:buClr>
                <a:srgbClr val="374151"/>
              </a:buClr>
              <a:buSzPct val="100000"/>
              <a:buFont typeface="Arial"/>
              <a:buChar char="•"/>
            </a:pPr>
            <a:r>
              <a:rPr lang="en-US" sz="2400" b="1" i="0" u="sng">
                <a:solidFill>
                  <a:srgbClr val="374151"/>
                </a:solidFill>
                <a:latin typeface="Arial"/>
                <a:ea typeface="Arial"/>
                <a:cs typeface="Arial"/>
                <a:sym typeface="Arial"/>
              </a:rPr>
              <a:t>Wasserstein distance</a:t>
            </a:r>
            <a:r>
              <a:rPr lang="en-US" sz="2400" b="0" i="0">
                <a:solidFill>
                  <a:srgbClr val="374151"/>
                </a:solidFill>
                <a:latin typeface="Arial"/>
                <a:ea typeface="Arial"/>
                <a:cs typeface="Arial"/>
                <a:sym typeface="Arial"/>
              </a:rPr>
              <a:t>: A mathematical measure of dissimilarity between two probability distributions. </a:t>
            </a:r>
            <a:endParaRPr/>
          </a:p>
          <a:p>
            <a:pPr marL="342900" marR="0" lvl="0" indent="-201930" algn="l" rtl="0">
              <a:lnSpc>
                <a:spcPct val="90000"/>
              </a:lnSpc>
              <a:spcBef>
                <a:spcPts val="1000"/>
              </a:spcBef>
              <a:spcAft>
                <a:spcPts val="0"/>
              </a:spcAft>
              <a:buClr>
                <a:srgbClr val="3F3F3F"/>
              </a:buClr>
              <a:buSzPct val="100000"/>
              <a:buFont typeface="Arial"/>
              <a:buNone/>
            </a:pPr>
            <a:endParaRPr sz="2400" b="0" i="0">
              <a:solidFill>
                <a:srgbClr val="374151"/>
              </a:solidFill>
              <a:latin typeface="Calibri"/>
              <a:ea typeface="Calibri"/>
              <a:cs typeface="Calibri"/>
              <a:sym typeface="Calibri"/>
            </a:endParaRPr>
          </a:p>
          <a:p>
            <a:pPr marL="0" marR="0" lvl="0" indent="0" algn="l" rtl="1">
              <a:lnSpc>
                <a:spcPct val="90000"/>
              </a:lnSpc>
              <a:spcBef>
                <a:spcPts val="1000"/>
              </a:spcBef>
              <a:spcAft>
                <a:spcPts val="0"/>
              </a:spcAft>
              <a:buClr>
                <a:srgbClr val="3F3F3F"/>
              </a:buClr>
              <a:buSzPct val="100000"/>
              <a:buFont typeface="Noto Sans Symbols"/>
              <a:buNone/>
            </a:pPr>
            <a:endParaRPr sz="2400" b="0" i="0">
              <a:solidFill>
                <a:srgbClr val="374151"/>
              </a:solidFill>
              <a:latin typeface="Calibri"/>
              <a:ea typeface="Calibri"/>
              <a:cs typeface="Calibri"/>
              <a:sym typeface="Calibri"/>
            </a:endParaRPr>
          </a:p>
          <a:p>
            <a:pPr marL="0" marR="0" lvl="0" indent="0" algn="ctr" rtl="1">
              <a:lnSpc>
                <a:spcPct val="90000"/>
              </a:lnSpc>
              <a:spcBef>
                <a:spcPts val="1000"/>
              </a:spcBef>
              <a:spcAft>
                <a:spcPts val="0"/>
              </a:spcAft>
              <a:buClr>
                <a:srgbClr val="3F3F3F"/>
              </a:buClr>
              <a:buSzPct val="100000"/>
              <a:buFont typeface="Noto Sans Symbols"/>
              <a:buNone/>
            </a:pPr>
            <a:endParaRPr sz="2400">
              <a:solidFill>
                <a:srgbClr val="3F3F3F"/>
              </a:solidFill>
              <a:latin typeface="Calibri"/>
              <a:ea typeface="Calibri"/>
              <a:cs typeface="Calibri"/>
              <a:sym typeface="Calibri"/>
            </a:endParaRPr>
          </a:p>
          <a:p>
            <a:pPr marL="0" marR="0" lvl="0" indent="0" algn="l" rtl="1">
              <a:lnSpc>
                <a:spcPct val="90000"/>
              </a:lnSpc>
              <a:spcBef>
                <a:spcPts val="1000"/>
              </a:spcBef>
              <a:spcAft>
                <a:spcPts val="0"/>
              </a:spcAft>
              <a:buClr>
                <a:srgbClr val="3F3F3F"/>
              </a:buClr>
              <a:buSzPct val="100000"/>
              <a:buFont typeface="Noto Sans Symbols"/>
              <a:buNone/>
            </a:pPr>
            <a:endParaRPr sz="2400">
              <a:solidFill>
                <a:srgbClr val="3F3F3F"/>
              </a:solidFill>
              <a:latin typeface="Calibri"/>
              <a:ea typeface="Calibri"/>
              <a:cs typeface="Calibri"/>
              <a:sym typeface="Calibri"/>
            </a:endParaRPr>
          </a:p>
        </p:txBody>
      </p:sp>
      <p:pic>
        <p:nvPicPr>
          <p:cNvPr id="157" name="Google Shape;157;p19"/>
          <p:cNvPicPr preferRelativeResize="0"/>
          <p:nvPr/>
        </p:nvPicPr>
        <p:blipFill rotWithShape="1">
          <a:blip r:embed="rId4">
            <a:alphaModFix/>
          </a:blip>
          <a:srcRect/>
          <a:stretch/>
        </p:blipFill>
        <p:spPr>
          <a:xfrm>
            <a:off x="5341312" y="2592155"/>
            <a:ext cx="6957889" cy="2968880"/>
          </a:xfrm>
          <a:prstGeom prst="rect">
            <a:avLst/>
          </a:prstGeom>
          <a:noFill/>
          <a:ln>
            <a:noFill/>
          </a:ln>
        </p:spPr>
      </p:pic>
      <p:sp>
        <p:nvSpPr>
          <p:cNvPr id="158" name="Google Shape;158;p19"/>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63"/>
        <p:cNvGrpSpPr/>
        <p:nvPr/>
      </p:nvGrpSpPr>
      <p:grpSpPr>
        <a:xfrm>
          <a:off x="0" y="0"/>
          <a:ext cx="0" cy="0"/>
          <a:chOff x="0" y="0"/>
          <a:chExt cx="0" cy="0"/>
        </a:xfrm>
      </p:grpSpPr>
      <p:pic>
        <p:nvPicPr>
          <p:cNvPr id="164" name="Google Shape;164;p20"/>
          <p:cNvPicPr preferRelativeResize="0"/>
          <p:nvPr/>
        </p:nvPicPr>
        <p:blipFill rotWithShape="1">
          <a:blip r:embed="rId3">
            <a:alphaModFix/>
          </a:blip>
          <a:srcRect/>
          <a:stretch/>
        </p:blipFill>
        <p:spPr>
          <a:xfrm>
            <a:off x="0" y="-153489"/>
            <a:ext cx="12192000" cy="7164977"/>
          </a:xfrm>
          <a:prstGeom prst="rect">
            <a:avLst/>
          </a:prstGeom>
          <a:noFill/>
          <a:ln>
            <a:noFill/>
          </a:ln>
        </p:spPr>
      </p:pic>
      <p:sp>
        <p:nvSpPr>
          <p:cNvPr id="165" name="Google Shape;165;p20"/>
          <p:cNvSpPr txBox="1"/>
          <p:nvPr/>
        </p:nvSpPr>
        <p:spPr>
          <a:xfrm>
            <a:off x="1232431" y="194912"/>
            <a:ext cx="10515600" cy="1325562"/>
          </a:xfrm>
          <a:prstGeom prst="rect">
            <a:avLst/>
          </a:prstGeom>
          <a:noFill/>
          <a:ln>
            <a:noFill/>
          </a:ln>
        </p:spPr>
        <p:txBody>
          <a:bodyPr spcFirstLastPara="1" wrap="square" lIns="91425" tIns="45700" rIns="91425" bIns="45700" anchor="b" anchorCtr="0">
            <a:normAutofit/>
          </a:bodyPr>
          <a:lstStyle/>
          <a:p>
            <a:pPr marL="0" marR="0" lvl="0" indent="0" algn="ctr" rtl="1">
              <a:lnSpc>
                <a:spcPct val="90000"/>
              </a:lnSpc>
              <a:spcBef>
                <a:spcPts val="0"/>
              </a:spcBef>
              <a:spcAft>
                <a:spcPts val="0"/>
              </a:spcAft>
              <a:buClr>
                <a:schemeClr val="dk1"/>
              </a:buClr>
              <a:buSzPts val="4000"/>
              <a:buFont typeface="Calibri"/>
              <a:buNone/>
            </a:pPr>
            <a:r>
              <a:rPr lang="en-US" sz="4000" b="1" i="0" dirty="0">
                <a:solidFill>
                  <a:srgbClr val="374151"/>
                </a:solidFill>
                <a:latin typeface="Calibri"/>
                <a:ea typeface="Calibri"/>
                <a:cs typeface="Calibri"/>
                <a:sym typeface="Calibri"/>
              </a:rPr>
              <a:t> Convolutional Neural Network(CNN)</a:t>
            </a:r>
            <a:endParaRPr sz="4000" b="1" dirty="0">
              <a:solidFill>
                <a:srgbClr val="FF0000"/>
              </a:solidFill>
              <a:latin typeface="Calibri"/>
              <a:ea typeface="Calibri"/>
              <a:cs typeface="Calibri"/>
              <a:sym typeface="Calibri"/>
            </a:endParaRPr>
          </a:p>
        </p:txBody>
      </p:sp>
      <p:sp>
        <p:nvSpPr>
          <p:cNvPr id="166" name="Google Shape;166;p20"/>
          <p:cNvSpPr txBox="1"/>
          <p:nvPr/>
        </p:nvSpPr>
        <p:spPr>
          <a:xfrm>
            <a:off x="170747" y="1974142"/>
            <a:ext cx="4432495" cy="3749323"/>
          </a:xfrm>
          <a:prstGeom prst="rect">
            <a:avLst/>
          </a:prstGeom>
          <a:noFill/>
          <a:ln>
            <a:noFill/>
          </a:ln>
        </p:spPr>
        <p:txBody>
          <a:bodyPr spcFirstLastPara="1" wrap="square" lIns="91425" tIns="45700" rIns="91425" bIns="45700" anchor="t" anchorCtr="0">
            <a:noAutofit/>
          </a:bodyPr>
          <a:lstStyle/>
          <a:p>
            <a:pPr marL="0" marR="0" lvl="0" indent="0" algn="l" rtl="1">
              <a:lnSpc>
                <a:spcPct val="90000"/>
              </a:lnSpc>
              <a:spcBef>
                <a:spcPts val="0"/>
              </a:spcBef>
              <a:spcAft>
                <a:spcPts val="0"/>
              </a:spcAft>
              <a:buClr>
                <a:srgbClr val="374151"/>
              </a:buClr>
              <a:buSzPts val="2400"/>
              <a:buFont typeface="Noto Sans Symbols"/>
              <a:buNone/>
            </a:pPr>
            <a:r>
              <a:rPr lang="en-US" sz="2400" b="0" i="0">
                <a:solidFill>
                  <a:srgbClr val="374151"/>
                </a:solidFill>
                <a:latin typeface="Calibri"/>
                <a:ea typeface="Calibri"/>
                <a:cs typeface="Calibri"/>
                <a:sym typeface="Calibri"/>
              </a:rPr>
              <a:t>It is an algorithm used mainly for analyzing images and videos. CNNs learn nested levels of details.</a:t>
            </a:r>
            <a:endParaRPr sz="2400">
              <a:solidFill>
                <a:srgbClr val="3F3F3F"/>
              </a:solidFill>
              <a:latin typeface="Calibri"/>
              <a:ea typeface="Calibri"/>
              <a:cs typeface="Calibri"/>
              <a:sym typeface="Calibri"/>
            </a:endParaRPr>
          </a:p>
          <a:p>
            <a:pPr marL="0" marR="0" lvl="0" indent="0" algn="l" rtl="1">
              <a:lnSpc>
                <a:spcPct val="90000"/>
              </a:lnSpc>
              <a:spcBef>
                <a:spcPts val="1000"/>
              </a:spcBef>
              <a:spcAft>
                <a:spcPts val="0"/>
              </a:spcAft>
              <a:buClr>
                <a:srgbClr val="343541"/>
              </a:buClr>
              <a:buSzPts val="2400"/>
              <a:buFont typeface="Noto Sans Symbols"/>
              <a:buNone/>
            </a:pPr>
            <a:r>
              <a:rPr lang="en-US" sz="2400" b="0" i="0">
                <a:solidFill>
                  <a:srgbClr val="343541"/>
                </a:solidFill>
                <a:latin typeface="Calibri"/>
                <a:ea typeface="Calibri"/>
                <a:cs typeface="Calibri"/>
                <a:sym typeface="Calibri"/>
              </a:rPr>
              <a:t>CNNs have proved to be a great way to deal with visual data.</a:t>
            </a:r>
            <a:endParaRPr/>
          </a:p>
          <a:p>
            <a:pPr marL="0" marR="0" lvl="0" indent="0" algn="l" rtl="1">
              <a:lnSpc>
                <a:spcPct val="90000"/>
              </a:lnSpc>
              <a:spcBef>
                <a:spcPts val="1000"/>
              </a:spcBef>
              <a:spcAft>
                <a:spcPts val="0"/>
              </a:spcAft>
              <a:buClr>
                <a:srgbClr val="343541"/>
              </a:buClr>
              <a:buSzPts val="2400"/>
              <a:buFont typeface="Noto Sans Symbols"/>
              <a:buNone/>
            </a:pPr>
            <a:r>
              <a:rPr lang="en-US" sz="2400" b="0" i="0">
                <a:solidFill>
                  <a:srgbClr val="343541"/>
                </a:solidFill>
                <a:latin typeface="Calibri"/>
                <a:ea typeface="Calibri"/>
                <a:cs typeface="Calibri"/>
                <a:sym typeface="Calibri"/>
              </a:rPr>
              <a:t>However, in many real-world problems, the input data for a problem is not easily captured in the format of an image</a:t>
            </a:r>
            <a:r>
              <a:rPr lang="en-US" sz="2400" b="0" i="0">
                <a:solidFill>
                  <a:srgbClr val="374151"/>
                </a:solidFill>
                <a:latin typeface="Calibri"/>
                <a:ea typeface="Calibri"/>
                <a:cs typeface="Calibri"/>
                <a:sym typeface="Calibri"/>
              </a:rPr>
              <a:t> </a:t>
            </a:r>
            <a:endParaRPr sz="2400">
              <a:solidFill>
                <a:srgbClr val="3F3F3F"/>
              </a:solidFill>
              <a:latin typeface="Calibri"/>
              <a:ea typeface="Calibri"/>
              <a:cs typeface="Calibri"/>
              <a:sym typeface="Calibri"/>
            </a:endParaRPr>
          </a:p>
          <a:p>
            <a:pPr marL="0" marR="0" lvl="0" indent="0" algn="l" rtl="1">
              <a:lnSpc>
                <a:spcPct val="90000"/>
              </a:lnSpc>
              <a:spcBef>
                <a:spcPts val="1000"/>
              </a:spcBef>
              <a:spcAft>
                <a:spcPts val="0"/>
              </a:spcAft>
              <a:buClr>
                <a:srgbClr val="3F3F3F"/>
              </a:buClr>
              <a:buSzPts val="2400"/>
              <a:buFont typeface="Noto Sans Symbols"/>
              <a:buNone/>
            </a:pPr>
            <a:endParaRPr sz="2400">
              <a:solidFill>
                <a:srgbClr val="3F3F3F"/>
              </a:solidFill>
              <a:latin typeface="Calibri"/>
              <a:ea typeface="Calibri"/>
              <a:cs typeface="Calibri"/>
              <a:sym typeface="Calibri"/>
            </a:endParaRPr>
          </a:p>
        </p:txBody>
      </p:sp>
      <p:pic>
        <p:nvPicPr>
          <p:cNvPr id="167" name="Google Shape;167;p20"/>
          <p:cNvPicPr preferRelativeResize="0"/>
          <p:nvPr/>
        </p:nvPicPr>
        <p:blipFill rotWithShape="1">
          <a:blip r:embed="rId4">
            <a:alphaModFix/>
          </a:blip>
          <a:srcRect/>
          <a:stretch/>
        </p:blipFill>
        <p:spPr>
          <a:xfrm>
            <a:off x="4376560" y="2079409"/>
            <a:ext cx="7644693" cy="3191382"/>
          </a:xfrm>
          <a:prstGeom prst="rect">
            <a:avLst/>
          </a:prstGeom>
          <a:noFill/>
          <a:ln>
            <a:noFill/>
          </a:ln>
        </p:spPr>
      </p:pic>
      <p:sp>
        <p:nvSpPr>
          <p:cNvPr id="168" name="Google Shape;168;p20"/>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1"/>
          <p:cNvPicPr preferRelativeResize="0"/>
          <p:nvPr/>
        </p:nvPicPr>
        <p:blipFill rotWithShape="1">
          <a:blip r:embed="rId3">
            <a:alphaModFix/>
          </a:blip>
          <a:srcRect/>
          <a:stretch/>
        </p:blipFill>
        <p:spPr>
          <a:xfrm>
            <a:off x="0" y="0"/>
            <a:ext cx="12192000" cy="7164977"/>
          </a:xfrm>
          <a:prstGeom prst="rect">
            <a:avLst/>
          </a:prstGeom>
          <a:noFill/>
          <a:ln>
            <a:noFill/>
          </a:ln>
        </p:spPr>
      </p:pic>
      <p:sp>
        <p:nvSpPr>
          <p:cNvPr id="175" name="Google Shape;175;p21"/>
          <p:cNvSpPr txBox="1"/>
          <p:nvPr/>
        </p:nvSpPr>
        <p:spPr>
          <a:xfrm>
            <a:off x="838200" y="203994"/>
            <a:ext cx="10515600" cy="1325562"/>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Calibri"/>
              <a:buNone/>
            </a:pPr>
            <a:r>
              <a:rPr lang="en-US" sz="4000" b="1" i="0" dirty="0">
                <a:solidFill>
                  <a:schemeClr val="dk1"/>
                </a:solidFill>
                <a:latin typeface="Calibri"/>
                <a:ea typeface="Calibri"/>
                <a:cs typeface="Calibri"/>
                <a:sym typeface="Calibri"/>
              </a:rPr>
              <a:t> Message Passing Networks (MPN)</a:t>
            </a:r>
            <a:endParaRPr sz="4000" b="1" dirty="0">
              <a:solidFill>
                <a:srgbClr val="FF0000"/>
              </a:solidFill>
              <a:latin typeface="Calibri"/>
              <a:ea typeface="Calibri"/>
              <a:cs typeface="Calibri"/>
              <a:sym typeface="Calibri"/>
            </a:endParaRPr>
          </a:p>
        </p:txBody>
      </p:sp>
      <p:sp>
        <p:nvSpPr>
          <p:cNvPr id="176" name="Google Shape;176;p21"/>
          <p:cNvSpPr txBox="1"/>
          <p:nvPr/>
        </p:nvSpPr>
        <p:spPr>
          <a:xfrm>
            <a:off x="90382" y="1711886"/>
            <a:ext cx="11706436" cy="4279339"/>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374151"/>
              </a:buClr>
              <a:buSzPts val="2400"/>
              <a:buFont typeface="Noto Sans Symbols"/>
              <a:buNone/>
            </a:pPr>
            <a:r>
              <a:rPr lang="en-US" sz="2400" b="0" i="0" dirty="0">
                <a:solidFill>
                  <a:srgbClr val="374151"/>
                </a:solidFill>
                <a:latin typeface="Calibri"/>
                <a:ea typeface="Calibri"/>
                <a:cs typeface="Calibri"/>
                <a:sym typeface="Calibri"/>
              </a:rPr>
              <a:t>MPNs are neural networks that can handle data represented in graph form.</a:t>
            </a:r>
            <a:endParaRPr dirty="0"/>
          </a:p>
          <a:p>
            <a:pPr marL="0" marR="0" lvl="0" indent="0" algn="l" rtl="0">
              <a:lnSpc>
                <a:spcPct val="90000"/>
              </a:lnSpc>
              <a:spcBef>
                <a:spcPts val="1000"/>
              </a:spcBef>
              <a:spcAft>
                <a:spcPts val="0"/>
              </a:spcAft>
              <a:buClr>
                <a:srgbClr val="374151"/>
              </a:buClr>
              <a:buSzPts val="2400"/>
              <a:buFont typeface="Noto Sans Symbols"/>
              <a:buNone/>
            </a:pPr>
            <a:r>
              <a:rPr lang="en-US" sz="2400" b="0" i="0" dirty="0">
                <a:solidFill>
                  <a:srgbClr val="374151"/>
                </a:solidFill>
                <a:latin typeface="Calibri"/>
                <a:ea typeface="Calibri"/>
                <a:cs typeface="Calibri"/>
                <a:sym typeface="Calibri"/>
              </a:rPr>
              <a:t>MPN work by exchanging information between the nodes of a graph:</a:t>
            </a:r>
            <a:endParaRPr dirty="0"/>
          </a:p>
          <a:p>
            <a:pPr marL="0" marR="0" lvl="0" indent="0" algn="l" rtl="0">
              <a:lnSpc>
                <a:spcPct val="90000"/>
              </a:lnSpc>
              <a:spcBef>
                <a:spcPts val="1000"/>
              </a:spcBef>
              <a:spcAft>
                <a:spcPts val="0"/>
              </a:spcAft>
              <a:buClr>
                <a:srgbClr val="374151"/>
              </a:buClr>
              <a:buSzPts val="2400"/>
              <a:buFont typeface="Noto Sans Symbols"/>
              <a:buNone/>
            </a:pPr>
            <a:r>
              <a:rPr lang="en-US" sz="2400" b="0" i="0" dirty="0">
                <a:solidFill>
                  <a:srgbClr val="374151"/>
                </a:solidFill>
                <a:latin typeface="Calibri"/>
                <a:ea typeface="Calibri"/>
                <a:cs typeface="Calibri"/>
                <a:sym typeface="Calibri"/>
              </a:rPr>
              <a:t>1. Each node in the graph has a representation.</a:t>
            </a:r>
            <a:endParaRPr dirty="0"/>
          </a:p>
          <a:p>
            <a:pPr marL="0" marR="0" lvl="0" indent="0" algn="l" rtl="0">
              <a:lnSpc>
                <a:spcPct val="90000"/>
              </a:lnSpc>
              <a:spcBef>
                <a:spcPts val="1000"/>
              </a:spcBef>
              <a:spcAft>
                <a:spcPts val="0"/>
              </a:spcAft>
              <a:buClr>
                <a:srgbClr val="374151"/>
              </a:buClr>
              <a:buSzPts val="2400"/>
              <a:buFont typeface="Noto Sans Symbols"/>
              <a:buNone/>
            </a:pPr>
            <a:r>
              <a:rPr lang="en-US" sz="2400" b="0" i="0" dirty="0">
                <a:solidFill>
                  <a:srgbClr val="374151"/>
                </a:solidFill>
                <a:latin typeface="Calibri"/>
                <a:ea typeface="Calibri"/>
                <a:cs typeface="Calibri"/>
                <a:sym typeface="Calibri"/>
              </a:rPr>
              <a:t>2. Nodes send messages to their neighboring nodes.</a:t>
            </a:r>
            <a:endParaRPr dirty="0"/>
          </a:p>
          <a:p>
            <a:pPr marL="0" marR="0" lvl="0" indent="0" algn="l" rtl="0">
              <a:lnSpc>
                <a:spcPct val="90000"/>
              </a:lnSpc>
              <a:spcBef>
                <a:spcPts val="1000"/>
              </a:spcBef>
              <a:spcAft>
                <a:spcPts val="0"/>
              </a:spcAft>
              <a:buClr>
                <a:srgbClr val="374151"/>
              </a:buClr>
              <a:buSzPts val="2400"/>
              <a:buFont typeface="Noto Sans Symbols"/>
              <a:buNone/>
            </a:pPr>
            <a:r>
              <a:rPr lang="en-US" sz="2400" b="0" i="0" dirty="0">
                <a:solidFill>
                  <a:srgbClr val="374151"/>
                </a:solidFill>
                <a:latin typeface="Calibri"/>
                <a:ea typeface="Calibri"/>
                <a:cs typeface="Calibri"/>
                <a:sym typeface="Calibri"/>
              </a:rPr>
              <a:t>3. Nodes receive messages from their neighbors and combine </a:t>
            </a:r>
            <a:endParaRPr dirty="0"/>
          </a:p>
          <a:p>
            <a:pPr marL="0" marR="0" lvl="0" indent="0" algn="l" rtl="0">
              <a:lnSpc>
                <a:spcPct val="90000"/>
              </a:lnSpc>
              <a:spcBef>
                <a:spcPts val="0"/>
              </a:spcBef>
              <a:spcAft>
                <a:spcPts val="0"/>
              </a:spcAft>
              <a:buClr>
                <a:srgbClr val="374151"/>
              </a:buClr>
              <a:buSzPts val="2400"/>
              <a:buFont typeface="Noto Sans Symbols"/>
              <a:buNone/>
            </a:pPr>
            <a:r>
              <a:rPr lang="en-US" sz="2400" dirty="0">
                <a:solidFill>
                  <a:srgbClr val="374151"/>
                </a:solidFill>
                <a:latin typeface="Calibri"/>
                <a:ea typeface="Calibri"/>
                <a:cs typeface="Calibri"/>
                <a:sym typeface="Calibri"/>
              </a:rPr>
              <a:t>     </a:t>
            </a:r>
            <a:r>
              <a:rPr lang="en-US" sz="2400" b="0" i="0" dirty="0">
                <a:solidFill>
                  <a:srgbClr val="374151"/>
                </a:solidFill>
                <a:latin typeface="Calibri"/>
                <a:ea typeface="Calibri"/>
                <a:cs typeface="Calibri"/>
                <a:sym typeface="Calibri"/>
              </a:rPr>
              <a:t>them to update their own representation.</a:t>
            </a:r>
            <a:endParaRPr dirty="0"/>
          </a:p>
          <a:p>
            <a:pPr marL="0" marR="0" lvl="0" indent="0" algn="l" rtl="0">
              <a:lnSpc>
                <a:spcPct val="90000"/>
              </a:lnSpc>
              <a:spcBef>
                <a:spcPts val="1000"/>
              </a:spcBef>
              <a:spcAft>
                <a:spcPts val="0"/>
              </a:spcAft>
              <a:buClr>
                <a:srgbClr val="374151"/>
              </a:buClr>
              <a:buSzPts val="2400"/>
              <a:buFont typeface="Noto Sans Symbols"/>
              <a:buNone/>
            </a:pPr>
            <a:r>
              <a:rPr lang="en-US" sz="2400" dirty="0">
                <a:solidFill>
                  <a:srgbClr val="374151"/>
                </a:solidFill>
                <a:latin typeface="Calibri"/>
                <a:ea typeface="Calibri"/>
                <a:cs typeface="Calibri"/>
                <a:sym typeface="Calibri"/>
              </a:rPr>
              <a:t>4.</a:t>
            </a:r>
            <a:r>
              <a:rPr lang="en-US" sz="2400" b="0" i="0" dirty="0">
                <a:solidFill>
                  <a:srgbClr val="374151"/>
                </a:solidFill>
                <a:latin typeface="Calibri"/>
                <a:ea typeface="Calibri"/>
                <a:cs typeface="Calibri"/>
                <a:sym typeface="Calibri"/>
              </a:rPr>
              <a:t> The process is repeated.</a:t>
            </a:r>
            <a:endParaRPr dirty="0"/>
          </a:p>
          <a:p>
            <a:pPr marL="0" marR="0" lvl="0" indent="0" algn="l" rtl="1">
              <a:lnSpc>
                <a:spcPct val="90000"/>
              </a:lnSpc>
              <a:spcBef>
                <a:spcPts val="1000"/>
              </a:spcBef>
              <a:spcAft>
                <a:spcPts val="0"/>
              </a:spcAft>
              <a:buClr>
                <a:srgbClr val="3F3F3F"/>
              </a:buClr>
              <a:buSzPts val="2400"/>
              <a:buFont typeface="Noto Sans Symbols"/>
              <a:buNone/>
            </a:pPr>
            <a:endParaRPr sz="2400" dirty="0">
              <a:solidFill>
                <a:srgbClr val="3F3F3F"/>
              </a:solidFill>
              <a:latin typeface="Calibri"/>
              <a:ea typeface="Calibri"/>
              <a:cs typeface="Calibri"/>
              <a:sym typeface="Calibri"/>
            </a:endParaRPr>
          </a:p>
        </p:txBody>
      </p:sp>
      <p:sp>
        <p:nvSpPr>
          <p:cNvPr id="177" name="Google Shape;177;p2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8</a:t>
            </a:r>
            <a:endParaRPr/>
          </a:p>
        </p:txBody>
      </p:sp>
      <p:sp>
        <p:nvSpPr>
          <p:cNvPr id="178" name="Google Shape;178;p21"/>
          <p:cNvSpPr/>
          <p:nvPr/>
        </p:nvSpPr>
        <p:spPr>
          <a:xfrm>
            <a:off x="5943600" y="3276600"/>
            <a:ext cx="3851910" cy="38519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21"/>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0" name="Google Shape;180;p21"/>
          <p:cNvPicPr preferRelativeResize="0"/>
          <p:nvPr/>
        </p:nvPicPr>
        <p:blipFill rotWithShape="1">
          <a:blip r:embed="rId4">
            <a:alphaModFix/>
          </a:blip>
          <a:srcRect/>
          <a:stretch/>
        </p:blipFill>
        <p:spPr>
          <a:xfrm>
            <a:off x="4128289" y="4294517"/>
            <a:ext cx="7232438" cy="1816075"/>
          </a:xfrm>
          <a:prstGeom prst="rect">
            <a:avLst/>
          </a:prstGeom>
          <a:noFill/>
          <a:ln>
            <a:noFill/>
          </a:ln>
        </p:spPr>
      </p:pic>
    </p:spTree>
  </p:cSld>
  <p:clrMapOvr>
    <a:masterClrMapping/>
  </p:clrMapOvr>
</p:sld>
</file>

<file path=ppt/theme/theme1.xml><?xml version="1.0" encoding="utf-8"?>
<a:theme xmlns:a="http://schemas.openxmlformats.org/drawingml/2006/main"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2829</Words>
  <Application>Microsoft Office PowerPoint</Application>
  <PresentationFormat>מסך רחב</PresentationFormat>
  <Paragraphs>344</Paragraphs>
  <Slides>29</Slides>
  <Notes>29</Notes>
  <HiddenSlides>1</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29</vt:i4>
      </vt:variant>
    </vt:vector>
  </HeadingPairs>
  <TitlesOfParts>
    <vt:vector size="36" baseType="lpstr">
      <vt:lpstr>Noto Sans Symbols</vt:lpstr>
      <vt:lpstr>Arial</vt:lpstr>
      <vt:lpstr>Montserrat ExtraBold</vt:lpstr>
      <vt:lpstr>Calibri</vt:lpstr>
      <vt:lpstr>Montserrat</vt:lpstr>
      <vt:lpstr>Times New Roman</vt:lpstr>
      <vt:lpstr>HDOfficeLightV0</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yael shusterman</dc:creator>
  <cp:lastModifiedBy>yael</cp:lastModifiedBy>
  <cp:revision>1</cp:revision>
  <dcterms:modified xsi:type="dcterms:W3CDTF">2024-05-07T18:36:41Z</dcterms:modified>
</cp:coreProperties>
</file>