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61A3F-9352-55F7-1B80-1DC547F8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D87D68-BCB7-2BE6-81F8-1ECCEE92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9112A3-DF29-E876-5EB1-C6302280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656FDA-AD29-96E4-4AC0-721386F5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93E36E-0C4D-02AA-95B6-7A8B2BE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921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89B9B1-550A-A061-BAAF-27A48242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09CD19-5E95-0C2C-267F-E7F7BF29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8930B4-3BB0-12AC-C3C0-8BE7A6F1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BDF68D-4919-8C37-6966-874D5B0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52F0B5-C43C-F302-C344-4B6AF694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D9AB212-E582-ED65-CA24-DDFE46742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5DD6CB-1FCB-552A-9983-D7BDD01D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D45C37-DB0C-7FFD-5D7B-9C3F18F4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C9404C-C2B6-3040-30F3-2392EBAC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6E118A-7F90-1C8F-6DE2-F84CAF43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61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C94752-4A89-44EB-7D62-E6AF6DCC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65393F-96F8-3F05-14E1-82F8F86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F2CF45-D28A-01BC-2879-5BFB4B12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E343EF-E6BE-7F38-3E8B-430AF750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B76DE8-D119-4D06-E532-E7D551F0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91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615F27-8D8D-54B0-5A36-1E931E34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4AE7C3-26A1-2067-78D4-1DF47AA6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872712-4C8B-D662-FF04-04E81F0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99C36E-8478-F52C-D65C-4DAAA680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14D82A-D292-E256-75DF-D1990D2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68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5F95E6-471A-20D2-B2EF-F46A1412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F9704D-1E4F-2404-E78C-FEC25F700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CCE99-4C59-D427-0429-E6D2AFA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219F05A-BD3F-BCAE-3D4B-1CBBA32F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B62AE0-64CA-3552-EAC4-EDBD774F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DDA76D1-BAE5-24DF-59EB-1FC77D39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90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11F4D6-29B9-0716-782D-8C544515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B79B29-7E56-78B4-D03D-6EB7160A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F5E8F4-3227-45BB-C881-CF4E8A4C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4D5BFF-F8D2-4B29-81CC-200ACC9E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F04F41F-20B9-4D3F-A501-35AA96B6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E6A94B5-E41D-57C0-7BF5-8228D0D3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7C394F5-4D5B-772C-B3A5-50D991E7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AB2B747-60C2-2854-FD3B-743CE1B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92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05781B-F204-507E-26EB-9058C338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F5137A4-416F-8185-92EB-F7DC9881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55F213-C050-F049-9CF8-96C774B2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20B347D-1B23-E8CD-DCDD-63C5282C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0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059DD43-1B7B-4892-DE78-83DD1576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1C971A-4787-6B1A-ABC0-B94EC36B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B051308-5291-5952-8C45-6BE66ABB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83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46D7A9-359F-5479-609C-3BA22FE6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0B332E-75D5-5DB9-0983-5A60B5B7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6C4DFA-0151-D386-E83C-75DC9E7D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0A1127-AB2E-A024-4835-3DADBBF7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5D44F6F-097B-D05D-78CB-46AEA68C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2AD985-A03B-A2EE-6A54-AC127351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F242CA-AB49-2E35-61DF-DD215C2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D1A83F2-66D8-E8ED-740D-A6C75108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B524577-4E6D-DAD2-A317-A56DABC07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79321DB-1B12-C3FA-E73D-7D67BAC9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B3AC20-36D2-C4AB-A01B-34E176EF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C46996F-846A-C4CC-B763-8732CE17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862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9F54DE-D224-0D68-D475-65BB279C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077B3C-C751-A2B6-EFAB-E5190F59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3BA8A0-8162-9CE5-D2B2-091C475C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7236-7B47-4532-A51E-EEA488776E9D}" type="datetimeFigureOut">
              <a:rPr lang="he-IL" smtClean="0"/>
              <a:t>כ"ז/חשון/תשפ"ג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51940C-0E13-5B8C-A20E-50F07D58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734376-F235-B7AE-BF09-8C78B327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C81C-508D-4F28-B669-F0F985BBB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3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4261A02-844F-5BD1-055D-50CC1658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505200" cy="80682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3BC7AF3-BFD6-5959-B5AB-76607870B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5FCD837-CBCA-3430-4E65-D74DF2BBE92B}"/>
              </a:ext>
            </a:extLst>
          </p:cNvPr>
          <p:cNvSpPr txBox="1"/>
          <p:nvPr/>
        </p:nvSpPr>
        <p:spPr>
          <a:xfrm>
            <a:off x="1272988" y="2375647"/>
            <a:ext cx="829235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תחילת העבודה עם </a:t>
            </a:r>
            <a:r>
              <a:rPr lang="en-US" sz="7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MongoDB</a:t>
            </a:r>
            <a:endParaRPr lang="he-IL" sz="7200" u="sng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D44E9BE-D18F-12D4-65BA-F57B8F9EE9AD}"/>
              </a:ext>
            </a:extLst>
          </p:cNvPr>
          <p:cNvSpPr txBox="1"/>
          <p:nvPr/>
        </p:nvSpPr>
        <p:spPr>
          <a:xfrm>
            <a:off x="-2868707" y="6407986"/>
            <a:ext cx="4823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יעל אלמקייס    </a:t>
            </a:r>
            <a:r>
              <a:rPr lang="en-US" dirty="0"/>
              <a:t>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0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794"/>
    </mc:Choice>
    <mc:Fallback xmlns="">
      <p:transition spd="slow" advTm="198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E97478-9359-804E-24B3-5F7AB65136EF}"/>
              </a:ext>
            </a:extLst>
          </p:cNvPr>
          <p:cNvSpPr txBox="1"/>
          <p:nvPr/>
        </p:nvSpPr>
        <p:spPr>
          <a:xfrm>
            <a:off x="1618129" y="1182453"/>
            <a:ext cx="7987553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 עד עכשיו כשרצינו לשמור נתונים  בין גדולים בין קטנים היינו   מאחסנים את הנתונים בטבלאות והשתמשנו בשפת </a:t>
            </a:r>
            <a:r>
              <a:rPr lang="en-US" sz="2800" b="1" dirty="0" err="1"/>
              <a:t>sql</a:t>
            </a:r>
            <a:r>
              <a:rPr lang="he-IL" sz="2800" dirty="0"/>
              <a:t>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3FF505A-2B76-3948-87DA-11D506260CCC}"/>
              </a:ext>
            </a:extLst>
          </p:cNvPr>
          <p:cNvSpPr txBox="1"/>
          <p:nvPr/>
        </p:nvSpPr>
        <p:spPr>
          <a:xfrm>
            <a:off x="3630706" y="2421618"/>
            <a:ext cx="396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Customers</a:t>
            </a:r>
            <a:endParaRPr lang="he-IL" sz="32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A93BD31-63E3-A04B-4D09-5475F53CE68B}"/>
              </a:ext>
            </a:extLst>
          </p:cNvPr>
          <p:cNvSpPr txBox="1"/>
          <p:nvPr/>
        </p:nvSpPr>
        <p:spPr>
          <a:xfrm>
            <a:off x="2508581" y="5330768"/>
            <a:ext cx="7351059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/>
              <a:t>Date base </a:t>
            </a:r>
            <a:endParaRPr lang="he-IL" sz="8800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5CEFD4D-C656-C91B-7FE2-CA4C4917FF59}"/>
              </a:ext>
            </a:extLst>
          </p:cNvPr>
          <p:cNvCxnSpPr/>
          <p:nvPr/>
        </p:nvCxnSpPr>
        <p:spPr>
          <a:xfrm flipH="1" flipV="1">
            <a:off x="8166080" y="3754653"/>
            <a:ext cx="1326776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CBFE96C-A397-35F0-0A5E-8A7D293D2432}"/>
              </a:ext>
            </a:extLst>
          </p:cNvPr>
          <p:cNvSpPr txBox="1"/>
          <p:nvPr/>
        </p:nvSpPr>
        <p:spPr>
          <a:xfrm rot="1779920">
            <a:off x="7444650" y="3133539"/>
            <a:ext cx="3048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זה מה שנקרא בסיס נתונים סטנדרטי בטבלאות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E44B89-7197-590A-7F92-34F1734D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05200" cy="80682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DEB7E0F5-60C6-20CB-45BB-115525BA0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847" y="0"/>
            <a:ext cx="1739153" cy="6777318"/>
          </a:xfrm>
          <a:prstGeom prst="rect">
            <a:avLst/>
          </a:prstGeom>
        </p:spPr>
      </p:pic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49D626CB-7378-3C9B-F710-740D14086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64142"/>
              </p:ext>
            </p:extLst>
          </p:nvPr>
        </p:nvGraphicFramePr>
        <p:xfrm>
          <a:off x="1931893" y="3330594"/>
          <a:ext cx="6533468" cy="190176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33367">
                  <a:extLst>
                    <a:ext uri="{9D8B030D-6E8A-4147-A177-3AD203B41FA5}">
                      <a16:colId xmlns:a16="http://schemas.microsoft.com/office/drawing/2014/main" val="3060132506"/>
                    </a:ext>
                  </a:extLst>
                </a:gridCol>
                <a:gridCol w="1633367">
                  <a:extLst>
                    <a:ext uri="{9D8B030D-6E8A-4147-A177-3AD203B41FA5}">
                      <a16:colId xmlns:a16="http://schemas.microsoft.com/office/drawing/2014/main" val="2241024496"/>
                    </a:ext>
                  </a:extLst>
                </a:gridCol>
                <a:gridCol w="1633367">
                  <a:extLst>
                    <a:ext uri="{9D8B030D-6E8A-4147-A177-3AD203B41FA5}">
                      <a16:colId xmlns:a16="http://schemas.microsoft.com/office/drawing/2014/main" val="2061283586"/>
                    </a:ext>
                  </a:extLst>
                </a:gridCol>
                <a:gridCol w="1633367">
                  <a:extLst>
                    <a:ext uri="{9D8B030D-6E8A-4147-A177-3AD203B41FA5}">
                      <a16:colId xmlns:a16="http://schemas.microsoft.com/office/drawing/2014/main" val="425823229"/>
                    </a:ext>
                  </a:extLst>
                </a:gridCol>
              </a:tblGrid>
              <a:tr h="63392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phon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mail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9113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05555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rfr</a:t>
                      </a:r>
                      <a:r>
                        <a:rPr lang="en-US" dirty="0"/>
                        <a:t>@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50186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50552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Fvfv</a:t>
                      </a:r>
                      <a:r>
                        <a:rPr lang="en-US" dirty="0"/>
                        <a:t>@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91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4DBC23A-7C5D-0DC3-F57D-EA86F08AB16A}"/>
              </a:ext>
            </a:extLst>
          </p:cNvPr>
          <p:cNvSpPr txBox="1"/>
          <p:nvPr/>
        </p:nvSpPr>
        <p:spPr>
          <a:xfrm>
            <a:off x="394447" y="1443841"/>
            <a:ext cx="9233647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אז זה בעצם מסד הנתונים שאנחנו מכירות ויודעות גם לכתוב אותו.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אבל הגענו לשלב הפרויקטים שבו כל אחת צריכה לתאם לעצמה מה שהכי ישפר את הפרויקט שלה.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והרבה בנות צריכות לעבוד עם מסד הנתונים של </a:t>
            </a:r>
            <a:r>
              <a:rPr lang="en-US" b="1" dirty="0">
                <a:solidFill>
                  <a:schemeClr val="accent6"/>
                </a:solidFill>
              </a:rPr>
              <a:t>MongoDB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אומנם זו צורה שונה של שמירת הנתונים אבל לא מידי קשה. </a:t>
            </a:r>
          </a:p>
          <a:p>
            <a:endParaRPr lang="he-IL" dirty="0"/>
          </a:p>
          <a:p>
            <a:r>
              <a:rPr lang="he-IL" dirty="0"/>
              <a:t>אז שיהיה בהצלחה ובתקווה שהדברים יובנו.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A639CCC-67DD-2431-8B1D-13D07FAF307A}"/>
              </a:ext>
            </a:extLst>
          </p:cNvPr>
          <p:cNvSpPr txBox="1"/>
          <p:nvPr/>
        </p:nvSpPr>
        <p:spPr>
          <a:xfrm>
            <a:off x="995083" y="1792941"/>
            <a:ext cx="865990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אז נתחיל עם כמה הבדלים בין 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he-IL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ל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MongoDB--</a:t>
            </a:r>
            <a:endParaRPr lang="he-IL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92C3568-E591-5307-21AF-ED6FB3B86EA1}"/>
              </a:ext>
            </a:extLst>
          </p:cNvPr>
          <p:cNvSpPr txBox="1"/>
          <p:nvPr/>
        </p:nvSpPr>
        <p:spPr>
          <a:xfrm>
            <a:off x="3911827" y="314758"/>
            <a:ext cx="59973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אז אם עד עכשיו הכרנו את הטבלה ....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 err="1"/>
              <a:t>מונגו</a:t>
            </a:r>
            <a:r>
              <a:rPr lang="he-IL" dirty="0"/>
              <a:t> עובדת בצורה קצת שונה בצורה של אוסף עם מסמכים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3358AF-27FD-2D7A-3CFE-2A6819CC909F}"/>
              </a:ext>
            </a:extLst>
          </p:cNvPr>
          <p:cNvSpPr/>
          <p:nvPr/>
        </p:nvSpPr>
        <p:spPr>
          <a:xfrm>
            <a:off x="1093692" y="2681781"/>
            <a:ext cx="8471647" cy="1702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087475B-F0AF-2917-BB94-B8223B58A8D2}"/>
              </a:ext>
            </a:extLst>
          </p:cNvPr>
          <p:cNvSpPr txBox="1"/>
          <p:nvPr/>
        </p:nvSpPr>
        <p:spPr>
          <a:xfrm>
            <a:off x="943828" y="1962398"/>
            <a:ext cx="25639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endParaRPr lang="he-IL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0FA9EBE-8E92-2C66-4B70-E682B29EE359}"/>
              </a:ext>
            </a:extLst>
          </p:cNvPr>
          <p:cNvSpPr/>
          <p:nvPr/>
        </p:nvSpPr>
        <p:spPr>
          <a:xfrm>
            <a:off x="1419784" y="3049129"/>
            <a:ext cx="2389095" cy="96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F66477-9CB1-849B-3D14-1A98E87FD3BB}"/>
              </a:ext>
            </a:extLst>
          </p:cNvPr>
          <p:cNvSpPr/>
          <p:nvPr/>
        </p:nvSpPr>
        <p:spPr>
          <a:xfrm>
            <a:off x="4134969" y="3049130"/>
            <a:ext cx="2389095" cy="96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931863F-476F-9FFF-AE59-6599209E8D64}"/>
              </a:ext>
            </a:extLst>
          </p:cNvPr>
          <p:cNvSpPr/>
          <p:nvPr/>
        </p:nvSpPr>
        <p:spPr>
          <a:xfrm>
            <a:off x="6793297" y="3049131"/>
            <a:ext cx="2389095" cy="96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F1AED5-54F8-7C35-A4BB-B56E1B24741E}"/>
              </a:ext>
            </a:extLst>
          </p:cNvPr>
          <p:cNvSpPr txBox="1"/>
          <p:nvPr/>
        </p:nvSpPr>
        <p:spPr>
          <a:xfrm>
            <a:off x="4652682" y="3380826"/>
            <a:ext cx="1356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document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9AF4019-F5A1-14D5-6C99-43A247D1F4E3}"/>
              </a:ext>
            </a:extLst>
          </p:cNvPr>
          <p:cNvSpPr txBox="1"/>
          <p:nvPr/>
        </p:nvSpPr>
        <p:spPr>
          <a:xfrm>
            <a:off x="1908314" y="3380826"/>
            <a:ext cx="1356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document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2009763-C57A-F3C5-3C50-212C46673D03}"/>
              </a:ext>
            </a:extLst>
          </p:cNvPr>
          <p:cNvSpPr txBox="1"/>
          <p:nvPr/>
        </p:nvSpPr>
        <p:spPr>
          <a:xfrm>
            <a:off x="7309450" y="3380826"/>
            <a:ext cx="1356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document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EBC8653-AE0A-24B5-C856-A2607A4BE792}"/>
              </a:ext>
            </a:extLst>
          </p:cNvPr>
          <p:cNvSpPr txBox="1"/>
          <p:nvPr/>
        </p:nvSpPr>
        <p:spPr>
          <a:xfrm>
            <a:off x="4059891" y="1962398"/>
            <a:ext cx="36318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שבעצם האוסף הזה הוא שם נרדף לטבלה</a:t>
            </a: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39FF363-09BF-F58E-A0FE-38417A4D699E}"/>
              </a:ext>
            </a:extLst>
          </p:cNvPr>
          <p:cNvCxnSpPr/>
          <p:nvPr/>
        </p:nvCxnSpPr>
        <p:spPr>
          <a:xfrm flipH="1">
            <a:off x="3634067" y="2035450"/>
            <a:ext cx="851647" cy="3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E3648E7-4533-AF6C-F8BE-B6BF45C9F7CB}"/>
              </a:ext>
            </a:extLst>
          </p:cNvPr>
          <p:cNvSpPr/>
          <p:nvPr/>
        </p:nvSpPr>
        <p:spPr>
          <a:xfrm>
            <a:off x="1572016" y="4600627"/>
            <a:ext cx="1574596" cy="214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B</a:t>
            </a:r>
            <a:r>
              <a:rPr lang="en-US" dirty="0" err="1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“rut”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Age:19</a:t>
            </a:r>
            <a:endParaRPr lang="he-IL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Phon:0514444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Maiil:mm</a:t>
            </a:r>
            <a:r>
              <a:rPr lang="en-US" dirty="0">
                <a:solidFill>
                  <a:schemeClr val="tx1"/>
                </a:solidFill>
              </a:rPr>
              <a:t>@</a:t>
            </a:r>
          </a:p>
          <a:p>
            <a:pPr algn="l"/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781497CE-9B77-9287-AD3D-9AFC7BDF8ECF}"/>
              </a:ext>
            </a:extLst>
          </p:cNvPr>
          <p:cNvSpPr/>
          <p:nvPr/>
        </p:nvSpPr>
        <p:spPr>
          <a:xfrm>
            <a:off x="4607907" y="4600628"/>
            <a:ext cx="1574596" cy="214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B</a:t>
            </a:r>
            <a:r>
              <a:rPr lang="en-US" dirty="0" err="1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“sara”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Age:19</a:t>
            </a:r>
            <a:endParaRPr lang="he-IL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Phon:0514444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Maiil:mm</a:t>
            </a:r>
            <a:r>
              <a:rPr lang="en-US" dirty="0">
                <a:solidFill>
                  <a:schemeClr val="tx1"/>
                </a:solidFill>
              </a:rPr>
              <a:t>@</a:t>
            </a:r>
          </a:p>
          <a:p>
            <a:pPr algn="l"/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B706D10-E08D-1E7D-0CF5-AC5E8A0D3A43}"/>
              </a:ext>
            </a:extLst>
          </p:cNvPr>
          <p:cNvSpPr/>
          <p:nvPr/>
        </p:nvSpPr>
        <p:spPr>
          <a:xfrm>
            <a:off x="7607796" y="4600629"/>
            <a:ext cx="1574596" cy="214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B</a:t>
            </a:r>
            <a:r>
              <a:rPr lang="en-US" dirty="0" err="1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dirty="0" err="1">
                <a:solidFill>
                  <a:schemeClr val="tx1"/>
                </a:solidFill>
              </a:rPr>
              <a:t>ori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Age:19</a:t>
            </a:r>
            <a:endParaRPr lang="he-IL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Phon:0514444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Maiil:mm</a:t>
            </a:r>
            <a:r>
              <a:rPr lang="en-US" dirty="0">
                <a:solidFill>
                  <a:schemeClr val="tx1"/>
                </a:solidFill>
              </a:rPr>
              <a:t>@</a:t>
            </a:r>
          </a:p>
          <a:p>
            <a:pPr algn="l"/>
            <a:endParaRPr lang="he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1C534E8C-816D-C228-A1C3-6BE5A70B2292}"/>
              </a:ext>
            </a:extLst>
          </p:cNvPr>
          <p:cNvCxnSpPr/>
          <p:nvPr/>
        </p:nvCxnSpPr>
        <p:spPr>
          <a:xfrm>
            <a:off x="8238565" y="4017318"/>
            <a:ext cx="0" cy="68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C693566B-9313-C71E-FF8E-BE32E8B97050}"/>
              </a:ext>
            </a:extLst>
          </p:cNvPr>
          <p:cNvCxnSpPr/>
          <p:nvPr/>
        </p:nvCxnSpPr>
        <p:spPr>
          <a:xfrm>
            <a:off x="5338480" y="4044571"/>
            <a:ext cx="0" cy="68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FF753EA3-A39F-EF3D-CF0F-6EBD8081097B}"/>
              </a:ext>
            </a:extLst>
          </p:cNvPr>
          <p:cNvCxnSpPr>
            <a:cxnSpLocks/>
          </p:cNvCxnSpPr>
          <p:nvPr/>
        </p:nvCxnSpPr>
        <p:spPr>
          <a:xfrm>
            <a:off x="2359314" y="3920440"/>
            <a:ext cx="0" cy="80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9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DFC3A08-3206-D7FB-1897-CFB257198590}"/>
              </a:ext>
            </a:extLst>
          </p:cNvPr>
          <p:cNvSpPr txBox="1"/>
          <p:nvPr/>
        </p:nvSpPr>
        <p:spPr>
          <a:xfrm>
            <a:off x="3034254" y="517273"/>
            <a:ext cx="6866965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אז כמו שראינו בשקופית הקודמת </a:t>
            </a:r>
            <a:r>
              <a:rPr lang="he-IL" dirty="0" err="1"/>
              <a:t>מונגו</a:t>
            </a:r>
            <a:r>
              <a:rPr lang="he-IL" dirty="0"/>
              <a:t> עובדת בשיטה שכל מסמך מכיל בתוכו אובייקט כביכול אם נשווה את שיטת העבודה של </a:t>
            </a:r>
            <a:r>
              <a:rPr lang="he-IL" dirty="0" err="1"/>
              <a:t>מונגו</a:t>
            </a:r>
            <a:r>
              <a:rPr lang="he-IL" dirty="0"/>
              <a:t> לטבלה נראה שהם מקבילים.</a:t>
            </a:r>
          </a:p>
          <a:p>
            <a:endParaRPr lang="he-IL" dirty="0"/>
          </a:p>
          <a:p>
            <a:r>
              <a:rPr lang="he-IL" dirty="0"/>
              <a:t>בעצם כל שורה בטבלה היא מכילה בתוכה את כל הפרטים שבאובייקט יוצא אם כן שכל שורה בטבלה </a:t>
            </a:r>
            <a:r>
              <a:rPr lang="he-IL" dirty="0" err="1"/>
              <a:t>מונגו</a:t>
            </a:r>
            <a:r>
              <a:rPr lang="he-IL" dirty="0"/>
              <a:t> מייצג באמצעות מסמך אובייקטים..</a:t>
            </a:r>
          </a:p>
          <a:p>
            <a:endParaRPr lang="he-I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D169C1D-7821-781B-3AB1-5FFFF82CF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8" y="4496574"/>
            <a:ext cx="5677392" cy="1188823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293771E0-179B-9790-FFA2-3A909D8896E6}"/>
              </a:ext>
            </a:extLst>
          </p:cNvPr>
          <p:cNvSpPr/>
          <p:nvPr/>
        </p:nvSpPr>
        <p:spPr>
          <a:xfrm>
            <a:off x="7583150" y="4016349"/>
            <a:ext cx="1574596" cy="214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err="1"/>
              <a:t>B</a:t>
            </a:r>
            <a:r>
              <a:rPr lang="en-US" dirty="0" err="1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“rut”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Age:19</a:t>
            </a:r>
            <a:endParaRPr lang="he-IL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Phon:0514444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Maiil:mm</a:t>
            </a:r>
            <a:r>
              <a:rPr lang="en-US" dirty="0">
                <a:solidFill>
                  <a:schemeClr val="tx1"/>
                </a:solidFill>
              </a:rPr>
              <a:t>@</a:t>
            </a:r>
          </a:p>
          <a:p>
            <a:pPr algn="l"/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64F0152-E4A0-D2B8-4AA9-067EB4F1BAD5}"/>
              </a:ext>
            </a:extLst>
          </p:cNvPr>
          <p:cNvSpPr txBox="1"/>
          <p:nvPr/>
        </p:nvSpPr>
        <p:spPr>
          <a:xfrm>
            <a:off x="1156926" y="3934320"/>
            <a:ext cx="31195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בטבלה זה שורה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F80D75E-9866-08B1-D094-8A3E6B9417E7}"/>
              </a:ext>
            </a:extLst>
          </p:cNvPr>
          <p:cNvSpPr txBox="1"/>
          <p:nvPr/>
        </p:nvSpPr>
        <p:spPr>
          <a:xfrm>
            <a:off x="7313808" y="2906901"/>
            <a:ext cx="2113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שהשורה היא בעצם מייצגת אובייקט שלם </a:t>
            </a:r>
            <a:r>
              <a:rPr lang="he-IL" dirty="0" err="1"/>
              <a:t>וכככה</a:t>
            </a:r>
            <a:r>
              <a:rPr lang="he-IL" dirty="0"/>
              <a:t> זה נכתב </a:t>
            </a:r>
            <a:r>
              <a:rPr lang="he-IL" dirty="0" err="1"/>
              <a:t>במונגו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691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4537730-0EFE-8210-A0DB-02ABCF08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3" y="2958875"/>
            <a:ext cx="9233648" cy="3083710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F4D273E-CC88-7D4A-5FA0-E1837D4CCC91}"/>
              </a:ext>
            </a:extLst>
          </p:cNvPr>
          <p:cNvSpPr txBox="1"/>
          <p:nvPr/>
        </p:nvSpPr>
        <p:spPr>
          <a:xfrm>
            <a:off x="3110752" y="332234"/>
            <a:ext cx="655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ייצוג של טבלה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16A10D7-B60D-B138-27F4-8BCA9500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043" y="1133669"/>
            <a:ext cx="3992478" cy="3547173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CFD70192-90FE-B35C-066B-F9E7D359A26D}"/>
              </a:ext>
            </a:extLst>
          </p:cNvPr>
          <p:cNvCxnSpPr>
            <a:cxnSpLocks/>
          </p:cNvCxnSpPr>
          <p:nvPr/>
        </p:nvCxnSpPr>
        <p:spPr>
          <a:xfrm flipH="1">
            <a:off x="5871882" y="1908208"/>
            <a:ext cx="398929" cy="1310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0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864BABF-A735-1FCD-8DF3-828A1BD3C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5" y="2097741"/>
            <a:ext cx="4638780" cy="456341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B3D4B24-48A4-8226-53F1-E49F0354E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514" y="724697"/>
            <a:ext cx="3992478" cy="3547173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6BB0D96-1358-3DDF-2455-052715C417CB}"/>
              </a:ext>
            </a:extLst>
          </p:cNvPr>
          <p:cNvCxnSpPr/>
          <p:nvPr/>
        </p:nvCxnSpPr>
        <p:spPr>
          <a:xfrm flipH="1">
            <a:off x="4188140" y="1281953"/>
            <a:ext cx="1083107" cy="1102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A8154A0-6F66-7867-2453-C5C5C61E8B3B}"/>
              </a:ext>
            </a:extLst>
          </p:cNvPr>
          <p:cNvSpPr txBox="1"/>
          <p:nvPr/>
        </p:nvSpPr>
        <p:spPr>
          <a:xfrm>
            <a:off x="3268514" y="2834326"/>
            <a:ext cx="6553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/>
              <a:t>בהצגה של </a:t>
            </a:r>
            <a:r>
              <a:rPr lang="en-US" sz="5400" dirty="0" err="1"/>
              <a:t>json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28578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3291255-F5DF-DD90-FFBC-6F29F69B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08099"/>
            <a:ext cx="3505200" cy="80682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EBF1791-57E2-8494-F6C2-9F8FE6CB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31" y="0"/>
            <a:ext cx="1974769" cy="677731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96FDFAA-9ABF-7753-62DD-DA812A24B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75" y="3092824"/>
            <a:ext cx="5692525" cy="340782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A53122F-0AB4-D403-5B72-4A537BA60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26" y="1029497"/>
            <a:ext cx="3992478" cy="3547173"/>
          </a:xfrm>
          <a:prstGeom prst="rect">
            <a:avLst/>
          </a:prstGeom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5AC57D05-E507-4053-734B-2BA0F87321AC}"/>
              </a:ext>
            </a:extLst>
          </p:cNvPr>
          <p:cNvCxnSpPr>
            <a:cxnSpLocks/>
          </p:cNvCxnSpPr>
          <p:nvPr/>
        </p:nvCxnSpPr>
        <p:spPr>
          <a:xfrm flipH="1">
            <a:off x="3827929" y="1725416"/>
            <a:ext cx="398929" cy="1310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9200CDD-B8C9-79F0-B81F-5B1F9B5C9C46}"/>
              </a:ext>
            </a:extLst>
          </p:cNvPr>
          <p:cNvSpPr txBox="1"/>
          <p:nvPr/>
        </p:nvSpPr>
        <p:spPr>
          <a:xfrm>
            <a:off x="3402985" y="2919979"/>
            <a:ext cx="655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בהצגה של אובייקט</a:t>
            </a:r>
          </a:p>
        </p:txBody>
      </p:sp>
    </p:spTree>
    <p:extLst>
      <p:ext uri="{BB962C8B-B14F-4D97-AF65-F5344CB8AC3E}">
        <p14:creationId xmlns:p14="http://schemas.microsoft.com/office/powerpoint/2010/main" val="31629192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279</Words>
  <Application>Microsoft Office PowerPoint</Application>
  <PresentationFormat>מסך רחב</PresentationFormat>
  <Paragraphs>71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Bahnschrift SemiLight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yaekelmakayes@outlook.co.il</dc:creator>
  <cp:lastModifiedBy>yaekelmakayes@outlook.co.il</cp:lastModifiedBy>
  <cp:revision>5</cp:revision>
  <dcterms:created xsi:type="dcterms:W3CDTF">2022-11-20T23:18:24Z</dcterms:created>
  <dcterms:modified xsi:type="dcterms:W3CDTF">2022-11-21T12:57:37Z</dcterms:modified>
</cp:coreProperties>
</file>