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Lst>
  <p:sldSz cy="5143500" cx="9144000"/>
  <p:notesSz cx="6858000" cy="9144000"/>
  <p:embeddedFontLst>
    <p:embeddedFont>
      <p:font typeface="Montserrat"/>
      <p:regular r:id="rId81"/>
      <p:bold r:id="rId82"/>
      <p:italic r:id="rId83"/>
      <p:boldItalic r:id="rId84"/>
    </p:embeddedFont>
    <p:embeddedFont>
      <p:font typeface="Karla"/>
      <p:regular r:id="rId85"/>
      <p:bold r:id="rId86"/>
      <p:italic r:id="rId87"/>
      <p:boldItalic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Montserrat-boldItalic.fntdata"/><Relationship Id="rId83" Type="http://schemas.openxmlformats.org/officeDocument/2006/relationships/font" Target="fonts/Montserrat-italic.fntdata"/><Relationship Id="rId42" Type="http://schemas.openxmlformats.org/officeDocument/2006/relationships/slide" Target="slides/slide38.xml"/><Relationship Id="rId86" Type="http://schemas.openxmlformats.org/officeDocument/2006/relationships/font" Target="fonts/Karla-bold.fntdata"/><Relationship Id="rId41" Type="http://schemas.openxmlformats.org/officeDocument/2006/relationships/slide" Target="slides/slide37.xml"/><Relationship Id="rId85" Type="http://schemas.openxmlformats.org/officeDocument/2006/relationships/font" Target="fonts/Karla-regular.fntdata"/><Relationship Id="rId44" Type="http://schemas.openxmlformats.org/officeDocument/2006/relationships/slide" Target="slides/slide40.xml"/><Relationship Id="rId88" Type="http://schemas.openxmlformats.org/officeDocument/2006/relationships/font" Target="fonts/Karla-boldItalic.fntdata"/><Relationship Id="rId43" Type="http://schemas.openxmlformats.org/officeDocument/2006/relationships/slide" Target="slides/slide39.xml"/><Relationship Id="rId87" Type="http://schemas.openxmlformats.org/officeDocument/2006/relationships/font" Target="fonts/Karla-italic.fntdata"/><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slide" Target="slides/slide76.xml"/><Relationship Id="rId82" Type="http://schemas.openxmlformats.org/officeDocument/2006/relationships/font" Target="fonts/Montserrat-bold.fntdata"/><Relationship Id="rId81"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29778074b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29778074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29778074b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29778074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29778074b_0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29778074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29778074b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29778074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29778074b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29778074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29778074b_0_1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29778074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29778074b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29778074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29778074b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29778074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29778074b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29778074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29778074b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29778074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dab93a7d8_1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dab93a7d8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f29778074b_0_2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f29778074b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29778074b_0_2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f29778074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f29778074b_0_2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f29778074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f29778074b_0_2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f29778074b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f29778074b_0_3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f29778074b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f29778074b_0_2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f29778074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29778074b_0_3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f29778074b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f29778074b_0_3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f29778074b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f29778074b_0_3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f29778074b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f29778074b_0_3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f29778074b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dab93a7d8_1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dab93a7d8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f29778074b_0_2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f29778074b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f29778074b_0_3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f29778074b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f29778074b_0_4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f29778074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f29778074b_0_4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f29778074b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f29778074b_0_4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f29778074b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f29778074b_0_4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f29778074b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f29778074b_0_4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f29778074b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f29778074b_0_4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f29778074b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f29778074b_0_5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f29778074b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f29778074b_0_5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f29778074b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dab93a7d8_1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dab93a7d8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f29778074b_0_5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f29778074b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f29778074b_0_5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f29778074b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f29778074b_0_5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f29778074b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f29778074b_0_5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f29778074b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f29778074b_0_5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f29778074b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f29778074b_0_6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f29778074b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f29778074b_0_6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f29778074b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edab93a7d8_1_3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edab93a7d8_1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edab93a7d8_1_3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edab93a7d8_1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f29778074b_0_6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f29778074b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dab93a7d8_1_2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dab93a7d8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f29778074b_0_6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f29778074b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f29778074b_0_6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f29778074b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f29778074b_0_6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f29778074b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f29778074b_0_6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f29778074b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edab93a7d8_1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edab93a7d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f29778074b_0_7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f29778074b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f29778074b_0_7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f29778074b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f29778074b_0_7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f29778074b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f29778074b_0_7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f29778074b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f29778074b_0_7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f29778074b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dab93a7d8_1_2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dab93a7d8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f29778074b_0_7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f29778074b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f29778074b_0_7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f29778074b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f29778074b_0_8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f29778074b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edab93a7d8_1_5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edab93a7d8_1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edab93a7d8_1_6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edab93a7d8_1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f29778074b_0_8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f29778074b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f29778074b_0_8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f29778074b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edab93a7d8_1_6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edab93a7d8_1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f29778074b_0_8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f29778074b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f29778074b_0_8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f29778074b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29778074b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2977807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f29778074b_0_8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f29778074b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f29778074b_0_8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f29778074b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f2abd24d30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f2abd24d3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f2abd24d30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f2abd24d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f29778074b_0_9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f29778074b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f2abd24d30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f2abd24d3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f2abd24d30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f2abd24d3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29778074b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29778074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29778074b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29778074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175950"/>
            <a:ext cx="3530700" cy="1182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4" name="Google Shape;64;p11"/>
          <p:cNvSpPr txBox="1"/>
          <p:nvPr>
            <p:ph idx="1" type="body"/>
          </p:nvPr>
        </p:nvSpPr>
        <p:spPr>
          <a:xfrm>
            <a:off x="841000" y="4025300"/>
            <a:ext cx="7845900" cy="5196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SzPts val="2000"/>
              <a:buNone/>
              <a:defRPr/>
            </a:lvl1pPr>
          </a:lstStyle>
          <a:p/>
        </p:txBody>
      </p:sp>
      <p:sp>
        <p:nvSpPr>
          <p:cNvPr id="65" name="Google Shape;65;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9" name="Google Shape;69;p1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70" name="Shape 70"/>
        <p:cNvGrpSpPr/>
        <p:nvPr/>
      </p:nvGrpSpPr>
      <p:grpSpPr>
        <a:xfrm>
          <a:off x="0" y="0"/>
          <a:ext cx="0" cy="0"/>
          <a:chOff x="0" y="0"/>
          <a:chExt cx="0" cy="0"/>
        </a:xfrm>
      </p:grpSpPr>
      <p:sp>
        <p:nvSpPr>
          <p:cNvPr id="71" name="Google Shape;71;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6" name="Google Shape;16;p3"/>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3"/>
          <p:cNvSpPr txBox="1"/>
          <p:nvPr>
            <p:ph idx="1" type="subTitle"/>
          </p:nvPr>
        </p:nvSpPr>
        <p:spPr>
          <a:xfrm>
            <a:off x="6724950" y="3265700"/>
            <a:ext cx="1906200" cy="1031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18" name="Shape 18"/>
        <p:cNvGrpSpPr/>
        <p:nvPr/>
      </p:nvGrpSpPr>
      <p:grpSpPr>
        <a:xfrm>
          <a:off x="0" y="0"/>
          <a:ext cx="0" cy="0"/>
          <a:chOff x="0" y="0"/>
          <a:chExt cx="0" cy="0"/>
        </a:xfrm>
      </p:grpSpPr>
      <p:sp>
        <p:nvSpPr>
          <p:cNvPr id="19" name="Google Shape;19;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1" name="Google Shape;21;p4"/>
          <p:cNvSpPr txBox="1"/>
          <p:nvPr>
            <p:ph type="title"/>
          </p:nvPr>
        </p:nvSpPr>
        <p:spPr>
          <a:xfrm>
            <a:off x="838309" y="1807900"/>
            <a:ext cx="31482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2" name="Google Shape;22;p4"/>
          <p:cNvSpPr txBox="1"/>
          <p:nvPr>
            <p:ph idx="1" type="body"/>
          </p:nvPr>
        </p:nvSpPr>
        <p:spPr>
          <a:xfrm>
            <a:off x="838250" y="2419350"/>
            <a:ext cx="3148200" cy="225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23" name="Google Shape;23;p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24" name="Shape 24"/>
        <p:cNvGrpSpPr/>
        <p:nvPr/>
      </p:nvGrpSpPr>
      <p:grpSpPr>
        <a:xfrm>
          <a:off x="0" y="0"/>
          <a:ext cx="0" cy="0"/>
          <a:chOff x="0" y="0"/>
          <a:chExt cx="0" cy="0"/>
        </a:xfrm>
      </p:grpSpPr>
      <p:sp>
        <p:nvSpPr>
          <p:cNvPr id="25" name="Google Shape;25;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7" name="Google Shape;27;p5"/>
          <p:cNvSpPr txBox="1"/>
          <p:nvPr>
            <p:ph type="title"/>
          </p:nvPr>
        </p:nvSpPr>
        <p:spPr>
          <a:xfrm>
            <a:off x="609704" y="4116875"/>
            <a:ext cx="16098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8" name="Google Shape;28;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sp>
        <p:nvSpPr>
          <p:cNvPr id="30" name="Google Shape;30;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3" name="Google Shape;33;p6"/>
          <p:cNvSpPr txBox="1"/>
          <p:nvPr>
            <p:ph idx="1" type="body"/>
          </p:nvPr>
        </p:nvSpPr>
        <p:spPr>
          <a:xfrm>
            <a:off x="838250" y="1657350"/>
            <a:ext cx="5324100" cy="225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4" name="Google Shape;34;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5" name="Shape 35"/>
        <p:cNvGrpSpPr/>
        <p:nvPr/>
      </p:nvGrpSpPr>
      <p:grpSpPr>
        <a:xfrm>
          <a:off x="0" y="0"/>
          <a:ext cx="0" cy="0"/>
          <a:chOff x="0" y="0"/>
          <a:chExt cx="0" cy="0"/>
        </a:xfrm>
      </p:grpSpPr>
      <p:sp>
        <p:nvSpPr>
          <p:cNvPr id="36" name="Google Shape;36;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8" name="Google Shape;38;p7"/>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9" name="Google Shape;39;p7"/>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0" name="Google Shape;40;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1" name="Shape 41"/>
        <p:cNvGrpSpPr/>
        <p:nvPr/>
      </p:nvGrpSpPr>
      <p:grpSpPr>
        <a:xfrm>
          <a:off x="0" y="0"/>
          <a:ext cx="0" cy="0"/>
          <a:chOff x="0" y="0"/>
          <a:chExt cx="0" cy="0"/>
        </a:xfrm>
      </p:grpSpPr>
      <p:sp>
        <p:nvSpPr>
          <p:cNvPr id="42" name="Google Shape;42;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4" name="Google Shape;44;p8"/>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5" name="Google Shape;45;p8"/>
          <p:cNvSpPr txBox="1"/>
          <p:nvPr>
            <p:ph idx="1" type="body"/>
          </p:nvPr>
        </p:nvSpPr>
        <p:spPr>
          <a:xfrm>
            <a:off x="841001" y="1578025"/>
            <a:ext cx="2671800" cy="2433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6" name="Google Shape;46;p8"/>
          <p:cNvSpPr txBox="1"/>
          <p:nvPr>
            <p:ph idx="2" type="body"/>
          </p:nvPr>
        </p:nvSpPr>
        <p:spPr>
          <a:xfrm>
            <a:off x="3673842" y="1578025"/>
            <a:ext cx="2671800" cy="2433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7" name="Google Shape;47;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1" name="Google Shape;51;p9"/>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2" name="Google Shape;52;p9"/>
          <p:cNvSpPr txBox="1"/>
          <p:nvPr>
            <p:ph idx="1" type="body"/>
          </p:nvPr>
        </p:nvSpPr>
        <p:spPr>
          <a:xfrm>
            <a:off x="841000"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3" name="Google Shape;53;p9"/>
          <p:cNvSpPr txBox="1"/>
          <p:nvPr>
            <p:ph idx="2" type="body"/>
          </p:nvPr>
        </p:nvSpPr>
        <p:spPr>
          <a:xfrm>
            <a:off x="3043281"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4" name="Google Shape;54;p9"/>
          <p:cNvSpPr txBox="1"/>
          <p:nvPr>
            <p:ph idx="3" type="body"/>
          </p:nvPr>
        </p:nvSpPr>
        <p:spPr>
          <a:xfrm>
            <a:off x="5245562"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5" name="Google Shape;55;p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9" name="Google Shape;59;p10"/>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0" name="Google Shape;60;p1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indent="-355600" lvl="1" marL="9144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indent="-355600" lvl="2" marL="1371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indent="-355600" lvl="3" marL="18288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indent="-355600" lvl="4" marL="22860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indent="-355600" lvl="5" marL="27432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indent="-355600" lvl="6" marL="32004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indent="-355600" lvl="7" marL="3657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indent="-355600" lvl="8" marL="41148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lt1"/>
                </a:solidFill>
                <a:latin typeface="Montserrat"/>
                <a:ea typeface="Montserrat"/>
                <a:cs typeface="Montserrat"/>
                <a:sym typeface="Montserrat"/>
              </a:defRPr>
            </a:lvl1pPr>
            <a:lvl2pPr lvl="1" algn="r">
              <a:buNone/>
              <a:defRPr b="1" sz="1300">
                <a:solidFill>
                  <a:schemeClr val="lt1"/>
                </a:solidFill>
                <a:latin typeface="Montserrat"/>
                <a:ea typeface="Montserrat"/>
                <a:cs typeface="Montserrat"/>
                <a:sym typeface="Montserrat"/>
              </a:defRPr>
            </a:lvl2pPr>
            <a:lvl3pPr lvl="2" algn="r">
              <a:buNone/>
              <a:defRPr b="1" sz="1300">
                <a:solidFill>
                  <a:schemeClr val="lt1"/>
                </a:solidFill>
                <a:latin typeface="Montserrat"/>
                <a:ea typeface="Montserrat"/>
                <a:cs typeface="Montserrat"/>
                <a:sym typeface="Montserrat"/>
              </a:defRPr>
            </a:lvl3pPr>
            <a:lvl4pPr lvl="3" algn="r">
              <a:buNone/>
              <a:defRPr b="1" sz="1300">
                <a:solidFill>
                  <a:schemeClr val="lt1"/>
                </a:solidFill>
                <a:latin typeface="Montserrat"/>
                <a:ea typeface="Montserrat"/>
                <a:cs typeface="Montserrat"/>
                <a:sym typeface="Montserrat"/>
              </a:defRPr>
            </a:lvl4pPr>
            <a:lvl5pPr lvl="4" algn="r">
              <a:buNone/>
              <a:defRPr b="1" sz="1300">
                <a:solidFill>
                  <a:schemeClr val="lt1"/>
                </a:solidFill>
                <a:latin typeface="Montserrat"/>
                <a:ea typeface="Montserrat"/>
                <a:cs typeface="Montserrat"/>
                <a:sym typeface="Montserrat"/>
              </a:defRPr>
            </a:lvl5pPr>
            <a:lvl6pPr lvl="5" algn="r">
              <a:buNone/>
              <a:defRPr b="1" sz="1300">
                <a:solidFill>
                  <a:schemeClr val="lt1"/>
                </a:solidFill>
                <a:latin typeface="Montserrat"/>
                <a:ea typeface="Montserrat"/>
                <a:cs typeface="Montserrat"/>
                <a:sym typeface="Montserrat"/>
              </a:defRPr>
            </a:lvl6pPr>
            <a:lvl7pPr lvl="6" algn="r">
              <a:buNone/>
              <a:defRPr b="1" sz="1300">
                <a:solidFill>
                  <a:schemeClr val="lt1"/>
                </a:solidFill>
                <a:latin typeface="Montserrat"/>
                <a:ea typeface="Montserrat"/>
                <a:cs typeface="Montserrat"/>
                <a:sym typeface="Montserrat"/>
              </a:defRPr>
            </a:lvl7pPr>
            <a:lvl8pPr lvl="7" algn="r">
              <a:buNone/>
              <a:defRPr b="1" sz="1300">
                <a:solidFill>
                  <a:schemeClr val="lt1"/>
                </a:solidFill>
                <a:latin typeface="Montserrat"/>
                <a:ea typeface="Montserrat"/>
                <a:cs typeface="Montserrat"/>
                <a:sym typeface="Montserrat"/>
              </a:defRPr>
            </a:lvl8pPr>
            <a:lvl9pPr lvl="8" algn="r">
              <a:buNone/>
              <a:defRPr b="1" sz="13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 Id="rId3" Type="http://schemas.openxmlformats.org/officeDocument/2006/relationships/hyperlink" Target="http://www.youtube.com/watch?v=c8KgKTgyFUE" TargetMode="External"/><Relationship Id="rId4" Type="http://schemas.openxmlformats.org/officeDocument/2006/relationships/image" Target="../media/image15.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hyperlink" Target="https://12factor.net/fr/"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 Id="rId3" Type="http://schemas.openxmlformats.org/officeDocument/2006/relationships/image" Target="../media/image1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 Id="rId3" Type="http://schemas.openxmlformats.org/officeDocument/2006/relationships/image" Target="../media/image1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CD4"/>
        </a:solidFill>
      </p:bgPr>
    </p:bg>
    <p:spTree>
      <p:nvGrpSpPr>
        <p:cNvPr id="75" name="Shape 75"/>
        <p:cNvGrpSpPr/>
        <p:nvPr/>
      </p:nvGrpSpPr>
      <p:grpSpPr>
        <a:xfrm>
          <a:off x="0" y="0"/>
          <a:ext cx="0" cy="0"/>
          <a:chOff x="0" y="0"/>
          <a:chExt cx="0" cy="0"/>
        </a:xfrm>
      </p:grpSpPr>
      <p:sp>
        <p:nvSpPr>
          <p:cNvPr id="76" name="Google Shape;76;p14"/>
          <p:cNvSpPr txBox="1"/>
          <p:nvPr>
            <p:ph type="ctrTitle"/>
          </p:nvPr>
        </p:nvSpPr>
        <p:spPr>
          <a:xfrm>
            <a:off x="648300" y="3175950"/>
            <a:ext cx="42291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CONTINUOUS INTEGRATION, CONTINUOUS DELIVERY &amp;</a:t>
            </a:r>
            <a:r>
              <a:rPr lang="en"/>
              <a:t> </a:t>
            </a:r>
            <a:r>
              <a:rPr lang="en">
                <a:solidFill>
                  <a:srgbClr val="00BCD4"/>
                </a:solidFill>
              </a:rPr>
              <a:t>CONTAINERS</a:t>
            </a:r>
            <a:endParaRPr/>
          </a:p>
        </p:txBody>
      </p:sp>
      <p:grpSp>
        <p:nvGrpSpPr>
          <p:cNvPr id="77" name="Google Shape;77;p14"/>
          <p:cNvGrpSpPr/>
          <p:nvPr/>
        </p:nvGrpSpPr>
        <p:grpSpPr>
          <a:xfrm>
            <a:off x="724495" y="1015129"/>
            <a:ext cx="502625" cy="446586"/>
            <a:chOff x="724495" y="2124879"/>
            <a:chExt cx="502625" cy="446586"/>
          </a:xfrm>
        </p:grpSpPr>
        <p:sp>
          <p:nvSpPr>
            <p:cNvPr id="78" name="Google Shape;78;p14"/>
            <p:cNvSpPr/>
            <p:nvPr/>
          </p:nvSpPr>
          <p:spPr>
            <a:xfrm>
              <a:off x="724495" y="2154759"/>
              <a:ext cx="502625" cy="31908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961242" y="2124879"/>
              <a:ext cx="29160" cy="2991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803181" y="2473809"/>
              <a:ext cx="72855" cy="97656"/>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1075579" y="2473809"/>
              <a:ext cx="72885" cy="97656"/>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753624" y="2183891"/>
              <a:ext cx="444366" cy="260815"/>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829380" y="2247988"/>
              <a:ext cx="275388" cy="138453"/>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1029701" y="2242156"/>
              <a:ext cx="82335" cy="82342"/>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176" name="Shape 176"/>
        <p:cNvGrpSpPr/>
        <p:nvPr/>
      </p:nvGrpSpPr>
      <p:grpSpPr>
        <a:xfrm>
          <a:off x="0" y="0"/>
          <a:ext cx="0" cy="0"/>
          <a:chOff x="0" y="0"/>
          <a:chExt cx="0" cy="0"/>
        </a:xfrm>
      </p:grpSpPr>
      <p:sp>
        <p:nvSpPr>
          <p:cNvPr id="177" name="Google Shape;177;p23"/>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 TYPES:</a:t>
            </a:r>
            <a:endParaRPr/>
          </a:p>
          <a:p>
            <a:pPr indent="0" lvl="0" marL="0" rtl="0" algn="l">
              <a:spcBef>
                <a:spcPts val="0"/>
              </a:spcBef>
              <a:spcAft>
                <a:spcPts val="0"/>
              </a:spcAft>
              <a:buNone/>
            </a:pPr>
            <a:r>
              <a:rPr lang="en"/>
              <a:t>Trunk Branch</a:t>
            </a:r>
            <a:endParaRPr/>
          </a:p>
        </p:txBody>
      </p:sp>
      <p:sp>
        <p:nvSpPr>
          <p:cNvPr id="178" name="Google Shape;178;p23"/>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L’utilisation qui est faite d’un branche de type </a:t>
            </a:r>
            <a:r>
              <a:rPr lang="en"/>
              <a:t>trunk et la manière dont les changements de code arrivent dessus varie selon la “branching strategy” qui est utilisé.</a:t>
            </a:r>
            <a:endParaRPr/>
          </a:p>
        </p:txBody>
      </p:sp>
      <p:grpSp>
        <p:nvGrpSpPr>
          <p:cNvPr id="179" name="Google Shape;179;p23"/>
          <p:cNvGrpSpPr/>
          <p:nvPr/>
        </p:nvGrpSpPr>
        <p:grpSpPr>
          <a:xfrm>
            <a:off x="301521" y="869243"/>
            <a:ext cx="457190" cy="457120"/>
            <a:chOff x="1923675" y="1633650"/>
            <a:chExt cx="436000" cy="435975"/>
          </a:xfrm>
        </p:grpSpPr>
        <p:sp>
          <p:nvSpPr>
            <p:cNvPr id="180" name="Google Shape;180;p2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23"/>
          <p:cNvPicPr preferRelativeResize="0"/>
          <p:nvPr/>
        </p:nvPicPr>
        <p:blipFill>
          <a:blip r:embed="rId3">
            <a:alphaModFix/>
          </a:blip>
          <a:stretch>
            <a:fillRect/>
          </a:stretch>
        </p:blipFill>
        <p:spPr>
          <a:xfrm>
            <a:off x="6253200" y="2460776"/>
            <a:ext cx="1238375" cy="116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191" name="Shape 191"/>
        <p:cNvGrpSpPr/>
        <p:nvPr/>
      </p:nvGrpSpPr>
      <p:grpSpPr>
        <a:xfrm>
          <a:off x="0" y="0"/>
          <a:ext cx="0" cy="0"/>
          <a:chOff x="0" y="0"/>
          <a:chExt cx="0" cy="0"/>
        </a:xfrm>
      </p:grpSpPr>
      <p:sp>
        <p:nvSpPr>
          <p:cNvPr id="192" name="Google Shape;192;p24"/>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 TYPES:</a:t>
            </a:r>
            <a:endParaRPr/>
          </a:p>
          <a:p>
            <a:pPr indent="0" lvl="0" marL="0" rtl="0" algn="l">
              <a:spcBef>
                <a:spcPts val="0"/>
              </a:spcBef>
              <a:spcAft>
                <a:spcPts val="0"/>
              </a:spcAft>
              <a:buNone/>
            </a:pPr>
            <a:r>
              <a:rPr lang="en"/>
              <a:t>Development Branch</a:t>
            </a:r>
            <a:endParaRPr/>
          </a:p>
        </p:txBody>
      </p:sp>
      <p:sp>
        <p:nvSpPr>
          <p:cNvPr id="193" name="Google Shape;193;p24"/>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La branche “</a:t>
            </a:r>
            <a:r>
              <a:rPr lang="en"/>
              <a:t>development</a:t>
            </a:r>
            <a:r>
              <a:rPr lang="en"/>
              <a:t>” (souvent nommée develop) est une branche de longue durée, qui englobe les changements fait pas les </a:t>
            </a:r>
            <a:r>
              <a:rPr lang="en"/>
              <a:t>développeurs avant qu’ils ne soient prêts à partir en production. La branche vit en paralleles de la branche trunk, et n’est jamais supprimée. </a:t>
            </a:r>
            <a:endParaRPr/>
          </a:p>
        </p:txBody>
      </p:sp>
      <p:grpSp>
        <p:nvGrpSpPr>
          <p:cNvPr id="194" name="Google Shape;194;p24"/>
          <p:cNvGrpSpPr/>
          <p:nvPr/>
        </p:nvGrpSpPr>
        <p:grpSpPr>
          <a:xfrm>
            <a:off x="301521" y="869243"/>
            <a:ext cx="457190" cy="457120"/>
            <a:chOff x="1923675" y="1633650"/>
            <a:chExt cx="436000" cy="435975"/>
          </a:xfrm>
        </p:grpSpPr>
        <p:sp>
          <p:nvSpPr>
            <p:cNvPr id="195" name="Google Shape;195;p2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24"/>
          <p:cNvPicPr preferRelativeResize="0"/>
          <p:nvPr/>
        </p:nvPicPr>
        <p:blipFill>
          <a:blip r:embed="rId3">
            <a:alphaModFix/>
          </a:blip>
          <a:stretch>
            <a:fillRect/>
          </a:stretch>
        </p:blipFill>
        <p:spPr>
          <a:xfrm>
            <a:off x="6253200" y="2460776"/>
            <a:ext cx="1238375" cy="116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206" name="Shape 206"/>
        <p:cNvGrpSpPr/>
        <p:nvPr/>
      </p:nvGrpSpPr>
      <p:grpSpPr>
        <a:xfrm>
          <a:off x="0" y="0"/>
          <a:ext cx="0" cy="0"/>
          <a:chOff x="0" y="0"/>
          <a:chExt cx="0" cy="0"/>
        </a:xfrm>
      </p:grpSpPr>
      <p:sp>
        <p:nvSpPr>
          <p:cNvPr id="207" name="Google Shape;207;p25"/>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 TYPES:</a:t>
            </a:r>
            <a:endParaRPr/>
          </a:p>
          <a:p>
            <a:pPr indent="0" lvl="0" marL="0" rtl="0" algn="l">
              <a:spcBef>
                <a:spcPts val="0"/>
              </a:spcBef>
              <a:spcAft>
                <a:spcPts val="0"/>
              </a:spcAft>
              <a:buNone/>
            </a:pPr>
            <a:r>
              <a:rPr lang="en"/>
              <a:t>Development Branch</a:t>
            </a:r>
            <a:endParaRPr/>
          </a:p>
        </p:txBody>
      </p:sp>
      <p:sp>
        <p:nvSpPr>
          <p:cNvPr id="208" name="Google Shape;208;p25"/>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Certaines équipes ont une branche de développement qui correspond à un environnement de non-prod. Les commits sur la branche de développement déclenche des tests et un déploiement sur cet environnement.</a:t>
            </a:r>
            <a:endParaRPr/>
          </a:p>
        </p:txBody>
      </p:sp>
      <p:grpSp>
        <p:nvGrpSpPr>
          <p:cNvPr id="209" name="Google Shape;209;p25"/>
          <p:cNvGrpSpPr/>
          <p:nvPr/>
        </p:nvGrpSpPr>
        <p:grpSpPr>
          <a:xfrm>
            <a:off x="301521" y="869243"/>
            <a:ext cx="457190" cy="457120"/>
            <a:chOff x="1923675" y="1633650"/>
            <a:chExt cx="436000" cy="435975"/>
          </a:xfrm>
        </p:grpSpPr>
        <p:sp>
          <p:nvSpPr>
            <p:cNvPr id="210" name="Google Shape;210;p2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7" name="Google Shape;217;p25"/>
          <p:cNvPicPr preferRelativeResize="0"/>
          <p:nvPr/>
        </p:nvPicPr>
        <p:blipFill>
          <a:blip r:embed="rId3">
            <a:alphaModFix/>
          </a:blip>
          <a:stretch>
            <a:fillRect/>
          </a:stretch>
        </p:blipFill>
        <p:spPr>
          <a:xfrm>
            <a:off x="6253200" y="2460776"/>
            <a:ext cx="1238375" cy="116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221" name="Shape 221"/>
        <p:cNvGrpSpPr/>
        <p:nvPr/>
      </p:nvGrpSpPr>
      <p:grpSpPr>
        <a:xfrm>
          <a:off x="0" y="0"/>
          <a:ext cx="0" cy="0"/>
          <a:chOff x="0" y="0"/>
          <a:chExt cx="0" cy="0"/>
        </a:xfrm>
      </p:grpSpPr>
      <p:sp>
        <p:nvSpPr>
          <p:cNvPr id="222" name="Google Shape;222;p26"/>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 TYPES:</a:t>
            </a:r>
            <a:endParaRPr/>
          </a:p>
          <a:p>
            <a:pPr indent="0" lvl="0" marL="0" rtl="0" algn="l">
              <a:spcBef>
                <a:spcPts val="0"/>
              </a:spcBef>
              <a:spcAft>
                <a:spcPts val="0"/>
              </a:spcAft>
              <a:buNone/>
            </a:pPr>
            <a:r>
              <a:rPr lang="en"/>
              <a:t>Feature Branch</a:t>
            </a:r>
            <a:endParaRPr/>
          </a:p>
        </p:txBody>
      </p:sp>
      <p:sp>
        <p:nvSpPr>
          <p:cNvPr id="223" name="Google Shape;223;p26"/>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Une feature branch peut être de longue durée ou non, selon le branching flow adopté.</a:t>
            </a:r>
            <a:r>
              <a:rPr lang="en"/>
              <a:t> Ce type de branche est souvent utilisé par un seul développeur pour leurs changements, mais il est aussi possible de la partager avec d’autres </a:t>
            </a:r>
            <a:r>
              <a:rPr lang="en"/>
              <a:t>développeurs, selon la “branching strategy.</a:t>
            </a:r>
            <a:endParaRPr/>
          </a:p>
        </p:txBody>
      </p:sp>
      <p:grpSp>
        <p:nvGrpSpPr>
          <p:cNvPr id="224" name="Google Shape;224;p26"/>
          <p:cNvGrpSpPr/>
          <p:nvPr/>
        </p:nvGrpSpPr>
        <p:grpSpPr>
          <a:xfrm>
            <a:off x="301521" y="869243"/>
            <a:ext cx="457190" cy="457120"/>
            <a:chOff x="1923675" y="1633650"/>
            <a:chExt cx="436000" cy="435975"/>
          </a:xfrm>
        </p:grpSpPr>
        <p:sp>
          <p:nvSpPr>
            <p:cNvPr id="225" name="Google Shape;225;p2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26"/>
          <p:cNvPicPr preferRelativeResize="0"/>
          <p:nvPr/>
        </p:nvPicPr>
        <p:blipFill>
          <a:blip r:embed="rId3">
            <a:alphaModFix/>
          </a:blip>
          <a:stretch>
            <a:fillRect/>
          </a:stretch>
        </p:blipFill>
        <p:spPr>
          <a:xfrm>
            <a:off x="6253200" y="2460776"/>
            <a:ext cx="1238375" cy="116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236" name="Shape 236"/>
        <p:cNvGrpSpPr/>
        <p:nvPr/>
      </p:nvGrpSpPr>
      <p:grpSpPr>
        <a:xfrm>
          <a:off x="0" y="0"/>
          <a:ext cx="0" cy="0"/>
          <a:chOff x="0" y="0"/>
          <a:chExt cx="0" cy="0"/>
        </a:xfrm>
      </p:grpSpPr>
      <p:sp>
        <p:nvSpPr>
          <p:cNvPr id="237" name="Google Shape;237;p27"/>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 TYPES:</a:t>
            </a:r>
            <a:endParaRPr/>
          </a:p>
          <a:p>
            <a:pPr indent="0" lvl="0" marL="0" rtl="0" algn="l">
              <a:spcBef>
                <a:spcPts val="0"/>
              </a:spcBef>
              <a:spcAft>
                <a:spcPts val="0"/>
              </a:spcAft>
              <a:buNone/>
            </a:pPr>
            <a:r>
              <a:rPr lang="en"/>
              <a:t>Release Branch</a:t>
            </a:r>
            <a:endParaRPr/>
          </a:p>
        </p:txBody>
      </p:sp>
      <p:sp>
        <p:nvSpPr>
          <p:cNvPr id="238" name="Google Shape;238;p27"/>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Une branche qui peut être soit de courte durée, ou durable, selon la stratégie. Elle sert à refléter les changement qui sont envoyé sur un </a:t>
            </a:r>
            <a:r>
              <a:rPr lang="en"/>
              <a:t>environnement</a:t>
            </a:r>
            <a:r>
              <a:rPr lang="en"/>
              <a:t> de production.</a:t>
            </a:r>
            <a:endParaRPr/>
          </a:p>
        </p:txBody>
      </p:sp>
      <p:grpSp>
        <p:nvGrpSpPr>
          <p:cNvPr id="239" name="Google Shape;239;p27"/>
          <p:cNvGrpSpPr/>
          <p:nvPr/>
        </p:nvGrpSpPr>
        <p:grpSpPr>
          <a:xfrm>
            <a:off x="301521" y="869243"/>
            <a:ext cx="457190" cy="457120"/>
            <a:chOff x="1923675" y="1633650"/>
            <a:chExt cx="436000" cy="435975"/>
          </a:xfrm>
        </p:grpSpPr>
        <p:sp>
          <p:nvSpPr>
            <p:cNvPr id="240" name="Google Shape;240;p2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2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7" name="Google Shape;247;p27"/>
          <p:cNvPicPr preferRelativeResize="0"/>
          <p:nvPr/>
        </p:nvPicPr>
        <p:blipFill>
          <a:blip r:embed="rId3">
            <a:alphaModFix/>
          </a:blip>
          <a:stretch>
            <a:fillRect/>
          </a:stretch>
        </p:blipFill>
        <p:spPr>
          <a:xfrm>
            <a:off x="6253200" y="2460776"/>
            <a:ext cx="1238375" cy="116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251" name="Shape 251"/>
        <p:cNvGrpSpPr/>
        <p:nvPr/>
      </p:nvGrpSpPr>
      <p:grpSpPr>
        <a:xfrm>
          <a:off x="0" y="0"/>
          <a:ext cx="0" cy="0"/>
          <a:chOff x="0" y="0"/>
          <a:chExt cx="0" cy="0"/>
        </a:xfrm>
      </p:grpSpPr>
      <p:sp>
        <p:nvSpPr>
          <p:cNvPr id="252" name="Google Shape;252;p28"/>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 TYPES:</a:t>
            </a:r>
            <a:endParaRPr/>
          </a:p>
          <a:p>
            <a:pPr indent="0" lvl="0" marL="0" rtl="0" algn="l">
              <a:spcBef>
                <a:spcPts val="0"/>
              </a:spcBef>
              <a:spcAft>
                <a:spcPts val="0"/>
              </a:spcAft>
              <a:buNone/>
            </a:pPr>
            <a:r>
              <a:rPr lang="en"/>
              <a:t>Hotfix Branch</a:t>
            </a:r>
            <a:endParaRPr/>
          </a:p>
        </p:txBody>
      </p:sp>
      <p:sp>
        <p:nvSpPr>
          <p:cNvPr id="253" name="Google Shape;253;p28"/>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Une branche de hotfix est une branche généralement dédiée à des bugfix d’urgence. Elle est de courte durée et vouée à être mergée rapidement.</a:t>
            </a:r>
            <a:r>
              <a:rPr lang="en"/>
              <a:t> L’utilisation des branches de hotfix est plus présent dans les équipes ayant à maintenir </a:t>
            </a:r>
            <a:r>
              <a:rPr lang="en"/>
              <a:t>différentes</a:t>
            </a:r>
            <a:r>
              <a:rPr lang="en"/>
              <a:t> versions d’un produit.</a:t>
            </a:r>
            <a:endParaRPr/>
          </a:p>
        </p:txBody>
      </p:sp>
      <p:grpSp>
        <p:nvGrpSpPr>
          <p:cNvPr id="254" name="Google Shape;254;p28"/>
          <p:cNvGrpSpPr/>
          <p:nvPr/>
        </p:nvGrpSpPr>
        <p:grpSpPr>
          <a:xfrm>
            <a:off x="301521" y="869243"/>
            <a:ext cx="457190" cy="457120"/>
            <a:chOff x="1923675" y="1633650"/>
            <a:chExt cx="436000" cy="435975"/>
          </a:xfrm>
        </p:grpSpPr>
        <p:sp>
          <p:nvSpPr>
            <p:cNvPr id="255" name="Google Shape;255;p2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2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2" name="Google Shape;262;p28"/>
          <p:cNvPicPr preferRelativeResize="0"/>
          <p:nvPr/>
        </p:nvPicPr>
        <p:blipFill>
          <a:blip r:embed="rId3">
            <a:alphaModFix/>
          </a:blip>
          <a:stretch>
            <a:fillRect/>
          </a:stretch>
        </p:blipFill>
        <p:spPr>
          <a:xfrm>
            <a:off x="6253200" y="2460776"/>
            <a:ext cx="1238375" cy="116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107"/>
        </a:solidFill>
      </p:bgPr>
    </p:bg>
    <p:spTree>
      <p:nvGrpSpPr>
        <p:cNvPr id="266" name="Shape 266"/>
        <p:cNvGrpSpPr/>
        <p:nvPr/>
      </p:nvGrpSpPr>
      <p:grpSpPr>
        <a:xfrm>
          <a:off x="0" y="0"/>
          <a:ext cx="0" cy="0"/>
          <a:chOff x="0" y="0"/>
          <a:chExt cx="0" cy="0"/>
        </a:xfrm>
      </p:grpSpPr>
      <p:sp>
        <p:nvSpPr>
          <p:cNvPr id="267" name="Google Shape;267;p29"/>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FFC107"/>
                </a:solidFill>
              </a:rPr>
              <a:t>3.</a:t>
            </a:r>
            <a:endParaRPr sz="7200">
              <a:solidFill>
                <a:srgbClr val="FFC107"/>
              </a:solidFill>
            </a:endParaRPr>
          </a:p>
          <a:p>
            <a:pPr indent="0" lvl="0" marL="0" rtl="0" algn="l">
              <a:spcBef>
                <a:spcPts val="0"/>
              </a:spcBef>
              <a:spcAft>
                <a:spcPts val="0"/>
              </a:spcAft>
              <a:buNone/>
            </a:pPr>
            <a:r>
              <a:rPr lang="en"/>
              <a:t>GIT BRANCHING PATTERNS</a:t>
            </a:r>
            <a:endParaRPr/>
          </a:p>
        </p:txBody>
      </p:sp>
      <p:sp>
        <p:nvSpPr>
          <p:cNvPr id="268" name="Google Shape;268;p29"/>
          <p:cNvSpPr txBox="1"/>
          <p:nvPr>
            <p:ph idx="1" type="subTitle"/>
          </p:nvPr>
        </p:nvSpPr>
        <p:spPr>
          <a:xfrm>
            <a:off x="6724950" y="3265700"/>
            <a:ext cx="1906200" cy="103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Crash course on main git branching patterns</a:t>
            </a:r>
            <a:endParaRPr/>
          </a:p>
        </p:txBody>
      </p:sp>
      <p:sp>
        <p:nvSpPr>
          <p:cNvPr id="269" name="Google Shape;269;p29"/>
          <p:cNvSpPr txBox="1"/>
          <p:nvPr>
            <p:ph idx="4294967295"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273" name="Shape 273"/>
        <p:cNvGrpSpPr/>
        <p:nvPr/>
      </p:nvGrpSpPr>
      <p:grpSpPr>
        <a:xfrm>
          <a:off x="0" y="0"/>
          <a:ext cx="0" cy="0"/>
          <a:chOff x="0" y="0"/>
          <a:chExt cx="0" cy="0"/>
        </a:xfrm>
      </p:grpSpPr>
      <p:sp>
        <p:nvSpPr>
          <p:cNvPr id="274" name="Google Shape;274;p30"/>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Most used patterns</a:t>
            </a:r>
            <a:endParaRPr/>
          </a:p>
        </p:txBody>
      </p:sp>
      <p:sp>
        <p:nvSpPr>
          <p:cNvPr id="275" name="Google Shape;275;p30"/>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Git Flow</a:t>
            </a:r>
            <a:endParaRPr/>
          </a:p>
          <a:p>
            <a:pPr indent="-355600" lvl="0" marL="457200" rtl="0" algn="l">
              <a:spcBef>
                <a:spcPts val="0"/>
              </a:spcBef>
              <a:spcAft>
                <a:spcPts val="0"/>
              </a:spcAft>
              <a:buSzPts val="2000"/>
              <a:buChar char="-"/>
            </a:pPr>
            <a:r>
              <a:rPr lang="en"/>
              <a:t>GitHub Flow</a:t>
            </a:r>
            <a:endParaRPr/>
          </a:p>
          <a:p>
            <a:pPr indent="-355600" lvl="0" marL="457200" rtl="0" algn="l">
              <a:spcBef>
                <a:spcPts val="0"/>
              </a:spcBef>
              <a:spcAft>
                <a:spcPts val="0"/>
              </a:spcAft>
              <a:buSzPts val="2000"/>
              <a:buChar char="-"/>
            </a:pPr>
            <a:r>
              <a:rPr lang="en"/>
              <a:t>GitLab Flow</a:t>
            </a:r>
            <a:endParaRPr/>
          </a:p>
          <a:p>
            <a:pPr indent="-355600" lvl="0" marL="457200" rtl="0" algn="l">
              <a:spcBef>
                <a:spcPts val="0"/>
              </a:spcBef>
              <a:spcAft>
                <a:spcPts val="0"/>
              </a:spcAft>
              <a:buSzPts val="2000"/>
              <a:buChar char="-"/>
            </a:pPr>
            <a:r>
              <a:rPr lang="en"/>
              <a:t>Trunk based development</a:t>
            </a:r>
            <a:endParaRPr/>
          </a:p>
          <a:p>
            <a:pPr indent="-355600" lvl="0" marL="457200" rtl="0" algn="l">
              <a:spcBef>
                <a:spcPts val="0"/>
              </a:spcBef>
              <a:spcAft>
                <a:spcPts val="0"/>
              </a:spcAft>
              <a:buSzPts val="2000"/>
              <a:buChar char="-"/>
            </a:pPr>
            <a:r>
              <a:rPr lang="en"/>
              <a:t>Scaled Trunk based development</a:t>
            </a:r>
            <a:endParaRPr/>
          </a:p>
        </p:txBody>
      </p:sp>
      <p:grpSp>
        <p:nvGrpSpPr>
          <p:cNvPr id="276" name="Google Shape;276;p30"/>
          <p:cNvGrpSpPr/>
          <p:nvPr/>
        </p:nvGrpSpPr>
        <p:grpSpPr>
          <a:xfrm>
            <a:off x="301521" y="869243"/>
            <a:ext cx="457190" cy="457120"/>
            <a:chOff x="1923675" y="1633650"/>
            <a:chExt cx="436000" cy="435975"/>
          </a:xfrm>
        </p:grpSpPr>
        <p:sp>
          <p:nvSpPr>
            <p:cNvPr id="277" name="Google Shape;277;p3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3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4" name="Google Shape;284;p30"/>
          <p:cNvPicPr preferRelativeResize="0"/>
          <p:nvPr/>
        </p:nvPicPr>
        <p:blipFill>
          <a:blip r:embed="rId3">
            <a:alphaModFix/>
          </a:blip>
          <a:stretch>
            <a:fillRect/>
          </a:stretch>
        </p:blipFill>
        <p:spPr>
          <a:xfrm>
            <a:off x="6253200" y="2460776"/>
            <a:ext cx="1238375" cy="116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288" name="Shape 288"/>
        <p:cNvGrpSpPr/>
        <p:nvPr/>
      </p:nvGrpSpPr>
      <p:grpSpPr>
        <a:xfrm>
          <a:off x="0" y="0"/>
          <a:ext cx="0" cy="0"/>
          <a:chOff x="0" y="0"/>
          <a:chExt cx="0" cy="0"/>
        </a:xfrm>
      </p:grpSpPr>
      <p:sp>
        <p:nvSpPr>
          <p:cNvPr id="289" name="Google Shape;289;p31"/>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 Flow</a:t>
            </a:r>
            <a:endParaRPr/>
          </a:p>
        </p:txBody>
      </p:sp>
      <p:grpSp>
        <p:nvGrpSpPr>
          <p:cNvPr id="290" name="Google Shape;290;p31"/>
          <p:cNvGrpSpPr/>
          <p:nvPr/>
        </p:nvGrpSpPr>
        <p:grpSpPr>
          <a:xfrm>
            <a:off x="301521" y="869243"/>
            <a:ext cx="457190" cy="457120"/>
            <a:chOff x="1923675" y="1633650"/>
            <a:chExt cx="436000" cy="435975"/>
          </a:xfrm>
        </p:grpSpPr>
        <p:sp>
          <p:nvSpPr>
            <p:cNvPr id="291" name="Google Shape;291;p3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3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8" name="Google Shape;298;p31"/>
          <p:cNvPicPr preferRelativeResize="0"/>
          <p:nvPr/>
        </p:nvPicPr>
        <p:blipFill>
          <a:blip r:embed="rId3">
            <a:alphaModFix/>
          </a:blip>
          <a:stretch>
            <a:fillRect/>
          </a:stretch>
        </p:blipFill>
        <p:spPr>
          <a:xfrm>
            <a:off x="2705700" y="0"/>
            <a:ext cx="388125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302" name="Shape 302"/>
        <p:cNvGrpSpPr/>
        <p:nvPr/>
      </p:nvGrpSpPr>
      <p:grpSpPr>
        <a:xfrm>
          <a:off x="0" y="0"/>
          <a:ext cx="0" cy="0"/>
          <a:chOff x="0" y="0"/>
          <a:chExt cx="0" cy="0"/>
        </a:xfrm>
      </p:grpSpPr>
      <p:sp>
        <p:nvSpPr>
          <p:cNvPr id="303" name="Google Shape;303;p32"/>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 Flow</a:t>
            </a:r>
            <a:endParaRPr/>
          </a:p>
        </p:txBody>
      </p:sp>
      <p:grpSp>
        <p:nvGrpSpPr>
          <p:cNvPr id="304" name="Google Shape;304;p32"/>
          <p:cNvGrpSpPr/>
          <p:nvPr/>
        </p:nvGrpSpPr>
        <p:grpSpPr>
          <a:xfrm>
            <a:off x="301521" y="869243"/>
            <a:ext cx="457190" cy="457120"/>
            <a:chOff x="1923675" y="1633650"/>
            <a:chExt cx="436000" cy="435975"/>
          </a:xfrm>
        </p:grpSpPr>
        <p:sp>
          <p:nvSpPr>
            <p:cNvPr id="305" name="Google Shape;305;p3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3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32"/>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GitFlow s'appuie essentiellement sur tous les types de branches évoqués précédemment, l'essentiel du flux de travail de développement étant centré sur la branche de développement à longue durée de vie en tant que branche d'intégration partagée par tous les développeurs.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107"/>
        </a:solidFill>
      </p:bgPr>
    </p:bg>
    <p:spTree>
      <p:nvGrpSpPr>
        <p:cNvPr id="88" name="Shape 88"/>
        <p:cNvGrpSpPr/>
        <p:nvPr/>
      </p:nvGrpSpPr>
      <p:grpSpPr>
        <a:xfrm>
          <a:off x="0" y="0"/>
          <a:ext cx="0" cy="0"/>
          <a:chOff x="0" y="0"/>
          <a:chExt cx="0" cy="0"/>
        </a:xfrm>
      </p:grpSpPr>
      <p:sp>
        <p:nvSpPr>
          <p:cNvPr id="89" name="Google Shape;89;p15"/>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FFC107"/>
                </a:solidFill>
              </a:rPr>
              <a:t>1.</a:t>
            </a:r>
            <a:endParaRPr sz="7200">
              <a:solidFill>
                <a:srgbClr val="FFC107"/>
              </a:solidFill>
            </a:endParaRPr>
          </a:p>
          <a:p>
            <a:pPr indent="0" lvl="0" marL="0" rtl="0" algn="l">
              <a:spcBef>
                <a:spcPts val="0"/>
              </a:spcBef>
              <a:spcAft>
                <a:spcPts val="0"/>
              </a:spcAft>
              <a:buNone/>
            </a:pPr>
            <a:r>
              <a:rPr lang="en"/>
              <a:t>INTRODUCTION</a:t>
            </a:r>
            <a:endParaRPr/>
          </a:p>
        </p:txBody>
      </p:sp>
      <p:sp>
        <p:nvSpPr>
          <p:cNvPr id="90" name="Google Shape;90;p15"/>
          <p:cNvSpPr txBox="1"/>
          <p:nvPr>
            <p:ph idx="1" type="subTitle"/>
          </p:nvPr>
        </p:nvSpPr>
        <p:spPr>
          <a:xfrm>
            <a:off x="6724950" y="3265700"/>
            <a:ext cx="1906200" cy="103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Presentations etc..</a:t>
            </a:r>
            <a:endParaRPr/>
          </a:p>
        </p:txBody>
      </p:sp>
      <p:sp>
        <p:nvSpPr>
          <p:cNvPr id="91" name="Google Shape;91;p15"/>
          <p:cNvSpPr txBox="1"/>
          <p:nvPr>
            <p:ph idx="4294967295"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316" name="Shape 316"/>
        <p:cNvGrpSpPr/>
        <p:nvPr/>
      </p:nvGrpSpPr>
      <p:grpSpPr>
        <a:xfrm>
          <a:off x="0" y="0"/>
          <a:ext cx="0" cy="0"/>
          <a:chOff x="0" y="0"/>
          <a:chExt cx="0" cy="0"/>
        </a:xfrm>
      </p:grpSpPr>
      <p:sp>
        <p:nvSpPr>
          <p:cNvPr id="317" name="Google Shape;317;p33"/>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 Flow</a:t>
            </a:r>
            <a:endParaRPr/>
          </a:p>
        </p:txBody>
      </p:sp>
      <p:grpSp>
        <p:nvGrpSpPr>
          <p:cNvPr id="318" name="Google Shape;318;p33"/>
          <p:cNvGrpSpPr/>
          <p:nvPr/>
        </p:nvGrpSpPr>
        <p:grpSpPr>
          <a:xfrm>
            <a:off x="301521" y="869243"/>
            <a:ext cx="457190" cy="457120"/>
            <a:chOff x="1923675" y="1633650"/>
            <a:chExt cx="436000" cy="435975"/>
          </a:xfrm>
        </p:grpSpPr>
        <p:sp>
          <p:nvSpPr>
            <p:cNvPr id="319" name="Google Shape;319;p3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3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33"/>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La branche Trunk</a:t>
            </a:r>
            <a:r>
              <a:rPr lang="en"/>
              <a:t>, dans ce cas, reflète essentiellement un historique de toutes les modifications qui ont été mises en production.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330" name="Shape 330"/>
        <p:cNvGrpSpPr/>
        <p:nvPr/>
      </p:nvGrpSpPr>
      <p:grpSpPr>
        <a:xfrm>
          <a:off x="0" y="0"/>
          <a:ext cx="0" cy="0"/>
          <a:chOff x="0" y="0"/>
          <a:chExt cx="0" cy="0"/>
        </a:xfrm>
      </p:grpSpPr>
      <p:sp>
        <p:nvSpPr>
          <p:cNvPr id="331" name="Google Shape;331;p34"/>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 Flow: Avantages</a:t>
            </a:r>
            <a:endParaRPr/>
          </a:p>
        </p:txBody>
      </p:sp>
      <p:grpSp>
        <p:nvGrpSpPr>
          <p:cNvPr id="332" name="Google Shape;332;p34"/>
          <p:cNvGrpSpPr/>
          <p:nvPr/>
        </p:nvGrpSpPr>
        <p:grpSpPr>
          <a:xfrm>
            <a:off x="301521" y="869243"/>
            <a:ext cx="457190" cy="457120"/>
            <a:chOff x="1923675" y="1633650"/>
            <a:chExt cx="436000" cy="435975"/>
          </a:xfrm>
        </p:grpSpPr>
        <p:sp>
          <p:nvSpPr>
            <p:cNvPr id="333" name="Google Shape;333;p3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3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0" name="Google Shape;340;p34"/>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GitFlow a permis aux développeurs novices de Git d'apprendre et d'appliquer très facilement son modèle de branchement pour devenir rapidement productifs. En ce sens, GitFlow a été un grand pas en avant.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344" name="Shape 344"/>
        <p:cNvGrpSpPr/>
        <p:nvPr/>
      </p:nvGrpSpPr>
      <p:grpSpPr>
        <a:xfrm>
          <a:off x="0" y="0"/>
          <a:ext cx="0" cy="0"/>
          <a:chOff x="0" y="0"/>
          <a:chExt cx="0" cy="0"/>
        </a:xfrm>
      </p:grpSpPr>
      <p:sp>
        <p:nvSpPr>
          <p:cNvPr id="345" name="Google Shape;345;p35"/>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 Flow: Désavantages</a:t>
            </a:r>
            <a:endParaRPr/>
          </a:p>
        </p:txBody>
      </p:sp>
      <p:grpSp>
        <p:nvGrpSpPr>
          <p:cNvPr id="346" name="Google Shape;346;p35"/>
          <p:cNvGrpSpPr/>
          <p:nvPr/>
        </p:nvGrpSpPr>
        <p:grpSpPr>
          <a:xfrm>
            <a:off x="301521" y="869243"/>
            <a:ext cx="457190" cy="457120"/>
            <a:chOff x="1923675" y="1633650"/>
            <a:chExt cx="436000" cy="435975"/>
          </a:xfrm>
        </p:grpSpPr>
        <p:sp>
          <p:nvSpPr>
            <p:cNvPr id="347" name="Google Shape;347;p3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3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35"/>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Malheureusement, avec l'évolution du secteur, certains des défauts sous-jacents de GitFlow ont été exposés. Le simple volume de branches, en particulier les branches à longue durée de vie, est un gros casse-tête de maintenance pour une équipe.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358" name="Shape 358"/>
        <p:cNvGrpSpPr/>
        <p:nvPr/>
      </p:nvGrpSpPr>
      <p:grpSpPr>
        <a:xfrm>
          <a:off x="0" y="0"/>
          <a:ext cx="0" cy="0"/>
          <a:chOff x="0" y="0"/>
          <a:chExt cx="0" cy="0"/>
        </a:xfrm>
      </p:grpSpPr>
      <p:sp>
        <p:nvSpPr>
          <p:cNvPr id="359" name="Google Shape;359;p36"/>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 Flow: Résumé</a:t>
            </a:r>
            <a:endParaRPr/>
          </a:p>
        </p:txBody>
      </p:sp>
      <p:grpSp>
        <p:nvGrpSpPr>
          <p:cNvPr id="360" name="Google Shape;360;p36"/>
          <p:cNvGrpSpPr/>
          <p:nvPr/>
        </p:nvGrpSpPr>
        <p:grpSpPr>
          <a:xfrm>
            <a:off x="301521" y="869243"/>
            <a:ext cx="457190" cy="457120"/>
            <a:chOff x="1923675" y="1633650"/>
            <a:chExt cx="436000" cy="435975"/>
          </a:xfrm>
        </p:grpSpPr>
        <p:sp>
          <p:nvSpPr>
            <p:cNvPr id="361" name="Google Shape;361;p3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3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8" name="Google Shape;368;p36"/>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Historiquement structurant pour l’industrie</a:t>
            </a:r>
            <a:endParaRPr/>
          </a:p>
          <a:p>
            <a:pPr indent="-355600" lvl="0" marL="457200" rtl="0" algn="l">
              <a:spcBef>
                <a:spcPts val="0"/>
              </a:spcBef>
              <a:spcAft>
                <a:spcPts val="0"/>
              </a:spcAft>
              <a:buSzPts val="2000"/>
              <a:buChar char="-"/>
            </a:pPr>
            <a:r>
              <a:rPr lang="en"/>
              <a:t>Compliqué à maintenir</a:t>
            </a:r>
            <a:endParaRPr/>
          </a:p>
          <a:p>
            <a:pPr indent="-355600" lvl="0" marL="457200" rtl="0" algn="l">
              <a:spcBef>
                <a:spcPts val="0"/>
              </a:spcBef>
              <a:spcAft>
                <a:spcPts val="0"/>
              </a:spcAft>
              <a:buSzPts val="2000"/>
              <a:buChar char="-"/>
            </a:pPr>
            <a:r>
              <a:rPr lang="en"/>
              <a:t>Gros volume de branches à longue durée de vie</a:t>
            </a:r>
            <a:endParaRPr/>
          </a:p>
          <a:p>
            <a:pPr indent="-355600" lvl="0" marL="457200" rtl="0" algn="l">
              <a:spcBef>
                <a:spcPts val="0"/>
              </a:spcBef>
              <a:spcAft>
                <a:spcPts val="0"/>
              </a:spcAft>
              <a:buSzPts val="2000"/>
              <a:buChar char="-"/>
            </a:pPr>
            <a:r>
              <a:rPr lang="en"/>
              <a:t>Nombreux problèmes de merging</a:t>
            </a:r>
            <a:endParaRPr/>
          </a:p>
          <a:p>
            <a:pPr indent="-355600" lvl="0" marL="457200" rtl="0" algn="l">
              <a:spcBef>
                <a:spcPts val="0"/>
              </a:spcBef>
              <a:spcAft>
                <a:spcPts val="0"/>
              </a:spcAft>
              <a:buSzPts val="2000"/>
              <a:buChar char="-"/>
            </a:pPr>
            <a:r>
              <a:rPr lang="en"/>
              <a:t>Même son créateur, </a:t>
            </a:r>
            <a:r>
              <a:rPr lang="en"/>
              <a:t>Vincent Driessen</a:t>
            </a:r>
            <a:r>
              <a:rPr lang="en"/>
              <a:t>, a annoncé que le Github Flow était probablement plus adapté à l’industrie de nos jours, par rapport à Git Flow.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372" name="Shape 372"/>
        <p:cNvGrpSpPr/>
        <p:nvPr/>
      </p:nvGrpSpPr>
      <p:grpSpPr>
        <a:xfrm>
          <a:off x="0" y="0"/>
          <a:ext cx="0" cy="0"/>
          <a:chOff x="0" y="0"/>
          <a:chExt cx="0" cy="0"/>
        </a:xfrm>
      </p:grpSpPr>
      <p:sp>
        <p:nvSpPr>
          <p:cNvPr id="373" name="Google Shape;373;p37"/>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GitHub Flow</a:t>
            </a:r>
            <a:endParaRPr/>
          </a:p>
        </p:txBody>
      </p:sp>
      <p:grpSp>
        <p:nvGrpSpPr>
          <p:cNvPr id="374" name="Google Shape;374;p37"/>
          <p:cNvGrpSpPr/>
          <p:nvPr/>
        </p:nvGrpSpPr>
        <p:grpSpPr>
          <a:xfrm>
            <a:off x="301521" y="869243"/>
            <a:ext cx="457190" cy="457120"/>
            <a:chOff x="1923675" y="1633650"/>
            <a:chExt cx="436000" cy="435975"/>
          </a:xfrm>
        </p:grpSpPr>
        <p:sp>
          <p:nvSpPr>
            <p:cNvPr id="375" name="Google Shape;375;p3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3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2" name="Google Shape;382;p37"/>
          <p:cNvPicPr preferRelativeResize="0"/>
          <p:nvPr/>
        </p:nvPicPr>
        <p:blipFill>
          <a:blip r:embed="rId3">
            <a:alphaModFix/>
          </a:blip>
          <a:stretch>
            <a:fillRect/>
          </a:stretch>
        </p:blipFill>
        <p:spPr>
          <a:xfrm>
            <a:off x="2512075" y="209475"/>
            <a:ext cx="4899200" cy="4781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386" name="Shape 386"/>
        <p:cNvGrpSpPr/>
        <p:nvPr/>
      </p:nvGrpSpPr>
      <p:grpSpPr>
        <a:xfrm>
          <a:off x="0" y="0"/>
          <a:ext cx="0" cy="0"/>
          <a:chOff x="0" y="0"/>
          <a:chExt cx="0" cy="0"/>
        </a:xfrm>
      </p:grpSpPr>
      <p:sp>
        <p:nvSpPr>
          <p:cNvPr id="387" name="Google Shape;387;p38"/>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GitHub Flow</a:t>
            </a:r>
            <a:endParaRPr/>
          </a:p>
        </p:txBody>
      </p:sp>
      <p:grpSp>
        <p:nvGrpSpPr>
          <p:cNvPr id="388" name="Google Shape;388;p38"/>
          <p:cNvGrpSpPr/>
          <p:nvPr/>
        </p:nvGrpSpPr>
        <p:grpSpPr>
          <a:xfrm>
            <a:off x="301521" y="869243"/>
            <a:ext cx="457190" cy="457120"/>
            <a:chOff x="1923675" y="1633650"/>
            <a:chExt cx="436000" cy="435975"/>
          </a:xfrm>
        </p:grpSpPr>
        <p:sp>
          <p:nvSpPr>
            <p:cNvPr id="389" name="Google Shape;389;p3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3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6" name="Google Shape;396;p38"/>
          <p:cNvSpPr txBox="1"/>
          <p:nvPr>
            <p:ph idx="1" type="body"/>
          </p:nvPr>
        </p:nvSpPr>
        <p:spPr>
          <a:xfrm>
            <a:off x="838250" y="1504950"/>
            <a:ext cx="6158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GitHub Flow a été popularisé par GitHub comme une alternative plus simple à GitFlow.</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400" name="Shape 400"/>
        <p:cNvGrpSpPr/>
        <p:nvPr/>
      </p:nvGrpSpPr>
      <p:grpSpPr>
        <a:xfrm>
          <a:off x="0" y="0"/>
          <a:ext cx="0" cy="0"/>
          <a:chOff x="0" y="0"/>
          <a:chExt cx="0" cy="0"/>
        </a:xfrm>
      </p:grpSpPr>
      <p:sp>
        <p:nvSpPr>
          <p:cNvPr id="401" name="Google Shape;401;p39"/>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GitHub Flow: Fonctionnement</a:t>
            </a:r>
            <a:endParaRPr/>
          </a:p>
        </p:txBody>
      </p:sp>
      <p:grpSp>
        <p:nvGrpSpPr>
          <p:cNvPr id="402" name="Google Shape;402;p39"/>
          <p:cNvGrpSpPr/>
          <p:nvPr/>
        </p:nvGrpSpPr>
        <p:grpSpPr>
          <a:xfrm>
            <a:off x="301521" y="869243"/>
            <a:ext cx="457190" cy="457120"/>
            <a:chOff x="1923675" y="1633650"/>
            <a:chExt cx="436000" cy="435975"/>
          </a:xfrm>
        </p:grpSpPr>
        <p:sp>
          <p:nvSpPr>
            <p:cNvPr id="403" name="Google Shape;403;p3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3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0" name="Google Shape;410;p39"/>
          <p:cNvSpPr txBox="1"/>
          <p:nvPr>
            <p:ph idx="1" type="body"/>
          </p:nvPr>
        </p:nvSpPr>
        <p:spPr>
          <a:xfrm>
            <a:off x="838250" y="1504950"/>
            <a:ext cx="61581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Trunk est toujours libérable, et en fait, les releases sont généralement faites directement à partir de celui-ci.</a:t>
            </a:r>
            <a:endParaRPr/>
          </a:p>
          <a:p>
            <a:pPr indent="-355600" lvl="0" marL="457200" rtl="0" algn="l">
              <a:spcBef>
                <a:spcPts val="0"/>
              </a:spcBef>
              <a:spcAft>
                <a:spcPts val="0"/>
              </a:spcAft>
              <a:buSzPts val="2000"/>
              <a:buChar char="-"/>
            </a:pPr>
            <a:r>
              <a:rPr lang="en"/>
              <a:t>Chaque développeur crée une nouvelle branche, la branche de fonctionnalité, pour ses changements à partir de la branche Trunk.</a:t>
            </a:r>
            <a:endParaRPr/>
          </a:p>
          <a:p>
            <a:pPr indent="0" lvl="0" marL="0" rtl="0" algn="l">
              <a:spcBef>
                <a:spcPts val="6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414" name="Shape 414"/>
        <p:cNvGrpSpPr/>
        <p:nvPr/>
      </p:nvGrpSpPr>
      <p:grpSpPr>
        <a:xfrm>
          <a:off x="0" y="0"/>
          <a:ext cx="0" cy="0"/>
          <a:chOff x="0" y="0"/>
          <a:chExt cx="0" cy="0"/>
        </a:xfrm>
      </p:grpSpPr>
      <p:sp>
        <p:nvSpPr>
          <p:cNvPr id="415" name="Google Shape;415;p40"/>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GitHub Flow: Fonctionnement</a:t>
            </a:r>
            <a:endParaRPr/>
          </a:p>
        </p:txBody>
      </p:sp>
      <p:grpSp>
        <p:nvGrpSpPr>
          <p:cNvPr id="416" name="Google Shape;416;p40"/>
          <p:cNvGrpSpPr/>
          <p:nvPr/>
        </p:nvGrpSpPr>
        <p:grpSpPr>
          <a:xfrm>
            <a:off x="301521" y="869243"/>
            <a:ext cx="457190" cy="457120"/>
            <a:chOff x="1923675" y="1633650"/>
            <a:chExt cx="436000" cy="435975"/>
          </a:xfrm>
        </p:grpSpPr>
        <p:sp>
          <p:nvSpPr>
            <p:cNvPr id="417" name="Google Shape;417;p4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4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4" name="Google Shape;424;p40"/>
          <p:cNvSpPr txBox="1"/>
          <p:nvPr>
            <p:ph idx="1" type="body"/>
          </p:nvPr>
        </p:nvSpPr>
        <p:spPr>
          <a:xfrm>
            <a:off x="838250" y="1504950"/>
            <a:ext cx="61581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Les feature branches peuvent être déployées dans un environnement de test pour vérification ou poussées directement dans le tronc et déployées dans un environnement de non-production à partir de là.</a:t>
            </a:r>
            <a:endParaRPr/>
          </a:p>
          <a:p>
            <a:pPr indent="-355600" lvl="0" marL="457200" rtl="0" algn="l">
              <a:spcBef>
                <a:spcPts val="0"/>
              </a:spcBef>
              <a:spcAft>
                <a:spcPts val="0"/>
              </a:spcAft>
              <a:buSzPts val="2000"/>
              <a:buChar char="-"/>
            </a:pPr>
            <a:r>
              <a:rPr lang="en"/>
              <a:t>Une branche release de courte durée peut être utilisée à partir du tronc pour préparer et lancer une mise en production.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428" name="Shape 428"/>
        <p:cNvGrpSpPr/>
        <p:nvPr/>
      </p:nvGrpSpPr>
      <p:grpSpPr>
        <a:xfrm>
          <a:off x="0" y="0"/>
          <a:ext cx="0" cy="0"/>
          <a:chOff x="0" y="0"/>
          <a:chExt cx="0" cy="0"/>
        </a:xfrm>
      </p:grpSpPr>
      <p:sp>
        <p:nvSpPr>
          <p:cNvPr id="429" name="Google Shape;429;p41"/>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GitHub Flow: Avantages</a:t>
            </a:r>
            <a:endParaRPr/>
          </a:p>
        </p:txBody>
      </p:sp>
      <p:grpSp>
        <p:nvGrpSpPr>
          <p:cNvPr id="430" name="Google Shape;430;p41"/>
          <p:cNvGrpSpPr/>
          <p:nvPr/>
        </p:nvGrpSpPr>
        <p:grpSpPr>
          <a:xfrm>
            <a:off x="301521" y="869243"/>
            <a:ext cx="457190" cy="457120"/>
            <a:chOff x="1923675" y="1633650"/>
            <a:chExt cx="436000" cy="435975"/>
          </a:xfrm>
        </p:grpSpPr>
        <p:sp>
          <p:nvSpPr>
            <p:cNvPr id="431" name="Google Shape;431;p4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4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8" name="Google Shape;438;p41"/>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Comme GitHub Flow traite chaque modification comme une feature branch, il est beaucoup moins compliqué que GitFlow. La seule branche à longue durée de vie est Trunk, la maintenance des branches est donc beaucoup moins lourde.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442" name="Shape 442"/>
        <p:cNvGrpSpPr/>
        <p:nvPr/>
      </p:nvGrpSpPr>
      <p:grpSpPr>
        <a:xfrm>
          <a:off x="0" y="0"/>
          <a:ext cx="0" cy="0"/>
          <a:chOff x="0" y="0"/>
          <a:chExt cx="0" cy="0"/>
        </a:xfrm>
      </p:grpSpPr>
      <p:sp>
        <p:nvSpPr>
          <p:cNvPr id="443" name="Google Shape;443;p42"/>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GitHub </a:t>
            </a:r>
            <a:r>
              <a:rPr lang="en"/>
              <a:t>Flow: Désavantages</a:t>
            </a:r>
            <a:endParaRPr/>
          </a:p>
        </p:txBody>
      </p:sp>
      <p:grpSp>
        <p:nvGrpSpPr>
          <p:cNvPr id="444" name="Google Shape;444;p42"/>
          <p:cNvGrpSpPr/>
          <p:nvPr/>
        </p:nvGrpSpPr>
        <p:grpSpPr>
          <a:xfrm>
            <a:off x="301521" y="869243"/>
            <a:ext cx="457190" cy="457120"/>
            <a:chOff x="1923675" y="1633650"/>
            <a:chExt cx="436000" cy="435975"/>
          </a:xfrm>
        </p:grpSpPr>
        <p:sp>
          <p:nvSpPr>
            <p:cNvPr id="445" name="Google Shape;445;p4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4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2" name="Google Shape;452;p42"/>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Cependant, une équipe </a:t>
            </a:r>
            <a:r>
              <a:rPr lang="en"/>
              <a:t>indisciplinée </a:t>
            </a:r>
            <a:r>
              <a:rPr lang="en"/>
              <a:t>qui laisse des feature branches ouvertes pendant plusieurs jours peut toujours rencontrer des problèmes de merge, et  leurs impacts se sentira directement sur Trunk. Une mauvaise fusion sur Trunk peut la laisser dans un état non-déployable, ce qui est à absolument éviter.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95" name="Shape 95"/>
        <p:cNvGrpSpPr/>
        <p:nvPr/>
      </p:nvGrpSpPr>
      <p:grpSpPr>
        <a:xfrm>
          <a:off x="0" y="0"/>
          <a:ext cx="0" cy="0"/>
          <a:chOff x="0" y="0"/>
          <a:chExt cx="0" cy="0"/>
        </a:xfrm>
      </p:grpSpPr>
      <p:sp>
        <p:nvSpPr>
          <p:cNvPr id="96" name="Google Shape;96;p16"/>
          <p:cNvSpPr txBox="1"/>
          <p:nvPr>
            <p:ph type="title"/>
          </p:nvPr>
        </p:nvSpPr>
        <p:spPr>
          <a:xfrm>
            <a:off x="841000" y="6653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I</a:t>
            </a:r>
            <a:r>
              <a:rPr lang="en"/>
              <a:t>NTRODUCTION:</a:t>
            </a:r>
            <a:endParaRPr/>
          </a:p>
          <a:p>
            <a:pPr indent="0" lvl="0" marL="0" rtl="0" algn="l">
              <a:spcBef>
                <a:spcPts val="0"/>
              </a:spcBef>
              <a:spcAft>
                <a:spcPts val="0"/>
              </a:spcAft>
              <a:buNone/>
            </a:pPr>
            <a:r>
              <a:rPr lang="en"/>
              <a:t>STRUCTURE DU COURS</a:t>
            </a:r>
            <a:endParaRPr/>
          </a:p>
        </p:txBody>
      </p:sp>
      <p:sp>
        <p:nvSpPr>
          <p:cNvPr id="97" name="Google Shape;97;p16"/>
          <p:cNvSpPr txBox="1"/>
          <p:nvPr/>
        </p:nvSpPr>
        <p:spPr>
          <a:xfrm>
            <a:off x="841000" y="1074800"/>
            <a:ext cx="5906700" cy="2787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300">
                <a:solidFill>
                  <a:schemeClr val="dk1"/>
                </a:solidFill>
                <a:latin typeface="Karla"/>
                <a:ea typeface="Karla"/>
                <a:cs typeface="Karla"/>
                <a:sym typeface="Karla"/>
              </a:rPr>
              <a:t>Programme : Vendredi (Preview)</a:t>
            </a:r>
            <a:endParaRPr sz="1300">
              <a:solidFill>
                <a:srgbClr val="666666"/>
              </a:solidFill>
              <a:latin typeface="Karla"/>
              <a:ea typeface="Karla"/>
              <a:cs typeface="Karla"/>
              <a:sym typeface="Karla"/>
            </a:endParaRPr>
          </a:p>
          <a:p>
            <a:pPr indent="-298450" lvl="1" marL="914400" rtl="0" algn="l">
              <a:spcBef>
                <a:spcPts val="600"/>
              </a:spcBef>
              <a:spcAft>
                <a:spcPts val="0"/>
              </a:spcAft>
              <a:buClr>
                <a:srgbClr val="666666"/>
              </a:buClr>
              <a:buSzPts val="1100"/>
              <a:buFont typeface="Karla"/>
              <a:buChar char="-"/>
            </a:pPr>
            <a:r>
              <a:rPr lang="en" sz="1100">
                <a:solidFill>
                  <a:srgbClr val="666666"/>
                </a:solidFill>
                <a:latin typeface="Karla"/>
                <a:ea typeface="Karla"/>
                <a:cs typeface="Karla"/>
                <a:sym typeface="Karla"/>
              </a:rPr>
              <a:t>Matin:</a:t>
            </a:r>
            <a:endParaRPr sz="1100">
              <a:solidFill>
                <a:srgbClr val="666666"/>
              </a:solidFill>
              <a:latin typeface="Karla"/>
              <a:ea typeface="Karla"/>
              <a:cs typeface="Karla"/>
              <a:sym typeface="Karla"/>
            </a:endParaRPr>
          </a:p>
          <a:p>
            <a:pPr indent="-298450" lvl="2" marL="1371600" rtl="0" algn="l">
              <a:spcBef>
                <a:spcPts val="0"/>
              </a:spcBef>
              <a:spcAft>
                <a:spcPts val="0"/>
              </a:spcAft>
              <a:buClr>
                <a:srgbClr val="666666"/>
              </a:buClr>
              <a:buSzPts val="1100"/>
              <a:buFont typeface="Karla"/>
              <a:buChar char="-"/>
            </a:pPr>
            <a:r>
              <a:rPr lang="en" sz="1100">
                <a:solidFill>
                  <a:schemeClr val="dk1"/>
                </a:solidFill>
                <a:latin typeface="Karla"/>
                <a:ea typeface="Karla"/>
                <a:cs typeface="Karla"/>
                <a:sym typeface="Karla"/>
              </a:rPr>
              <a:t>Git types</a:t>
            </a:r>
            <a:endParaRPr sz="1100">
              <a:solidFill>
                <a:srgbClr val="666666"/>
              </a:solidFill>
              <a:latin typeface="Karla"/>
              <a:ea typeface="Karla"/>
              <a:cs typeface="Karla"/>
              <a:sym typeface="Karla"/>
            </a:endParaRPr>
          </a:p>
          <a:p>
            <a:pPr indent="-298450" lvl="2" marL="1371600" rtl="0" algn="l">
              <a:spcBef>
                <a:spcPts val="0"/>
              </a:spcBef>
              <a:spcAft>
                <a:spcPts val="0"/>
              </a:spcAft>
              <a:buClr>
                <a:srgbClr val="666666"/>
              </a:buClr>
              <a:buSzPts val="1100"/>
              <a:buFont typeface="Karla"/>
              <a:buChar char="-"/>
            </a:pPr>
            <a:r>
              <a:rPr lang="en" sz="1100">
                <a:solidFill>
                  <a:srgbClr val="666666"/>
                </a:solidFill>
                <a:latin typeface="Karla"/>
                <a:ea typeface="Karla"/>
                <a:cs typeface="Karla"/>
                <a:sym typeface="Karla"/>
              </a:rPr>
              <a:t>Git branching patterns</a:t>
            </a:r>
            <a:endParaRPr sz="1100">
              <a:solidFill>
                <a:schemeClr val="dk1"/>
              </a:solidFill>
              <a:latin typeface="Karla"/>
              <a:ea typeface="Karla"/>
              <a:cs typeface="Karla"/>
              <a:sym typeface="Karla"/>
            </a:endParaRPr>
          </a:p>
          <a:p>
            <a:pPr indent="-298450" lvl="2" marL="1371600" rtl="0" algn="l">
              <a:spcBef>
                <a:spcPts val="0"/>
              </a:spcBef>
              <a:spcAft>
                <a:spcPts val="0"/>
              </a:spcAft>
              <a:buClr>
                <a:schemeClr val="dk1"/>
              </a:buClr>
              <a:buSzPts val="1100"/>
              <a:buFont typeface="Karla"/>
              <a:buChar char="-"/>
            </a:pPr>
            <a:r>
              <a:rPr lang="en" sz="1100">
                <a:solidFill>
                  <a:schemeClr val="dk1"/>
                </a:solidFill>
                <a:latin typeface="Karla"/>
                <a:ea typeface="Karla"/>
                <a:cs typeface="Karla"/>
                <a:sym typeface="Karla"/>
              </a:rPr>
              <a:t>Deployment Strategy: Patterns</a:t>
            </a:r>
            <a:endParaRPr sz="1100">
              <a:solidFill>
                <a:schemeClr val="dk1"/>
              </a:solidFill>
              <a:latin typeface="Karla"/>
              <a:ea typeface="Karla"/>
              <a:cs typeface="Karla"/>
              <a:sym typeface="Karla"/>
            </a:endParaRPr>
          </a:p>
          <a:p>
            <a:pPr indent="-298450" lvl="2" marL="1371600" rtl="0" algn="l">
              <a:spcBef>
                <a:spcPts val="0"/>
              </a:spcBef>
              <a:spcAft>
                <a:spcPts val="0"/>
              </a:spcAft>
              <a:buClr>
                <a:srgbClr val="666666"/>
              </a:buClr>
              <a:buSzPts val="1100"/>
              <a:buFont typeface="Karla"/>
              <a:buChar char="-"/>
            </a:pPr>
            <a:r>
              <a:rPr lang="en" sz="1100">
                <a:solidFill>
                  <a:schemeClr val="dk1"/>
                </a:solidFill>
                <a:latin typeface="Karla"/>
                <a:ea typeface="Karla"/>
                <a:cs typeface="Karla"/>
                <a:sym typeface="Karla"/>
              </a:rPr>
              <a:t>12 Factor App</a:t>
            </a:r>
            <a:endParaRPr sz="1100">
              <a:solidFill>
                <a:schemeClr val="dk1"/>
              </a:solidFill>
              <a:latin typeface="Karla"/>
              <a:ea typeface="Karla"/>
              <a:cs typeface="Karla"/>
              <a:sym typeface="Karla"/>
            </a:endParaRPr>
          </a:p>
          <a:p>
            <a:pPr indent="-298450" lvl="2" marL="1371600" rtl="0" algn="l">
              <a:spcBef>
                <a:spcPts val="0"/>
              </a:spcBef>
              <a:spcAft>
                <a:spcPts val="0"/>
              </a:spcAft>
              <a:buClr>
                <a:srgbClr val="666666"/>
              </a:buClr>
              <a:buSzPts val="1100"/>
              <a:buFont typeface="Karla"/>
              <a:buChar char="-"/>
            </a:pPr>
            <a:r>
              <a:rPr lang="en" sz="1100">
                <a:solidFill>
                  <a:srgbClr val="666666"/>
                </a:solidFill>
                <a:latin typeface="Karla"/>
                <a:ea typeface="Karla"/>
                <a:cs typeface="Karla"/>
                <a:sym typeface="Karla"/>
              </a:rPr>
              <a:t>Théorie et focus sur Github Actions</a:t>
            </a:r>
            <a:endParaRPr sz="1100">
              <a:solidFill>
                <a:srgbClr val="666666"/>
              </a:solidFill>
              <a:latin typeface="Karla"/>
              <a:ea typeface="Karla"/>
              <a:cs typeface="Karla"/>
              <a:sym typeface="Karla"/>
            </a:endParaRPr>
          </a:p>
          <a:p>
            <a:pPr indent="-298450" lvl="1" marL="914400" rtl="0" algn="l">
              <a:spcBef>
                <a:spcPts val="0"/>
              </a:spcBef>
              <a:spcAft>
                <a:spcPts val="0"/>
              </a:spcAft>
              <a:buClr>
                <a:srgbClr val="666666"/>
              </a:buClr>
              <a:buSzPts val="1100"/>
              <a:buFont typeface="Karla"/>
              <a:buChar char="-"/>
            </a:pPr>
            <a:r>
              <a:rPr lang="en" sz="1100">
                <a:solidFill>
                  <a:srgbClr val="666666"/>
                </a:solidFill>
                <a:latin typeface="Karla"/>
                <a:ea typeface="Karla"/>
                <a:cs typeface="Karla"/>
                <a:sym typeface="Karla"/>
              </a:rPr>
              <a:t>Après-Midi:</a:t>
            </a:r>
            <a:endParaRPr sz="1100">
              <a:solidFill>
                <a:srgbClr val="666666"/>
              </a:solidFill>
              <a:latin typeface="Karla"/>
              <a:ea typeface="Karla"/>
              <a:cs typeface="Karla"/>
              <a:sym typeface="Karla"/>
            </a:endParaRPr>
          </a:p>
          <a:p>
            <a:pPr indent="-298450" lvl="2" marL="1371600" rtl="0" algn="l">
              <a:spcBef>
                <a:spcPts val="0"/>
              </a:spcBef>
              <a:spcAft>
                <a:spcPts val="0"/>
              </a:spcAft>
              <a:buClr>
                <a:srgbClr val="666666"/>
              </a:buClr>
              <a:buSzPts val="1100"/>
              <a:buFont typeface="Karla"/>
              <a:buChar char="-"/>
            </a:pPr>
            <a:r>
              <a:rPr lang="en" sz="1100">
                <a:solidFill>
                  <a:srgbClr val="666666"/>
                </a:solidFill>
                <a:latin typeface="Karla"/>
                <a:ea typeface="Karla"/>
                <a:cs typeface="Karla"/>
                <a:sym typeface="Karla"/>
              </a:rPr>
              <a:t>Début du TP noté</a:t>
            </a:r>
            <a:endParaRPr sz="1100">
              <a:solidFill>
                <a:srgbClr val="666666"/>
              </a:solidFill>
              <a:latin typeface="Karla"/>
              <a:ea typeface="Karla"/>
              <a:cs typeface="Karla"/>
              <a:sym typeface="Karla"/>
            </a:endParaRPr>
          </a:p>
        </p:txBody>
      </p:sp>
      <p:sp>
        <p:nvSpPr>
          <p:cNvPr id="98" name="Google Shape;98;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1000"/>
                                        <p:tgtEl>
                                          <p:spTgt spid="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animEffect filter="fade" transition="in">
                                      <p:cBhvr>
                                        <p:cTn dur="1000"/>
                                        <p:tgtEl>
                                          <p:spTgt spid="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7" st="7"/>
                                            </p:txEl>
                                          </p:spTgt>
                                        </p:tgtEl>
                                        <p:attrNameLst>
                                          <p:attrName>style.visibility</p:attrName>
                                        </p:attrNameLst>
                                      </p:cBhvr>
                                      <p:to>
                                        <p:strVal val="visible"/>
                                      </p:to>
                                    </p:set>
                                    <p:animEffect filter="fade" transition="in">
                                      <p:cBhvr>
                                        <p:cTn dur="1000"/>
                                        <p:tgtEl>
                                          <p:spTgt spid="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8" st="8"/>
                                            </p:txEl>
                                          </p:spTgt>
                                        </p:tgtEl>
                                        <p:attrNameLst>
                                          <p:attrName>style.visibility</p:attrName>
                                        </p:attrNameLst>
                                      </p:cBhvr>
                                      <p:to>
                                        <p:strVal val="visible"/>
                                      </p:to>
                                    </p:set>
                                    <p:animEffect filter="fade" transition="in">
                                      <p:cBhvr>
                                        <p:cTn dur="1000"/>
                                        <p:tgtEl>
                                          <p:spTgt spid="9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456" name="Shape 456"/>
        <p:cNvGrpSpPr/>
        <p:nvPr/>
      </p:nvGrpSpPr>
      <p:grpSpPr>
        <a:xfrm>
          <a:off x="0" y="0"/>
          <a:ext cx="0" cy="0"/>
          <a:chOff x="0" y="0"/>
          <a:chExt cx="0" cy="0"/>
        </a:xfrm>
      </p:grpSpPr>
      <p:sp>
        <p:nvSpPr>
          <p:cNvPr id="457" name="Google Shape;457;p43"/>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GitHub Flow: Résumé</a:t>
            </a:r>
            <a:endParaRPr/>
          </a:p>
        </p:txBody>
      </p:sp>
      <p:grpSp>
        <p:nvGrpSpPr>
          <p:cNvPr id="458" name="Google Shape;458;p43"/>
          <p:cNvGrpSpPr/>
          <p:nvPr/>
        </p:nvGrpSpPr>
        <p:grpSpPr>
          <a:xfrm>
            <a:off x="301521" y="869243"/>
            <a:ext cx="457190" cy="457120"/>
            <a:chOff x="1923675" y="1633650"/>
            <a:chExt cx="436000" cy="435975"/>
          </a:xfrm>
        </p:grpSpPr>
        <p:sp>
          <p:nvSpPr>
            <p:cNvPr id="459" name="Google Shape;459;p4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4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6" name="Google Shape;466;p43"/>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Beaucoup plus simple que Git Flow</a:t>
            </a:r>
            <a:endParaRPr/>
          </a:p>
          <a:p>
            <a:pPr indent="-355600" lvl="0" marL="457200" rtl="0" algn="l">
              <a:spcBef>
                <a:spcPts val="0"/>
              </a:spcBef>
              <a:spcAft>
                <a:spcPts val="0"/>
              </a:spcAft>
              <a:buSzPts val="2000"/>
              <a:buChar char="+"/>
            </a:pPr>
            <a:r>
              <a:rPr lang="en"/>
              <a:t>Simple à maintenir</a:t>
            </a:r>
            <a:endParaRPr/>
          </a:p>
          <a:p>
            <a:pPr indent="-355600" lvl="0" marL="457200" rtl="0" algn="l">
              <a:spcBef>
                <a:spcPts val="0"/>
              </a:spcBef>
              <a:spcAft>
                <a:spcPts val="0"/>
              </a:spcAft>
              <a:buSzPts val="2000"/>
              <a:buChar char="+"/>
            </a:pPr>
            <a:r>
              <a:rPr lang="en"/>
              <a:t>Peu de branches à longue durée de vie</a:t>
            </a:r>
            <a:endParaRPr/>
          </a:p>
          <a:p>
            <a:pPr indent="-355600" lvl="0" marL="457200" rtl="0" algn="l">
              <a:spcBef>
                <a:spcPts val="0"/>
              </a:spcBef>
              <a:spcAft>
                <a:spcPts val="0"/>
              </a:spcAft>
              <a:buSzPts val="2000"/>
              <a:buChar char="+"/>
            </a:pPr>
            <a:r>
              <a:rPr lang="en"/>
              <a:t>Nécessite de merger souvent, des plus petits morceaux de features</a:t>
            </a:r>
            <a:endParaRPr/>
          </a:p>
          <a:p>
            <a:pPr indent="-355600" lvl="0" marL="457200" rtl="0" algn="l">
              <a:spcBef>
                <a:spcPts val="0"/>
              </a:spcBef>
              <a:spcAft>
                <a:spcPts val="0"/>
              </a:spcAft>
              <a:buSzPts val="2000"/>
              <a:buChar char="+"/>
            </a:pPr>
            <a:r>
              <a:rPr lang="en"/>
              <a:t>Pair review très fortement encouragée</a:t>
            </a:r>
            <a:endParaRPr/>
          </a:p>
          <a:p>
            <a:pPr indent="-355600" lvl="0" marL="457200" rtl="0" algn="l">
              <a:spcBef>
                <a:spcPts val="0"/>
              </a:spcBef>
              <a:spcAft>
                <a:spcPts val="0"/>
              </a:spcAft>
              <a:buSzPts val="2000"/>
              <a:buChar char="-"/>
            </a:pPr>
            <a:r>
              <a:rPr lang="en"/>
              <a:t>Nécessite de merger souvent </a:t>
            </a:r>
            <a:endParaRPr/>
          </a:p>
          <a:p>
            <a:pPr indent="-355600" lvl="0" marL="457200" rtl="0" algn="l">
              <a:spcBef>
                <a:spcPts val="0"/>
              </a:spcBef>
              <a:spcAft>
                <a:spcPts val="0"/>
              </a:spcAft>
              <a:buSzPts val="2000"/>
              <a:buChar char="-"/>
            </a:pPr>
            <a:r>
              <a:rPr lang="en"/>
              <a:t>Peu adapté à un projet nécessitant de maintenir plusieurs versions d’un produit.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470" name="Shape 470"/>
        <p:cNvGrpSpPr/>
        <p:nvPr/>
      </p:nvGrpSpPr>
      <p:grpSpPr>
        <a:xfrm>
          <a:off x="0" y="0"/>
          <a:ext cx="0" cy="0"/>
          <a:chOff x="0" y="0"/>
          <a:chExt cx="0" cy="0"/>
        </a:xfrm>
      </p:grpSpPr>
      <p:sp>
        <p:nvSpPr>
          <p:cNvPr id="471" name="Google Shape;471;p44"/>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GitLab Flow</a:t>
            </a:r>
            <a:endParaRPr/>
          </a:p>
        </p:txBody>
      </p:sp>
      <p:grpSp>
        <p:nvGrpSpPr>
          <p:cNvPr id="472" name="Google Shape;472;p44"/>
          <p:cNvGrpSpPr/>
          <p:nvPr/>
        </p:nvGrpSpPr>
        <p:grpSpPr>
          <a:xfrm>
            <a:off x="301521" y="869243"/>
            <a:ext cx="457190" cy="457120"/>
            <a:chOff x="1923675" y="1633650"/>
            <a:chExt cx="436000" cy="435975"/>
          </a:xfrm>
        </p:grpSpPr>
        <p:sp>
          <p:nvSpPr>
            <p:cNvPr id="473" name="Google Shape;473;p4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4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0" name="Google Shape;480;p44"/>
          <p:cNvPicPr preferRelativeResize="0"/>
          <p:nvPr/>
        </p:nvPicPr>
        <p:blipFill>
          <a:blip r:embed="rId3">
            <a:alphaModFix/>
          </a:blip>
          <a:stretch>
            <a:fillRect/>
          </a:stretch>
        </p:blipFill>
        <p:spPr>
          <a:xfrm>
            <a:off x="2512075" y="85550"/>
            <a:ext cx="4445650" cy="4905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484" name="Shape 484"/>
        <p:cNvGrpSpPr/>
        <p:nvPr/>
      </p:nvGrpSpPr>
      <p:grpSpPr>
        <a:xfrm>
          <a:off x="0" y="0"/>
          <a:ext cx="0" cy="0"/>
          <a:chOff x="0" y="0"/>
          <a:chExt cx="0" cy="0"/>
        </a:xfrm>
      </p:grpSpPr>
      <p:sp>
        <p:nvSpPr>
          <p:cNvPr id="485" name="Google Shape;485;p45"/>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GitLab Flow</a:t>
            </a:r>
            <a:endParaRPr/>
          </a:p>
        </p:txBody>
      </p:sp>
      <p:grpSp>
        <p:nvGrpSpPr>
          <p:cNvPr id="486" name="Google Shape;486;p45"/>
          <p:cNvGrpSpPr/>
          <p:nvPr/>
        </p:nvGrpSpPr>
        <p:grpSpPr>
          <a:xfrm>
            <a:off x="301521" y="869243"/>
            <a:ext cx="457190" cy="457120"/>
            <a:chOff x="1923675" y="1633650"/>
            <a:chExt cx="436000" cy="435975"/>
          </a:xfrm>
        </p:grpSpPr>
        <p:sp>
          <p:nvSpPr>
            <p:cNvPr id="487" name="Google Shape;487;p4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 name="Google Shape;493;p4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4" name="Google Shape;494;p45"/>
          <p:cNvSpPr txBox="1"/>
          <p:nvPr>
            <p:ph idx="1" type="body"/>
          </p:nvPr>
        </p:nvSpPr>
        <p:spPr>
          <a:xfrm>
            <a:off x="838250" y="1504950"/>
            <a:ext cx="6158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GitLab Flow a été proposé comme alternative à GitHub Flow, pour parer aux problématiques liées au timing de mise en Production.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498" name="Shape 498"/>
        <p:cNvGrpSpPr/>
        <p:nvPr/>
      </p:nvGrpSpPr>
      <p:grpSpPr>
        <a:xfrm>
          <a:off x="0" y="0"/>
          <a:ext cx="0" cy="0"/>
          <a:chOff x="0" y="0"/>
          <a:chExt cx="0" cy="0"/>
        </a:xfrm>
      </p:grpSpPr>
      <p:sp>
        <p:nvSpPr>
          <p:cNvPr id="499" name="Google Shape;499;p46"/>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GitLab Flow: Fonctionnement</a:t>
            </a:r>
            <a:endParaRPr/>
          </a:p>
        </p:txBody>
      </p:sp>
      <p:grpSp>
        <p:nvGrpSpPr>
          <p:cNvPr id="500" name="Google Shape;500;p46"/>
          <p:cNvGrpSpPr/>
          <p:nvPr/>
        </p:nvGrpSpPr>
        <p:grpSpPr>
          <a:xfrm>
            <a:off x="301521" y="869243"/>
            <a:ext cx="457190" cy="457120"/>
            <a:chOff x="1923675" y="1633650"/>
            <a:chExt cx="436000" cy="435975"/>
          </a:xfrm>
        </p:grpSpPr>
        <p:sp>
          <p:nvSpPr>
            <p:cNvPr id="501" name="Google Shape;501;p4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4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8" name="Google Shape;508;p46"/>
          <p:cNvSpPr txBox="1"/>
          <p:nvPr>
            <p:ph idx="1" type="body"/>
          </p:nvPr>
        </p:nvSpPr>
        <p:spPr>
          <a:xfrm>
            <a:off x="838250" y="1504950"/>
            <a:ext cx="61581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Une branche existe par </a:t>
            </a:r>
            <a:r>
              <a:rPr lang="en"/>
              <a:t>environnement</a:t>
            </a:r>
            <a:r>
              <a:rPr lang="en"/>
              <a:t> où le code se trouve. (Exemple: Staging, Pre-prod, Production, etc..)</a:t>
            </a:r>
            <a:endParaRPr/>
          </a:p>
          <a:p>
            <a:pPr indent="-355600" lvl="0" marL="457200" rtl="0" algn="l">
              <a:spcBef>
                <a:spcPts val="0"/>
              </a:spcBef>
              <a:spcAft>
                <a:spcPts val="0"/>
              </a:spcAft>
              <a:buSzPts val="2000"/>
              <a:buChar char="-"/>
            </a:pPr>
            <a:r>
              <a:rPr lang="en"/>
              <a:t>Une branche de développement est utilisé pour le regrouper les features qui sont </a:t>
            </a:r>
            <a:r>
              <a:rPr lang="en"/>
              <a:t>développées</a:t>
            </a:r>
            <a:r>
              <a:rPr lang="en"/>
              <a:t>, et leur déploiement sur un environement se fait par un merge sur la branche de </a:t>
            </a:r>
            <a:r>
              <a:rPr lang="en"/>
              <a:t>l'environnement</a:t>
            </a:r>
            <a:r>
              <a:rPr lang="en"/>
              <a:t>.</a:t>
            </a:r>
            <a:endParaRPr/>
          </a:p>
          <a:p>
            <a:pPr indent="0" lvl="0" marL="0" rtl="0" algn="l">
              <a:spcBef>
                <a:spcPts val="6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512" name="Shape 512"/>
        <p:cNvGrpSpPr/>
        <p:nvPr/>
      </p:nvGrpSpPr>
      <p:grpSpPr>
        <a:xfrm>
          <a:off x="0" y="0"/>
          <a:ext cx="0" cy="0"/>
          <a:chOff x="0" y="0"/>
          <a:chExt cx="0" cy="0"/>
        </a:xfrm>
      </p:grpSpPr>
      <p:sp>
        <p:nvSpPr>
          <p:cNvPr id="513" name="Google Shape;513;p47"/>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GitLab Flow: Avantages</a:t>
            </a:r>
            <a:endParaRPr/>
          </a:p>
        </p:txBody>
      </p:sp>
      <p:grpSp>
        <p:nvGrpSpPr>
          <p:cNvPr id="514" name="Google Shape;514;p47"/>
          <p:cNvGrpSpPr/>
          <p:nvPr/>
        </p:nvGrpSpPr>
        <p:grpSpPr>
          <a:xfrm>
            <a:off x="301521" y="869243"/>
            <a:ext cx="457190" cy="457120"/>
            <a:chOff x="1923675" y="1633650"/>
            <a:chExt cx="436000" cy="435975"/>
          </a:xfrm>
        </p:grpSpPr>
        <p:sp>
          <p:nvSpPr>
            <p:cNvPr id="515" name="Google Shape;515;p4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 name="Google Shape;521;p4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2" name="Google Shape;522;p47"/>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Ce Flow apporte la possibilité de controller plus finement quel code tourne sur quel environement, et pouvoir controller précisement quand le code est délivré.</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526" name="Shape 526"/>
        <p:cNvGrpSpPr/>
        <p:nvPr/>
      </p:nvGrpSpPr>
      <p:grpSpPr>
        <a:xfrm>
          <a:off x="0" y="0"/>
          <a:ext cx="0" cy="0"/>
          <a:chOff x="0" y="0"/>
          <a:chExt cx="0" cy="0"/>
        </a:xfrm>
      </p:grpSpPr>
      <p:sp>
        <p:nvSpPr>
          <p:cNvPr id="527" name="Google Shape;527;p48"/>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GitHub Flow: Désavantages</a:t>
            </a:r>
            <a:endParaRPr/>
          </a:p>
        </p:txBody>
      </p:sp>
      <p:grpSp>
        <p:nvGrpSpPr>
          <p:cNvPr id="528" name="Google Shape;528;p48"/>
          <p:cNvGrpSpPr/>
          <p:nvPr/>
        </p:nvGrpSpPr>
        <p:grpSpPr>
          <a:xfrm>
            <a:off x="301521" y="869243"/>
            <a:ext cx="457190" cy="457120"/>
            <a:chOff x="1923675" y="1633650"/>
            <a:chExt cx="436000" cy="435975"/>
          </a:xfrm>
        </p:grpSpPr>
        <p:sp>
          <p:nvSpPr>
            <p:cNvPr id="529" name="Google Shape;529;p4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4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6" name="Google Shape;536;p48"/>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 retrouve à nouveau un certain nombre de branche de longue durée, ce qui peut être compliqué à gérer. Pour gérer cela, on peut soit mettre en place une CI/CD mergeant sur les branches des </a:t>
            </a:r>
            <a:r>
              <a:rPr lang="en"/>
              <a:t>environnements</a:t>
            </a:r>
            <a:r>
              <a:rPr lang="en"/>
              <a:t>, mais on perd partiellement </a:t>
            </a:r>
            <a:r>
              <a:rPr lang="en"/>
              <a:t>l'intérêt</a:t>
            </a:r>
            <a:r>
              <a:rPr lang="en"/>
              <a:t> de ce Flow, ou on effectue des Pull/Merge Requests plus </a:t>
            </a:r>
            <a:r>
              <a:rPr lang="en"/>
              <a:t>frequemment</a:t>
            </a:r>
            <a:r>
              <a:rPr lang="en"/>
              <a:t>, ce qui peut aussi être ressenti comme un frein au </a:t>
            </a:r>
            <a:r>
              <a:rPr lang="en"/>
              <a:t>développement</a:t>
            </a:r>
            <a:r>
              <a:rPr lang="en"/>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540" name="Shape 540"/>
        <p:cNvGrpSpPr/>
        <p:nvPr/>
      </p:nvGrpSpPr>
      <p:grpSpPr>
        <a:xfrm>
          <a:off x="0" y="0"/>
          <a:ext cx="0" cy="0"/>
          <a:chOff x="0" y="0"/>
          <a:chExt cx="0" cy="0"/>
        </a:xfrm>
      </p:grpSpPr>
      <p:sp>
        <p:nvSpPr>
          <p:cNvPr id="541" name="Google Shape;541;p49"/>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GitHub Flow: Résumé</a:t>
            </a:r>
            <a:endParaRPr/>
          </a:p>
        </p:txBody>
      </p:sp>
      <p:grpSp>
        <p:nvGrpSpPr>
          <p:cNvPr id="542" name="Google Shape;542;p49"/>
          <p:cNvGrpSpPr/>
          <p:nvPr/>
        </p:nvGrpSpPr>
        <p:grpSpPr>
          <a:xfrm>
            <a:off x="301521" y="869243"/>
            <a:ext cx="457190" cy="457120"/>
            <a:chOff x="1923675" y="1633650"/>
            <a:chExt cx="436000" cy="435975"/>
          </a:xfrm>
        </p:grpSpPr>
        <p:sp>
          <p:nvSpPr>
            <p:cNvPr id="543" name="Google Shape;543;p4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4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0" name="Google Shape;550;p49"/>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Workflow de release plus controllable</a:t>
            </a:r>
            <a:endParaRPr/>
          </a:p>
          <a:p>
            <a:pPr indent="-355600" lvl="0" marL="457200" rtl="0" algn="l">
              <a:spcBef>
                <a:spcPts val="0"/>
              </a:spcBef>
              <a:spcAft>
                <a:spcPts val="0"/>
              </a:spcAft>
              <a:buSzPts val="2000"/>
              <a:buChar char="+"/>
            </a:pPr>
            <a:r>
              <a:rPr lang="en"/>
              <a:t>Le code sur la branche représente le code tournant sur un environement</a:t>
            </a:r>
            <a:endParaRPr/>
          </a:p>
          <a:p>
            <a:pPr indent="-355600" lvl="0" marL="457200" rtl="0" algn="l">
              <a:spcBef>
                <a:spcPts val="0"/>
              </a:spcBef>
              <a:spcAft>
                <a:spcPts val="0"/>
              </a:spcAft>
              <a:buSzPts val="2000"/>
              <a:buChar char="+"/>
            </a:pPr>
            <a:r>
              <a:rPr lang="en"/>
              <a:t>Peut être facilement adapté pour gérer du versioning</a:t>
            </a:r>
            <a:endParaRPr/>
          </a:p>
          <a:p>
            <a:pPr indent="-355600" lvl="0" marL="457200" rtl="0" algn="l">
              <a:spcBef>
                <a:spcPts val="0"/>
              </a:spcBef>
              <a:spcAft>
                <a:spcPts val="0"/>
              </a:spcAft>
              <a:buSzPts val="2000"/>
              <a:buChar char="-"/>
            </a:pPr>
            <a:r>
              <a:rPr lang="en"/>
              <a:t>Nombreuses branches à longue durée de vie.</a:t>
            </a:r>
            <a:endParaRPr/>
          </a:p>
          <a:p>
            <a:pPr indent="-355600" lvl="0" marL="457200" rtl="0" algn="l">
              <a:spcBef>
                <a:spcPts val="0"/>
              </a:spcBef>
              <a:spcAft>
                <a:spcPts val="0"/>
              </a:spcAft>
              <a:buSzPts val="2000"/>
              <a:buChar char="-"/>
            </a:pPr>
            <a:r>
              <a:rPr lang="en"/>
              <a:t>Peut être ressenti comme un frein au déploiement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554" name="Shape 554"/>
        <p:cNvGrpSpPr/>
        <p:nvPr/>
      </p:nvGrpSpPr>
      <p:grpSpPr>
        <a:xfrm>
          <a:off x="0" y="0"/>
          <a:ext cx="0" cy="0"/>
          <a:chOff x="0" y="0"/>
          <a:chExt cx="0" cy="0"/>
        </a:xfrm>
      </p:grpSpPr>
      <p:sp>
        <p:nvSpPr>
          <p:cNvPr id="555" name="Google Shape;555;p50"/>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GitHub Flow: Résumé</a:t>
            </a:r>
            <a:endParaRPr/>
          </a:p>
        </p:txBody>
      </p:sp>
      <p:grpSp>
        <p:nvGrpSpPr>
          <p:cNvPr id="556" name="Google Shape;556;p50"/>
          <p:cNvGrpSpPr/>
          <p:nvPr/>
        </p:nvGrpSpPr>
        <p:grpSpPr>
          <a:xfrm>
            <a:off x="301521" y="869243"/>
            <a:ext cx="457190" cy="457120"/>
            <a:chOff x="1923675" y="1633650"/>
            <a:chExt cx="436000" cy="435975"/>
          </a:xfrm>
        </p:grpSpPr>
        <p:sp>
          <p:nvSpPr>
            <p:cNvPr id="557" name="Google Shape;557;p5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5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4" name="Google Shape;564;p50"/>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Workflow de release plus controllable</a:t>
            </a:r>
            <a:endParaRPr/>
          </a:p>
          <a:p>
            <a:pPr indent="-355600" lvl="0" marL="457200" rtl="0" algn="l">
              <a:spcBef>
                <a:spcPts val="0"/>
              </a:spcBef>
              <a:spcAft>
                <a:spcPts val="0"/>
              </a:spcAft>
              <a:buSzPts val="2000"/>
              <a:buChar char="+"/>
            </a:pPr>
            <a:r>
              <a:rPr lang="en"/>
              <a:t>Le code sur la branche représente le code tournant sur un environement</a:t>
            </a:r>
            <a:endParaRPr/>
          </a:p>
          <a:p>
            <a:pPr indent="-355600" lvl="0" marL="457200" rtl="0" algn="l">
              <a:spcBef>
                <a:spcPts val="0"/>
              </a:spcBef>
              <a:spcAft>
                <a:spcPts val="0"/>
              </a:spcAft>
              <a:buSzPts val="2000"/>
              <a:buChar char="+"/>
            </a:pPr>
            <a:r>
              <a:rPr lang="en"/>
              <a:t>Peut être facilement adapté pour gérer du versioning</a:t>
            </a:r>
            <a:endParaRPr/>
          </a:p>
          <a:p>
            <a:pPr indent="-355600" lvl="0" marL="457200" rtl="0" algn="l">
              <a:spcBef>
                <a:spcPts val="0"/>
              </a:spcBef>
              <a:spcAft>
                <a:spcPts val="0"/>
              </a:spcAft>
              <a:buSzPts val="2000"/>
              <a:buChar char="-"/>
            </a:pPr>
            <a:r>
              <a:rPr lang="en"/>
              <a:t>Nombreuses branches à longue durée de vie.</a:t>
            </a:r>
            <a:endParaRPr/>
          </a:p>
          <a:p>
            <a:pPr indent="-355600" lvl="0" marL="457200" rtl="0" algn="l">
              <a:spcBef>
                <a:spcPts val="0"/>
              </a:spcBef>
              <a:spcAft>
                <a:spcPts val="0"/>
              </a:spcAft>
              <a:buSzPts val="2000"/>
              <a:buChar char="-"/>
            </a:pPr>
            <a:r>
              <a:rPr lang="en"/>
              <a:t>Peut être ressenti comme un frein au déploiement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568" name="Shape 568"/>
        <p:cNvGrpSpPr/>
        <p:nvPr/>
      </p:nvGrpSpPr>
      <p:grpSpPr>
        <a:xfrm>
          <a:off x="0" y="0"/>
          <a:ext cx="0" cy="0"/>
          <a:chOff x="0" y="0"/>
          <a:chExt cx="0" cy="0"/>
        </a:xfrm>
      </p:grpSpPr>
      <p:sp>
        <p:nvSpPr>
          <p:cNvPr id="569" name="Google Shape;569;p51"/>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Trunk Based </a:t>
            </a:r>
            <a:r>
              <a:rPr lang="en"/>
              <a:t>Development</a:t>
            </a:r>
            <a:endParaRPr/>
          </a:p>
        </p:txBody>
      </p:sp>
      <p:grpSp>
        <p:nvGrpSpPr>
          <p:cNvPr id="570" name="Google Shape;570;p51"/>
          <p:cNvGrpSpPr/>
          <p:nvPr/>
        </p:nvGrpSpPr>
        <p:grpSpPr>
          <a:xfrm>
            <a:off x="301521" y="869243"/>
            <a:ext cx="457190" cy="457120"/>
            <a:chOff x="1923675" y="1633650"/>
            <a:chExt cx="436000" cy="435975"/>
          </a:xfrm>
        </p:grpSpPr>
        <p:sp>
          <p:nvSpPr>
            <p:cNvPr id="571" name="Google Shape;571;p5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5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8" name="Google Shape;578;p51"/>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Également connu sous le nom de TBD. Dans ce modèle de branchement, les développeurs apportent des modifications directement dans une seule branche appelée trunk.</a:t>
            </a:r>
            <a:endParaRPr/>
          </a:p>
          <a:p>
            <a:pPr indent="0" lvl="0" marL="0" rtl="0" algn="l">
              <a:spcBef>
                <a:spcPts val="600"/>
              </a:spcBef>
              <a:spcAft>
                <a:spcPts val="0"/>
              </a:spcAft>
              <a:buNone/>
            </a:pPr>
            <a:r>
              <a:rPr lang="en"/>
              <a:t>Trunk est déployable à tout moment. Les changements doivent être résumés quotidiennement. Les fonctionnalités inachevées ne doivent pas être exposées à l'aide de Feature Flags.</a:t>
            </a:r>
            <a:endParaRPr/>
          </a:p>
          <a:p>
            <a:pPr indent="0" lvl="0" marL="0" rtl="0" algn="l">
              <a:spcBef>
                <a:spcPts val="6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582" name="Shape 582"/>
        <p:cNvGrpSpPr/>
        <p:nvPr/>
      </p:nvGrpSpPr>
      <p:grpSpPr>
        <a:xfrm>
          <a:off x="0" y="0"/>
          <a:ext cx="0" cy="0"/>
          <a:chOff x="0" y="0"/>
          <a:chExt cx="0" cy="0"/>
        </a:xfrm>
      </p:grpSpPr>
      <p:sp>
        <p:nvSpPr>
          <p:cNvPr id="583" name="Google Shape;583;p52"/>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Trunk Based </a:t>
            </a:r>
            <a:r>
              <a:rPr lang="en"/>
              <a:t>Development</a:t>
            </a:r>
            <a:endParaRPr/>
          </a:p>
        </p:txBody>
      </p:sp>
      <p:grpSp>
        <p:nvGrpSpPr>
          <p:cNvPr id="584" name="Google Shape;584;p52"/>
          <p:cNvGrpSpPr/>
          <p:nvPr/>
        </p:nvGrpSpPr>
        <p:grpSpPr>
          <a:xfrm>
            <a:off x="301521" y="869243"/>
            <a:ext cx="457190" cy="457120"/>
            <a:chOff x="1923675" y="1633650"/>
            <a:chExt cx="436000" cy="435975"/>
          </a:xfrm>
        </p:grpSpPr>
        <p:sp>
          <p:nvSpPr>
            <p:cNvPr id="585" name="Google Shape;585;p5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5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2" name="Google Shape;592;p52"/>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593" name="Google Shape;593;p52"/>
          <p:cNvPicPr preferRelativeResize="0"/>
          <p:nvPr/>
        </p:nvPicPr>
        <p:blipFill>
          <a:blip r:embed="rId3">
            <a:alphaModFix/>
          </a:blip>
          <a:stretch>
            <a:fillRect/>
          </a:stretch>
        </p:blipFill>
        <p:spPr>
          <a:xfrm>
            <a:off x="2744300" y="1504950"/>
            <a:ext cx="2409825" cy="3000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102" name="Shape 102"/>
        <p:cNvGrpSpPr/>
        <p:nvPr/>
      </p:nvGrpSpPr>
      <p:grpSpPr>
        <a:xfrm>
          <a:off x="0" y="0"/>
          <a:ext cx="0" cy="0"/>
          <a:chOff x="0" y="0"/>
          <a:chExt cx="0" cy="0"/>
        </a:xfrm>
      </p:grpSpPr>
      <p:sp>
        <p:nvSpPr>
          <p:cNvPr id="103" name="Google Shape;103;p17"/>
          <p:cNvSpPr txBox="1"/>
          <p:nvPr>
            <p:ph type="title"/>
          </p:nvPr>
        </p:nvSpPr>
        <p:spPr>
          <a:xfrm>
            <a:off x="841000" y="6653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I</a:t>
            </a:r>
            <a:r>
              <a:rPr lang="en"/>
              <a:t>NTRODUCTION:</a:t>
            </a:r>
            <a:endParaRPr/>
          </a:p>
          <a:p>
            <a:pPr indent="0" lvl="0" marL="0" rtl="0" algn="l">
              <a:spcBef>
                <a:spcPts val="0"/>
              </a:spcBef>
              <a:spcAft>
                <a:spcPts val="0"/>
              </a:spcAft>
              <a:buNone/>
            </a:pPr>
            <a:r>
              <a:rPr lang="en"/>
              <a:t>STRUCTURE DU COURS</a:t>
            </a:r>
            <a:endParaRPr/>
          </a:p>
        </p:txBody>
      </p:sp>
      <p:sp>
        <p:nvSpPr>
          <p:cNvPr id="104" name="Google Shape;104;p17"/>
          <p:cNvSpPr txBox="1"/>
          <p:nvPr/>
        </p:nvSpPr>
        <p:spPr>
          <a:xfrm>
            <a:off x="841000" y="1074800"/>
            <a:ext cx="5906700" cy="2787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300">
                <a:solidFill>
                  <a:schemeClr val="dk1"/>
                </a:solidFill>
                <a:latin typeface="Karla"/>
                <a:ea typeface="Karla"/>
                <a:cs typeface="Karla"/>
                <a:sym typeface="Karla"/>
              </a:rPr>
              <a:t>Evaluation:</a:t>
            </a:r>
            <a:endParaRPr sz="1300">
              <a:solidFill>
                <a:srgbClr val="666666"/>
              </a:solidFill>
              <a:latin typeface="Karla"/>
              <a:ea typeface="Karla"/>
              <a:cs typeface="Karla"/>
              <a:sym typeface="Karla"/>
            </a:endParaRPr>
          </a:p>
          <a:p>
            <a:pPr indent="-298450" lvl="1" marL="914400" rtl="0" algn="l">
              <a:spcBef>
                <a:spcPts val="600"/>
              </a:spcBef>
              <a:spcAft>
                <a:spcPts val="0"/>
              </a:spcAft>
              <a:buClr>
                <a:srgbClr val="666666"/>
              </a:buClr>
              <a:buSzPts val="1100"/>
              <a:buFont typeface="Karla"/>
              <a:buChar char="-"/>
            </a:pPr>
            <a:r>
              <a:rPr lang="en" sz="1100">
                <a:solidFill>
                  <a:srgbClr val="666666"/>
                </a:solidFill>
                <a:latin typeface="Karla"/>
                <a:ea typeface="Karla"/>
                <a:cs typeface="Karla"/>
                <a:sym typeface="Karla"/>
              </a:rPr>
              <a:t>Groupe de 3 à 4</a:t>
            </a:r>
            <a:endParaRPr sz="1100">
              <a:solidFill>
                <a:srgbClr val="666666"/>
              </a:solidFill>
              <a:latin typeface="Karla"/>
              <a:ea typeface="Karla"/>
              <a:cs typeface="Karla"/>
              <a:sym typeface="Karla"/>
            </a:endParaRPr>
          </a:p>
          <a:p>
            <a:pPr indent="-298450" lvl="1" marL="914400" rtl="0" algn="l">
              <a:spcBef>
                <a:spcPts val="0"/>
              </a:spcBef>
              <a:spcAft>
                <a:spcPts val="0"/>
              </a:spcAft>
              <a:buClr>
                <a:srgbClr val="666666"/>
              </a:buClr>
              <a:buSzPts val="1100"/>
              <a:buFont typeface="Karla"/>
              <a:buChar char="-"/>
            </a:pPr>
            <a:r>
              <a:rPr lang="en" sz="1100">
                <a:solidFill>
                  <a:srgbClr val="666666"/>
                </a:solidFill>
                <a:latin typeface="Karla"/>
                <a:ea typeface="Karla"/>
                <a:cs typeface="Karla"/>
                <a:sym typeface="Karla"/>
              </a:rPr>
              <a:t>Ecriture d’une petite app serveur (NodeJS ou Python)</a:t>
            </a:r>
            <a:endParaRPr sz="1100">
              <a:solidFill>
                <a:srgbClr val="666666"/>
              </a:solidFill>
              <a:latin typeface="Karla"/>
              <a:ea typeface="Karla"/>
              <a:cs typeface="Karla"/>
              <a:sym typeface="Karla"/>
            </a:endParaRPr>
          </a:p>
          <a:p>
            <a:pPr indent="-298450" lvl="1" marL="914400" rtl="0" algn="l">
              <a:spcBef>
                <a:spcPts val="0"/>
              </a:spcBef>
              <a:spcAft>
                <a:spcPts val="0"/>
              </a:spcAft>
              <a:buClr>
                <a:srgbClr val="666666"/>
              </a:buClr>
              <a:buSzPts val="1100"/>
              <a:buFont typeface="Karla"/>
              <a:buChar char="-"/>
            </a:pPr>
            <a:r>
              <a:rPr lang="en" sz="1100">
                <a:solidFill>
                  <a:srgbClr val="666666"/>
                </a:solidFill>
                <a:latin typeface="Karla"/>
                <a:ea typeface="Karla"/>
                <a:cs typeface="Karla"/>
                <a:sym typeface="Karla"/>
              </a:rPr>
              <a:t>Ecriture de tests</a:t>
            </a:r>
            <a:endParaRPr sz="1100">
              <a:solidFill>
                <a:srgbClr val="666666"/>
              </a:solidFill>
              <a:latin typeface="Karla"/>
              <a:ea typeface="Karla"/>
              <a:cs typeface="Karla"/>
              <a:sym typeface="Karla"/>
            </a:endParaRPr>
          </a:p>
          <a:p>
            <a:pPr indent="-298450" lvl="1" marL="914400" rtl="0" algn="l">
              <a:spcBef>
                <a:spcPts val="0"/>
              </a:spcBef>
              <a:spcAft>
                <a:spcPts val="0"/>
              </a:spcAft>
              <a:buClr>
                <a:srgbClr val="666666"/>
              </a:buClr>
              <a:buSzPts val="1100"/>
              <a:buFont typeface="Karla"/>
              <a:buChar char="-"/>
            </a:pPr>
            <a:r>
              <a:rPr lang="en" sz="1100">
                <a:solidFill>
                  <a:srgbClr val="666666"/>
                </a:solidFill>
                <a:latin typeface="Karla"/>
                <a:ea typeface="Karla"/>
                <a:cs typeface="Karla"/>
                <a:sym typeface="Karla"/>
              </a:rPr>
              <a:t>Ecriture de docs</a:t>
            </a:r>
            <a:endParaRPr sz="1100">
              <a:solidFill>
                <a:srgbClr val="666666"/>
              </a:solidFill>
              <a:latin typeface="Karla"/>
              <a:ea typeface="Karla"/>
              <a:cs typeface="Karla"/>
              <a:sym typeface="Karla"/>
            </a:endParaRPr>
          </a:p>
          <a:p>
            <a:pPr indent="-298450" lvl="1" marL="914400" rtl="0" algn="l">
              <a:spcBef>
                <a:spcPts val="0"/>
              </a:spcBef>
              <a:spcAft>
                <a:spcPts val="0"/>
              </a:spcAft>
              <a:buClr>
                <a:srgbClr val="666666"/>
              </a:buClr>
              <a:buSzPts val="1100"/>
              <a:buFont typeface="Karla"/>
              <a:buChar char="-"/>
            </a:pPr>
            <a:r>
              <a:rPr lang="en" sz="1100">
                <a:solidFill>
                  <a:srgbClr val="666666"/>
                </a:solidFill>
                <a:latin typeface="Karla"/>
                <a:ea typeface="Karla"/>
                <a:cs typeface="Karla"/>
                <a:sym typeface="Karla"/>
              </a:rPr>
              <a:t>Dockerization</a:t>
            </a:r>
            <a:endParaRPr sz="1100">
              <a:solidFill>
                <a:srgbClr val="666666"/>
              </a:solidFill>
              <a:latin typeface="Karla"/>
              <a:ea typeface="Karla"/>
              <a:cs typeface="Karla"/>
              <a:sym typeface="Karla"/>
            </a:endParaRPr>
          </a:p>
          <a:p>
            <a:pPr indent="-298450" lvl="1" marL="914400" rtl="0" algn="l">
              <a:spcBef>
                <a:spcPts val="0"/>
              </a:spcBef>
              <a:spcAft>
                <a:spcPts val="0"/>
              </a:spcAft>
              <a:buClr>
                <a:srgbClr val="666666"/>
              </a:buClr>
              <a:buSzPts val="1100"/>
              <a:buFont typeface="Karla"/>
              <a:buChar char="-"/>
            </a:pPr>
            <a:r>
              <a:rPr lang="en" sz="1100">
                <a:solidFill>
                  <a:srgbClr val="666666"/>
                </a:solidFill>
                <a:latin typeface="Karla"/>
                <a:ea typeface="Karla"/>
                <a:cs typeface="Karla"/>
                <a:sym typeface="Karla"/>
              </a:rPr>
              <a:t>CI à écrire</a:t>
            </a:r>
            <a:endParaRPr sz="1100">
              <a:solidFill>
                <a:srgbClr val="666666"/>
              </a:solidFill>
              <a:latin typeface="Karla"/>
              <a:ea typeface="Karla"/>
              <a:cs typeface="Karla"/>
              <a:sym typeface="Karla"/>
            </a:endParaRPr>
          </a:p>
          <a:p>
            <a:pPr indent="0" lvl="0" marL="0" rtl="0" algn="l">
              <a:spcBef>
                <a:spcPts val="600"/>
              </a:spcBef>
              <a:spcAft>
                <a:spcPts val="0"/>
              </a:spcAft>
              <a:buNone/>
            </a:pPr>
            <a:r>
              <a:t/>
            </a:r>
            <a:endParaRPr sz="1100">
              <a:solidFill>
                <a:srgbClr val="666666"/>
              </a:solidFill>
              <a:latin typeface="Karla"/>
              <a:ea typeface="Karla"/>
              <a:cs typeface="Karla"/>
              <a:sym typeface="Karla"/>
            </a:endParaRPr>
          </a:p>
          <a:p>
            <a:pPr indent="0" lvl="0" marL="0" rtl="0" algn="l">
              <a:spcBef>
                <a:spcPts val="600"/>
              </a:spcBef>
              <a:spcAft>
                <a:spcPts val="0"/>
              </a:spcAft>
              <a:buNone/>
            </a:pPr>
            <a:r>
              <a:rPr b="1" lang="en" sz="1300">
                <a:solidFill>
                  <a:schemeClr val="dk1"/>
                </a:solidFill>
                <a:latin typeface="Karla"/>
                <a:ea typeface="Karla"/>
                <a:cs typeface="Karla"/>
                <a:sym typeface="Karla"/>
              </a:rPr>
              <a:t>Deadline: 29 Octobre 23h59</a:t>
            </a:r>
            <a:endParaRPr b="1" sz="1300">
              <a:solidFill>
                <a:schemeClr val="dk1"/>
              </a:solidFill>
              <a:latin typeface="Karla"/>
              <a:ea typeface="Karla"/>
              <a:cs typeface="Karla"/>
              <a:sym typeface="Karla"/>
            </a:endParaRPr>
          </a:p>
          <a:p>
            <a:pPr indent="0" lvl="0" marL="0" rtl="0" algn="l">
              <a:spcBef>
                <a:spcPts val="600"/>
              </a:spcBef>
              <a:spcAft>
                <a:spcPts val="0"/>
              </a:spcAft>
              <a:buNone/>
            </a:pPr>
            <a:r>
              <a:t/>
            </a:r>
            <a:endParaRPr b="1" sz="1300">
              <a:solidFill>
                <a:schemeClr val="dk1"/>
              </a:solidFill>
              <a:latin typeface="Karla"/>
              <a:ea typeface="Karla"/>
              <a:cs typeface="Karla"/>
              <a:sym typeface="Karla"/>
            </a:endParaRPr>
          </a:p>
          <a:p>
            <a:pPr indent="0" lvl="0" marL="0" rtl="0" algn="l">
              <a:spcBef>
                <a:spcPts val="600"/>
              </a:spcBef>
              <a:spcAft>
                <a:spcPts val="0"/>
              </a:spcAft>
              <a:buNone/>
            </a:pPr>
            <a:r>
              <a:t/>
            </a:r>
            <a:endParaRPr b="1" sz="1300">
              <a:solidFill>
                <a:schemeClr val="dk1"/>
              </a:solidFill>
              <a:latin typeface="Karla"/>
              <a:ea typeface="Karla"/>
              <a:cs typeface="Karla"/>
              <a:sym typeface="Karla"/>
            </a:endParaRPr>
          </a:p>
          <a:p>
            <a:pPr indent="0" lvl="0" marL="0" rtl="0" algn="l">
              <a:spcBef>
                <a:spcPts val="600"/>
              </a:spcBef>
              <a:spcAft>
                <a:spcPts val="0"/>
              </a:spcAft>
              <a:buNone/>
            </a:pPr>
            <a:r>
              <a:t/>
            </a:r>
            <a:endParaRPr b="1" sz="1300">
              <a:solidFill>
                <a:schemeClr val="dk1"/>
              </a:solidFill>
              <a:latin typeface="Karla"/>
              <a:ea typeface="Karla"/>
              <a:cs typeface="Karla"/>
              <a:sym typeface="Karla"/>
            </a:endParaRPr>
          </a:p>
        </p:txBody>
      </p:sp>
      <p:sp>
        <p:nvSpPr>
          <p:cNvPr id="105" name="Google Shape;105;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10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1000"/>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1000"/>
                                        <p:tgtEl>
                                          <p:spTgt spid="1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Effect filter="fade" transition="in">
                                      <p:cBhvr>
                                        <p:cTn dur="1000"/>
                                        <p:tgtEl>
                                          <p:spTgt spid="1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Effect filter="fade" transition="in">
                                      <p:cBhvr>
                                        <p:cTn dur="1000"/>
                                        <p:tgtEl>
                                          <p:spTgt spid="1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animEffect filter="fade" transition="in">
                                      <p:cBhvr>
                                        <p:cTn dur="1000"/>
                                        <p:tgtEl>
                                          <p:spTgt spid="1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animEffect filter="fade" transition="in">
                                      <p:cBhvr>
                                        <p:cTn dur="1000"/>
                                        <p:tgtEl>
                                          <p:spTgt spid="1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7" st="7"/>
                                            </p:txEl>
                                          </p:spTgt>
                                        </p:tgtEl>
                                        <p:attrNameLst>
                                          <p:attrName>style.visibility</p:attrName>
                                        </p:attrNameLst>
                                      </p:cBhvr>
                                      <p:to>
                                        <p:strVal val="visible"/>
                                      </p:to>
                                    </p:set>
                                    <p:animEffect filter="fade" transition="in">
                                      <p:cBhvr>
                                        <p:cTn dur="1000"/>
                                        <p:tgtEl>
                                          <p:spTgt spid="10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8" st="8"/>
                                            </p:txEl>
                                          </p:spTgt>
                                        </p:tgtEl>
                                        <p:attrNameLst>
                                          <p:attrName>style.visibility</p:attrName>
                                        </p:attrNameLst>
                                      </p:cBhvr>
                                      <p:to>
                                        <p:strVal val="visible"/>
                                      </p:to>
                                    </p:set>
                                    <p:animEffect filter="fade" transition="in">
                                      <p:cBhvr>
                                        <p:cTn dur="1000"/>
                                        <p:tgtEl>
                                          <p:spTgt spid="10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9" st="9"/>
                                            </p:txEl>
                                          </p:spTgt>
                                        </p:tgtEl>
                                        <p:attrNameLst>
                                          <p:attrName>style.visibility</p:attrName>
                                        </p:attrNameLst>
                                      </p:cBhvr>
                                      <p:to>
                                        <p:strVal val="visible"/>
                                      </p:to>
                                    </p:set>
                                    <p:animEffect filter="fade" transition="in">
                                      <p:cBhvr>
                                        <p:cTn dur="1000"/>
                                        <p:tgtEl>
                                          <p:spTgt spid="10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0" st="10"/>
                                            </p:txEl>
                                          </p:spTgt>
                                        </p:tgtEl>
                                        <p:attrNameLst>
                                          <p:attrName>style.visibility</p:attrName>
                                        </p:attrNameLst>
                                      </p:cBhvr>
                                      <p:to>
                                        <p:strVal val="visible"/>
                                      </p:to>
                                    </p:set>
                                    <p:animEffect filter="fade" transition="in">
                                      <p:cBhvr>
                                        <p:cTn dur="1000"/>
                                        <p:tgtEl>
                                          <p:spTgt spid="10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1" st="11"/>
                                            </p:txEl>
                                          </p:spTgt>
                                        </p:tgtEl>
                                        <p:attrNameLst>
                                          <p:attrName>style.visibility</p:attrName>
                                        </p:attrNameLst>
                                      </p:cBhvr>
                                      <p:to>
                                        <p:strVal val="visible"/>
                                      </p:to>
                                    </p:set>
                                    <p:animEffect filter="fade" transition="in">
                                      <p:cBhvr>
                                        <p:cTn dur="1000"/>
                                        <p:tgtEl>
                                          <p:spTgt spid="104">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597" name="Shape 597"/>
        <p:cNvGrpSpPr/>
        <p:nvPr/>
      </p:nvGrpSpPr>
      <p:grpSpPr>
        <a:xfrm>
          <a:off x="0" y="0"/>
          <a:ext cx="0" cy="0"/>
          <a:chOff x="0" y="0"/>
          <a:chExt cx="0" cy="0"/>
        </a:xfrm>
      </p:grpSpPr>
      <p:sp>
        <p:nvSpPr>
          <p:cNvPr id="598" name="Google Shape;598;p53"/>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TBD: Avantages</a:t>
            </a:r>
            <a:endParaRPr/>
          </a:p>
        </p:txBody>
      </p:sp>
      <p:grpSp>
        <p:nvGrpSpPr>
          <p:cNvPr id="599" name="Google Shape;599;p53"/>
          <p:cNvGrpSpPr/>
          <p:nvPr/>
        </p:nvGrpSpPr>
        <p:grpSpPr>
          <a:xfrm>
            <a:off x="301521" y="869243"/>
            <a:ext cx="457190" cy="457120"/>
            <a:chOff x="1923675" y="1633650"/>
            <a:chExt cx="436000" cy="435975"/>
          </a:xfrm>
        </p:grpSpPr>
        <p:sp>
          <p:nvSpPr>
            <p:cNvPr id="600" name="Google Shape;600;p5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5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7" name="Google Shape;607;p53"/>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YOLO development. Pas de review= vélocité, une seule branche, directement sur master/main.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611" name="Shape 611"/>
        <p:cNvGrpSpPr/>
        <p:nvPr/>
      </p:nvGrpSpPr>
      <p:grpSpPr>
        <a:xfrm>
          <a:off x="0" y="0"/>
          <a:ext cx="0" cy="0"/>
          <a:chOff x="0" y="0"/>
          <a:chExt cx="0" cy="0"/>
        </a:xfrm>
      </p:grpSpPr>
      <p:sp>
        <p:nvSpPr>
          <p:cNvPr id="612" name="Google Shape;612;p54"/>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TBD: Inconviénient</a:t>
            </a:r>
            <a:endParaRPr/>
          </a:p>
        </p:txBody>
      </p:sp>
      <p:grpSp>
        <p:nvGrpSpPr>
          <p:cNvPr id="613" name="Google Shape;613;p54"/>
          <p:cNvGrpSpPr/>
          <p:nvPr/>
        </p:nvGrpSpPr>
        <p:grpSpPr>
          <a:xfrm>
            <a:off x="301521" y="869243"/>
            <a:ext cx="457190" cy="457120"/>
            <a:chOff x="1923675" y="1633650"/>
            <a:chExt cx="436000" cy="435975"/>
          </a:xfrm>
        </p:grpSpPr>
        <p:sp>
          <p:nvSpPr>
            <p:cNvPr id="614" name="Google Shape;614;p5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5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1" name="Google Shape;621;p54"/>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 problème est que cette méthode ne peut fonctionner qu'avec/pour de petites équipes, avec des développeurs expérimentés. Le pair programing est fortement recommandée. Le rythme est très rapide car il y a très peu, voire aucune complication. L'équipe doit être très compétente et prudente car tout va directement sur Trunk.</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625" name="Shape 625"/>
        <p:cNvGrpSpPr/>
        <p:nvPr/>
      </p:nvGrpSpPr>
      <p:grpSpPr>
        <a:xfrm>
          <a:off x="0" y="0"/>
          <a:ext cx="0" cy="0"/>
          <a:chOff x="0" y="0"/>
          <a:chExt cx="0" cy="0"/>
        </a:xfrm>
      </p:grpSpPr>
      <p:sp>
        <p:nvSpPr>
          <p:cNvPr id="626" name="Google Shape;626;p55"/>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TBD</a:t>
            </a:r>
            <a:r>
              <a:rPr lang="en"/>
              <a:t>: Résumé</a:t>
            </a:r>
            <a:endParaRPr/>
          </a:p>
        </p:txBody>
      </p:sp>
      <p:grpSp>
        <p:nvGrpSpPr>
          <p:cNvPr id="627" name="Google Shape;627;p55"/>
          <p:cNvGrpSpPr/>
          <p:nvPr/>
        </p:nvGrpSpPr>
        <p:grpSpPr>
          <a:xfrm>
            <a:off x="301521" y="869243"/>
            <a:ext cx="457190" cy="457120"/>
            <a:chOff x="1923675" y="1633650"/>
            <a:chExt cx="436000" cy="435975"/>
          </a:xfrm>
        </p:grpSpPr>
        <p:sp>
          <p:nvSpPr>
            <p:cNvPr id="628" name="Google Shape;628;p5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5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5" name="Google Shape;635;p55"/>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YOLO</a:t>
            </a:r>
            <a:endParaRPr/>
          </a:p>
          <a:p>
            <a:pPr indent="-355600" lvl="0" marL="457200" rtl="0" algn="l">
              <a:spcBef>
                <a:spcPts val="0"/>
              </a:spcBef>
              <a:spcAft>
                <a:spcPts val="0"/>
              </a:spcAft>
              <a:buSzPts val="2000"/>
              <a:buChar char="-"/>
            </a:pPr>
            <a:r>
              <a:rPr lang="en"/>
              <a:t>Fonctionne avec des petites équipes</a:t>
            </a:r>
            <a:endParaRPr/>
          </a:p>
          <a:p>
            <a:pPr indent="-355600" lvl="0" marL="457200" rtl="0" algn="l">
              <a:spcBef>
                <a:spcPts val="0"/>
              </a:spcBef>
              <a:spcAft>
                <a:spcPts val="0"/>
              </a:spcAft>
              <a:buSzPts val="2000"/>
              <a:buChar char="-"/>
            </a:pPr>
            <a:r>
              <a:rPr lang="en"/>
              <a:t>YOLO</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639" name="Shape 639"/>
        <p:cNvGrpSpPr/>
        <p:nvPr/>
      </p:nvGrpSpPr>
      <p:grpSpPr>
        <a:xfrm>
          <a:off x="0" y="0"/>
          <a:ext cx="0" cy="0"/>
          <a:chOff x="0" y="0"/>
          <a:chExt cx="0" cy="0"/>
        </a:xfrm>
      </p:grpSpPr>
      <p:sp>
        <p:nvSpPr>
          <p:cNvPr id="640" name="Google Shape;640;p56"/>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Scaled TBD</a:t>
            </a:r>
            <a:endParaRPr/>
          </a:p>
        </p:txBody>
      </p:sp>
      <p:grpSp>
        <p:nvGrpSpPr>
          <p:cNvPr id="641" name="Google Shape;641;p56"/>
          <p:cNvGrpSpPr/>
          <p:nvPr/>
        </p:nvGrpSpPr>
        <p:grpSpPr>
          <a:xfrm>
            <a:off x="301521" y="869243"/>
            <a:ext cx="457190" cy="457120"/>
            <a:chOff x="1923675" y="1633650"/>
            <a:chExt cx="436000" cy="435975"/>
          </a:xfrm>
        </p:grpSpPr>
        <p:sp>
          <p:nvSpPr>
            <p:cNvPr id="642" name="Google Shape;642;p5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5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9" name="Google Shape;649;p56"/>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Afin de fonctionner à plus grande échelle, Scaled TBD utilise des feature branches à courte durée de vie, de quelques jours (maximum), avant de merge sur Trunk, qui reste déployable à tout moment.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653" name="Shape 653"/>
        <p:cNvGrpSpPr/>
        <p:nvPr/>
      </p:nvGrpSpPr>
      <p:grpSpPr>
        <a:xfrm>
          <a:off x="0" y="0"/>
          <a:ext cx="0" cy="0"/>
          <a:chOff x="0" y="0"/>
          <a:chExt cx="0" cy="0"/>
        </a:xfrm>
      </p:grpSpPr>
      <p:sp>
        <p:nvSpPr>
          <p:cNvPr id="654" name="Google Shape;654;p57"/>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Scaled TBD</a:t>
            </a:r>
            <a:endParaRPr/>
          </a:p>
        </p:txBody>
      </p:sp>
      <p:grpSp>
        <p:nvGrpSpPr>
          <p:cNvPr id="655" name="Google Shape;655;p57"/>
          <p:cNvGrpSpPr/>
          <p:nvPr/>
        </p:nvGrpSpPr>
        <p:grpSpPr>
          <a:xfrm>
            <a:off x="301521" y="869243"/>
            <a:ext cx="457190" cy="457120"/>
            <a:chOff x="1923675" y="1633650"/>
            <a:chExt cx="436000" cy="435975"/>
          </a:xfrm>
        </p:grpSpPr>
        <p:sp>
          <p:nvSpPr>
            <p:cNvPr id="656" name="Google Shape;656;p5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5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3" name="Google Shape;663;p57"/>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Les développements en cours doivent être réduits au minimum, non seulement pour éviter les problèmes de fusion, mais aussi pour faciliter et accélérer les revues de code.</a:t>
            </a:r>
            <a:endParaRPr/>
          </a:p>
          <a:p>
            <a:pPr indent="0" lvl="0" marL="0" rtl="0" algn="l">
              <a:spcBef>
                <a:spcPts val="600"/>
              </a:spcBef>
              <a:spcAft>
                <a:spcPts val="0"/>
              </a:spcAft>
              <a:buNone/>
            </a:pPr>
            <a:r>
              <a:rPr lang="en"/>
              <a:t>Les code review garantissent que seul du code de qualité est mergé sur Trunk et permettent de détecter très tôt les défauts.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667" name="Shape 667"/>
        <p:cNvGrpSpPr/>
        <p:nvPr/>
      </p:nvGrpSpPr>
      <p:grpSpPr>
        <a:xfrm>
          <a:off x="0" y="0"/>
          <a:ext cx="0" cy="0"/>
          <a:chOff x="0" y="0"/>
          <a:chExt cx="0" cy="0"/>
        </a:xfrm>
      </p:grpSpPr>
      <p:sp>
        <p:nvSpPr>
          <p:cNvPr id="668" name="Google Shape;668;p58"/>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Scaled TBD</a:t>
            </a:r>
            <a:endParaRPr/>
          </a:p>
        </p:txBody>
      </p:sp>
      <p:grpSp>
        <p:nvGrpSpPr>
          <p:cNvPr id="669" name="Google Shape;669;p58"/>
          <p:cNvGrpSpPr/>
          <p:nvPr/>
        </p:nvGrpSpPr>
        <p:grpSpPr>
          <a:xfrm>
            <a:off x="301521" y="869243"/>
            <a:ext cx="457190" cy="457120"/>
            <a:chOff x="1923675" y="1633650"/>
            <a:chExt cx="436000" cy="435975"/>
          </a:xfrm>
        </p:grpSpPr>
        <p:sp>
          <p:nvSpPr>
            <p:cNvPr id="670" name="Google Shape;670;p5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5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77" name="Google Shape;677;p58"/>
          <p:cNvPicPr preferRelativeResize="0"/>
          <p:nvPr/>
        </p:nvPicPr>
        <p:blipFill>
          <a:blip r:embed="rId3">
            <a:alphaModFix/>
          </a:blip>
          <a:stretch>
            <a:fillRect/>
          </a:stretch>
        </p:blipFill>
        <p:spPr>
          <a:xfrm>
            <a:off x="1740600" y="1505433"/>
            <a:ext cx="4319141" cy="3638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681" name="Shape 681"/>
        <p:cNvGrpSpPr/>
        <p:nvPr/>
      </p:nvGrpSpPr>
      <p:grpSpPr>
        <a:xfrm>
          <a:off x="0" y="0"/>
          <a:ext cx="0" cy="0"/>
          <a:chOff x="0" y="0"/>
          <a:chExt cx="0" cy="0"/>
        </a:xfrm>
      </p:grpSpPr>
      <p:sp>
        <p:nvSpPr>
          <p:cNvPr id="682" name="Google Shape;682;p59"/>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BRANCHING PATTERNS:</a:t>
            </a:r>
            <a:endParaRPr/>
          </a:p>
          <a:p>
            <a:pPr indent="0" lvl="0" marL="0" rtl="0" algn="l">
              <a:spcBef>
                <a:spcPts val="0"/>
              </a:spcBef>
              <a:spcAft>
                <a:spcPts val="0"/>
              </a:spcAft>
              <a:buNone/>
            </a:pPr>
            <a:r>
              <a:rPr lang="en"/>
              <a:t>Scaled TBD: Résumé</a:t>
            </a:r>
            <a:endParaRPr/>
          </a:p>
        </p:txBody>
      </p:sp>
      <p:grpSp>
        <p:nvGrpSpPr>
          <p:cNvPr id="683" name="Google Shape;683;p59"/>
          <p:cNvGrpSpPr/>
          <p:nvPr/>
        </p:nvGrpSpPr>
        <p:grpSpPr>
          <a:xfrm>
            <a:off x="301521" y="869243"/>
            <a:ext cx="457190" cy="457120"/>
            <a:chOff x="1923675" y="1633650"/>
            <a:chExt cx="436000" cy="435975"/>
          </a:xfrm>
        </p:grpSpPr>
        <p:sp>
          <p:nvSpPr>
            <p:cNvPr id="684" name="Google Shape;684;p5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5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1" name="Google Shape;691;p59"/>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Pas de branches longue durées = Facile à maintenir</a:t>
            </a:r>
            <a:endParaRPr/>
          </a:p>
          <a:p>
            <a:pPr indent="-355600" lvl="0" marL="457200" rtl="0" algn="l">
              <a:spcBef>
                <a:spcPts val="0"/>
              </a:spcBef>
              <a:spcAft>
                <a:spcPts val="0"/>
              </a:spcAft>
              <a:buSzPts val="2000"/>
              <a:buChar char="+"/>
            </a:pPr>
            <a:r>
              <a:rPr lang="en"/>
              <a:t>Encourage fortement la présence d’une CI/CD</a:t>
            </a:r>
            <a:endParaRPr/>
          </a:p>
          <a:p>
            <a:pPr indent="-355600" lvl="0" marL="457200" rtl="0" algn="l">
              <a:spcBef>
                <a:spcPts val="0"/>
              </a:spcBef>
              <a:spcAft>
                <a:spcPts val="0"/>
              </a:spcAft>
              <a:buSzPts val="2000"/>
              <a:buChar char="+"/>
            </a:pPr>
            <a:r>
              <a:rPr lang="en"/>
              <a:t>Encourage fortement les Code Reviews</a:t>
            </a:r>
            <a:endParaRPr/>
          </a:p>
          <a:p>
            <a:pPr indent="-355600" lvl="0" marL="457200" rtl="0" algn="l">
              <a:spcBef>
                <a:spcPts val="0"/>
              </a:spcBef>
              <a:spcAft>
                <a:spcPts val="0"/>
              </a:spcAft>
              <a:buSzPts val="2000"/>
              <a:buChar char="+"/>
            </a:pPr>
            <a:r>
              <a:rPr lang="en"/>
              <a:t>Iteration rapide</a:t>
            </a:r>
            <a:endParaRPr/>
          </a:p>
          <a:p>
            <a:pPr indent="-355600" lvl="0" marL="457200" rtl="0" algn="l">
              <a:spcBef>
                <a:spcPts val="0"/>
              </a:spcBef>
              <a:spcAft>
                <a:spcPts val="0"/>
              </a:spcAft>
              <a:buSzPts val="2000"/>
              <a:buChar char="-"/>
            </a:pPr>
            <a:r>
              <a:rPr lang="en"/>
              <a:t>Pas forcement adapté à la maintenance de differentes versions sur la durée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107"/>
        </a:solidFill>
      </p:bgPr>
    </p:bg>
    <p:spTree>
      <p:nvGrpSpPr>
        <p:cNvPr id="695" name="Shape 695"/>
        <p:cNvGrpSpPr/>
        <p:nvPr/>
      </p:nvGrpSpPr>
      <p:grpSpPr>
        <a:xfrm>
          <a:off x="0" y="0"/>
          <a:ext cx="0" cy="0"/>
          <a:chOff x="0" y="0"/>
          <a:chExt cx="0" cy="0"/>
        </a:xfrm>
      </p:grpSpPr>
      <p:sp>
        <p:nvSpPr>
          <p:cNvPr id="696" name="Google Shape;696;p60"/>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FFC107"/>
                </a:solidFill>
              </a:rPr>
              <a:t>4</a:t>
            </a:r>
            <a:r>
              <a:rPr lang="en" sz="7200">
                <a:solidFill>
                  <a:srgbClr val="FFC107"/>
                </a:solidFill>
              </a:rPr>
              <a:t>.</a:t>
            </a:r>
            <a:endParaRPr sz="7200">
              <a:solidFill>
                <a:srgbClr val="FFC107"/>
              </a:solidFill>
            </a:endParaRPr>
          </a:p>
          <a:p>
            <a:pPr indent="0" lvl="0" marL="0" rtl="0" algn="l">
              <a:spcBef>
                <a:spcPts val="0"/>
              </a:spcBef>
              <a:spcAft>
                <a:spcPts val="0"/>
              </a:spcAft>
              <a:buNone/>
            </a:pPr>
            <a:r>
              <a:rPr lang="en"/>
              <a:t>Deployment Strategy: Patterns</a:t>
            </a:r>
            <a:endParaRPr/>
          </a:p>
        </p:txBody>
      </p:sp>
      <p:sp>
        <p:nvSpPr>
          <p:cNvPr id="697" name="Google Shape;697;p60"/>
          <p:cNvSpPr txBox="1"/>
          <p:nvPr>
            <p:ph idx="4294967295"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01" name="Shape 701"/>
        <p:cNvGrpSpPr/>
        <p:nvPr/>
      </p:nvGrpSpPr>
      <p:grpSpPr>
        <a:xfrm>
          <a:off x="0" y="0"/>
          <a:ext cx="0" cy="0"/>
          <a:chOff x="0" y="0"/>
          <a:chExt cx="0" cy="0"/>
        </a:xfrm>
      </p:grpSpPr>
      <p:sp>
        <p:nvSpPr>
          <p:cNvPr id="702" name="Google Shape;702;p61"/>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Deployment Strategy</a:t>
            </a:r>
            <a:r>
              <a:rPr lang="en"/>
              <a:t> : </a:t>
            </a:r>
            <a:endParaRPr/>
          </a:p>
          <a:p>
            <a:pPr indent="0" lvl="0" marL="0" rtl="0" algn="l">
              <a:spcBef>
                <a:spcPts val="0"/>
              </a:spcBef>
              <a:spcAft>
                <a:spcPts val="0"/>
              </a:spcAft>
              <a:buNone/>
            </a:pPr>
            <a:r>
              <a:rPr lang="en"/>
              <a:t>Big Bang</a:t>
            </a:r>
            <a:endParaRPr/>
          </a:p>
        </p:txBody>
      </p:sp>
      <p:sp>
        <p:nvSpPr>
          <p:cNvPr id="703" name="Google Shape;703;p61"/>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 nom dit tout : opter pour un déploiement big bang signifie définir et développer une solution, tester la construction et appliquer les changements en une seule fois, détruisant l’ancienne version de l’application.</a:t>
            </a:r>
            <a:endParaRPr/>
          </a:p>
          <a:p>
            <a:pPr indent="0" lvl="0" marL="0" rtl="0" algn="l">
              <a:spcBef>
                <a:spcPts val="600"/>
              </a:spcBef>
              <a:spcAft>
                <a:spcPts val="0"/>
              </a:spcAft>
              <a:buNone/>
            </a:pPr>
            <a:r>
              <a:rPr lang="en"/>
              <a:t>Cette approche signifie que l'ensemble de la solution est mise en service dans toute l'entreprise en une passe. C’est la solution la plus facile, mais aussi la plus risquée en cas de problèmes une fois en production”</a:t>
            </a:r>
            <a:endParaRPr/>
          </a:p>
        </p:txBody>
      </p:sp>
      <p:grpSp>
        <p:nvGrpSpPr>
          <p:cNvPr id="704" name="Google Shape;704;p61"/>
          <p:cNvGrpSpPr/>
          <p:nvPr/>
        </p:nvGrpSpPr>
        <p:grpSpPr>
          <a:xfrm>
            <a:off x="301521" y="869243"/>
            <a:ext cx="457190" cy="457120"/>
            <a:chOff x="1923675" y="1633650"/>
            <a:chExt cx="436000" cy="435975"/>
          </a:xfrm>
        </p:grpSpPr>
        <p:sp>
          <p:nvSpPr>
            <p:cNvPr id="705" name="Google Shape;705;p6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6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15" name="Shape 715"/>
        <p:cNvGrpSpPr/>
        <p:nvPr/>
      </p:nvGrpSpPr>
      <p:grpSpPr>
        <a:xfrm>
          <a:off x="0" y="0"/>
          <a:ext cx="0" cy="0"/>
          <a:chOff x="0" y="0"/>
          <a:chExt cx="0" cy="0"/>
        </a:xfrm>
      </p:grpSpPr>
      <p:sp>
        <p:nvSpPr>
          <p:cNvPr id="716" name="Google Shape;716;p62"/>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Deployment Strategy</a:t>
            </a:r>
            <a:r>
              <a:rPr lang="en"/>
              <a:t> : </a:t>
            </a:r>
            <a:endParaRPr/>
          </a:p>
          <a:p>
            <a:pPr indent="0" lvl="0" marL="0" rtl="0" algn="l">
              <a:spcBef>
                <a:spcPts val="0"/>
              </a:spcBef>
              <a:spcAft>
                <a:spcPts val="0"/>
              </a:spcAft>
              <a:buNone/>
            </a:pPr>
            <a:r>
              <a:rPr lang="en"/>
              <a:t>Blue/Green</a:t>
            </a:r>
            <a:endParaRPr/>
          </a:p>
        </p:txBody>
      </p:sp>
      <p:grpSp>
        <p:nvGrpSpPr>
          <p:cNvPr id="717" name="Google Shape;717;p62"/>
          <p:cNvGrpSpPr/>
          <p:nvPr/>
        </p:nvGrpSpPr>
        <p:grpSpPr>
          <a:xfrm>
            <a:off x="301521" y="869243"/>
            <a:ext cx="457190" cy="457120"/>
            <a:chOff x="1923675" y="1633650"/>
            <a:chExt cx="436000" cy="435975"/>
          </a:xfrm>
        </p:grpSpPr>
        <p:sp>
          <p:nvSpPr>
            <p:cNvPr id="718" name="Google Shape;718;p6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6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25" name="Google Shape;725;p62"/>
          <p:cNvPicPr preferRelativeResize="0"/>
          <p:nvPr/>
        </p:nvPicPr>
        <p:blipFill>
          <a:blip r:embed="rId3">
            <a:alphaModFix/>
          </a:blip>
          <a:stretch>
            <a:fillRect/>
          </a:stretch>
        </p:blipFill>
        <p:spPr>
          <a:xfrm>
            <a:off x="1059525" y="2222025"/>
            <a:ext cx="571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107"/>
        </a:solidFill>
      </p:bgPr>
    </p:bg>
    <p:spTree>
      <p:nvGrpSpPr>
        <p:cNvPr id="109" name="Shape 109"/>
        <p:cNvGrpSpPr/>
        <p:nvPr/>
      </p:nvGrpSpPr>
      <p:grpSpPr>
        <a:xfrm>
          <a:off x="0" y="0"/>
          <a:ext cx="0" cy="0"/>
          <a:chOff x="0" y="0"/>
          <a:chExt cx="0" cy="0"/>
        </a:xfrm>
      </p:grpSpPr>
      <p:sp>
        <p:nvSpPr>
          <p:cNvPr id="110" name="Google Shape;110;p18"/>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FFC107"/>
                </a:solidFill>
              </a:rPr>
              <a:t>2</a:t>
            </a:r>
            <a:r>
              <a:rPr lang="en" sz="7200">
                <a:solidFill>
                  <a:srgbClr val="FFC107"/>
                </a:solidFill>
              </a:rPr>
              <a:t>.</a:t>
            </a:r>
            <a:endParaRPr sz="7200">
              <a:solidFill>
                <a:srgbClr val="FFC107"/>
              </a:solidFill>
            </a:endParaRPr>
          </a:p>
          <a:p>
            <a:pPr indent="0" lvl="0" marL="0" rtl="0" algn="l">
              <a:spcBef>
                <a:spcPts val="0"/>
              </a:spcBef>
              <a:spcAft>
                <a:spcPts val="0"/>
              </a:spcAft>
              <a:buNone/>
            </a:pPr>
            <a:r>
              <a:rPr lang="en"/>
              <a:t>GIT BRANCH TYPES</a:t>
            </a:r>
            <a:endParaRPr/>
          </a:p>
        </p:txBody>
      </p:sp>
      <p:sp>
        <p:nvSpPr>
          <p:cNvPr id="111" name="Google Shape;111;p18"/>
          <p:cNvSpPr txBox="1"/>
          <p:nvPr>
            <p:ph idx="1" type="subTitle"/>
          </p:nvPr>
        </p:nvSpPr>
        <p:spPr>
          <a:xfrm>
            <a:off x="6724950" y="3265700"/>
            <a:ext cx="1906200" cy="103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main, master, develop, hotfix etc...</a:t>
            </a:r>
            <a:endParaRPr/>
          </a:p>
        </p:txBody>
      </p:sp>
      <p:sp>
        <p:nvSpPr>
          <p:cNvPr id="112" name="Google Shape;112;p18"/>
          <p:cNvSpPr txBox="1"/>
          <p:nvPr>
            <p:ph idx="4294967295"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29" name="Shape 729"/>
        <p:cNvGrpSpPr/>
        <p:nvPr/>
      </p:nvGrpSpPr>
      <p:grpSpPr>
        <a:xfrm>
          <a:off x="0" y="0"/>
          <a:ext cx="0" cy="0"/>
          <a:chOff x="0" y="0"/>
          <a:chExt cx="0" cy="0"/>
        </a:xfrm>
      </p:grpSpPr>
      <p:sp>
        <p:nvSpPr>
          <p:cNvPr id="730" name="Google Shape;730;p63"/>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Deployment Strategy</a:t>
            </a:r>
            <a:r>
              <a:rPr lang="en"/>
              <a:t> : </a:t>
            </a:r>
            <a:endParaRPr/>
          </a:p>
          <a:p>
            <a:pPr indent="0" lvl="0" marL="0" rtl="0" algn="l">
              <a:spcBef>
                <a:spcPts val="0"/>
              </a:spcBef>
              <a:spcAft>
                <a:spcPts val="0"/>
              </a:spcAft>
              <a:buNone/>
            </a:pPr>
            <a:r>
              <a:rPr lang="en"/>
              <a:t>Blue/Green</a:t>
            </a:r>
            <a:endParaRPr/>
          </a:p>
        </p:txBody>
      </p:sp>
      <p:grpSp>
        <p:nvGrpSpPr>
          <p:cNvPr id="731" name="Google Shape;731;p63"/>
          <p:cNvGrpSpPr/>
          <p:nvPr/>
        </p:nvGrpSpPr>
        <p:grpSpPr>
          <a:xfrm>
            <a:off x="301521" y="869243"/>
            <a:ext cx="457190" cy="457120"/>
            <a:chOff x="1923675" y="1633650"/>
            <a:chExt cx="436000" cy="435975"/>
          </a:xfrm>
        </p:grpSpPr>
        <p:sp>
          <p:nvSpPr>
            <p:cNvPr id="732" name="Google Shape;732;p6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8" name="Google Shape;738;p6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39" name="Google Shape;739;p63"/>
          <p:cNvPicPr preferRelativeResize="0"/>
          <p:nvPr/>
        </p:nvPicPr>
        <p:blipFill>
          <a:blip r:embed="rId3">
            <a:alphaModFix/>
          </a:blip>
          <a:stretch>
            <a:fillRect/>
          </a:stretch>
        </p:blipFill>
        <p:spPr>
          <a:xfrm>
            <a:off x="969063" y="1531600"/>
            <a:ext cx="5062683" cy="3459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43" name="Shape 743"/>
        <p:cNvGrpSpPr/>
        <p:nvPr/>
      </p:nvGrpSpPr>
      <p:grpSpPr>
        <a:xfrm>
          <a:off x="0" y="0"/>
          <a:ext cx="0" cy="0"/>
          <a:chOff x="0" y="0"/>
          <a:chExt cx="0" cy="0"/>
        </a:xfrm>
      </p:grpSpPr>
      <p:sp>
        <p:nvSpPr>
          <p:cNvPr id="744" name="Google Shape;744;p64"/>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Deployment Strategy</a:t>
            </a:r>
            <a:r>
              <a:rPr lang="en"/>
              <a:t> : </a:t>
            </a:r>
            <a:endParaRPr/>
          </a:p>
          <a:p>
            <a:pPr indent="0" lvl="0" marL="0" rtl="0" algn="l">
              <a:spcBef>
                <a:spcPts val="0"/>
              </a:spcBef>
              <a:spcAft>
                <a:spcPts val="0"/>
              </a:spcAft>
              <a:buNone/>
            </a:pPr>
            <a:r>
              <a:rPr lang="en"/>
              <a:t>Blue/Green</a:t>
            </a:r>
            <a:endParaRPr/>
          </a:p>
        </p:txBody>
      </p:sp>
      <p:grpSp>
        <p:nvGrpSpPr>
          <p:cNvPr id="745" name="Google Shape;745;p64"/>
          <p:cNvGrpSpPr/>
          <p:nvPr/>
        </p:nvGrpSpPr>
        <p:grpSpPr>
          <a:xfrm>
            <a:off x="301521" y="869243"/>
            <a:ext cx="457190" cy="457120"/>
            <a:chOff x="1923675" y="1633650"/>
            <a:chExt cx="436000" cy="435975"/>
          </a:xfrm>
        </p:grpSpPr>
        <p:sp>
          <p:nvSpPr>
            <p:cNvPr id="746" name="Google Shape;746;p6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2" name="Google Shape;752;p6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53" name="Google Shape;753;p64"/>
          <p:cNvPicPr preferRelativeResize="0"/>
          <p:nvPr/>
        </p:nvPicPr>
        <p:blipFill>
          <a:blip r:embed="rId3">
            <a:alphaModFix/>
          </a:blip>
          <a:stretch>
            <a:fillRect/>
          </a:stretch>
        </p:blipFill>
        <p:spPr>
          <a:xfrm>
            <a:off x="969063" y="1531600"/>
            <a:ext cx="5062683" cy="34595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57" name="Shape 757"/>
        <p:cNvGrpSpPr/>
        <p:nvPr/>
      </p:nvGrpSpPr>
      <p:grpSpPr>
        <a:xfrm>
          <a:off x="0" y="0"/>
          <a:ext cx="0" cy="0"/>
          <a:chOff x="0" y="0"/>
          <a:chExt cx="0" cy="0"/>
        </a:xfrm>
      </p:grpSpPr>
      <p:sp>
        <p:nvSpPr>
          <p:cNvPr id="758" name="Google Shape;758;p65"/>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Deployment Strategy</a:t>
            </a:r>
            <a:r>
              <a:rPr lang="en"/>
              <a:t> : </a:t>
            </a:r>
            <a:endParaRPr/>
          </a:p>
          <a:p>
            <a:pPr indent="0" lvl="0" marL="0" rtl="0" algn="l">
              <a:spcBef>
                <a:spcPts val="0"/>
              </a:spcBef>
              <a:spcAft>
                <a:spcPts val="0"/>
              </a:spcAft>
              <a:buNone/>
            </a:pPr>
            <a:r>
              <a:rPr lang="en"/>
              <a:t>Blue/Green</a:t>
            </a:r>
            <a:endParaRPr/>
          </a:p>
        </p:txBody>
      </p:sp>
      <p:grpSp>
        <p:nvGrpSpPr>
          <p:cNvPr id="759" name="Google Shape;759;p65"/>
          <p:cNvGrpSpPr/>
          <p:nvPr/>
        </p:nvGrpSpPr>
        <p:grpSpPr>
          <a:xfrm>
            <a:off x="301521" y="869243"/>
            <a:ext cx="457190" cy="457120"/>
            <a:chOff x="1923675" y="1633650"/>
            <a:chExt cx="436000" cy="435975"/>
          </a:xfrm>
        </p:grpSpPr>
        <p:sp>
          <p:nvSpPr>
            <p:cNvPr id="760" name="Google Shape;760;p6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6" name="Google Shape;766;p6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67" name="Google Shape;767;p65"/>
          <p:cNvPicPr preferRelativeResize="0"/>
          <p:nvPr/>
        </p:nvPicPr>
        <p:blipFill>
          <a:blip r:embed="rId3">
            <a:alphaModFix/>
          </a:blip>
          <a:stretch>
            <a:fillRect/>
          </a:stretch>
        </p:blipFill>
        <p:spPr>
          <a:xfrm>
            <a:off x="1199675" y="1531600"/>
            <a:ext cx="5062683" cy="3459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71" name="Shape 771"/>
        <p:cNvGrpSpPr/>
        <p:nvPr/>
      </p:nvGrpSpPr>
      <p:grpSpPr>
        <a:xfrm>
          <a:off x="0" y="0"/>
          <a:ext cx="0" cy="0"/>
          <a:chOff x="0" y="0"/>
          <a:chExt cx="0" cy="0"/>
        </a:xfrm>
      </p:grpSpPr>
      <p:sp>
        <p:nvSpPr>
          <p:cNvPr id="772" name="Google Shape;772;p66"/>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Deployment Strategy</a:t>
            </a:r>
            <a:r>
              <a:rPr lang="en"/>
              <a:t> : </a:t>
            </a:r>
            <a:endParaRPr/>
          </a:p>
          <a:p>
            <a:pPr indent="0" lvl="0" marL="0" rtl="0" algn="l">
              <a:spcBef>
                <a:spcPts val="0"/>
              </a:spcBef>
              <a:spcAft>
                <a:spcPts val="0"/>
              </a:spcAft>
              <a:buNone/>
            </a:pPr>
            <a:r>
              <a:rPr lang="en"/>
              <a:t>Blue/Green</a:t>
            </a:r>
            <a:endParaRPr/>
          </a:p>
        </p:txBody>
      </p:sp>
      <p:grpSp>
        <p:nvGrpSpPr>
          <p:cNvPr id="773" name="Google Shape;773;p66"/>
          <p:cNvGrpSpPr/>
          <p:nvPr/>
        </p:nvGrpSpPr>
        <p:grpSpPr>
          <a:xfrm>
            <a:off x="301521" y="869243"/>
            <a:ext cx="457190" cy="457120"/>
            <a:chOff x="1923675" y="1633650"/>
            <a:chExt cx="436000" cy="435975"/>
          </a:xfrm>
        </p:grpSpPr>
        <p:sp>
          <p:nvSpPr>
            <p:cNvPr id="774" name="Google Shape;774;p6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0" name="Google Shape;780;p6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1" name="Google Shape;781;p66"/>
          <p:cNvPicPr preferRelativeResize="0"/>
          <p:nvPr/>
        </p:nvPicPr>
        <p:blipFill>
          <a:blip r:embed="rId3">
            <a:alphaModFix/>
          </a:blip>
          <a:stretch>
            <a:fillRect/>
          </a:stretch>
        </p:blipFill>
        <p:spPr>
          <a:xfrm>
            <a:off x="905125" y="2222025"/>
            <a:ext cx="5715000" cy="19050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85" name="Shape 785"/>
        <p:cNvGrpSpPr/>
        <p:nvPr/>
      </p:nvGrpSpPr>
      <p:grpSpPr>
        <a:xfrm>
          <a:off x="0" y="0"/>
          <a:ext cx="0" cy="0"/>
          <a:chOff x="0" y="0"/>
          <a:chExt cx="0" cy="0"/>
        </a:xfrm>
      </p:grpSpPr>
      <p:sp>
        <p:nvSpPr>
          <p:cNvPr id="786" name="Google Shape;786;p67"/>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Deployment Strategy</a:t>
            </a:r>
            <a:r>
              <a:rPr lang="en"/>
              <a:t> : </a:t>
            </a:r>
            <a:endParaRPr/>
          </a:p>
          <a:p>
            <a:pPr indent="0" lvl="0" marL="0" rtl="0" algn="l">
              <a:spcBef>
                <a:spcPts val="0"/>
              </a:spcBef>
              <a:spcAft>
                <a:spcPts val="0"/>
              </a:spcAft>
              <a:buNone/>
            </a:pPr>
            <a:r>
              <a:rPr lang="en"/>
              <a:t>Canary</a:t>
            </a:r>
            <a:endParaRPr/>
          </a:p>
        </p:txBody>
      </p:sp>
      <p:sp>
        <p:nvSpPr>
          <p:cNvPr id="787" name="Google Shape;787;p67"/>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Un canary Deployment déploie une application ou un service de manière incrémentale pour un sous-ensemble d'utilisateurs. Toute l'infrastructure d'un environnement cible est mise à jour par petites phases (par exemple : 2%, 25%, 75%, 100%). Un déploiement canari est le moins risqué que blue/green et big bang.</a:t>
            </a:r>
            <a:endParaRPr/>
          </a:p>
        </p:txBody>
      </p:sp>
      <p:grpSp>
        <p:nvGrpSpPr>
          <p:cNvPr id="788" name="Google Shape;788;p67"/>
          <p:cNvGrpSpPr/>
          <p:nvPr/>
        </p:nvGrpSpPr>
        <p:grpSpPr>
          <a:xfrm>
            <a:off x="301521" y="869243"/>
            <a:ext cx="457190" cy="457120"/>
            <a:chOff x="1923675" y="1633650"/>
            <a:chExt cx="436000" cy="435975"/>
          </a:xfrm>
        </p:grpSpPr>
        <p:sp>
          <p:nvSpPr>
            <p:cNvPr id="789" name="Google Shape;789;p6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6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99" name="Shape 799"/>
        <p:cNvGrpSpPr/>
        <p:nvPr/>
      </p:nvGrpSpPr>
      <p:grpSpPr>
        <a:xfrm>
          <a:off x="0" y="0"/>
          <a:ext cx="0" cy="0"/>
          <a:chOff x="0" y="0"/>
          <a:chExt cx="0" cy="0"/>
        </a:xfrm>
      </p:grpSpPr>
      <p:sp>
        <p:nvSpPr>
          <p:cNvPr id="800" name="Google Shape;800;p68"/>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Deployment Strategy : </a:t>
            </a:r>
            <a:endParaRPr/>
          </a:p>
          <a:p>
            <a:pPr indent="0" lvl="0" marL="0" rtl="0" algn="l">
              <a:spcBef>
                <a:spcPts val="0"/>
              </a:spcBef>
              <a:spcAft>
                <a:spcPts val="0"/>
              </a:spcAft>
              <a:buNone/>
            </a:pPr>
            <a:r>
              <a:rPr lang="en"/>
              <a:t>Canary</a:t>
            </a:r>
            <a:endParaRPr/>
          </a:p>
        </p:txBody>
      </p:sp>
      <p:grpSp>
        <p:nvGrpSpPr>
          <p:cNvPr id="801" name="Google Shape;801;p68"/>
          <p:cNvGrpSpPr/>
          <p:nvPr/>
        </p:nvGrpSpPr>
        <p:grpSpPr>
          <a:xfrm>
            <a:off x="301521" y="869243"/>
            <a:ext cx="457190" cy="457120"/>
            <a:chOff x="1923675" y="1633650"/>
            <a:chExt cx="436000" cy="435975"/>
          </a:xfrm>
        </p:grpSpPr>
        <p:sp>
          <p:nvSpPr>
            <p:cNvPr id="802" name="Google Shape;802;p6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6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9" name="Google Shape;809;p68"/>
          <p:cNvPicPr preferRelativeResize="0"/>
          <p:nvPr/>
        </p:nvPicPr>
        <p:blipFill>
          <a:blip r:embed="rId3">
            <a:alphaModFix/>
          </a:blip>
          <a:stretch>
            <a:fillRect/>
          </a:stretch>
        </p:blipFill>
        <p:spPr>
          <a:xfrm>
            <a:off x="958425" y="1531600"/>
            <a:ext cx="5878752" cy="336047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13" name="Shape 813"/>
        <p:cNvGrpSpPr/>
        <p:nvPr/>
      </p:nvGrpSpPr>
      <p:grpSpPr>
        <a:xfrm>
          <a:off x="0" y="0"/>
          <a:ext cx="0" cy="0"/>
          <a:chOff x="0" y="0"/>
          <a:chExt cx="0" cy="0"/>
        </a:xfrm>
      </p:grpSpPr>
      <p:sp>
        <p:nvSpPr>
          <p:cNvPr id="814" name="Google Shape;814;p69"/>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Deployment Strategy : </a:t>
            </a:r>
            <a:endParaRPr/>
          </a:p>
          <a:p>
            <a:pPr indent="0" lvl="0" marL="0" rtl="0" algn="l">
              <a:spcBef>
                <a:spcPts val="0"/>
              </a:spcBef>
              <a:spcAft>
                <a:spcPts val="0"/>
              </a:spcAft>
              <a:buNone/>
            </a:pPr>
            <a:r>
              <a:rPr lang="en"/>
              <a:t>Canary</a:t>
            </a:r>
            <a:endParaRPr/>
          </a:p>
        </p:txBody>
      </p:sp>
      <p:sp>
        <p:nvSpPr>
          <p:cNvPr id="815" name="Google Shape;815;p69"/>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Un canary Deployment déploie une application ou un service de manière incrémentale pour un sous-ensemble d'utilisateurs. Toute l'infrastructure d'un environnement cible est mise à jour par petites phases (par exemple : 2%, 25%, 75%, 100%). Un déploiement canari est le moins risqué que blue/green et big bang.</a:t>
            </a:r>
            <a:endParaRPr/>
          </a:p>
        </p:txBody>
      </p:sp>
      <p:grpSp>
        <p:nvGrpSpPr>
          <p:cNvPr id="816" name="Google Shape;816;p69"/>
          <p:cNvGrpSpPr/>
          <p:nvPr/>
        </p:nvGrpSpPr>
        <p:grpSpPr>
          <a:xfrm>
            <a:off x="301521" y="869243"/>
            <a:ext cx="457190" cy="457120"/>
            <a:chOff x="1923675" y="1633650"/>
            <a:chExt cx="436000" cy="435975"/>
          </a:xfrm>
        </p:grpSpPr>
        <p:sp>
          <p:nvSpPr>
            <p:cNvPr id="817" name="Google Shape;817;p6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3" name="Google Shape;823;p6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27" name="Shape 827"/>
        <p:cNvGrpSpPr/>
        <p:nvPr/>
      </p:nvGrpSpPr>
      <p:grpSpPr>
        <a:xfrm>
          <a:off x="0" y="0"/>
          <a:ext cx="0" cy="0"/>
          <a:chOff x="0" y="0"/>
          <a:chExt cx="0" cy="0"/>
        </a:xfrm>
      </p:grpSpPr>
      <p:sp>
        <p:nvSpPr>
          <p:cNvPr id="828" name="Google Shape;828;p70"/>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Deployment Strategy : </a:t>
            </a:r>
            <a:endParaRPr/>
          </a:p>
          <a:p>
            <a:pPr indent="0" lvl="0" marL="0" rtl="0" algn="l">
              <a:spcBef>
                <a:spcPts val="0"/>
              </a:spcBef>
              <a:spcAft>
                <a:spcPts val="0"/>
              </a:spcAft>
              <a:buNone/>
            </a:pPr>
            <a:r>
              <a:rPr lang="en"/>
              <a:t>A/B Testing</a:t>
            </a:r>
            <a:endParaRPr/>
          </a:p>
        </p:txBody>
      </p:sp>
      <p:grpSp>
        <p:nvGrpSpPr>
          <p:cNvPr id="829" name="Google Shape;829;p70"/>
          <p:cNvGrpSpPr/>
          <p:nvPr/>
        </p:nvGrpSpPr>
        <p:grpSpPr>
          <a:xfrm>
            <a:off x="301521" y="869243"/>
            <a:ext cx="457190" cy="457120"/>
            <a:chOff x="1923675" y="1633650"/>
            <a:chExt cx="436000" cy="435975"/>
          </a:xfrm>
        </p:grpSpPr>
        <p:sp>
          <p:nvSpPr>
            <p:cNvPr id="830" name="Google Shape;830;p7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7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7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6" name="Google Shape;836;p7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7" name="Google Shape;837;p70"/>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Ici, </a:t>
            </a:r>
            <a:r>
              <a:rPr lang="en"/>
              <a:t>différentes versions d'un même service sont exécutées simultanément en tant qu'"expériences" dans le même environnement pendant un certain temps.</a:t>
            </a:r>
            <a:endParaRPr/>
          </a:p>
          <a:p>
            <a:pPr indent="0" lvl="0" marL="0" rtl="0" algn="l">
              <a:spcBef>
                <a:spcPts val="600"/>
              </a:spcBef>
              <a:spcAft>
                <a:spcPts val="0"/>
              </a:spcAft>
              <a:buNone/>
            </a:pPr>
            <a:r>
              <a:rPr lang="en"/>
              <a:t>Les expériences sont contrôlées soit par l’activation de features Flags, soit par des outils spécifiques, soit par des déploiements de différente versions d’un service.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41" name="Shape 841"/>
        <p:cNvGrpSpPr/>
        <p:nvPr/>
      </p:nvGrpSpPr>
      <p:grpSpPr>
        <a:xfrm>
          <a:off x="0" y="0"/>
          <a:ext cx="0" cy="0"/>
          <a:chOff x="0" y="0"/>
          <a:chExt cx="0" cy="0"/>
        </a:xfrm>
      </p:grpSpPr>
      <p:sp>
        <p:nvSpPr>
          <p:cNvPr id="842" name="Google Shape;842;p71"/>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Deployment Strategy : </a:t>
            </a:r>
            <a:endParaRPr/>
          </a:p>
          <a:p>
            <a:pPr indent="0" lvl="0" marL="0" rtl="0" algn="l">
              <a:spcBef>
                <a:spcPts val="0"/>
              </a:spcBef>
              <a:spcAft>
                <a:spcPts val="0"/>
              </a:spcAft>
              <a:buNone/>
            </a:pPr>
            <a:r>
              <a:rPr lang="en"/>
              <a:t>A/B Testing</a:t>
            </a:r>
            <a:endParaRPr/>
          </a:p>
        </p:txBody>
      </p:sp>
      <p:grpSp>
        <p:nvGrpSpPr>
          <p:cNvPr id="843" name="Google Shape;843;p71"/>
          <p:cNvGrpSpPr/>
          <p:nvPr/>
        </p:nvGrpSpPr>
        <p:grpSpPr>
          <a:xfrm>
            <a:off x="301521" y="869243"/>
            <a:ext cx="457190" cy="457120"/>
            <a:chOff x="1923675" y="1633650"/>
            <a:chExt cx="436000" cy="435975"/>
          </a:xfrm>
        </p:grpSpPr>
        <p:sp>
          <p:nvSpPr>
            <p:cNvPr id="844" name="Google Shape;844;p7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7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7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7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7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7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0" name="Google Shape;850;p7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1" name="Google Shape;851;p71"/>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t>Il incombe au propriétaire de l'expérience de définir comment le trafic utilisateur est acheminé vers chaque expérience et version d'une application. En général, le trafic utilisateur est acheminé sur la base de règles spécifiques ou de données démographiques sur les utilisateurs pour effectuer des mesures et des comparaisons entre les versions du service. Les environnements cibles peuvent alors être mis à jour avec la version optimale du service.</a:t>
            </a:r>
            <a:endParaRPr sz="19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55" name="Shape 855"/>
        <p:cNvGrpSpPr/>
        <p:nvPr/>
      </p:nvGrpSpPr>
      <p:grpSpPr>
        <a:xfrm>
          <a:off x="0" y="0"/>
          <a:ext cx="0" cy="0"/>
          <a:chOff x="0" y="0"/>
          <a:chExt cx="0" cy="0"/>
        </a:xfrm>
      </p:grpSpPr>
      <p:sp>
        <p:nvSpPr>
          <p:cNvPr id="856" name="Google Shape;856;p72"/>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Deployment Strategy : </a:t>
            </a:r>
            <a:endParaRPr/>
          </a:p>
          <a:p>
            <a:pPr indent="0" lvl="0" marL="0" rtl="0" algn="l">
              <a:spcBef>
                <a:spcPts val="0"/>
              </a:spcBef>
              <a:spcAft>
                <a:spcPts val="0"/>
              </a:spcAft>
              <a:buNone/>
            </a:pPr>
            <a:r>
              <a:rPr lang="en"/>
              <a:t>A/B Testing</a:t>
            </a:r>
            <a:endParaRPr/>
          </a:p>
        </p:txBody>
      </p:sp>
      <p:grpSp>
        <p:nvGrpSpPr>
          <p:cNvPr id="857" name="Google Shape;857;p72"/>
          <p:cNvGrpSpPr/>
          <p:nvPr/>
        </p:nvGrpSpPr>
        <p:grpSpPr>
          <a:xfrm>
            <a:off x="301521" y="869243"/>
            <a:ext cx="457190" cy="457120"/>
            <a:chOff x="1923675" y="1633650"/>
            <a:chExt cx="436000" cy="435975"/>
          </a:xfrm>
        </p:grpSpPr>
        <p:sp>
          <p:nvSpPr>
            <p:cNvPr id="858" name="Google Shape;858;p7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7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7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4" name="Google Shape;864;p7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5" name="Google Shape;865;p72"/>
          <p:cNvPicPr preferRelativeResize="0"/>
          <p:nvPr/>
        </p:nvPicPr>
        <p:blipFill>
          <a:blip r:embed="rId3">
            <a:alphaModFix/>
          </a:blip>
          <a:stretch>
            <a:fillRect/>
          </a:stretch>
        </p:blipFill>
        <p:spPr>
          <a:xfrm>
            <a:off x="561025" y="1531600"/>
            <a:ext cx="5878752" cy="3356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116" name="Shape 116"/>
        <p:cNvGrpSpPr/>
        <p:nvPr/>
      </p:nvGrpSpPr>
      <p:grpSpPr>
        <a:xfrm>
          <a:off x="0" y="0"/>
          <a:ext cx="0" cy="0"/>
          <a:chOff x="0" y="0"/>
          <a:chExt cx="0" cy="0"/>
        </a:xfrm>
      </p:grpSpPr>
      <p:sp>
        <p:nvSpPr>
          <p:cNvPr id="117" name="Google Shape;117;p19"/>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 TYPES</a:t>
            </a:r>
            <a:endParaRPr/>
          </a:p>
        </p:txBody>
      </p:sp>
      <p:sp>
        <p:nvSpPr>
          <p:cNvPr id="118" name="Google Shape;118;p19"/>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“Les branches sont présentes dans la plupart des systèmes de versioning et constituent une notion centrale de Git. Elles offrent une très grande souplesse de développement en permettant d’aller et venir entre différentes versions d’un projet, de faire des tests et de collaborer.”</a:t>
            </a:r>
            <a:endParaRPr/>
          </a:p>
        </p:txBody>
      </p:sp>
      <p:grpSp>
        <p:nvGrpSpPr>
          <p:cNvPr id="119" name="Google Shape;119;p19"/>
          <p:cNvGrpSpPr/>
          <p:nvPr/>
        </p:nvGrpSpPr>
        <p:grpSpPr>
          <a:xfrm>
            <a:off x="301521" y="869243"/>
            <a:ext cx="457190" cy="457120"/>
            <a:chOff x="1923675" y="1633650"/>
            <a:chExt cx="436000" cy="435975"/>
          </a:xfrm>
        </p:grpSpPr>
        <p:sp>
          <p:nvSpPr>
            <p:cNvPr id="120" name="Google Shape;120;p1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19"/>
          <p:cNvPicPr preferRelativeResize="0"/>
          <p:nvPr/>
        </p:nvPicPr>
        <p:blipFill>
          <a:blip r:embed="rId3">
            <a:alphaModFix/>
          </a:blip>
          <a:stretch>
            <a:fillRect/>
          </a:stretch>
        </p:blipFill>
        <p:spPr>
          <a:xfrm>
            <a:off x="6253200" y="2460776"/>
            <a:ext cx="1238375" cy="11672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69" name="Shape 869"/>
        <p:cNvGrpSpPr/>
        <p:nvPr/>
      </p:nvGrpSpPr>
      <p:grpSpPr>
        <a:xfrm>
          <a:off x="0" y="0"/>
          <a:ext cx="0" cy="0"/>
          <a:chOff x="0" y="0"/>
          <a:chExt cx="0" cy="0"/>
        </a:xfrm>
      </p:grpSpPr>
      <p:sp>
        <p:nvSpPr>
          <p:cNvPr id="870" name="Google Shape;870;p73"/>
          <p:cNvSpPr txBox="1"/>
          <p:nvPr>
            <p:ph type="title"/>
          </p:nvPr>
        </p:nvSpPr>
        <p:spPr>
          <a:xfrm>
            <a:off x="838350" y="4022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Note: Feature Flags</a:t>
            </a:r>
            <a:endParaRPr/>
          </a:p>
        </p:txBody>
      </p:sp>
      <p:grpSp>
        <p:nvGrpSpPr>
          <p:cNvPr id="871" name="Google Shape;871;p73"/>
          <p:cNvGrpSpPr/>
          <p:nvPr/>
        </p:nvGrpSpPr>
        <p:grpSpPr>
          <a:xfrm>
            <a:off x="301521" y="377943"/>
            <a:ext cx="457190" cy="457120"/>
            <a:chOff x="1923675" y="1633650"/>
            <a:chExt cx="436000" cy="435975"/>
          </a:xfrm>
        </p:grpSpPr>
        <p:sp>
          <p:nvSpPr>
            <p:cNvPr id="872" name="Google Shape;872;p7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7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7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7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7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7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8" name="Google Shape;878;p7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What are Feature Flags (or Feature Toggle) you ask? Well, in this video I'm going to explain in just 3 minutes what Feature Flags are, how they work, and why they are important.&#10;&#10;Welcome to your Feature Flags Explained video!&#10;&#10;🌟EXCLUSIVE CONTENT🌟&#10;Do you want to access exclusive content, live chats and Q&amp;As, polls, and even 1:1 calls with me? Join my Patreon: https://www.patreon.com/CoderDave&#10;&#10;🙏🏻SUPPORT THE CHANNEL🙏🏻&#10;Buy me a coffee: https://www.buymeacoffee.com/CoderDave&#10;PayPal me donation: https://paypal.me/dabenveg&#10;&#10;🎥VIDEOS&#10;► 3 Tips to Be SUCCESSFUL at DevOps: https://youtu.be/A-NeIPCLSRU&#10;► CI/CD Explained: https://youtu.be/OSzrpgogQOM&#10;► 10 DevOps MYTHS Busted: https://youtu.be/OsnWo4j4zIo&#10;&#10;💬JOIN THE COMMUNITY&#10;► Discord: https://geni.us/cddiscord&#10;► Newsletter: https://coderdave.io/newsletter&#10;► Blog: https://dev.to/n3wt0n&#10;► GitHub: https://github.com/n3wt0n&#10;► Twitter: https://twitter.com/davidebenvegnu&#10;► Facebook: https://www.facebook.com/CoderDaveYT&#10;&#10;⏲TIMESTAMPS&#10;0:00 Intro&#10;0:44 What are Feature Flags&#10;1:25 Release vs Deployment&#10;1:51 Feature Flag Implementation&#10;3:03 Continuous Experimentation&#10;4:21 Platforms with Feature Flags&#10;4:48 Controlling Feature Flags&#10;6:00 Recap&#10;6:32 Final Considerations&#10;&#10;🎤PODCAST: https://geni.us/cdpodcast&#10;&#10;❓QUESTIONS?&#10;Have a question about DevOps, Cloud, Coding, or Anything Else? Post in comments section of this video!&#10;&#10;🔴SUBSCRIBE to CoderDave here: https://www.youtube.com/CoderDave?sub_confirmation=1&#10;_______________&#10;&#10;👕Get my MERCH: https://geni.us/cdmerch  &#10;&#10;🔮TOOLS I USE&#10;► TubeBuddy - #1 YouTube channel Management tool (FREE): https://www.tubebuddy.com/CoderDave&#10;► Moosend - Free Newsletter and Automation Platform: https://geni.us/moosend&#10;► MarketerMagic - The Best Marketing and Conversion Platform on Earth: https://geni.us/marketermagic&#10;&#10;📸🖥️GEAR AND SOFTWARE&#10;► Music - Epidemic Sound (Get 30 days free): https://epidemicsound.com/referral/zf8fl3/&#10;► Editing - Adobe Premiere Pro: https://geni.us/AdobeVideo&#10;► Gear I Use for YouTube: https://kit.co/CoderDave/gear-i-use-for-youtube&#10;► Gear I Use for Streaming: https://kit.co/CoderDave/gear-i-use-for-streaming&#10;► My Computer Setup: https://kit.co/CoderDave/main-computer-accessories&#10;► Full office setup: https://github.com/n3wt0n/work-from-home-setup&#10;&#10;Disclaimer:&#10;Some product links are affiliate links which means if you buy something I'll receive a small commission at no additional cost to you.&#10;As an Amazon Associate, I earn from qualifying purchases." id="879" name="Google Shape;879;p73" title="What Are Feature Flags? Explained in 6 Minutes (Feature Toggles)">
            <a:hlinkClick r:id="rId3"/>
          </p:cNvPr>
          <p:cNvPicPr preferRelativeResize="0"/>
          <p:nvPr/>
        </p:nvPicPr>
        <p:blipFill>
          <a:blip r:embed="rId4">
            <a:alphaModFix/>
          </a:blip>
          <a:stretch>
            <a:fillRect/>
          </a:stretch>
        </p:blipFill>
        <p:spPr>
          <a:xfrm>
            <a:off x="1272800" y="887900"/>
            <a:ext cx="5069300" cy="3801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1000"/>
                                        <p:tgtEl>
                                          <p:spTgt spid="8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107"/>
        </a:solidFill>
      </p:bgPr>
    </p:bg>
    <p:spTree>
      <p:nvGrpSpPr>
        <p:cNvPr id="883" name="Shape 883"/>
        <p:cNvGrpSpPr/>
        <p:nvPr/>
      </p:nvGrpSpPr>
      <p:grpSpPr>
        <a:xfrm>
          <a:off x="0" y="0"/>
          <a:ext cx="0" cy="0"/>
          <a:chOff x="0" y="0"/>
          <a:chExt cx="0" cy="0"/>
        </a:xfrm>
      </p:grpSpPr>
      <p:sp>
        <p:nvSpPr>
          <p:cNvPr id="884" name="Google Shape;884;p74"/>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FFC107"/>
                </a:solidFill>
              </a:rPr>
              <a:t>5</a:t>
            </a:r>
            <a:r>
              <a:rPr lang="en" sz="7200">
                <a:solidFill>
                  <a:srgbClr val="FFC107"/>
                </a:solidFill>
              </a:rPr>
              <a:t>.</a:t>
            </a:r>
            <a:endParaRPr sz="7200">
              <a:solidFill>
                <a:srgbClr val="FFC107"/>
              </a:solidFill>
            </a:endParaRPr>
          </a:p>
          <a:p>
            <a:pPr indent="0" lvl="0" marL="0" rtl="0" algn="l">
              <a:spcBef>
                <a:spcPts val="0"/>
              </a:spcBef>
              <a:spcAft>
                <a:spcPts val="0"/>
              </a:spcAft>
              <a:buNone/>
            </a:pPr>
            <a:r>
              <a:rPr lang="en"/>
              <a:t>12 Factor App</a:t>
            </a:r>
            <a:endParaRPr/>
          </a:p>
        </p:txBody>
      </p:sp>
      <p:sp>
        <p:nvSpPr>
          <p:cNvPr id="885" name="Google Shape;885;p74"/>
          <p:cNvSpPr txBox="1"/>
          <p:nvPr>
            <p:ph idx="1" type="subTitle"/>
          </p:nvPr>
        </p:nvSpPr>
        <p:spPr>
          <a:xfrm>
            <a:off x="6724950" y="3265700"/>
            <a:ext cx="1906200" cy="103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Bonus</a:t>
            </a:r>
            <a:endParaRPr/>
          </a:p>
        </p:txBody>
      </p:sp>
      <p:sp>
        <p:nvSpPr>
          <p:cNvPr id="886" name="Google Shape;886;p74"/>
          <p:cNvSpPr txBox="1"/>
          <p:nvPr>
            <p:ph idx="4294967295"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90" name="Shape 890"/>
        <p:cNvGrpSpPr/>
        <p:nvPr/>
      </p:nvGrpSpPr>
      <p:grpSpPr>
        <a:xfrm>
          <a:off x="0" y="0"/>
          <a:ext cx="0" cy="0"/>
          <a:chOff x="0" y="0"/>
          <a:chExt cx="0" cy="0"/>
        </a:xfrm>
      </p:grpSpPr>
      <p:sp>
        <p:nvSpPr>
          <p:cNvPr id="891" name="Google Shape;891;p75"/>
          <p:cNvSpPr txBox="1"/>
          <p:nvPr>
            <p:ph type="title"/>
          </p:nvPr>
        </p:nvSpPr>
        <p:spPr>
          <a:xfrm>
            <a:off x="838350" y="4022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12 Factor App</a:t>
            </a:r>
            <a:endParaRPr/>
          </a:p>
        </p:txBody>
      </p:sp>
      <p:grpSp>
        <p:nvGrpSpPr>
          <p:cNvPr id="892" name="Google Shape;892;p75"/>
          <p:cNvGrpSpPr/>
          <p:nvPr/>
        </p:nvGrpSpPr>
        <p:grpSpPr>
          <a:xfrm>
            <a:off x="301521" y="377943"/>
            <a:ext cx="457190" cy="457120"/>
            <a:chOff x="1923675" y="1633650"/>
            <a:chExt cx="436000" cy="435975"/>
          </a:xfrm>
        </p:grpSpPr>
        <p:sp>
          <p:nvSpPr>
            <p:cNvPr id="893" name="Google Shape;893;p7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9" name="Google Shape;899;p7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0" name="Google Shape;900;p75"/>
          <p:cNvSpPr txBox="1"/>
          <p:nvPr>
            <p:ph idx="1" type="body"/>
          </p:nvPr>
        </p:nvSpPr>
        <p:spPr>
          <a:xfrm>
            <a:off x="838250" y="1254300"/>
            <a:ext cx="61200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Ressource: </a:t>
            </a:r>
            <a:r>
              <a:rPr lang="en" sz="1900" u="sng">
                <a:solidFill>
                  <a:schemeClr val="hlink"/>
                </a:solidFill>
                <a:hlinkClick r:id="rId3"/>
              </a:rPr>
              <a:t>https://12factor.net/fr/</a:t>
            </a:r>
            <a:endParaRPr sz="1900"/>
          </a:p>
          <a:p>
            <a:pPr indent="0" lvl="0" marL="0" rtl="0" algn="l">
              <a:spcBef>
                <a:spcPts val="600"/>
              </a:spcBef>
              <a:spcAft>
                <a:spcPts val="0"/>
              </a:spcAft>
              <a:buNone/>
            </a:pPr>
            <a:r>
              <a:rPr lang="en" sz="1900"/>
              <a:t>Version </a:t>
            </a:r>
            <a:r>
              <a:rPr lang="en" sz="1900"/>
              <a:t>Française</a:t>
            </a:r>
            <a:r>
              <a:rPr lang="en" sz="1900"/>
              <a:t> expliquée:</a:t>
            </a:r>
            <a:endParaRPr sz="1900"/>
          </a:p>
          <a:p>
            <a:pPr indent="0" lvl="0" marL="0" rtl="0" algn="l">
              <a:spcBef>
                <a:spcPts val="600"/>
              </a:spcBef>
              <a:spcAft>
                <a:spcPts val="0"/>
              </a:spcAft>
              <a:buNone/>
            </a:pPr>
            <a:r>
              <a:rPr lang="en" sz="1900"/>
              <a:t>https://promyze.com/fr/blog-comprendre-12-factor-app-cloud/</a:t>
            </a:r>
            <a:endParaRPr sz="1900"/>
          </a:p>
          <a:p>
            <a:pPr indent="0" lvl="0" marL="0" rtl="0" algn="l">
              <a:spcBef>
                <a:spcPts val="600"/>
              </a:spcBef>
              <a:spcAft>
                <a:spcPts val="0"/>
              </a:spcAft>
              <a:buNone/>
            </a:pPr>
            <a:r>
              <a:t/>
            </a:r>
            <a:endParaRPr sz="19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107"/>
        </a:solidFill>
      </p:bgPr>
    </p:bg>
    <p:spTree>
      <p:nvGrpSpPr>
        <p:cNvPr id="904" name="Shape 904"/>
        <p:cNvGrpSpPr/>
        <p:nvPr/>
      </p:nvGrpSpPr>
      <p:grpSpPr>
        <a:xfrm>
          <a:off x="0" y="0"/>
          <a:ext cx="0" cy="0"/>
          <a:chOff x="0" y="0"/>
          <a:chExt cx="0" cy="0"/>
        </a:xfrm>
      </p:grpSpPr>
      <p:sp>
        <p:nvSpPr>
          <p:cNvPr id="905" name="Google Shape;905;p76"/>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FFC107"/>
                </a:solidFill>
              </a:rPr>
              <a:t>6</a:t>
            </a:r>
            <a:r>
              <a:rPr lang="en" sz="7200">
                <a:solidFill>
                  <a:srgbClr val="FFC107"/>
                </a:solidFill>
              </a:rPr>
              <a:t>.</a:t>
            </a:r>
            <a:endParaRPr sz="7200">
              <a:solidFill>
                <a:srgbClr val="FFC107"/>
              </a:solidFill>
            </a:endParaRPr>
          </a:p>
          <a:p>
            <a:pPr indent="0" lvl="0" marL="0" rtl="0" algn="l">
              <a:spcBef>
                <a:spcPts val="0"/>
              </a:spcBef>
              <a:spcAft>
                <a:spcPts val="0"/>
              </a:spcAft>
              <a:buNone/>
            </a:pPr>
            <a:r>
              <a:rPr lang="en"/>
              <a:t>FOCUS: </a:t>
            </a:r>
            <a:endParaRPr/>
          </a:p>
          <a:p>
            <a:pPr indent="0" lvl="0" marL="0" rtl="0" algn="l">
              <a:spcBef>
                <a:spcPts val="0"/>
              </a:spcBef>
              <a:spcAft>
                <a:spcPts val="0"/>
              </a:spcAft>
              <a:buNone/>
            </a:pPr>
            <a:r>
              <a:rPr lang="en"/>
              <a:t>GitHub Actions</a:t>
            </a:r>
            <a:endParaRPr/>
          </a:p>
        </p:txBody>
      </p:sp>
      <p:sp>
        <p:nvSpPr>
          <p:cNvPr id="906" name="Google Shape;906;p76"/>
          <p:cNvSpPr txBox="1"/>
          <p:nvPr>
            <p:ph idx="1" type="subTitle"/>
          </p:nvPr>
        </p:nvSpPr>
        <p:spPr>
          <a:xfrm>
            <a:off x="6724950" y="3265700"/>
            <a:ext cx="1906200" cy="103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La doc officielle, avec mon grain de sel</a:t>
            </a:r>
            <a:endParaRPr/>
          </a:p>
        </p:txBody>
      </p:sp>
      <p:sp>
        <p:nvSpPr>
          <p:cNvPr id="907" name="Google Shape;907;p76"/>
          <p:cNvSpPr txBox="1"/>
          <p:nvPr>
            <p:ph idx="4294967295"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911" name="Shape 911"/>
        <p:cNvGrpSpPr/>
        <p:nvPr/>
      </p:nvGrpSpPr>
      <p:grpSpPr>
        <a:xfrm>
          <a:off x="0" y="0"/>
          <a:ext cx="0" cy="0"/>
          <a:chOff x="0" y="0"/>
          <a:chExt cx="0" cy="0"/>
        </a:xfrm>
      </p:grpSpPr>
      <p:sp>
        <p:nvSpPr>
          <p:cNvPr id="912" name="Google Shape;912;p77"/>
          <p:cNvSpPr txBox="1"/>
          <p:nvPr>
            <p:ph idx="1" type="body"/>
          </p:nvPr>
        </p:nvSpPr>
        <p:spPr>
          <a:xfrm>
            <a:off x="838250" y="1504950"/>
            <a:ext cx="58392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Workflow:</a:t>
            </a:r>
            <a:endParaRPr/>
          </a:p>
          <a:p>
            <a:pPr indent="-355600" lvl="1" marL="914400" rtl="0" algn="l">
              <a:spcBef>
                <a:spcPts val="0"/>
              </a:spcBef>
              <a:spcAft>
                <a:spcPts val="0"/>
              </a:spcAft>
              <a:buSzPts val="2000"/>
              <a:buChar char="▹"/>
            </a:pPr>
            <a:r>
              <a:rPr lang="en"/>
              <a:t>Les </a:t>
            </a:r>
            <a:r>
              <a:rPr lang="en"/>
              <a:t>workflows est constitué d'une ou plusieurs Task et peuvent être planifiés ou déclenchés par un événement. Le workflow peut être utilisé pour construire, tester, packager, libérer ou deployer un projet sur GitHub.</a:t>
            </a:r>
            <a:endParaRPr/>
          </a:p>
          <a:p>
            <a:pPr indent="0" lvl="0" marL="0" rtl="0" algn="l">
              <a:spcBef>
                <a:spcPts val="600"/>
              </a:spcBef>
              <a:spcAft>
                <a:spcPts val="0"/>
              </a:spcAft>
              <a:buNone/>
            </a:pPr>
            <a:r>
              <a:t/>
            </a:r>
            <a:endParaRPr/>
          </a:p>
        </p:txBody>
      </p:sp>
      <p:sp>
        <p:nvSpPr>
          <p:cNvPr id="913" name="Google Shape;913;p77"/>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FOCUS: CircleCI</a:t>
            </a:r>
            <a:endParaRPr/>
          </a:p>
          <a:p>
            <a:pPr indent="0" lvl="0" marL="0" rtl="0" algn="l">
              <a:spcBef>
                <a:spcPts val="0"/>
              </a:spcBef>
              <a:spcAft>
                <a:spcPts val="0"/>
              </a:spcAft>
              <a:buNone/>
            </a:pPr>
            <a:r>
              <a:rPr lang="en"/>
              <a:t>Concepts</a:t>
            </a:r>
            <a:endParaRPr/>
          </a:p>
        </p:txBody>
      </p:sp>
      <p:grpSp>
        <p:nvGrpSpPr>
          <p:cNvPr id="914" name="Google Shape;914;p77"/>
          <p:cNvGrpSpPr/>
          <p:nvPr/>
        </p:nvGrpSpPr>
        <p:grpSpPr>
          <a:xfrm>
            <a:off x="301521" y="869243"/>
            <a:ext cx="457190" cy="457120"/>
            <a:chOff x="1923675" y="1633650"/>
            <a:chExt cx="436000" cy="435975"/>
          </a:xfrm>
        </p:grpSpPr>
        <p:sp>
          <p:nvSpPr>
            <p:cNvPr id="915" name="Google Shape;915;p7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7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1" name="Google Shape;921;p7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2">
                                            <p:txEl>
                                              <p:pRg end="0" st="0"/>
                                            </p:txEl>
                                          </p:spTgt>
                                        </p:tgtEl>
                                        <p:attrNameLst>
                                          <p:attrName>style.visibility</p:attrName>
                                        </p:attrNameLst>
                                      </p:cBhvr>
                                      <p:to>
                                        <p:strVal val="visible"/>
                                      </p:to>
                                    </p:set>
                                    <p:animEffect filter="fade" transition="in">
                                      <p:cBhvr>
                                        <p:cTn dur="1000"/>
                                        <p:tgtEl>
                                          <p:spTgt spid="9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2">
                                            <p:txEl>
                                              <p:pRg end="1" st="1"/>
                                            </p:txEl>
                                          </p:spTgt>
                                        </p:tgtEl>
                                        <p:attrNameLst>
                                          <p:attrName>style.visibility</p:attrName>
                                        </p:attrNameLst>
                                      </p:cBhvr>
                                      <p:to>
                                        <p:strVal val="visible"/>
                                      </p:to>
                                    </p:set>
                                    <p:animEffect filter="fade" transition="in">
                                      <p:cBhvr>
                                        <p:cTn dur="1000"/>
                                        <p:tgtEl>
                                          <p:spTgt spid="9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2">
                                            <p:txEl>
                                              <p:pRg end="2" st="2"/>
                                            </p:txEl>
                                          </p:spTgt>
                                        </p:tgtEl>
                                        <p:attrNameLst>
                                          <p:attrName>style.visibility</p:attrName>
                                        </p:attrNameLst>
                                      </p:cBhvr>
                                      <p:to>
                                        <p:strVal val="visible"/>
                                      </p:to>
                                    </p:set>
                                    <p:animEffect filter="fade" transition="in">
                                      <p:cBhvr>
                                        <p:cTn dur="1000"/>
                                        <p:tgtEl>
                                          <p:spTgt spid="91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925" name="Shape 925"/>
        <p:cNvGrpSpPr/>
        <p:nvPr/>
      </p:nvGrpSpPr>
      <p:grpSpPr>
        <a:xfrm>
          <a:off x="0" y="0"/>
          <a:ext cx="0" cy="0"/>
          <a:chOff x="0" y="0"/>
          <a:chExt cx="0" cy="0"/>
        </a:xfrm>
      </p:grpSpPr>
      <p:sp>
        <p:nvSpPr>
          <p:cNvPr id="926" name="Google Shape;926;p78"/>
          <p:cNvSpPr txBox="1"/>
          <p:nvPr>
            <p:ph idx="1" type="body"/>
          </p:nvPr>
        </p:nvSpPr>
        <p:spPr>
          <a:xfrm>
            <a:off x="838250" y="1504950"/>
            <a:ext cx="58392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Events</a:t>
            </a:r>
            <a:r>
              <a:rPr lang="en"/>
              <a:t>:</a:t>
            </a:r>
            <a:endParaRPr/>
          </a:p>
          <a:p>
            <a:pPr indent="-355600" lvl="1" marL="914400" rtl="0" algn="l">
              <a:spcBef>
                <a:spcPts val="0"/>
              </a:spcBef>
              <a:spcAft>
                <a:spcPts val="0"/>
              </a:spcAft>
              <a:buSzPts val="2000"/>
              <a:buChar char="▹"/>
            </a:pPr>
            <a:r>
              <a:rPr lang="en"/>
              <a:t>Un event est une activité spécifique qui déclenche un workflow. Par exemple, sur un push de branche ou la création d’une PR sur GitHub. Il est possible de configurer d’autres types d'événement (webhook, activation manuelle etc..)</a:t>
            </a:r>
            <a:endParaRPr/>
          </a:p>
        </p:txBody>
      </p:sp>
      <p:sp>
        <p:nvSpPr>
          <p:cNvPr id="927" name="Google Shape;927;p78"/>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FOCUS: CircleCI</a:t>
            </a:r>
            <a:endParaRPr/>
          </a:p>
          <a:p>
            <a:pPr indent="0" lvl="0" marL="0" rtl="0" algn="l">
              <a:spcBef>
                <a:spcPts val="0"/>
              </a:spcBef>
              <a:spcAft>
                <a:spcPts val="0"/>
              </a:spcAft>
              <a:buNone/>
            </a:pPr>
            <a:r>
              <a:rPr lang="en"/>
              <a:t>Concepts</a:t>
            </a:r>
            <a:endParaRPr/>
          </a:p>
        </p:txBody>
      </p:sp>
      <p:grpSp>
        <p:nvGrpSpPr>
          <p:cNvPr id="928" name="Google Shape;928;p78"/>
          <p:cNvGrpSpPr/>
          <p:nvPr/>
        </p:nvGrpSpPr>
        <p:grpSpPr>
          <a:xfrm>
            <a:off x="301521" y="869243"/>
            <a:ext cx="457190" cy="457120"/>
            <a:chOff x="1923675" y="1633650"/>
            <a:chExt cx="436000" cy="435975"/>
          </a:xfrm>
        </p:grpSpPr>
        <p:sp>
          <p:nvSpPr>
            <p:cNvPr id="929" name="Google Shape;929;p7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5" name="Google Shape;935;p7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6">
                                            <p:txEl>
                                              <p:pRg end="0" st="0"/>
                                            </p:txEl>
                                          </p:spTgt>
                                        </p:tgtEl>
                                        <p:attrNameLst>
                                          <p:attrName>style.visibility</p:attrName>
                                        </p:attrNameLst>
                                      </p:cBhvr>
                                      <p:to>
                                        <p:strVal val="visible"/>
                                      </p:to>
                                    </p:set>
                                    <p:animEffect filter="fade" transition="in">
                                      <p:cBhvr>
                                        <p:cTn dur="1000"/>
                                        <p:tgtEl>
                                          <p:spTgt spid="9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6">
                                            <p:txEl>
                                              <p:pRg end="1" st="1"/>
                                            </p:txEl>
                                          </p:spTgt>
                                        </p:tgtEl>
                                        <p:attrNameLst>
                                          <p:attrName>style.visibility</p:attrName>
                                        </p:attrNameLst>
                                      </p:cBhvr>
                                      <p:to>
                                        <p:strVal val="visible"/>
                                      </p:to>
                                    </p:set>
                                    <p:animEffect filter="fade" transition="in">
                                      <p:cBhvr>
                                        <p:cTn dur="1000"/>
                                        <p:tgtEl>
                                          <p:spTgt spid="92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939" name="Shape 939"/>
        <p:cNvGrpSpPr/>
        <p:nvPr/>
      </p:nvGrpSpPr>
      <p:grpSpPr>
        <a:xfrm>
          <a:off x="0" y="0"/>
          <a:ext cx="0" cy="0"/>
          <a:chOff x="0" y="0"/>
          <a:chExt cx="0" cy="0"/>
        </a:xfrm>
      </p:grpSpPr>
      <p:sp>
        <p:nvSpPr>
          <p:cNvPr id="940" name="Google Shape;940;p79"/>
          <p:cNvSpPr txBox="1"/>
          <p:nvPr>
            <p:ph idx="1" type="body"/>
          </p:nvPr>
        </p:nvSpPr>
        <p:spPr>
          <a:xfrm>
            <a:off x="838250" y="1504950"/>
            <a:ext cx="58392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Jobs</a:t>
            </a:r>
            <a:r>
              <a:rPr lang="en"/>
              <a:t>:</a:t>
            </a:r>
            <a:endParaRPr/>
          </a:p>
          <a:p>
            <a:pPr indent="-355600" lvl="1" marL="914400" rtl="0" algn="l">
              <a:spcBef>
                <a:spcPts val="0"/>
              </a:spcBef>
              <a:spcAft>
                <a:spcPts val="0"/>
              </a:spcAft>
              <a:buSzPts val="2000"/>
              <a:buChar char="▹"/>
            </a:pPr>
            <a:r>
              <a:rPr lang="en"/>
              <a:t>Un Job est est un ensemble de steps qui est exécuté par un runner. Par défaut, un workflow avec plusieurs Jobs va les lancer en parallèle. Il est possible de faire en sorte qu’ils s’exécute de manière séquentielle.</a:t>
            </a:r>
            <a:endParaRPr/>
          </a:p>
        </p:txBody>
      </p:sp>
      <p:sp>
        <p:nvSpPr>
          <p:cNvPr id="941" name="Google Shape;941;p79"/>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FOCUS: CircleCI</a:t>
            </a:r>
            <a:endParaRPr/>
          </a:p>
          <a:p>
            <a:pPr indent="0" lvl="0" marL="0" rtl="0" algn="l">
              <a:spcBef>
                <a:spcPts val="0"/>
              </a:spcBef>
              <a:spcAft>
                <a:spcPts val="0"/>
              </a:spcAft>
              <a:buNone/>
            </a:pPr>
            <a:r>
              <a:rPr lang="en"/>
              <a:t>Concepts</a:t>
            </a:r>
            <a:endParaRPr/>
          </a:p>
        </p:txBody>
      </p:sp>
      <p:grpSp>
        <p:nvGrpSpPr>
          <p:cNvPr id="942" name="Google Shape;942;p79"/>
          <p:cNvGrpSpPr/>
          <p:nvPr/>
        </p:nvGrpSpPr>
        <p:grpSpPr>
          <a:xfrm>
            <a:off x="301521" y="869243"/>
            <a:ext cx="457190" cy="457120"/>
            <a:chOff x="1923675" y="1633650"/>
            <a:chExt cx="436000" cy="435975"/>
          </a:xfrm>
        </p:grpSpPr>
        <p:sp>
          <p:nvSpPr>
            <p:cNvPr id="943" name="Google Shape;943;p7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7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9" name="Google Shape;949;p7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0">
                                            <p:txEl>
                                              <p:pRg end="0" st="0"/>
                                            </p:txEl>
                                          </p:spTgt>
                                        </p:tgtEl>
                                        <p:attrNameLst>
                                          <p:attrName>style.visibility</p:attrName>
                                        </p:attrNameLst>
                                      </p:cBhvr>
                                      <p:to>
                                        <p:strVal val="visible"/>
                                      </p:to>
                                    </p:set>
                                    <p:animEffect filter="fade" transition="in">
                                      <p:cBhvr>
                                        <p:cTn dur="1000"/>
                                        <p:tgtEl>
                                          <p:spTgt spid="9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0">
                                            <p:txEl>
                                              <p:pRg end="1" st="1"/>
                                            </p:txEl>
                                          </p:spTgt>
                                        </p:tgtEl>
                                        <p:attrNameLst>
                                          <p:attrName>style.visibility</p:attrName>
                                        </p:attrNameLst>
                                      </p:cBhvr>
                                      <p:to>
                                        <p:strVal val="visible"/>
                                      </p:to>
                                    </p:set>
                                    <p:animEffect filter="fade" transition="in">
                                      <p:cBhvr>
                                        <p:cTn dur="1000"/>
                                        <p:tgtEl>
                                          <p:spTgt spid="94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953" name="Shape 953"/>
        <p:cNvGrpSpPr/>
        <p:nvPr/>
      </p:nvGrpSpPr>
      <p:grpSpPr>
        <a:xfrm>
          <a:off x="0" y="0"/>
          <a:ext cx="0" cy="0"/>
          <a:chOff x="0" y="0"/>
          <a:chExt cx="0" cy="0"/>
        </a:xfrm>
      </p:grpSpPr>
      <p:sp>
        <p:nvSpPr>
          <p:cNvPr id="954" name="Google Shape;954;p80"/>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FOCUS: CircleCI</a:t>
            </a:r>
            <a:endParaRPr/>
          </a:p>
          <a:p>
            <a:pPr indent="0" lvl="0" marL="0" rtl="0" algn="l">
              <a:spcBef>
                <a:spcPts val="0"/>
              </a:spcBef>
              <a:spcAft>
                <a:spcPts val="0"/>
              </a:spcAft>
              <a:buNone/>
            </a:pPr>
            <a:r>
              <a:rPr lang="en"/>
              <a:t>Concepts</a:t>
            </a:r>
            <a:endParaRPr/>
          </a:p>
        </p:txBody>
      </p:sp>
      <p:sp>
        <p:nvSpPr>
          <p:cNvPr id="955" name="Google Shape;955;p80"/>
          <p:cNvSpPr txBox="1"/>
          <p:nvPr>
            <p:ph idx="1" type="body"/>
          </p:nvPr>
        </p:nvSpPr>
        <p:spPr>
          <a:xfrm>
            <a:off x="838250" y="1504950"/>
            <a:ext cx="49569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Steps</a:t>
            </a:r>
            <a:r>
              <a:rPr lang="en"/>
              <a:t>:</a:t>
            </a:r>
            <a:endParaRPr/>
          </a:p>
          <a:p>
            <a:pPr indent="-355600" lvl="1" marL="914400" rtl="0" algn="l">
              <a:spcBef>
                <a:spcPts val="0"/>
              </a:spcBef>
              <a:spcAft>
                <a:spcPts val="0"/>
              </a:spcAft>
              <a:buSzPts val="2000"/>
              <a:buChar char="▹"/>
            </a:pPr>
            <a:r>
              <a:rPr lang="en"/>
              <a:t>Une tâche unitaire requise pour notre build ou déploiement</a:t>
            </a:r>
            <a:endParaRPr/>
          </a:p>
          <a:p>
            <a:pPr indent="-355600" lvl="1" marL="914400" rtl="0" algn="l">
              <a:spcBef>
                <a:spcPts val="0"/>
              </a:spcBef>
              <a:spcAft>
                <a:spcPts val="0"/>
              </a:spcAft>
              <a:buSzPts val="2000"/>
              <a:buChar char="▹"/>
            </a:pPr>
            <a:r>
              <a:rPr lang="en"/>
              <a:t>Exemple: “git checkout”, “npm ci”, “docker build”, “docker push”</a:t>
            </a:r>
            <a:endParaRPr/>
          </a:p>
          <a:p>
            <a:pPr indent="-355600" lvl="1" marL="914400" rtl="0" algn="l">
              <a:spcBef>
                <a:spcPts val="0"/>
              </a:spcBef>
              <a:spcAft>
                <a:spcPts val="0"/>
              </a:spcAft>
              <a:buSzPts val="2000"/>
              <a:buChar char="▹"/>
            </a:pPr>
            <a:r>
              <a:rPr lang="en"/>
              <a:t>Cela peut aussi être une autre github Action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grpSp>
        <p:nvGrpSpPr>
          <p:cNvPr id="956" name="Google Shape;956;p80"/>
          <p:cNvGrpSpPr/>
          <p:nvPr/>
        </p:nvGrpSpPr>
        <p:grpSpPr>
          <a:xfrm>
            <a:off x="301521" y="869243"/>
            <a:ext cx="457190" cy="457120"/>
            <a:chOff x="1923675" y="1633650"/>
            <a:chExt cx="436000" cy="435975"/>
          </a:xfrm>
        </p:grpSpPr>
        <p:sp>
          <p:nvSpPr>
            <p:cNvPr id="957" name="Google Shape;957;p8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8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8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8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3" name="Google Shape;963;p8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0" st="0"/>
                                            </p:txEl>
                                          </p:spTgt>
                                        </p:tgtEl>
                                        <p:attrNameLst>
                                          <p:attrName>style.visibility</p:attrName>
                                        </p:attrNameLst>
                                      </p:cBhvr>
                                      <p:to>
                                        <p:strVal val="visible"/>
                                      </p:to>
                                    </p:set>
                                    <p:animEffect filter="fade" transition="in">
                                      <p:cBhvr>
                                        <p:cTn dur="1000"/>
                                        <p:tgtEl>
                                          <p:spTgt spid="9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1" st="1"/>
                                            </p:txEl>
                                          </p:spTgt>
                                        </p:tgtEl>
                                        <p:attrNameLst>
                                          <p:attrName>style.visibility</p:attrName>
                                        </p:attrNameLst>
                                      </p:cBhvr>
                                      <p:to>
                                        <p:strVal val="visible"/>
                                      </p:to>
                                    </p:set>
                                    <p:animEffect filter="fade" transition="in">
                                      <p:cBhvr>
                                        <p:cTn dur="1000"/>
                                        <p:tgtEl>
                                          <p:spTgt spid="9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2" st="2"/>
                                            </p:txEl>
                                          </p:spTgt>
                                        </p:tgtEl>
                                        <p:attrNameLst>
                                          <p:attrName>style.visibility</p:attrName>
                                        </p:attrNameLst>
                                      </p:cBhvr>
                                      <p:to>
                                        <p:strVal val="visible"/>
                                      </p:to>
                                    </p:set>
                                    <p:animEffect filter="fade" transition="in">
                                      <p:cBhvr>
                                        <p:cTn dur="1000"/>
                                        <p:tgtEl>
                                          <p:spTgt spid="9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3" st="3"/>
                                            </p:txEl>
                                          </p:spTgt>
                                        </p:tgtEl>
                                        <p:attrNameLst>
                                          <p:attrName>style.visibility</p:attrName>
                                        </p:attrNameLst>
                                      </p:cBhvr>
                                      <p:to>
                                        <p:strVal val="visible"/>
                                      </p:to>
                                    </p:set>
                                    <p:animEffect filter="fade" transition="in">
                                      <p:cBhvr>
                                        <p:cTn dur="1000"/>
                                        <p:tgtEl>
                                          <p:spTgt spid="9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4" st="4"/>
                                            </p:txEl>
                                          </p:spTgt>
                                        </p:tgtEl>
                                        <p:attrNameLst>
                                          <p:attrName>style.visibility</p:attrName>
                                        </p:attrNameLst>
                                      </p:cBhvr>
                                      <p:to>
                                        <p:strVal val="visible"/>
                                      </p:to>
                                    </p:set>
                                    <p:animEffect filter="fade" transition="in">
                                      <p:cBhvr>
                                        <p:cTn dur="1000"/>
                                        <p:tgtEl>
                                          <p:spTgt spid="9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xEl>
                                              <p:pRg end="5" st="5"/>
                                            </p:txEl>
                                          </p:spTgt>
                                        </p:tgtEl>
                                        <p:attrNameLst>
                                          <p:attrName>style.visibility</p:attrName>
                                        </p:attrNameLst>
                                      </p:cBhvr>
                                      <p:to>
                                        <p:strVal val="visible"/>
                                      </p:to>
                                    </p:set>
                                    <p:animEffect filter="fade" transition="in">
                                      <p:cBhvr>
                                        <p:cTn dur="1000"/>
                                        <p:tgtEl>
                                          <p:spTgt spid="95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967" name="Shape 967"/>
        <p:cNvGrpSpPr/>
        <p:nvPr/>
      </p:nvGrpSpPr>
      <p:grpSpPr>
        <a:xfrm>
          <a:off x="0" y="0"/>
          <a:ext cx="0" cy="0"/>
          <a:chOff x="0" y="0"/>
          <a:chExt cx="0" cy="0"/>
        </a:xfrm>
      </p:grpSpPr>
      <p:sp>
        <p:nvSpPr>
          <p:cNvPr id="968" name="Google Shape;968;p81"/>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FOCUS: CircleCI</a:t>
            </a:r>
            <a:endParaRPr/>
          </a:p>
          <a:p>
            <a:pPr indent="0" lvl="0" marL="0" rtl="0" algn="l">
              <a:spcBef>
                <a:spcPts val="0"/>
              </a:spcBef>
              <a:spcAft>
                <a:spcPts val="0"/>
              </a:spcAft>
              <a:buNone/>
            </a:pPr>
            <a:r>
              <a:rPr lang="en"/>
              <a:t>Concepts</a:t>
            </a:r>
            <a:endParaRPr/>
          </a:p>
        </p:txBody>
      </p:sp>
      <p:grpSp>
        <p:nvGrpSpPr>
          <p:cNvPr id="969" name="Google Shape;969;p81"/>
          <p:cNvGrpSpPr/>
          <p:nvPr/>
        </p:nvGrpSpPr>
        <p:grpSpPr>
          <a:xfrm>
            <a:off x="301521" y="869243"/>
            <a:ext cx="457190" cy="457120"/>
            <a:chOff x="1923675" y="1633650"/>
            <a:chExt cx="436000" cy="435975"/>
          </a:xfrm>
        </p:grpSpPr>
        <p:sp>
          <p:nvSpPr>
            <p:cNvPr id="970" name="Google Shape;970;p8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8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8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8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8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8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6" name="Google Shape;976;p8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7" name="Google Shape;977;p81"/>
          <p:cNvSpPr txBox="1"/>
          <p:nvPr>
            <p:ph idx="1" type="body"/>
          </p:nvPr>
        </p:nvSpPr>
        <p:spPr>
          <a:xfrm>
            <a:off x="838250" y="1504950"/>
            <a:ext cx="49569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Action</a:t>
            </a:r>
            <a:r>
              <a:rPr lang="en"/>
              <a:t>:</a:t>
            </a:r>
            <a:endParaRPr/>
          </a:p>
          <a:p>
            <a:pPr indent="-355600" lvl="1" marL="914400" rtl="0" algn="l">
              <a:spcBef>
                <a:spcPts val="0"/>
              </a:spcBef>
              <a:spcAft>
                <a:spcPts val="0"/>
              </a:spcAft>
              <a:buSzPts val="2000"/>
              <a:buChar char="▹"/>
            </a:pPr>
            <a:r>
              <a:rPr lang="en"/>
              <a:t>Les actions sont des commandes autonomes qui sont combinées en étapes pour créer un travail. Les actions sont le plus petit bloc de construction portable d'un flux de travail. Vous pouvez créer vos propres actions ou utiliser des actions créées par la communauté GitHub. </a:t>
            </a:r>
            <a:endParaRPr/>
          </a:p>
          <a:p>
            <a:pPr indent="-355600" lvl="1" marL="914400" rtl="0" algn="l">
              <a:spcBef>
                <a:spcPts val="0"/>
              </a:spcBef>
              <a:spcAft>
                <a:spcPts val="0"/>
              </a:spcAft>
              <a:buSzPts val="2000"/>
              <a:buChar char="▹"/>
            </a:pPr>
            <a:r>
              <a:rPr lang="en"/>
              <a:t>Voir Orbs, chez CircleCI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7">
                                            <p:txEl>
                                              <p:pRg end="0" st="0"/>
                                            </p:txEl>
                                          </p:spTgt>
                                        </p:tgtEl>
                                        <p:attrNameLst>
                                          <p:attrName>style.visibility</p:attrName>
                                        </p:attrNameLst>
                                      </p:cBhvr>
                                      <p:to>
                                        <p:strVal val="visible"/>
                                      </p:to>
                                    </p:set>
                                    <p:animEffect filter="fade" transition="in">
                                      <p:cBhvr>
                                        <p:cTn dur="1000"/>
                                        <p:tgtEl>
                                          <p:spTgt spid="9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7">
                                            <p:txEl>
                                              <p:pRg end="1" st="1"/>
                                            </p:txEl>
                                          </p:spTgt>
                                        </p:tgtEl>
                                        <p:attrNameLst>
                                          <p:attrName>style.visibility</p:attrName>
                                        </p:attrNameLst>
                                      </p:cBhvr>
                                      <p:to>
                                        <p:strVal val="visible"/>
                                      </p:to>
                                    </p:set>
                                    <p:animEffect filter="fade" transition="in">
                                      <p:cBhvr>
                                        <p:cTn dur="1000"/>
                                        <p:tgtEl>
                                          <p:spTgt spid="9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7">
                                            <p:txEl>
                                              <p:pRg end="2" st="2"/>
                                            </p:txEl>
                                          </p:spTgt>
                                        </p:tgtEl>
                                        <p:attrNameLst>
                                          <p:attrName>style.visibility</p:attrName>
                                        </p:attrNameLst>
                                      </p:cBhvr>
                                      <p:to>
                                        <p:strVal val="visible"/>
                                      </p:to>
                                    </p:set>
                                    <p:animEffect filter="fade" transition="in">
                                      <p:cBhvr>
                                        <p:cTn dur="1000"/>
                                        <p:tgtEl>
                                          <p:spTgt spid="97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981" name="Shape 981"/>
        <p:cNvGrpSpPr/>
        <p:nvPr/>
      </p:nvGrpSpPr>
      <p:grpSpPr>
        <a:xfrm>
          <a:off x="0" y="0"/>
          <a:ext cx="0" cy="0"/>
          <a:chOff x="0" y="0"/>
          <a:chExt cx="0" cy="0"/>
        </a:xfrm>
      </p:grpSpPr>
      <p:sp>
        <p:nvSpPr>
          <p:cNvPr id="982" name="Google Shape;982;p82"/>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FOCUS: CircleCI</a:t>
            </a:r>
            <a:endParaRPr/>
          </a:p>
          <a:p>
            <a:pPr indent="0" lvl="0" marL="0" rtl="0" algn="l">
              <a:spcBef>
                <a:spcPts val="0"/>
              </a:spcBef>
              <a:spcAft>
                <a:spcPts val="0"/>
              </a:spcAft>
              <a:buNone/>
            </a:pPr>
            <a:r>
              <a:rPr lang="en"/>
              <a:t>Concepts</a:t>
            </a:r>
            <a:endParaRPr/>
          </a:p>
        </p:txBody>
      </p:sp>
      <p:grpSp>
        <p:nvGrpSpPr>
          <p:cNvPr id="983" name="Google Shape;983;p82"/>
          <p:cNvGrpSpPr/>
          <p:nvPr/>
        </p:nvGrpSpPr>
        <p:grpSpPr>
          <a:xfrm>
            <a:off x="301521" y="869243"/>
            <a:ext cx="457190" cy="457120"/>
            <a:chOff x="1923675" y="1633650"/>
            <a:chExt cx="436000" cy="435975"/>
          </a:xfrm>
        </p:grpSpPr>
        <p:sp>
          <p:nvSpPr>
            <p:cNvPr id="984" name="Google Shape;984;p8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8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8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8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8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0" name="Google Shape;990;p8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1" name="Google Shape;991;p82"/>
          <p:cNvSpPr txBox="1"/>
          <p:nvPr>
            <p:ph idx="1" type="body"/>
          </p:nvPr>
        </p:nvSpPr>
        <p:spPr>
          <a:xfrm>
            <a:off x="838250" y="1504950"/>
            <a:ext cx="49569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Runner</a:t>
            </a:r>
            <a:r>
              <a:rPr lang="en"/>
              <a:t>:</a:t>
            </a:r>
            <a:endParaRPr/>
          </a:p>
          <a:p>
            <a:pPr indent="-355600" lvl="1" marL="914400" rtl="0" algn="l">
              <a:spcBef>
                <a:spcPts val="0"/>
              </a:spcBef>
              <a:spcAft>
                <a:spcPts val="0"/>
              </a:spcAft>
              <a:buSzPts val="2000"/>
              <a:buChar char="▹"/>
            </a:pPr>
            <a:r>
              <a:rPr lang="en"/>
              <a:t>Machine qui fait tourner le job</a:t>
            </a:r>
            <a:endParaRPr/>
          </a:p>
          <a:p>
            <a:pPr indent="-355600" lvl="1" marL="914400" rtl="0" algn="l">
              <a:spcBef>
                <a:spcPts val="0"/>
              </a:spcBef>
              <a:spcAft>
                <a:spcPts val="0"/>
              </a:spcAft>
              <a:buSzPts val="2000"/>
              <a:buChar char="▹"/>
            </a:pPr>
            <a:r>
              <a:rPr lang="en"/>
              <a:t>Voir executor, chez CircleCI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1">
                                            <p:txEl>
                                              <p:pRg end="0" st="0"/>
                                            </p:txEl>
                                          </p:spTgt>
                                        </p:tgtEl>
                                        <p:attrNameLst>
                                          <p:attrName>style.visibility</p:attrName>
                                        </p:attrNameLst>
                                      </p:cBhvr>
                                      <p:to>
                                        <p:strVal val="visible"/>
                                      </p:to>
                                    </p:set>
                                    <p:animEffect filter="fade" transition="in">
                                      <p:cBhvr>
                                        <p:cTn dur="1000"/>
                                        <p:tgtEl>
                                          <p:spTgt spid="9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1">
                                            <p:txEl>
                                              <p:pRg end="1" st="1"/>
                                            </p:txEl>
                                          </p:spTgt>
                                        </p:tgtEl>
                                        <p:attrNameLst>
                                          <p:attrName>style.visibility</p:attrName>
                                        </p:attrNameLst>
                                      </p:cBhvr>
                                      <p:to>
                                        <p:strVal val="visible"/>
                                      </p:to>
                                    </p:set>
                                    <p:animEffect filter="fade" transition="in">
                                      <p:cBhvr>
                                        <p:cTn dur="1000"/>
                                        <p:tgtEl>
                                          <p:spTgt spid="9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1">
                                            <p:txEl>
                                              <p:pRg end="2" st="2"/>
                                            </p:txEl>
                                          </p:spTgt>
                                        </p:tgtEl>
                                        <p:attrNameLst>
                                          <p:attrName>style.visibility</p:attrName>
                                        </p:attrNameLst>
                                      </p:cBhvr>
                                      <p:to>
                                        <p:strVal val="visible"/>
                                      </p:to>
                                    </p:set>
                                    <p:animEffect filter="fade" transition="in">
                                      <p:cBhvr>
                                        <p:cTn dur="1000"/>
                                        <p:tgtEl>
                                          <p:spTgt spid="99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131" name="Shape 131"/>
        <p:cNvGrpSpPr/>
        <p:nvPr/>
      </p:nvGrpSpPr>
      <p:grpSpPr>
        <a:xfrm>
          <a:off x="0" y="0"/>
          <a:ext cx="0" cy="0"/>
          <a:chOff x="0" y="0"/>
          <a:chExt cx="0" cy="0"/>
        </a:xfrm>
      </p:grpSpPr>
      <p:sp>
        <p:nvSpPr>
          <p:cNvPr id="132" name="Google Shape;132;p20"/>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 TYPES</a:t>
            </a:r>
            <a:endParaRPr/>
          </a:p>
        </p:txBody>
      </p:sp>
      <p:sp>
        <p:nvSpPr>
          <p:cNvPr id="133" name="Google Shape;133;p20"/>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t>
            </a:r>
            <a:r>
              <a:rPr lang="en"/>
              <a:t>Git encourage le travail avec les branches en rendant instantané la création, la fusion et la suppression de branches. Par conséquent, bien comprendre et maîtriser la gestion des branches est indispensable à un usage efficace de Git.”</a:t>
            </a:r>
            <a:endParaRPr/>
          </a:p>
        </p:txBody>
      </p:sp>
      <p:grpSp>
        <p:nvGrpSpPr>
          <p:cNvPr id="134" name="Google Shape;134;p20"/>
          <p:cNvGrpSpPr/>
          <p:nvPr/>
        </p:nvGrpSpPr>
        <p:grpSpPr>
          <a:xfrm>
            <a:off x="301521" y="869243"/>
            <a:ext cx="457190" cy="457120"/>
            <a:chOff x="1923675" y="1633650"/>
            <a:chExt cx="436000" cy="435975"/>
          </a:xfrm>
        </p:grpSpPr>
        <p:sp>
          <p:nvSpPr>
            <p:cNvPr id="135" name="Google Shape;135;p2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2" name="Google Shape;142;p20"/>
          <p:cNvPicPr preferRelativeResize="0"/>
          <p:nvPr/>
        </p:nvPicPr>
        <p:blipFill>
          <a:blip r:embed="rId3">
            <a:alphaModFix/>
          </a:blip>
          <a:stretch>
            <a:fillRect/>
          </a:stretch>
        </p:blipFill>
        <p:spPr>
          <a:xfrm>
            <a:off x="6253200" y="2460776"/>
            <a:ext cx="1238375" cy="11672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995" name="Shape 995"/>
        <p:cNvGrpSpPr/>
        <p:nvPr/>
      </p:nvGrpSpPr>
      <p:grpSpPr>
        <a:xfrm>
          <a:off x="0" y="0"/>
          <a:ext cx="0" cy="0"/>
          <a:chOff x="0" y="0"/>
          <a:chExt cx="0" cy="0"/>
        </a:xfrm>
      </p:grpSpPr>
      <p:sp>
        <p:nvSpPr>
          <p:cNvPr id="996" name="Google Shape;996;p83"/>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FOCUS: CircleCI</a:t>
            </a:r>
            <a:endParaRPr/>
          </a:p>
          <a:p>
            <a:pPr indent="0" lvl="0" marL="0" rtl="0" algn="l">
              <a:spcBef>
                <a:spcPts val="0"/>
              </a:spcBef>
              <a:spcAft>
                <a:spcPts val="0"/>
              </a:spcAft>
              <a:buNone/>
            </a:pPr>
            <a:r>
              <a:rPr lang="en"/>
              <a:t>Exemple</a:t>
            </a:r>
            <a:endParaRPr/>
          </a:p>
        </p:txBody>
      </p:sp>
      <p:grpSp>
        <p:nvGrpSpPr>
          <p:cNvPr id="997" name="Google Shape;997;p83"/>
          <p:cNvGrpSpPr/>
          <p:nvPr/>
        </p:nvGrpSpPr>
        <p:grpSpPr>
          <a:xfrm>
            <a:off x="301521" y="869243"/>
            <a:ext cx="457190" cy="457120"/>
            <a:chOff x="1923675" y="1633650"/>
            <a:chExt cx="436000" cy="435975"/>
          </a:xfrm>
        </p:grpSpPr>
        <p:sp>
          <p:nvSpPr>
            <p:cNvPr id="998" name="Google Shape;998;p8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8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8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8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8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8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4" name="Google Shape;1004;p8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5" name="Google Shape;1005;p83"/>
          <p:cNvPicPr preferRelativeResize="0"/>
          <p:nvPr/>
        </p:nvPicPr>
        <p:blipFill>
          <a:blip r:embed="rId3">
            <a:alphaModFix/>
          </a:blip>
          <a:stretch>
            <a:fillRect/>
          </a:stretch>
        </p:blipFill>
        <p:spPr>
          <a:xfrm>
            <a:off x="383000" y="1660550"/>
            <a:ext cx="6715125" cy="26479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1009" name="Shape 1009"/>
        <p:cNvGrpSpPr/>
        <p:nvPr/>
      </p:nvGrpSpPr>
      <p:grpSpPr>
        <a:xfrm>
          <a:off x="0" y="0"/>
          <a:ext cx="0" cy="0"/>
          <a:chOff x="0" y="0"/>
          <a:chExt cx="0" cy="0"/>
        </a:xfrm>
      </p:grpSpPr>
      <p:sp>
        <p:nvSpPr>
          <p:cNvPr id="1010" name="Google Shape;1010;p84"/>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FOCUS: CircleCI</a:t>
            </a:r>
            <a:endParaRPr/>
          </a:p>
          <a:p>
            <a:pPr indent="0" lvl="0" marL="0" rtl="0" algn="l">
              <a:spcBef>
                <a:spcPts val="0"/>
              </a:spcBef>
              <a:spcAft>
                <a:spcPts val="0"/>
              </a:spcAft>
              <a:buNone/>
            </a:pPr>
            <a:r>
              <a:rPr lang="en"/>
              <a:t>Visual Workflow </a:t>
            </a:r>
            <a:endParaRPr/>
          </a:p>
        </p:txBody>
      </p:sp>
      <p:grpSp>
        <p:nvGrpSpPr>
          <p:cNvPr id="1011" name="Google Shape;1011;p84"/>
          <p:cNvGrpSpPr/>
          <p:nvPr/>
        </p:nvGrpSpPr>
        <p:grpSpPr>
          <a:xfrm>
            <a:off x="301521" y="869243"/>
            <a:ext cx="457190" cy="457120"/>
            <a:chOff x="1923675" y="1633650"/>
            <a:chExt cx="436000" cy="435975"/>
          </a:xfrm>
        </p:grpSpPr>
        <p:sp>
          <p:nvSpPr>
            <p:cNvPr id="1012" name="Google Shape;1012;p8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8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8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8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8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8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8" name="Google Shape;1018;p8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19" name="Google Shape;1019;p84"/>
          <p:cNvPicPr preferRelativeResize="0"/>
          <p:nvPr/>
        </p:nvPicPr>
        <p:blipFill>
          <a:blip r:embed="rId3">
            <a:alphaModFix/>
          </a:blip>
          <a:stretch>
            <a:fillRect/>
          </a:stretch>
        </p:blipFill>
        <p:spPr>
          <a:xfrm>
            <a:off x="1830300" y="1531600"/>
            <a:ext cx="4000500" cy="33718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107"/>
        </a:solidFill>
      </p:bgPr>
    </p:bg>
    <p:spTree>
      <p:nvGrpSpPr>
        <p:cNvPr id="1023" name="Shape 1023"/>
        <p:cNvGrpSpPr/>
        <p:nvPr/>
      </p:nvGrpSpPr>
      <p:grpSpPr>
        <a:xfrm>
          <a:off x="0" y="0"/>
          <a:ext cx="0" cy="0"/>
          <a:chOff x="0" y="0"/>
          <a:chExt cx="0" cy="0"/>
        </a:xfrm>
      </p:grpSpPr>
      <p:sp>
        <p:nvSpPr>
          <p:cNvPr id="1024" name="Google Shape;1024;p85"/>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FFC107"/>
                </a:solidFill>
              </a:rPr>
              <a:t>7</a:t>
            </a:r>
            <a:r>
              <a:rPr lang="en" sz="7200">
                <a:solidFill>
                  <a:srgbClr val="FFC107"/>
                </a:solidFill>
              </a:rPr>
              <a:t>.</a:t>
            </a:r>
            <a:endParaRPr sz="7200">
              <a:solidFill>
                <a:srgbClr val="FFC107"/>
              </a:solidFill>
            </a:endParaRPr>
          </a:p>
          <a:p>
            <a:pPr indent="0" lvl="0" marL="0" rtl="0" algn="l">
              <a:spcBef>
                <a:spcPts val="0"/>
              </a:spcBef>
              <a:spcAft>
                <a:spcPts val="0"/>
              </a:spcAft>
              <a:buNone/>
            </a:pPr>
            <a:r>
              <a:rPr lang="en"/>
              <a:t>Evaluated: Workshop</a:t>
            </a:r>
            <a:endParaRPr/>
          </a:p>
        </p:txBody>
      </p:sp>
      <p:sp>
        <p:nvSpPr>
          <p:cNvPr id="1025" name="Google Shape;1025;p85"/>
          <p:cNvSpPr txBox="1"/>
          <p:nvPr>
            <p:ph idx="4294967295"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1029" name="Shape 1029"/>
        <p:cNvGrpSpPr/>
        <p:nvPr/>
      </p:nvGrpSpPr>
      <p:grpSpPr>
        <a:xfrm>
          <a:off x="0" y="0"/>
          <a:ext cx="0" cy="0"/>
          <a:chOff x="0" y="0"/>
          <a:chExt cx="0" cy="0"/>
        </a:xfrm>
      </p:grpSpPr>
      <p:sp>
        <p:nvSpPr>
          <p:cNvPr id="1030" name="Google Shape;1030;p86"/>
          <p:cNvSpPr txBox="1"/>
          <p:nvPr>
            <p:ph type="title"/>
          </p:nvPr>
        </p:nvSpPr>
        <p:spPr>
          <a:xfrm>
            <a:off x="838350" y="3466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EVALUATED WORKSHOP</a:t>
            </a:r>
            <a:endParaRPr/>
          </a:p>
        </p:txBody>
      </p:sp>
      <p:grpSp>
        <p:nvGrpSpPr>
          <p:cNvPr id="1031" name="Google Shape;1031;p86"/>
          <p:cNvGrpSpPr/>
          <p:nvPr/>
        </p:nvGrpSpPr>
        <p:grpSpPr>
          <a:xfrm>
            <a:off x="301521" y="869243"/>
            <a:ext cx="457190" cy="457120"/>
            <a:chOff x="1923675" y="1633650"/>
            <a:chExt cx="436000" cy="435975"/>
          </a:xfrm>
        </p:grpSpPr>
        <p:sp>
          <p:nvSpPr>
            <p:cNvPr id="1032" name="Google Shape;1032;p8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8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8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8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8" name="Google Shape;1038;p8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9" name="Google Shape;1039;p86"/>
          <p:cNvSpPr txBox="1"/>
          <p:nvPr>
            <p:ph idx="1" type="body"/>
          </p:nvPr>
        </p:nvSpPr>
        <p:spPr>
          <a:xfrm>
            <a:off x="838350" y="776900"/>
            <a:ext cx="49569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3 à 4 personnes</a:t>
            </a:r>
            <a:endParaRPr b="1"/>
          </a:p>
          <a:p>
            <a:pPr indent="0" lvl="0" marL="0" rtl="0" algn="l">
              <a:spcBef>
                <a:spcPts val="600"/>
              </a:spcBef>
              <a:spcAft>
                <a:spcPts val="0"/>
              </a:spcAft>
              <a:buNone/>
            </a:pPr>
            <a:r>
              <a:rPr lang="en"/>
              <a:t>Développement d’une webapp faisant appel à une ou plusieurs api externes. Le sujet de la web app est libre.</a:t>
            </a:r>
            <a:endParaRPr/>
          </a:p>
          <a:p>
            <a:pPr indent="-355600" lvl="0" marL="457200" rtl="0" algn="l">
              <a:spcBef>
                <a:spcPts val="600"/>
              </a:spcBef>
              <a:spcAft>
                <a:spcPts val="0"/>
              </a:spcAft>
              <a:buSzPts val="2000"/>
              <a:buChar char="-"/>
            </a:pPr>
            <a:r>
              <a:rPr b="1" lang="en"/>
              <a:t>3 à 4 end user features (1 par personne)</a:t>
            </a:r>
            <a:endParaRPr b="1"/>
          </a:p>
          <a:p>
            <a:pPr indent="-355600" lvl="0" marL="457200" rtl="0" algn="l">
              <a:spcBef>
                <a:spcPts val="0"/>
              </a:spcBef>
              <a:spcAft>
                <a:spcPts val="0"/>
              </a:spcAft>
              <a:buSzPts val="2000"/>
              <a:buChar char="-"/>
            </a:pPr>
            <a:r>
              <a:rPr lang="en"/>
              <a:t>Ecriture de  tests pour chacune vos features.</a:t>
            </a:r>
            <a:endParaRPr/>
          </a:p>
          <a:p>
            <a:pPr indent="-355600" lvl="0" marL="457200" rtl="0" algn="l">
              <a:spcBef>
                <a:spcPts val="0"/>
              </a:spcBef>
              <a:spcAft>
                <a:spcPts val="0"/>
              </a:spcAft>
              <a:buSzPts val="2000"/>
              <a:buChar char="-"/>
            </a:pPr>
            <a:r>
              <a:rPr lang="en"/>
              <a:t>Ecriture d’un Dockerfile.</a:t>
            </a:r>
            <a:endParaRPr/>
          </a:p>
          <a:p>
            <a:pPr indent="-355600" lvl="0" marL="457200" rtl="0" algn="l">
              <a:spcBef>
                <a:spcPts val="0"/>
              </a:spcBef>
              <a:spcAft>
                <a:spcPts val="0"/>
              </a:spcAft>
              <a:buSzPts val="2000"/>
              <a:buChar char="-"/>
            </a:pPr>
            <a:r>
              <a:rPr lang="en"/>
              <a:t>Ecriture de documentation (What is it, what service/feature it can provide, how to build, how to test, how to run locally)</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1043" name="Shape 1043"/>
        <p:cNvGrpSpPr/>
        <p:nvPr/>
      </p:nvGrpSpPr>
      <p:grpSpPr>
        <a:xfrm>
          <a:off x="0" y="0"/>
          <a:ext cx="0" cy="0"/>
          <a:chOff x="0" y="0"/>
          <a:chExt cx="0" cy="0"/>
        </a:xfrm>
      </p:grpSpPr>
      <p:sp>
        <p:nvSpPr>
          <p:cNvPr id="1044" name="Google Shape;1044;p87"/>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EVALUATED WORKSHOP</a:t>
            </a:r>
            <a:endParaRPr/>
          </a:p>
        </p:txBody>
      </p:sp>
      <p:grpSp>
        <p:nvGrpSpPr>
          <p:cNvPr id="1045" name="Google Shape;1045;p87"/>
          <p:cNvGrpSpPr/>
          <p:nvPr/>
        </p:nvGrpSpPr>
        <p:grpSpPr>
          <a:xfrm>
            <a:off x="301521" y="869243"/>
            <a:ext cx="457190" cy="457120"/>
            <a:chOff x="1923675" y="1633650"/>
            <a:chExt cx="436000" cy="435975"/>
          </a:xfrm>
        </p:grpSpPr>
        <p:sp>
          <p:nvSpPr>
            <p:cNvPr id="1046" name="Google Shape;1046;p8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8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8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8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8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8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2" name="Google Shape;1052;p8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3" name="Google Shape;1053;p87"/>
          <p:cNvSpPr txBox="1"/>
          <p:nvPr>
            <p:ph idx="1" type="body"/>
          </p:nvPr>
        </p:nvSpPr>
        <p:spPr>
          <a:xfrm>
            <a:off x="838250" y="1504950"/>
            <a:ext cx="49569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Ecriture de la CI:</a:t>
            </a:r>
            <a:endParaRPr/>
          </a:p>
          <a:p>
            <a:pPr indent="-355600" lvl="0" marL="457200" rtl="0" algn="l">
              <a:spcBef>
                <a:spcPts val="600"/>
              </a:spcBef>
              <a:spcAft>
                <a:spcPts val="0"/>
              </a:spcAft>
              <a:buSzPts val="2000"/>
              <a:buChar char="-"/>
            </a:pPr>
            <a:r>
              <a:rPr lang="en"/>
              <a:t>Github Actions</a:t>
            </a:r>
            <a:endParaRPr/>
          </a:p>
          <a:p>
            <a:pPr indent="-355600" lvl="0" marL="457200" rtl="0" algn="l">
              <a:spcBef>
                <a:spcPts val="0"/>
              </a:spcBef>
              <a:spcAft>
                <a:spcPts val="0"/>
              </a:spcAft>
              <a:buSzPts val="2000"/>
              <a:buChar char="-"/>
            </a:pPr>
            <a:r>
              <a:rPr lang="en"/>
              <a:t>Doit supporter un "Scaled Trunk-Based Development" branching pattern</a:t>
            </a:r>
            <a:endParaRPr/>
          </a:p>
          <a:p>
            <a:pPr indent="-355600" lvl="0" marL="457200" rtl="0" algn="l">
              <a:spcBef>
                <a:spcPts val="0"/>
              </a:spcBef>
              <a:spcAft>
                <a:spcPts val="0"/>
              </a:spcAft>
              <a:buSzPts val="2000"/>
              <a:buChar char="-"/>
            </a:pPr>
            <a:r>
              <a:rPr lang="en"/>
              <a:t>Le code doit être testé dans la CI</a:t>
            </a:r>
            <a:endParaRPr/>
          </a:p>
          <a:p>
            <a:pPr indent="-355600" lvl="0" marL="457200" rtl="0" algn="l">
              <a:spcBef>
                <a:spcPts val="0"/>
              </a:spcBef>
              <a:spcAft>
                <a:spcPts val="0"/>
              </a:spcAft>
              <a:buSzPts val="2000"/>
              <a:buChar char="-"/>
            </a:pPr>
            <a:r>
              <a:rPr lang="en"/>
              <a:t>Le code ne passant pas les tests ne doit pas être buildé</a:t>
            </a:r>
            <a:endParaRPr/>
          </a:p>
          <a:p>
            <a:pPr indent="-355600" lvl="0" marL="457200" rtl="0" algn="l">
              <a:spcBef>
                <a:spcPts val="0"/>
              </a:spcBef>
              <a:spcAft>
                <a:spcPts val="0"/>
              </a:spcAft>
              <a:buSzPts val="2000"/>
              <a:buChar char="-"/>
            </a:pPr>
            <a:r>
              <a:rPr lang="en"/>
              <a:t>Le code passant les tests est “dockerisé” et tag et push en fonction du type de build.</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1057" name="Shape 1057"/>
        <p:cNvGrpSpPr/>
        <p:nvPr/>
      </p:nvGrpSpPr>
      <p:grpSpPr>
        <a:xfrm>
          <a:off x="0" y="0"/>
          <a:ext cx="0" cy="0"/>
          <a:chOff x="0" y="0"/>
          <a:chExt cx="0" cy="0"/>
        </a:xfrm>
      </p:grpSpPr>
      <p:sp>
        <p:nvSpPr>
          <p:cNvPr id="1058" name="Google Shape;1058;p88"/>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EVALUATED WORKSHOP</a:t>
            </a:r>
            <a:endParaRPr/>
          </a:p>
        </p:txBody>
      </p:sp>
      <p:grpSp>
        <p:nvGrpSpPr>
          <p:cNvPr id="1059" name="Google Shape;1059;p88"/>
          <p:cNvGrpSpPr/>
          <p:nvPr/>
        </p:nvGrpSpPr>
        <p:grpSpPr>
          <a:xfrm>
            <a:off x="301521" y="869243"/>
            <a:ext cx="457190" cy="457120"/>
            <a:chOff x="1923675" y="1633650"/>
            <a:chExt cx="436000" cy="435975"/>
          </a:xfrm>
        </p:grpSpPr>
        <p:sp>
          <p:nvSpPr>
            <p:cNvPr id="1060" name="Google Shape;1060;p8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8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8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8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8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8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6" name="Google Shape;1066;p8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7" name="Google Shape;1067;p88"/>
          <p:cNvSpPr txBox="1"/>
          <p:nvPr>
            <p:ph idx="1" type="body"/>
          </p:nvPr>
        </p:nvSpPr>
        <p:spPr>
          <a:xfrm>
            <a:off x="838250" y="1504950"/>
            <a:ext cx="49569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Ecriture de la CI:</a:t>
            </a:r>
            <a:endParaRPr/>
          </a:p>
          <a:p>
            <a:pPr indent="-355600" lvl="0" marL="457200" rtl="0" algn="l">
              <a:spcBef>
                <a:spcPts val="600"/>
              </a:spcBef>
              <a:spcAft>
                <a:spcPts val="0"/>
              </a:spcAft>
              <a:buSzPts val="2000"/>
              <a:buChar char="-"/>
            </a:pPr>
            <a:r>
              <a:rPr lang="en"/>
              <a:t>Une publication de l’image docker en fonction d’une github release est prise en charge par la CI</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1071" name="Shape 1071"/>
        <p:cNvGrpSpPr/>
        <p:nvPr/>
      </p:nvGrpSpPr>
      <p:grpSpPr>
        <a:xfrm>
          <a:off x="0" y="0"/>
          <a:ext cx="0" cy="0"/>
          <a:chOff x="0" y="0"/>
          <a:chExt cx="0" cy="0"/>
        </a:xfrm>
      </p:grpSpPr>
      <p:sp>
        <p:nvSpPr>
          <p:cNvPr id="1072" name="Google Shape;1072;p89"/>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EVALUATED WORKSHOP</a:t>
            </a:r>
            <a:endParaRPr/>
          </a:p>
        </p:txBody>
      </p:sp>
      <p:grpSp>
        <p:nvGrpSpPr>
          <p:cNvPr id="1073" name="Google Shape;1073;p89"/>
          <p:cNvGrpSpPr/>
          <p:nvPr/>
        </p:nvGrpSpPr>
        <p:grpSpPr>
          <a:xfrm>
            <a:off x="301521" y="869243"/>
            <a:ext cx="457190" cy="457120"/>
            <a:chOff x="1923675" y="1633650"/>
            <a:chExt cx="436000" cy="435975"/>
          </a:xfrm>
        </p:grpSpPr>
        <p:sp>
          <p:nvSpPr>
            <p:cNvPr id="1074" name="Google Shape;1074;p8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8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8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8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8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8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0" name="Google Shape;1080;p8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1" name="Google Shape;1081;p89"/>
          <p:cNvSpPr txBox="1"/>
          <p:nvPr>
            <p:ph idx="1" type="body"/>
          </p:nvPr>
        </p:nvSpPr>
        <p:spPr>
          <a:xfrm>
            <a:off x="838250" y="1504950"/>
            <a:ext cx="49569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Runtime</a:t>
            </a:r>
            <a:r>
              <a:rPr lang="en"/>
              <a:t>:</a:t>
            </a:r>
            <a:endParaRPr/>
          </a:p>
          <a:p>
            <a:pPr indent="-355600" lvl="0" marL="457200" rtl="0" algn="l">
              <a:spcBef>
                <a:spcPts val="600"/>
              </a:spcBef>
              <a:spcAft>
                <a:spcPts val="0"/>
              </a:spcAft>
              <a:buSzPts val="2000"/>
              <a:buChar char="-"/>
            </a:pPr>
            <a:r>
              <a:rPr lang="en"/>
              <a:t>Si une clé d’API est nécessaire pour l’utilisation de votre webapp, ne la bakez pas à l'intérieur de l’image, mais passer là au runtime du container.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Communiquez moi la clé d’api à utiliser via Discord en privé.</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146" name="Shape 146"/>
        <p:cNvGrpSpPr/>
        <p:nvPr/>
      </p:nvGrpSpPr>
      <p:grpSpPr>
        <a:xfrm>
          <a:off x="0" y="0"/>
          <a:ext cx="0" cy="0"/>
          <a:chOff x="0" y="0"/>
          <a:chExt cx="0" cy="0"/>
        </a:xfrm>
      </p:grpSpPr>
      <p:sp>
        <p:nvSpPr>
          <p:cNvPr id="147" name="Google Shape;147;p21"/>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 TYPES:</a:t>
            </a:r>
            <a:endParaRPr/>
          </a:p>
          <a:p>
            <a:pPr indent="0" lvl="0" marL="0" rtl="0" algn="l">
              <a:spcBef>
                <a:spcPts val="0"/>
              </a:spcBef>
              <a:spcAft>
                <a:spcPts val="0"/>
              </a:spcAft>
              <a:buNone/>
            </a:pPr>
            <a:r>
              <a:rPr lang="en"/>
              <a:t>List</a:t>
            </a:r>
            <a:endParaRPr/>
          </a:p>
        </p:txBody>
      </p:sp>
      <p:sp>
        <p:nvSpPr>
          <p:cNvPr id="148" name="Google Shape;148;p21"/>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Trunk branch</a:t>
            </a:r>
            <a:endParaRPr/>
          </a:p>
          <a:p>
            <a:pPr indent="-355600" lvl="0" marL="457200" rtl="0" algn="l">
              <a:spcBef>
                <a:spcPts val="0"/>
              </a:spcBef>
              <a:spcAft>
                <a:spcPts val="0"/>
              </a:spcAft>
              <a:buSzPts val="2000"/>
              <a:buChar char="-"/>
            </a:pPr>
            <a:r>
              <a:rPr lang="en"/>
              <a:t>Development branch</a:t>
            </a:r>
            <a:endParaRPr/>
          </a:p>
          <a:p>
            <a:pPr indent="-355600" lvl="0" marL="457200" rtl="0" algn="l">
              <a:spcBef>
                <a:spcPts val="0"/>
              </a:spcBef>
              <a:spcAft>
                <a:spcPts val="0"/>
              </a:spcAft>
              <a:buSzPts val="2000"/>
              <a:buChar char="-"/>
            </a:pPr>
            <a:r>
              <a:rPr lang="en"/>
              <a:t>Feature branch</a:t>
            </a:r>
            <a:endParaRPr/>
          </a:p>
          <a:p>
            <a:pPr indent="-355600" lvl="0" marL="457200" rtl="0" algn="l">
              <a:spcBef>
                <a:spcPts val="0"/>
              </a:spcBef>
              <a:spcAft>
                <a:spcPts val="0"/>
              </a:spcAft>
              <a:buSzPts val="2000"/>
              <a:buChar char="-"/>
            </a:pPr>
            <a:r>
              <a:rPr lang="en"/>
              <a:t>Release branch</a:t>
            </a:r>
            <a:endParaRPr/>
          </a:p>
          <a:p>
            <a:pPr indent="-355600" lvl="0" marL="457200" rtl="0" algn="l">
              <a:spcBef>
                <a:spcPts val="0"/>
              </a:spcBef>
              <a:spcAft>
                <a:spcPts val="0"/>
              </a:spcAft>
              <a:buSzPts val="2000"/>
              <a:buChar char="-"/>
            </a:pPr>
            <a:r>
              <a:rPr lang="en"/>
              <a:t>Hotfix branch</a:t>
            </a:r>
            <a:endParaRPr/>
          </a:p>
          <a:p>
            <a:pPr indent="0" lvl="0" marL="0" rtl="0" algn="l">
              <a:spcBef>
                <a:spcPts val="600"/>
              </a:spcBef>
              <a:spcAft>
                <a:spcPts val="0"/>
              </a:spcAft>
              <a:buNone/>
            </a:pPr>
            <a:r>
              <a:t/>
            </a:r>
            <a:endParaRPr/>
          </a:p>
        </p:txBody>
      </p:sp>
      <p:grpSp>
        <p:nvGrpSpPr>
          <p:cNvPr id="149" name="Google Shape;149;p21"/>
          <p:cNvGrpSpPr/>
          <p:nvPr/>
        </p:nvGrpSpPr>
        <p:grpSpPr>
          <a:xfrm>
            <a:off x="301521" y="869243"/>
            <a:ext cx="457190" cy="457120"/>
            <a:chOff x="1923675" y="1633650"/>
            <a:chExt cx="436000" cy="435975"/>
          </a:xfrm>
        </p:grpSpPr>
        <p:sp>
          <p:nvSpPr>
            <p:cNvPr id="150" name="Google Shape;150;p2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21"/>
          <p:cNvPicPr preferRelativeResize="0"/>
          <p:nvPr/>
        </p:nvPicPr>
        <p:blipFill>
          <a:blip r:embed="rId3">
            <a:alphaModFix/>
          </a:blip>
          <a:stretch>
            <a:fillRect/>
          </a:stretch>
        </p:blipFill>
        <p:spPr>
          <a:xfrm>
            <a:off x="6253200" y="2460776"/>
            <a:ext cx="1238375" cy="116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96F3"/>
        </a:solidFill>
      </p:bgPr>
    </p:bg>
    <p:spTree>
      <p:nvGrpSpPr>
        <p:cNvPr id="161" name="Shape 161"/>
        <p:cNvGrpSpPr/>
        <p:nvPr/>
      </p:nvGrpSpPr>
      <p:grpSpPr>
        <a:xfrm>
          <a:off x="0" y="0"/>
          <a:ext cx="0" cy="0"/>
          <a:chOff x="0" y="0"/>
          <a:chExt cx="0" cy="0"/>
        </a:xfrm>
      </p:grpSpPr>
      <p:sp>
        <p:nvSpPr>
          <p:cNvPr id="162" name="Google Shape;162;p22"/>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 BRANCH TYPES:</a:t>
            </a:r>
            <a:endParaRPr/>
          </a:p>
          <a:p>
            <a:pPr indent="0" lvl="0" marL="0" rtl="0" algn="l">
              <a:spcBef>
                <a:spcPts val="0"/>
              </a:spcBef>
              <a:spcAft>
                <a:spcPts val="0"/>
              </a:spcAft>
              <a:buNone/>
            </a:pPr>
            <a:r>
              <a:rPr lang="en"/>
              <a:t>Trunk Branch</a:t>
            </a:r>
            <a:endParaRPr/>
          </a:p>
        </p:txBody>
      </p:sp>
      <p:sp>
        <p:nvSpPr>
          <p:cNvPr id="163" name="Google Shape;163;p22"/>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Tout les git repositories ont une branche “</a:t>
            </a:r>
            <a:r>
              <a:rPr lang="en"/>
              <a:t>trunk” (souvent nommées “main”, “mainline”, ou “master”). </a:t>
            </a:r>
            <a:endParaRPr/>
          </a:p>
          <a:p>
            <a:pPr indent="0" lvl="0" marL="0" rtl="0" algn="l">
              <a:spcBef>
                <a:spcPts val="600"/>
              </a:spcBef>
              <a:spcAft>
                <a:spcPts val="0"/>
              </a:spcAft>
              <a:buNone/>
            </a:pPr>
            <a:r>
              <a:rPr lang="en"/>
              <a:t>Quand un git repo est créé, une branche trunk est créé de manière automatique, en tant que première branche implicite. </a:t>
            </a:r>
            <a:endParaRPr/>
          </a:p>
          <a:p>
            <a:pPr indent="0" lvl="0" marL="0" rtl="0" algn="l">
              <a:spcBef>
                <a:spcPts val="600"/>
              </a:spcBef>
              <a:spcAft>
                <a:spcPts val="0"/>
              </a:spcAft>
              <a:buNone/>
            </a:pPr>
            <a:r>
              <a:t/>
            </a:r>
            <a:endParaRPr/>
          </a:p>
        </p:txBody>
      </p:sp>
      <p:grpSp>
        <p:nvGrpSpPr>
          <p:cNvPr id="164" name="Google Shape;164;p22"/>
          <p:cNvGrpSpPr/>
          <p:nvPr/>
        </p:nvGrpSpPr>
        <p:grpSpPr>
          <a:xfrm>
            <a:off x="301521" y="869243"/>
            <a:ext cx="457190" cy="457120"/>
            <a:chOff x="1923675" y="1633650"/>
            <a:chExt cx="436000" cy="435975"/>
          </a:xfrm>
        </p:grpSpPr>
        <p:sp>
          <p:nvSpPr>
            <p:cNvPr id="165" name="Google Shape;165;p2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22"/>
          <p:cNvPicPr preferRelativeResize="0"/>
          <p:nvPr/>
        </p:nvPicPr>
        <p:blipFill>
          <a:blip r:embed="rId3">
            <a:alphaModFix/>
          </a:blip>
          <a:stretch>
            <a:fillRect/>
          </a:stretch>
        </p:blipFill>
        <p:spPr>
          <a:xfrm>
            <a:off x="6253200" y="2460776"/>
            <a:ext cx="1238375" cy="116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