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bril Fatface" panose="02000503000000020003" pitchFamily="2" charset="0"/>
      <p:regular r:id="rId19"/>
    </p:embeddedFont>
    <p:embeddedFont>
      <p:font typeface="Codec Pro"/>
      <p:regular r:id="rId20"/>
    </p:embeddedFont>
    <p:embeddedFont>
      <p:font typeface="Codec Pro Bold"/>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458" autoAdjust="0"/>
  </p:normalViewPr>
  <p:slideViewPr>
    <p:cSldViewPr>
      <p:cViewPr varScale="1">
        <p:scale>
          <a:sx n="58" d="100"/>
          <a:sy n="58"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AA57C04-2A24-40F5-A541-4EB40C59411B}" type="datetimeFigureOut">
              <a:rPr lang="en-IL" smtClean="0"/>
              <a:t>06/11/2024</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5FBD33B-07F1-4CD4-B934-9A3AE4CE31E9}" type="slidenum">
              <a:rPr lang="en-IL" smtClean="0"/>
              <a:t>‹#›</a:t>
            </a:fld>
            <a:endParaRPr lang="en-IL"/>
          </a:p>
        </p:txBody>
      </p:sp>
    </p:spTree>
    <p:extLst>
      <p:ext uri="{BB962C8B-B14F-4D97-AF65-F5344CB8AC3E}">
        <p14:creationId xmlns:p14="http://schemas.microsoft.com/office/powerpoint/2010/main" val="21585096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a:p>
        </p:txBody>
      </p:sp>
      <p:sp>
        <p:nvSpPr>
          <p:cNvPr id="4" name="מציין מיקום של מספר שקופית 3"/>
          <p:cNvSpPr>
            <a:spLocks noGrp="1"/>
          </p:cNvSpPr>
          <p:nvPr>
            <p:ph type="sldNum" sz="quarter" idx="5"/>
          </p:nvPr>
        </p:nvSpPr>
        <p:spPr/>
        <p:txBody>
          <a:bodyPr/>
          <a:lstStyle/>
          <a:p>
            <a:fld id="{A5FBD33B-07F1-4CD4-B934-9A3AE4CE31E9}" type="slidenum">
              <a:rPr lang="en-IL" smtClean="0"/>
              <a:t>1</a:t>
            </a:fld>
            <a:endParaRPr lang="en-IL"/>
          </a:p>
        </p:txBody>
      </p:sp>
    </p:spTree>
    <p:extLst>
      <p:ext uri="{BB962C8B-B14F-4D97-AF65-F5344CB8AC3E}">
        <p14:creationId xmlns:p14="http://schemas.microsoft.com/office/powerpoint/2010/main" val="51455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5224993" y="7718640"/>
            <a:ext cx="3414568" cy="3079320"/>
          </a:xfrm>
          <a:custGeom>
            <a:avLst/>
            <a:gdLst/>
            <a:ahLst/>
            <a:cxnLst/>
            <a:rect l="l" t="t" r="r" b="b"/>
            <a:pathLst>
              <a:path w="3414568" h="3079320">
                <a:moveTo>
                  <a:pt x="3414568" y="0"/>
                </a:moveTo>
                <a:lnTo>
                  <a:pt x="0" y="0"/>
                </a:lnTo>
                <a:lnTo>
                  <a:pt x="0" y="3079320"/>
                </a:lnTo>
                <a:lnTo>
                  <a:pt x="3414568" y="3079320"/>
                </a:lnTo>
                <a:lnTo>
                  <a:pt x="3414568"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sp>
        <p:nvSpPr>
          <p:cNvPr id="3" name="Freeform 3"/>
          <p:cNvSpPr/>
          <p:nvPr/>
        </p:nvSpPr>
        <p:spPr>
          <a:xfrm flipV="1">
            <a:off x="-678584" y="-510960"/>
            <a:ext cx="3414568" cy="3079320"/>
          </a:xfrm>
          <a:custGeom>
            <a:avLst/>
            <a:gdLst/>
            <a:ahLst/>
            <a:cxnLst/>
            <a:rect l="l" t="t" r="r" b="b"/>
            <a:pathLst>
              <a:path w="3414568" h="3079320">
                <a:moveTo>
                  <a:pt x="0" y="3079320"/>
                </a:moveTo>
                <a:lnTo>
                  <a:pt x="3414568" y="3079320"/>
                </a:lnTo>
                <a:lnTo>
                  <a:pt x="3414568" y="0"/>
                </a:lnTo>
                <a:lnTo>
                  <a:pt x="0" y="0"/>
                </a:lnTo>
                <a:lnTo>
                  <a:pt x="0" y="307932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L"/>
          </a:p>
        </p:txBody>
      </p:sp>
      <p:sp>
        <p:nvSpPr>
          <p:cNvPr id="4" name="TextBox 4"/>
          <p:cNvSpPr txBox="1"/>
          <p:nvPr/>
        </p:nvSpPr>
        <p:spPr>
          <a:xfrm>
            <a:off x="1028700" y="1752169"/>
            <a:ext cx="16230600" cy="3993383"/>
          </a:xfrm>
          <a:prstGeom prst="rect">
            <a:avLst/>
          </a:prstGeom>
        </p:spPr>
        <p:txBody>
          <a:bodyPr lIns="0" tIns="0" rIns="0" bIns="0" rtlCol="0" anchor="t">
            <a:spAutoFit/>
          </a:bodyPr>
          <a:lstStyle/>
          <a:p>
            <a:pPr algn="ctr">
              <a:lnSpc>
                <a:spcPts val="10586"/>
              </a:lnSpc>
            </a:pPr>
            <a:r>
              <a:rPr lang="en-US" sz="7900">
                <a:solidFill>
                  <a:srgbClr val="104772"/>
                </a:solidFill>
                <a:latin typeface="Abril Fatface"/>
                <a:ea typeface="Abril Fatface"/>
                <a:cs typeface="Abril Fatface"/>
                <a:sym typeface="Abril Fatface"/>
              </a:rPr>
              <a:t>Realistic Encrypted network traffic classification based on Large Dataset</a:t>
            </a:r>
          </a:p>
        </p:txBody>
      </p:sp>
      <p:sp>
        <p:nvSpPr>
          <p:cNvPr id="5" name="TextBox 5"/>
          <p:cNvSpPr txBox="1"/>
          <p:nvPr/>
        </p:nvSpPr>
        <p:spPr>
          <a:xfrm>
            <a:off x="1028700" y="6342220"/>
            <a:ext cx="11716629" cy="2659831"/>
          </a:xfrm>
          <a:prstGeom prst="rect">
            <a:avLst/>
          </a:prstGeom>
        </p:spPr>
        <p:txBody>
          <a:bodyPr lIns="0" tIns="0" rIns="0" bIns="0" rtlCol="0" anchor="t">
            <a:spAutoFit/>
          </a:bodyPr>
          <a:lstStyle/>
          <a:p>
            <a:pPr algn="l">
              <a:lnSpc>
                <a:spcPts val="4193"/>
              </a:lnSpc>
            </a:pPr>
            <a:r>
              <a:rPr lang="en-US" sz="2995" spc="934">
                <a:solidFill>
                  <a:srgbClr val="104772"/>
                </a:solidFill>
                <a:latin typeface="Codec Pro"/>
                <a:ea typeface="Codec Pro"/>
                <a:cs typeface="Codec Pro"/>
                <a:sym typeface="Codec Pro"/>
              </a:rPr>
              <a:t>PRESENTED BY:</a:t>
            </a:r>
          </a:p>
          <a:p>
            <a:pPr algn="l">
              <a:lnSpc>
                <a:spcPts val="4193"/>
              </a:lnSpc>
            </a:pPr>
            <a:endParaRPr lang="en-US" sz="2995" spc="934">
              <a:solidFill>
                <a:srgbClr val="104772"/>
              </a:solidFill>
              <a:latin typeface="Codec Pro"/>
              <a:ea typeface="Codec Pro"/>
              <a:cs typeface="Codec Pro"/>
              <a:sym typeface="Codec Pro"/>
            </a:endParaRPr>
          </a:p>
          <a:p>
            <a:pPr algn="l">
              <a:lnSpc>
                <a:spcPts val="4193"/>
              </a:lnSpc>
            </a:pPr>
            <a:r>
              <a:rPr lang="en-US" sz="2995" spc="934">
                <a:solidFill>
                  <a:srgbClr val="104772"/>
                </a:solidFill>
                <a:latin typeface="Codec Pro"/>
                <a:ea typeface="Codec Pro"/>
                <a:cs typeface="Codec Pro"/>
                <a:sym typeface="Codec Pro"/>
              </a:rPr>
              <a:t>LIOR DAVIDYAN</a:t>
            </a:r>
          </a:p>
          <a:p>
            <a:pPr algn="l">
              <a:lnSpc>
                <a:spcPts val="4193"/>
              </a:lnSpc>
            </a:pPr>
            <a:r>
              <a:rPr lang="en-US" sz="2995" spc="934">
                <a:solidFill>
                  <a:srgbClr val="104772"/>
                </a:solidFill>
                <a:latin typeface="Codec Pro"/>
                <a:ea typeface="Codec Pro"/>
                <a:cs typeface="Codec Pro"/>
                <a:sym typeface="Codec Pro"/>
              </a:rPr>
              <a:t>ROTEM KOCHAVI</a:t>
            </a:r>
          </a:p>
          <a:p>
            <a:pPr algn="l">
              <a:lnSpc>
                <a:spcPts val="4193"/>
              </a:lnSpc>
            </a:pPr>
            <a:r>
              <a:rPr lang="en-US" sz="2995" spc="934">
                <a:solidFill>
                  <a:srgbClr val="104772"/>
                </a:solidFill>
                <a:latin typeface="Codec Pro"/>
                <a:ea typeface="Codec Pro"/>
                <a:cs typeface="Codec Pro"/>
                <a:sym typeface="Codec Pro"/>
              </a:rPr>
              <a:t>TAMAR REVAZISHVILI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AutoShape 3"/>
          <p:cNvSpPr/>
          <p:nvPr/>
        </p:nvSpPr>
        <p:spPr>
          <a:xfrm flipH="1">
            <a:off x="1028700" y="2013401"/>
            <a:ext cx="4670228" cy="0"/>
          </a:xfrm>
          <a:prstGeom prst="line">
            <a:avLst/>
          </a:prstGeom>
          <a:ln w="19050" cap="flat">
            <a:solidFill>
              <a:srgbClr val="104772"/>
            </a:solidFill>
            <a:prstDash val="solid"/>
            <a:headEnd type="none" w="sm" len="sm"/>
            <a:tailEnd type="none" w="sm" len="sm"/>
          </a:ln>
        </p:spPr>
        <p:txBody>
          <a:bodyPr/>
          <a:lstStyle/>
          <a:p>
            <a:endParaRPr lang="en-IL"/>
          </a:p>
        </p:txBody>
      </p:sp>
      <p:sp>
        <p:nvSpPr>
          <p:cNvPr id="4" name="TextBox 4"/>
          <p:cNvSpPr txBox="1"/>
          <p:nvPr/>
        </p:nvSpPr>
        <p:spPr>
          <a:xfrm>
            <a:off x="1028700" y="1057275"/>
            <a:ext cx="12245832" cy="846666"/>
          </a:xfrm>
          <a:prstGeom prst="rect">
            <a:avLst/>
          </a:prstGeom>
        </p:spPr>
        <p:txBody>
          <a:bodyPr lIns="0" tIns="0" rIns="0" bIns="0" rtlCol="0" anchor="t">
            <a:spAutoFit/>
          </a:bodyPr>
          <a:lstStyle/>
          <a:p>
            <a:pPr algn="l">
              <a:lnSpc>
                <a:spcPts val="6164"/>
              </a:lnSpc>
            </a:pPr>
            <a:r>
              <a:rPr lang="en-US" sz="7005">
                <a:solidFill>
                  <a:srgbClr val="104772"/>
                </a:solidFill>
                <a:latin typeface="Abril Fatface"/>
                <a:ea typeface="Abril Fatface"/>
                <a:cs typeface="Abril Fatface"/>
                <a:sym typeface="Abril Fatface"/>
              </a:rPr>
              <a:t>Classification Algorithms</a:t>
            </a:r>
          </a:p>
        </p:txBody>
      </p:sp>
      <p:sp>
        <p:nvSpPr>
          <p:cNvPr id="5" name="TextBox 5"/>
          <p:cNvSpPr txBox="1"/>
          <p:nvPr/>
        </p:nvSpPr>
        <p:spPr>
          <a:xfrm>
            <a:off x="783931" y="2493339"/>
            <a:ext cx="16475369" cy="7012514"/>
          </a:xfrm>
          <a:prstGeom prst="rect">
            <a:avLst/>
          </a:prstGeom>
        </p:spPr>
        <p:txBody>
          <a:bodyPr lIns="0" tIns="0" rIns="0" bIns="0" rtlCol="0" anchor="t">
            <a:spAutoFit/>
          </a:bodyPr>
          <a:lstStyle/>
          <a:p>
            <a:pPr algn="l">
              <a:lnSpc>
                <a:spcPts val="4608"/>
              </a:lnSpc>
            </a:pPr>
            <a:r>
              <a:rPr lang="en-US" sz="3291">
                <a:solidFill>
                  <a:srgbClr val="104772"/>
                </a:solidFill>
                <a:latin typeface="Codec Pro"/>
                <a:ea typeface="Codec Pro"/>
                <a:cs typeface="Codec Pro"/>
                <a:sym typeface="Codec Pro"/>
              </a:rPr>
              <a:t>A variety of machine learning algorithms were used, including:</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Logistic Regression</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Support Vector Machine (SVM)</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K-Nearest Neighbors (KNN)</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Gradient Boosting</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Naive Bayes</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Decision Tree</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Random Forest</a:t>
            </a:r>
          </a:p>
          <a:p>
            <a:pPr marL="710690" lvl="1" indent="-355345" algn="l">
              <a:lnSpc>
                <a:spcPts val="4608"/>
              </a:lnSpc>
              <a:buFont typeface="Arial"/>
              <a:buChar char="•"/>
            </a:pPr>
            <a:r>
              <a:rPr lang="en-US" sz="3291">
                <a:solidFill>
                  <a:srgbClr val="104772"/>
                </a:solidFill>
                <a:latin typeface="Codec Pro"/>
                <a:ea typeface="Codec Pro"/>
                <a:cs typeface="Codec Pro"/>
                <a:sym typeface="Codec Pro"/>
              </a:rPr>
              <a:t>Multilayer Perceptron (MLP)</a:t>
            </a:r>
          </a:p>
          <a:p>
            <a:pPr algn="l">
              <a:lnSpc>
                <a:spcPts val="4608"/>
              </a:lnSpc>
            </a:pPr>
            <a:r>
              <a:rPr lang="en-US" sz="3291">
                <a:solidFill>
                  <a:srgbClr val="104772"/>
                </a:solidFill>
                <a:latin typeface="Codec Pro"/>
                <a:ea typeface="Codec Pro"/>
                <a:cs typeface="Codec Pro"/>
                <a:sym typeface="Codec Pro"/>
              </a:rPr>
              <a:t>A 70-30 train-test split was used, and missing values were handled using mean imputation.</a:t>
            </a:r>
          </a:p>
          <a:p>
            <a:pPr algn="l">
              <a:lnSpc>
                <a:spcPts val="4608"/>
              </a:lnSpc>
            </a:pPr>
            <a:endParaRPr lang="en-US" sz="3291">
              <a:solidFill>
                <a:srgbClr val="104772"/>
              </a:solidFill>
              <a:latin typeface="Codec Pro"/>
              <a:ea typeface="Codec Pro"/>
              <a:cs typeface="Codec Pro"/>
              <a:sym typeface="Codec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799226" y="2963688"/>
            <a:ext cx="13079141" cy="6818487"/>
          </a:xfrm>
          <a:prstGeom prst="rect">
            <a:avLst/>
          </a:prstGeom>
        </p:spPr>
        <p:txBody>
          <a:bodyPr lIns="0" tIns="0" rIns="0" bIns="0" rtlCol="0" anchor="t">
            <a:spAutoFit/>
          </a:bodyPr>
          <a:lstStyle/>
          <a:p>
            <a:pPr algn="l">
              <a:lnSpc>
                <a:spcPts val="4166"/>
              </a:lnSpc>
            </a:pPr>
            <a:r>
              <a:rPr lang="en-US" sz="2588">
                <a:solidFill>
                  <a:srgbClr val="104772"/>
                </a:solidFill>
                <a:latin typeface="Codec Pro"/>
                <a:ea typeface="Codec Pro"/>
                <a:cs typeface="Codec Pro"/>
                <a:sym typeface="Codec Pro"/>
              </a:rPr>
              <a:t>Top-performing Classifiers:</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Random Forest: Accuracy = 93.0%, F1 score = 92.7%.</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Gradient Boosting: Accuracy = 88.1%, F1 score = 87.7%.</a:t>
            </a: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r>
              <a:rPr lang="en-US" sz="2588">
                <a:solidFill>
                  <a:srgbClr val="104772"/>
                </a:solidFill>
                <a:latin typeface="Codec Pro"/>
                <a:ea typeface="Codec Pro"/>
                <a:cs typeface="Codec Pro"/>
                <a:sym typeface="Codec Pro"/>
              </a:rPr>
              <a:t>Moderate performers:</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K-Nearest Neighbors: Accuracy = 46.6%.</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Multilayer Perceptron: Accuracy = 60.1%.</a:t>
            </a: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r>
              <a:rPr lang="en-US" sz="2588">
                <a:solidFill>
                  <a:srgbClr val="104772"/>
                </a:solidFill>
                <a:latin typeface="Codec Pro"/>
                <a:ea typeface="Codec Pro"/>
                <a:cs typeface="Codec Pro"/>
                <a:sym typeface="Codec Pro"/>
              </a:rPr>
              <a:t>Underperformers:</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Logistic Regression and SVM performed poorly, with SVM achieving only 15.3% accuracy.</a:t>
            </a:r>
          </a:p>
          <a:p>
            <a:pPr algn="just">
              <a:lnSpc>
                <a:spcPts val="4166"/>
              </a:lnSpc>
            </a:pPr>
            <a:endParaRPr lang="en-US" sz="2588">
              <a:solidFill>
                <a:srgbClr val="104772"/>
              </a:solidFill>
              <a:latin typeface="Codec Pro"/>
              <a:ea typeface="Codec Pro"/>
              <a:cs typeface="Codec Pro"/>
              <a:sym typeface="Codec Pro"/>
            </a:endParaRPr>
          </a:p>
        </p:txBody>
      </p:sp>
      <p:sp>
        <p:nvSpPr>
          <p:cNvPr id="4" name="Freeform 4"/>
          <p:cNvSpPr/>
          <p:nvPr/>
        </p:nvSpPr>
        <p:spPr>
          <a:xfrm>
            <a:off x="9732559" y="2835067"/>
            <a:ext cx="7976610" cy="5284504"/>
          </a:xfrm>
          <a:custGeom>
            <a:avLst/>
            <a:gdLst/>
            <a:ahLst/>
            <a:cxnLst/>
            <a:rect l="l" t="t" r="r" b="b"/>
            <a:pathLst>
              <a:path w="7976610" h="5284504">
                <a:moveTo>
                  <a:pt x="0" y="0"/>
                </a:moveTo>
                <a:lnTo>
                  <a:pt x="7976611" y="0"/>
                </a:lnTo>
                <a:lnTo>
                  <a:pt x="7976611" y="5284505"/>
                </a:lnTo>
                <a:lnTo>
                  <a:pt x="0" y="5284505"/>
                </a:lnTo>
                <a:lnTo>
                  <a:pt x="0" y="0"/>
                </a:lnTo>
                <a:close/>
              </a:path>
            </a:pathLst>
          </a:custGeom>
          <a:blipFill>
            <a:blip r:embed="rId3"/>
            <a:stretch>
              <a:fillRect/>
            </a:stretch>
          </a:blipFill>
        </p:spPr>
        <p:txBody>
          <a:bodyPr/>
          <a:lstStyle/>
          <a:p>
            <a:endParaRPr lang="en-IL"/>
          </a:p>
        </p:txBody>
      </p:sp>
      <p:sp>
        <p:nvSpPr>
          <p:cNvPr id="5" name="TextBox 5"/>
          <p:cNvSpPr txBox="1"/>
          <p:nvPr/>
        </p:nvSpPr>
        <p:spPr>
          <a:xfrm>
            <a:off x="1028700" y="1352579"/>
            <a:ext cx="15424132"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Results (Application Label)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31387" y="3125256"/>
            <a:ext cx="13079141" cy="6818487"/>
          </a:xfrm>
          <a:prstGeom prst="rect">
            <a:avLst/>
          </a:prstGeom>
        </p:spPr>
        <p:txBody>
          <a:bodyPr lIns="0" tIns="0" rIns="0" bIns="0" rtlCol="0" anchor="t">
            <a:spAutoFit/>
          </a:bodyPr>
          <a:lstStyle/>
          <a:p>
            <a:pPr algn="l">
              <a:lnSpc>
                <a:spcPts val="4166"/>
              </a:lnSpc>
            </a:pPr>
            <a:r>
              <a:rPr lang="en-US" sz="2588">
                <a:solidFill>
                  <a:srgbClr val="104772"/>
                </a:solidFill>
                <a:latin typeface="Codec Pro"/>
                <a:ea typeface="Codec Pro"/>
                <a:cs typeface="Codec Pro"/>
                <a:sym typeface="Codec Pro"/>
              </a:rPr>
              <a:t>Top-performing Classifiers:</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Gradient Boosting: Accuracy = 99.0%, F1 score = 99.0%.</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Random Forest: Accuracy = 98.8%, F1 score = 98.8%.</a:t>
            </a: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r>
              <a:rPr lang="en-US" sz="2588">
                <a:solidFill>
                  <a:srgbClr val="104772"/>
                </a:solidFill>
                <a:latin typeface="Codec Pro"/>
                <a:ea typeface="Codec Pro"/>
                <a:cs typeface="Codec Pro"/>
                <a:sym typeface="Codec Pro"/>
              </a:rPr>
              <a:t>Strong performers:</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Decision Tree and Multilayer Perceptron performed </a:t>
            </a:r>
          </a:p>
          <a:p>
            <a:pPr marL="558772" lvl="1" indent="-279386" algn="l">
              <a:lnSpc>
                <a:spcPts val="4166"/>
              </a:lnSpc>
              <a:buFont typeface="Arial"/>
              <a:buChar char="•"/>
            </a:pPr>
            <a:r>
              <a:rPr lang="en-US" sz="2588">
                <a:solidFill>
                  <a:srgbClr val="104772"/>
                </a:solidFill>
                <a:latin typeface="Codec Pro"/>
                <a:ea typeface="Codec Pro"/>
                <a:cs typeface="Codec Pro"/>
                <a:sym typeface="Codec Pro"/>
              </a:rPr>
              <a:t>well, achieving 96.8% and 91% accuracy, respectively.</a:t>
            </a:r>
          </a:p>
          <a:p>
            <a:pPr algn="l">
              <a:lnSpc>
                <a:spcPts val="4166"/>
              </a:lnSpc>
            </a:pPr>
            <a:endParaRPr lang="en-US" sz="2588">
              <a:solidFill>
                <a:srgbClr val="104772"/>
              </a:solidFill>
              <a:latin typeface="Codec Pro"/>
              <a:ea typeface="Codec Pro"/>
              <a:cs typeface="Codec Pro"/>
              <a:sym typeface="Codec Pro"/>
            </a:endParaRPr>
          </a:p>
          <a:p>
            <a:pPr algn="l">
              <a:lnSpc>
                <a:spcPts val="4166"/>
              </a:lnSpc>
            </a:pPr>
            <a:r>
              <a:rPr lang="en-US" sz="2588">
                <a:solidFill>
                  <a:srgbClr val="104772"/>
                </a:solidFill>
                <a:latin typeface="Codec Pro"/>
                <a:ea typeface="Codec Pro"/>
                <a:cs typeface="Codec Pro"/>
                <a:sym typeface="Codec Pro"/>
              </a:rPr>
              <a:t>Naive Bayes: Performed poorly with only 26.4% accuracy for this label.</a:t>
            </a:r>
          </a:p>
          <a:p>
            <a:pPr algn="just">
              <a:lnSpc>
                <a:spcPts val="4166"/>
              </a:lnSpc>
            </a:pPr>
            <a:endParaRPr lang="en-US" sz="2588">
              <a:solidFill>
                <a:srgbClr val="104772"/>
              </a:solidFill>
              <a:latin typeface="Codec Pro"/>
              <a:ea typeface="Codec Pro"/>
              <a:cs typeface="Codec Pro"/>
              <a:sym typeface="Codec Pro"/>
            </a:endParaRPr>
          </a:p>
        </p:txBody>
      </p:sp>
      <p:sp>
        <p:nvSpPr>
          <p:cNvPr id="4" name="Freeform 4"/>
          <p:cNvSpPr/>
          <p:nvPr/>
        </p:nvSpPr>
        <p:spPr>
          <a:xfrm>
            <a:off x="9303189" y="2570645"/>
            <a:ext cx="8782935" cy="5818694"/>
          </a:xfrm>
          <a:custGeom>
            <a:avLst/>
            <a:gdLst/>
            <a:ahLst/>
            <a:cxnLst/>
            <a:rect l="l" t="t" r="r" b="b"/>
            <a:pathLst>
              <a:path w="8782935" h="5818694">
                <a:moveTo>
                  <a:pt x="0" y="0"/>
                </a:moveTo>
                <a:lnTo>
                  <a:pt x="8782935" y="0"/>
                </a:lnTo>
                <a:lnTo>
                  <a:pt x="8782935" y="5818694"/>
                </a:lnTo>
                <a:lnTo>
                  <a:pt x="0" y="5818694"/>
                </a:lnTo>
                <a:lnTo>
                  <a:pt x="0" y="0"/>
                </a:lnTo>
                <a:close/>
              </a:path>
            </a:pathLst>
          </a:custGeom>
          <a:blipFill>
            <a:blip r:embed="rId3"/>
            <a:stretch>
              <a:fillRect/>
            </a:stretch>
          </a:blipFill>
        </p:spPr>
        <p:txBody>
          <a:bodyPr/>
          <a:lstStyle/>
          <a:p>
            <a:endParaRPr lang="en-IL"/>
          </a:p>
        </p:txBody>
      </p:sp>
      <p:sp>
        <p:nvSpPr>
          <p:cNvPr id="5" name="TextBox 5"/>
          <p:cNvSpPr txBox="1"/>
          <p:nvPr/>
        </p:nvSpPr>
        <p:spPr>
          <a:xfrm>
            <a:off x="1028700" y="1352579"/>
            <a:ext cx="15424132"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Results (Attribution Label)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1200150"/>
            <a:ext cx="12153301" cy="193922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Classifier Performance Overview</a:t>
            </a:r>
          </a:p>
        </p:txBody>
      </p:sp>
      <p:sp>
        <p:nvSpPr>
          <p:cNvPr id="4" name="TextBox 4"/>
          <p:cNvSpPr txBox="1"/>
          <p:nvPr/>
        </p:nvSpPr>
        <p:spPr>
          <a:xfrm>
            <a:off x="1028700" y="3582549"/>
            <a:ext cx="16230600" cy="6205131"/>
          </a:xfrm>
          <a:prstGeom prst="rect">
            <a:avLst/>
          </a:prstGeom>
        </p:spPr>
        <p:txBody>
          <a:bodyPr lIns="0" tIns="0" rIns="0" bIns="0" rtlCol="0" anchor="t">
            <a:spAutoFit/>
          </a:bodyPr>
          <a:lstStyle/>
          <a:p>
            <a:pPr marL="691633" lvl="1" indent="-345817" algn="l">
              <a:lnSpc>
                <a:spcPts val="4484"/>
              </a:lnSpc>
              <a:buFont typeface="Arial"/>
              <a:buChar char="•"/>
            </a:pPr>
            <a:r>
              <a:rPr lang="en-US" sz="3203">
                <a:solidFill>
                  <a:srgbClr val="104772"/>
                </a:solidFill>
                <a:latin typeface="Codec Pro"/>
                <a:ea typeface="Codec Pro"/>
                <a:cs typeface="Codec Pro"/>
                <a:sym typeface="Codec Pro"/>
              </a:rPr>
              <a:t>Ensemble methods like Random Forest and Gradient Boosting consistently outperformed other algorithms in both 'Application' and 'Attribution' labels.</a:t>
            </a:r>
          </a:p>
          <a:p>
            <a:pPr algn="l">
              <a:lnSpc>
                <a:spcPts val="4484"/>
              </a:lnSpc>
            </a:pPr>
            <a:endParaRPr lang="en-US" sz="3203">
              <a:solidFill>
                <a:srgbClr val="104772"/>
              </a:solidFill>
              <a:latin typeface="Codec Pro"/>
              <a:ea typeface="Codec Pro"/>
              <a:cs typeface="Codec Pro"/>
              <a:sym typeface="Codec Pro"/>
            </a:endParaRPr>
          </a:p>
          <a:p>
            <a:pPr marL="691633" lvl="1" indent="-345817" algn="l">
              <a:lnSpc>
                <a:spcPts val="4484"/>
              </a:lnSpc>
              <a:buFont typeface="Arial"/>
              <a:buChar char="•"/>
            </a:pPr>
            <a:r>
              <a:rPr lang="en-US" sz="3203">
                <a:solidFill>
                  <a:srgbClr val="104772"/>
                </a:solidFill>
                <a:latin typeface="Codec Pro"/>
                <a:ea typeface="Codec Pro"/>
                <a:cs typeface="Codec Pro"/>
                <a:sym typeface="Codec Pro"/>
              </a:rPr>
              <a:t>Simpler models like Naive Bayes and SVM struggled with complex datasets.</a:t>
            </a:r>
          </a:p>
          <a:p>
            <a:pPr algn="l">
              <a:lnSpc>
                <a:spcPts val="4484"/>
              </a:lnSpc>
            </a:pPr>
            <a:endParaRPr lang="en-US" sz="3203">
              <a:solidFill>
                <a:srgbClr val="104772"/>
              </a:solidFill>
              <a:latin typeface="Codec Pro"/>
              <a:ea typeface="Codec Pro"/>
              <a:cs typeface="Codec Pro"/>
              <a:sym typeface="Codec Pro"/>
            </a:endParaRPr>
          </a:p>
          <a:p>
            <a:pPr marL="691633" lvl="1" indent="-345817" algn="l">
              <a:lnSpc>
                <a:spcPts val="4484"/>
              </a:lnSpc>
              <a:buFont typeface="Arial"/>
              <a:buChar char="•"/>
            </a:pPr>
            <a:r>
              <a:rPr lang="en-US" sz="3203">
                <a:solidFill>
                  <a:srgbClr val="104772"/>
                </a:solidFill>
                <a:latin typeface="Codec Pro"/>
                <a:ea typeface="Codec Pro"/>
                <a:cs typeface="Codec Pro"/>
                <a:sym typeface="Codec Pro"/>
              </a:rPr>
              <a:t>Decision Tree, though less complex than ensemble methods, also demonstrated strong performance.</a:t>
            </a:r>
          </a:p>
          <a:p>
            <a:pPr algn="l">
              <a:lnSpc>
                <a:spcPts val="4484"/>
              </a:lnSpc>
            </a:pPr>
            <a:endParaRPr lang="en-US" sz="3203">
              <a:solidFill>
                <a:srgbClr val="104772"/>
              </a:solidFill>
              <a:latin typeface="Codec Pro"/>
              <a:ea typeface="Codec Pro"/>
              <a:cs typeface="Codec Pro"/>
              <a:sym typeface="Codec Pro"/>
            </a:endParaRPr>
          </a:p>
          <a:p>
            <a:pPr marL="691633" lvl="1" indent="-345817" algn="l">
              <a:lnSpc>
                <a:spcPts val="4484"/>
              </a:lnSpc>
              <a:buFont typeface="Arial"/>
              <a:buChar char="•"/>
            </a:pPr>
            <a:r>
              <a:rPr lang="en-US" sz="3203">
                <a:solidFill>
                  <a:srgbClr val="104772"/>
                </a:solidFill>
                <a:latin typeface="Codec Pro"/>
                <a:ea typeface="Codec Pro"/>
                <a:cs typeface="Codec Pro"/>
                <a:sym typeface="Codec Pro"/>
              </a:rPr>
              <a:t>Multilayer Perceptron (MLP) and KNN performed moderately well but fell short compared to ensemble methods.</a:t>
            </a:r>
          </a:p>
          <a:p>
            <a:pPr algn="just">
              <a:lnSpc>
                <a:spcPts val="4484"/>
              </a:lnSpc>
            </a:pPr>
            <a:endParaRPr lang="en-US" sz="3203">
              <a:solidFill>
                <a:srgbClr val="104772"/>
              </a:solidFill>
              <a:latin typeface="Codec Pro"/>
              <a:ea typeface="Codec Pro"/>
              <a:cs typeface="Codec Pro"/>
              <a:sym typeface="Codec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6177343" y="1169196"/>
            <a:ext cx="6756194" cy="1013789"/>
          </a:xfrm>
          <a:prstGeom prst="rect">
            <a:avLst/>
          </a:prstGeom>
        </p:spPr>
        <p:txBody>
          <a:bodyPr lIns="0" tIns="0" rIns="0" bIns="0" rtlCol="0" anchor="t">
            <a:spAutoFit/>
          </a:bodyPr>
          <a:lstStyle/>
          <a:p>
            <a:pPr algn="ctr">
              <a:lnSpc>
                <a:spcPts val="7308"/>
              </a:lnSpc>
            </a:pPr>
            <a:r>
              <a:rPr lang="en-US" sz="8304">
                <a:solidFill>
                  <a:srgbClr val="104772"/>
                </a:solidFill>
                <a:latin typeface="Abril Fatface"/>
                <a:ea typeface="Abril Fatface"/>
                <a:cs typeface="Abril Fatface"/>
                <a:sym typeface="Abril Fatface"/>
              </a:rPr>
              <a:t>Conclusion</a:t>
            </a:r>
          </a:p>
        </p:txBody>
      </p:sp>
      <p:grpSp>
        <p:nvGrpSpPr>
          <p:cNvPr id="4" name="Group 4"/>
          <p:cNvGrpSpPr/>
          <p:nvPr/>
        </p:nvGrpSpPr>
        <p:grpSpPr>
          <a:xfrm>
            <a:off x="4060668" y="2716385"/>
            <a:ext cx="5083332" cy="3194353"/>
            <a:chOff x="0" y="0"/>
            <a:chExt cx="1866428" cy="1172859"/>
          </a:xfrm>
        </p:grpSpPr>
        <p:sp>
          <p:nvSpPr>
            <p:cNvPr id="5" name="Freeform 5"/>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6" name="TextBox 6"/>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726052" y="3056838"/>
            <a:ext cx="4096776" cy="2120382"/>
          </a:xfrm>
          <a:prstGeom prst="rect">
            <a:avLst/>
          </a:prstGeom>
        </p:spPr>
        <p:txBody>
          <a:bodyPr lIns="0" tIns="0" rIns="0" bIns="0" rtlCol="0" anchor="t">
            <a:spAutoFit/>
          </a:bodyPr>
          <a:lstStyle/>
          <a:p>
            <a:pPr algn="l">
              <a:lnSpc>
                <a:spcPts val="3353"/>
              </a:lnSpc>
            </a:pPr>
            <a:r>
              <a:rPr lang="en-US" sz="2395">
                <a:solidFill>
                  <a:srgbClr val="FFFFFF"/>
                </a:solidFill>
                <a:latin typeface="Codec Pro"/>
                <a:ea typeface="Codec Pro"/>
                <a:cs typeface="Codec Pro"/>
                <a:sym typeface="Codec Pro"/>
              </a:rPr>
              <a:t>The project developed a comprehensive dataset of encrypted traffic, overcoming limitations of existing datasets.</a:t>
            </a:r>
          </a:p>
        </p:txBody>
      </p:sp>
      <p:grpSp>
        <p:nvGrpSpPr>
          <p:cNvPr id="8" name="Group 8"/>
          <p:cNvGrpSpPr/>
          <p:nvPr/>
        </p:nvGrpSpPr>
        <p:grpSpPr>
          <a:xfrm>
            <a:off x="9634303" y="2716385"/>
            <a:ext cx="5083332" cy="3194353"/>
            <a:chOff x="0" y="0"/>
            <a:chExt cx="1866428" cy="1172859"/>
          </a:xfrm>
        </p:grpSpPr>
        <p:sp>
          <p:nvSpPr>
            <p:cNvPr id="9" name="Freeform 9"/>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10" name="TextBox 10"/>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060668" y="6063947"/>
            <a:ext cx="5083332" cy="3194353"/>
            <a:chOff x="0" y="0"/>
            <a:chExt cx="1866428" cy="1172859"/>
          </a:xfrm>
        </p:grpSpPr>
        <p:sp>
          <p:nvSpPr>
            <p:cNvPr id="12" name="Freeform 12"/>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13" name="TextBox 13"/>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127581" y="3000410"/>
            <a:ext cx="4096776" cy="2437247"/>
          </a:xfrm>
          <a:prstGeom prst="rect">
            <a:avLst/>
          </a:prstGeom>
        </p:spPr>
        <p:txBody>
          <a:bodyPr lIns="0" tIns="0" rIns="0" bIns="0" rtlCol="0" anchor="t">
            <a:spAutoFit/>
          </a:bodyPr>
          <a:lstStyle/>
          <a:p>
            <a:pPr algn="l">
              <a:lnSpc>
                <a:spcPts val="3213"/>
              </a:lnSpc>
            </a:pPr>
            <a:r>
              <a:rPr lang="en-US" sz="2295">
                <a:solidFill>
                  <a:srgbClr val="FFFFFF"/>
                </a:solidFill>
                <a:latin typeface="Codec Pro"/>
                <a:ea typeface="Codec Pro"/>
                <a:cs typeface="Codec Pro"/>
                <a:sym typeface="Codec Pro"/>
              </a:rPr>
              <a:t>Ensemble classifiers, particularly Random Forest and Gradient Boosting, provided the best performance in classifying encrypted traffic.</a:t>
            </a:r>
          </a:p>
        </p:txBody>
      </p:sp>
      <p:sp>
        <p:nvSpPr>
          <p:cNvPr id="15" name="TextBox 15"/>
          <p:cNvSpPr txBox="1"/>
          <p:nvPr/>
        </p:nvSpPr>
        <p:spPr>
          <a:xfrm>
            <a:off x="4751466" y="6357497"/>
            <a:ext cx="4096776" cy="2213092"/>
          </a:xfrm>
          <a:prstGeom prst="rect">
            <a:avLst/>
          </a:prstGeom>
        </p:spPr>
        <p:txBody>
          <a:bodyPr lIns="0" tIns="0" rIns="0" bIns="0" rtlCol="0" anchor="t">
            <a:spAutoFit/>
          </a:bodyPr>
          <a:lstStyle/>
          <a:p>
            <a:pPr algn="l">
              <a:lnSpc>
                <a:spcPts val="3493"/>
              </a:lnSpc>
            </a:pPr>
            <a:r>
              <a:rPr lang="en-US" sz="2495">
                <a:solidFill>
                  <a:srgbClr val="FFFFFF"/>
                </a:solidFill>
                <a:latin typeface="Codec Pro"/>
                <a:ea typeface="Codec Pro"/>
                <a:cs typeface="Codec Pro"/>
                <a:sym typeface="Codec Pro"/>
              </a:rPr>
              <a:t>The WebCrawler and dynamic data generation approach ensured real-world diversity in traffic types and conditions.</a:t>
            </a:r>
          </a:p>
        </p:txBody>
      </p:sp>
      <p:grpSp>
        <p:nvGrpSpPr>
          <p:cNvPr id="16" name="Group 16"/>
          <p:cNvGrpSpPr/>
          <p:nvPr/>
        </p:nvGrpSpPr>
        <p:grpSpPr>
          <a:xfrm>
            <a:off x="9634303" y="6063947"/>
            <a:ext cx="5083332" cy="3194353"/>
            <a:chOff x="0" y="0"/>
            <a:chExt cx="1866428" cy="1172859"/>
          </a:xfrm>
        </p:grpSpPr>
        <p:sp>
          <p:nvSpPr>
            <p:cNvPr id="17" name="Freeform 17"/>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18" name="TextBox 18"/>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0127581" y="6357497"/>
            <a:ext cx="4096776" cy="2651242"/>
          </a:xfrm>
          <a:prstGeom prst="rect">
            <a:avLst/>
          </a:prstGeom>
        </p:spPr>
        <p:txBody>
          <a:bodyPr lIns="0" tIns="0" rIns="0" bIns="0" rtlCol="0" anchor="t">
            <a:spAutoFit/>
          </a:bodyPr>
          <a:lstStyle/>
          <a:p>
            <a:pPr algn="l">
              <a:lnSpc>
                <a:spcPts val="3493"/>
              </a:lnSpc>
            </a:pPr>
            <a:r>
              <a:rPr lang="en-US" sz="2495">
                <a:solidFill>
                  <a:srgbClr val="FFFFFF"/>
                </a:solidFill>
                <a:latin typeface="Codec Pro"/>
                <a:ea typeface="Codec Pro"/>
                <a:cs typeface="Codec Pro"/>
                <a:sym typeface="Codec Pro"/>
              </a:rPr>
              <a:t>Future work could focus on improving dataset size and applying deep learning models for even more accurate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2049169"/>
            <a:ext cx="7735927"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Future Work</a:t>
            </a:r>
          </a:p>
        </p:txBody>
      </p:sp>
      <p:sp>
        <p:nvSpPr>
          <p:cNvPr id="4" name="TextBox 4"/>
          <p:cNvSpPr txBox="1"/>
          <p:nvPr/>
        </p:nvSpPr>
        <p:spPr>
          <a:xfrm>
            <a:off x="1028700" y="3677799"/>
            <a:ext cx="16230600" cy="585381"/>
          </a:xfrm>
          <a:prstGeom prst="rect">
            <a:avLst/>
          </a:prstGeom>
        </p:spPr>
        <p:txBody>
          <a:bodyPr lIns="0" tIns="0" rIns="0" bIns="0" rtlCol="0" anchor="t">
            <a:spAutoFit/>
          </a:bodyPr>
          <a:lstStyle/>
          <a:p>
            <a:pPr algn="l">
              <a:lnSpc>
                <a:spcPts val="4484"/>
              </a:lnSpc>
            </a:pPr>
            <a:r>
              <a:rPr lang="en-US" sz="3203">
                <a:solidFill>
                  <a:srgbClr val="104772"/>
                </a:solidFill>
                <a:latin typeface="Codec Pro"/>
                <a:ea typeface="Codec Pro"/>
                <a:cs typeface="Codec Pro"/>
                <a:sym typeface="Codec Pro"/>
              </a:rPr>
              <a:t>Expand the dataset to include more traffic types and real-world scenarios.</a:t>
            </a:r>
          </a:p>
        </p:txBody>
      </p:sp>
      <p:sp>
        <p:nvSpPr>
          <p:cNvPr id="5" name="TextBox 5"/>
          <p:cNvSpPr txBox="1"/>
          <p:nvPr/>
        </p:nvSpPr>
        <p:spPr>
          <a:xfrm>
            <a:off x="1028700" y="7604663"/>
            <a:ext cx="16230600" cy="1709331"/>
          </a:xfrm>
          <a:prstGeom prst="rect">
            <a:avLst/>
          </a:prstGeom>
        </p:spPr>
        <p:txBody>
          <a:bodyPr lIns="0" tIns="0" rIns="0" bIns="0" rtlCol="0" anchor="t">
            <a:spAutoFit/>
          </a:bodyPr>
          <a:lstStyle/>
          <a:p>
            <a:pPr algn="l">
              <a:lnSpc>
                <a:spcPts val="4484"/>
              </a:lnSpc>
            </a:pPr>
            <a:r>
              <a:rPr lang="en-US" sz="3203">
                <a:solidFill>
                  <a:srgbClr val="104772"/>
                </a:solidFill>
                <a:latin typeface="Codec Pro"/>
                <a:ea typeface="Codec Pro"/>
                <a:cs typeface="Codec Pro"/>
                <a:sym typeface="Codec Pro"/>
              </a:rPr>
              <a:t>Investigate the integration of out-of-distribution (OOD) detection methods to handle unseen traffic types more effectively.</a:t>
            </a:r>
          </a:p>
          <a:p>
            <a:pPr algn="l">
              <a:lnSpc>
                <a:spcPts val="4484"/>
              </a:lnSpc>
            </a:pPr>
            <a:endParaRPr lang="en-US" sz="3203">
              <a:solidFill>
                <a:srgbClr val="104772"/>
              </a:solidFill>
              <a:latin typeface="Codec Pro"/>
              <a:ea typeface="Codec Pro"/>
              <a:cs typeface="Codec Pro"/>
              <a:sym typeface="Codec Pro"/>
            </a:endParaRPr>
          </a:p>
        </p:txBody>
      </p:sp>
      <p:sp>
        <p:nvSpPr>
          <p:cNvPr id="6" name="AutoShape 6"/>
          <p:cNvSpPr/>
          <p:nvPr/>
        </p:nvSpPr>
        <p:spPr>
          <a:xfrm>
            <a:off x="1028700" y="7118888"/>
            <a:ext cx="16230600" cy="0"/>
          </a:xfrm>
          <a:prstGeom prst="line">
            <a:avLst/>
          </a:prstGeom>
          <a:ln w="19050" cap="flat">
            <a:solidFill>
              <a:srgbClr val="104772"/>
            </a:solidFill>
            <a:prstDash val="solid"/>
            <a:headEnd type="none" w="sm" len="sm"/>
            <a:tailEnd type="none" w="sm" len="sm"/>
          </a:ln>
        </p:spPr>
        <p:txBody>
          <a:bodyPr/>
          <a:lstStyle/>
          <a:p>
            <a:endParaRPr lang="en-IL"/>
          </a:p>
        </p:txBody>
      </p:sp>
      <p:sp>
        <p:nvSpPr>
          <p:cNvPr id="7" name="TextBox 7"/>
          <p:cNvSpPr txBox="1"/>
          <p:nvPr/>
        </p:nvSpPr>
        <p:spPr>
          <a:xfrm>
            <a:off x="1028700" y="5333356"/>
            <a:ext cx="16230600" cy="1147356"/>
          </a:xfrm>
          <a:prstGeom prst="rect">
            <a:avLst/>
          </a:prstGeom>
        </p:spPr>
        <p:txBody>
          <a:bodyPr lIns="0" tIns="0" rIns="0" bIns="0" rtlCol="0" anchor="t">
            <a:spAutoFit/>
          </a:bodyPr>
          <a:lstStyle/>
          <a:p>
            <a:pPr algn="l">
              <a:lnSpc>
                <a:spcPts val="4484"/>
              </a:lnSpc>
            </a:pPr>
            <a:r>
              <a:rPr lang="en-US" sz="3203">
                <a:solidFill>
                  <a:srgbClr val="104772"/>
                </a:solidFill>
                <a:latin typeface="Codec Pro"/>
                <a:ea typeface="Codec Pro"/>
                <a:cs typeface="Codec Pro"/>
                <a:sym typeface="Codec Pro"/>
              </a:rPr>
              <a:t>Explore deep learning models such as convolutional neural networks (CNNs) for improved classification performance.</a:t>
            </a:r>
          </a:p>
        </p:txBody>
      </p:sp>
      <p:sp>
        <p:nvSpPr>
          <p:cNvPr id="8" name="AutoShape 8"/>
          <p:cNvSpPr/>
          <p:nvPr/>
        </p:nvSpPr>
        <p:spPr>
          <a:xfrm>
            <a:off x="1028700" y="4876800"/>
            <a:ext cx="16230600" cy="0"/>
          </a:xfrm>
          <a:prstGeom prst="line">
            <a:avLst/>
          </a:prstGeom>
          <a:ln w="19050" cap="flat">
            <a:solidFill>
              <a:srgbClr val="104772"/>
            </a:solidFill>
            <a:prstDash val="solid"/>
            <a:headEnd type="none" w="sm" len="sm"/>
            <a:tailEnd type="none" w="sm" len="sm"/>
          </a:ln>
        </p:spPr>
        <p:txBody>
          <a:bodyPr/>
          <a:lstStyle/>
          <a:p>
            <a:endParaRPr lang="en-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2389" y="2693748"/>
            <a:ext cx="7878033" cy="4208472"/>
          </a:xfrm>
          <a:prstGeom prst="rect">
            <a:avLst/>
          </a:prstGeom>
        </p:spPr>
        <p:txBody>
          <a:bodyPr lIns="0" tIns="0" rIns="0" bIns="0" rtlCol="0" anchor="t">
            <a:spAutoFit/>
          </a:bodyPr>
          <a:lstStyle/>
          <a:p>
            <a:pPr algn="ctr">
              <a:lnSpc>
                <a:spcPts val="15977"/>
              </a:lnSpc>
            </a:pPr>
            <a:r>
              <a:rPr lang="en-US" sz="17366">
                <a:solidFill>
                  <a:srgbClr val="104772"/>
                </a:solidFill>
                <a:latin typeface="Abril Fatface"/>
                <a:ea typeface="Abril Fatface"/>
                <a:cs typeface="Abril Fatface"/>
                <a:sym typeface="Abril Fatface"/>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1468783"/>
            <a:ext cx="8115300"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Introduction</a:t>
            </a:r>
          </a:p>
        </p:txBody>
      </p:sp>
      <p:sp>
        <p:nvSpPr>
          <p:cNvPr id="4" name="TextBox 4"/>
          <p:cNvSpPr txBox="1"/>
          <p:nvPr/>
        </p:nvSpPr>
        <p:spPr>
          <a:xfrm>
            <a:off x="1028700" y="3121837"/>
            <a:ext cx="7649992" cy="5747266"/>
          </a:xfrm>
          <a:prstGeom prst="rect">
            <a:avLst/>
          </a:prstGeom>
        </p:spPr>
        <p:txBody>
          <a:bodyPr lIns="0" tIns="0" rIns="0" bIns="0" rtlCol="0" anchor="t">
            <a:spAutoFit/>
          </a:bodyPr>
          <a:lstStyle/>
          <a:p>
            <a:pPr marL="697293" lvl="1" indent="-348646" algn="l">
              <a:lnSpc>
                <a:spcPts val="4521"/>
              </a:lnSpc>
              <a:buFont typeface="Arial"/>
              <a:buChar char="•"/>
            </a:pPr>
            <a:r>
              <a:rPr lang="en-US" sz="3229">
                <a:solidFill>
                  <a:srgbClr val="104772"/>
                </a:solidFill>
                <a:latin typeface="Codec Pro"/>
                <a:ea typeface="Codec Pro"/>
                <a:cs typeface="Codec Pro"/>
                <a:sym typeface="Codec Pro"/>
              </a:rPr>
              <a:t>Encryption is becoming a standard practice in network communications, with protocols like TLS and SSL.</a:t>
            </a: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a:solidFill>
                  <a:srgbClr val="104772"/>
                </a:solidFill>
                <a:latin typeface="Codec Pro"/>
                <a:ea typeface="Codec Pro"/>
                <a:cs typeface="Codec Pro"/>
                <a:sym typeface="Codec Pro"/>
              </a:rPr>
              <a:t>This increase in encrypted traffic poses challenges for network administrators and security systems.</a:t>
            </a:r>
          </a:p>
          <a:p>
            <a:pPr algn="just">
              <a:lnSpc>
                <a:spcPts val="4521"/>
              </a:lnSpc>
            </a:pPr>
            <a:endParaRPr lang="en-US" sz="3229">
              <a:solidFill>
                <a:srgbClr val="104772"/>
              </a:solidFill>
              <a:latin typeface="Codec Pro"/>
              <a:ea typeface="Codec Pro"/>
              <a:cs typeface="Codec Pro"/>
              <a:sym typeface="Codec Pro"/>
            </a:endParaRPr>
          </a:p>
        </p:txBody>
      </p:sp>
      <p:sp>
        <p:nvSpPr>
          <p:cNvPr id="5" name="TextBox 5"/>
          <p:cNvSpPr txBox="1"/>
          <p:nvPr/>
        </p:nvSpPr>
        <p:spPr>
          <a:xfrm>
            <a:off x="9609308" y="3074212"/>
            <a:ext cx="7649992" cy="5747266"/>
          </a:xfrm>
          <a:prstGeom prst="rect">
            <a:avLst/>
          </a:prstGeom>
        </p:spPr>
        <p:txBody>
          <a:bodyPr lIns="0" tIns="0" rIns="0" bIns="0" rtlCol="0" anchor="t">
            <a:spAutoFit/>
          </a:bodyPr>
          <a:lstStyle/>
          <a:p>
            <a:pPr marL="697293" lvl="1" indent="-348646" algn="l">
              <a:lnSpc>
                <a:spcPts val="4521"/>
              </a:lnSpc>
              <a:buFont typeface="Arial"/>
              <a:buChar char="•"/>
            </a:pPr>
            <a:r>
              <a:rPr lang="en-US" sz="3229">
                <a:solidFill>
                  <a:srgbClr val="104772"/>
                </a:solidFill>
                <a:latin typeface="Codec Pro"/>
                <a:ea typeface="Codec Pro"/>
                <a:cs typeface="Codec Pro"/>
                <a:sym typeface="Codec Pro"/>
              </a:rPr>
              <a:t>Traditional tools like Deep Packet Inspection (DPI) are no longer effective due to encryption.</a:t>
            </a: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a:solidFill>
                  <a:srgbClr val="104772"/>
                </a:solidFill>
                <a:latin typeface="Codec Pro"/>
                <a:ea typeface="Codec Pro"/>
                <a:cs typeface="Codec Pro"/>
                <a:sym typeface="Codec Pro"/>
              </a:rPr>
              <a:t>The need for accurate classification of encrypted traffic is critical for network security, compliance, and traffic management.</a:t>
            </a:r>
          </a:p>
          <a:p>
            <a:pPr algn="l">
              <a:lnSpc>
                <a:spcPts val="4521"/>
              </a:lnSpc>
            </a:pPr>
            <a:endParaRPr lang="en-US" sz="3229">
              <a:solidFill>
                <a:srgbClr val="104772"/>
              </a:solidFill>
              <a:latin typeface="Codec Pro"/>
              <a:ea typeface="Codec Pro"/>
              <a:cs typeface="Codec Pro"/>
              <a:sym typeface="Codec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772852"/>
            <a:ext cx="10163688"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Problem Statement</a:t>
            </a:r>
          </a:p>
        </p:txBody>
      </p:sp>
      <p:grpSp>
        <p:nvGrpSpPr>
          <p:cNvPr id="3" name="Group 3"/>
          <p:cNvGrpSpPr/>
          <p:nvPr/>
        </p:nvGrpSpPr>
        <p:grpSpPr>
          <a:xfrm>
            <a:off x="1028700" y="4411534"/>
            <a:ext cx="5083332" cy="3194353"/>
            <a:chOff x="0" y="0"/>
            <a:chExt cx="1866428" cy="1172859"/>
          </a:xfrm>
        </p:grpSpPr>
        <p:sp>
          <p:nvSpPr>
            <p:cNvPr id="4" name="Freeform 4"/>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5" name="TextBox 5"/>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521978" y="4695559"/>
            <a:ext cx="4096776" cy="1637147"/>
          </a:xfrm>
          <a:prstGeom prst="rect">
            <a:avLst/>
          </a:prstGeom>
        </p:spPr>
        <p:txBody>
          <a:bodyPr lIns="0" tIns="0" rIns="0" bIns="0" rtlCol="0" anchor="t">
            <a:spAutoFit/>
          </a:bodyPr>
          <a:lstStyle/>
          <a:p>
            <a:pPr algn="l">
              <a:lnSpc>
                <a:spcPts val="3213"/>
              </a:lnSpc>
            </a:pPr>
            <a:r>
              <a:rPr lang="en-US" sz="2295">
                <a:solidFill>
                  <a:srgbClr val="FFFFFF"/>
                </a:solidFill>
                <a:latin typeface="Codec Pro"/>
                <a:ea typeface="Codec Pro"/>
                <a:cs typeface="Codec Pro"/>
                <a:sym typeface="Codec Pro"/>
              </a:rPr>
              <a:t>Encryption methods obscure payload data, which previously provided insight into traffic.</a:t>
            </a:r>
          </a:p>
        </p:txBody>
      </p:sp>
      <p:grpSp>
        <p:nvGrpSpPr>
          <p:cNvPr id="7" name="Group 7"/>
          <p:cNvGrpSpPr/>
          <p:nvPr/>
        </p:nvGrpSpPr>
        <p:grpSpPr>
          <a:xfrm>
            <a:off x="1028700" y="3599579"/>
            <a:ext cx="5083332" cy="651236"/>
            <a:chOff x="0" y="0"/>
            <a:chExt cx="1866428" cy="239112"/>
          </a:xfrm>
        </p:grpSpPr>
        <p:sp>
          <p:nvSpPr>
            <p:cNvPr id="8" name="Freeform 8"/>
            <p:cNvSpPr/>
            <p:nvPr/>
          </p:nvSpPr>
          <p:spPr>
            <a:xfrm>
              <a:off x="0" y="0"/>
              <a:ext cx="1866428" cy="239112"/>
            </a:xfrm>
            <a:custGeom>
              <a:avLst/>
              <a:gdLst/>
              <a:ahLst/>
              <a:cxnLst/>
              <a:rect l="l" t="t" r="r" b="b"/>
              <a:pathLst>
                <a:path w="1866428" h="239112">
                  <a:moveTo>
                    <a:pt x="16753" y="0"/>
                  </a:moveTo>
                  <a:lnTo>
                    <a:pt x="1849675" y="0"/>
                  </a:lnTo>
                  <a:cubicBezTo>
                    <a:pt x="1858928" y="0"/>
                    <a:pt x="1866428" y="7501"/>
                    <a:pt x="1866428" y="16753"/>
                  </a:cubicBezTo>
                  <a:lnTo>
                    <a:pt x="1866428" y="222359"/>
                  </a:lnTo>
                  <a:cubicBezTo>
                    <a:pt x="1866428" y="231611"/>
                    <a:pt x="1858928" y="239112"/>
                    <a:pt x="1849675" y="239112"/>
                  </a:cubicBezTo>
                  <a:lnTo>
                    <a:pt x="16753" y="239112"/>
                  </a:lnTo>
                  <a:cubicBezTo>
                    <a:pt x="7501" y="239112"/>
                    <a:pt x="0" y="231611"/>
                    <a:pt x="0" y="222359"/>
                  </a:cubicBezTo>
                  <a:lnTo>
                    <a:pt x="0" y="16753"/>
                  </a:lnTo>
                  <a:cubicBezTo>
                    <a:pt x="0" y="7501"/>
                    <a:pt x="7501" y="0"/>
                    <a:pt x="16753" y="0"/>
                  </a:cubicBezTo>
                  <a:close/>
                </a:path>
              </a:pathLst>
            </a:custGeom>
            <a:solidFill>
              <a:srgbClr val="104772"/>
            </a:solidFill>
            <a:ln cap="sq">
              <a:noFill/>
              <a:prstDash val="solid"/>
              <a:miter/>
            </a:ln>
          </p:spPr>
          <p:txBody>
            <a:bodyPr/>
            <a:lstStyle/>
            <a:p>
              <a:endParaRPr lang="en-IL"/>
            </a:p>
          </p:txBody>
        </p:sp>
        <p:sp>
          <p:nvSpPr>
            <p:cNvPr id="9" name="TextBox 9"/>
            <p:cNvSpPr txBox="1"/>
            <p:nvPr/>
          </p:nvSpPr>
          <p:spPr>
            <a:xfrm>
              <a:off x="0" y="-66675"/>
              <a:ext cx="1866428" cy="305787"/>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521978" y="3655309"/>
            <a:ext cx="4096776" cy="444480"/>
          </a:xfrm>
          <a:prstGeom prst="rect">
            <a:avLst/>
          </a:prstGeom>
        </p:spPr>
        <p:txBody>
          <a:bodyPr lIns="0" tIns="0" rIns="0" bIns="0" rtlCol="0" anchor="t">
            <a:spAutoFit/>
          </a:bodyPr>
          <a:lstStyle/>
          <a:p>
            <a:pPr algn="ctr">
              <a:lnSpc>
                <a:spcPts val="3213"/>
              </a:lnSpc>
            </a:pPr>
            <a:r>
              <a:rPr lang="en-US" sz="2295" b="1">
                <a:solidFill>
                  <a:srgbClr val="FFFFFF"/>
                </a:solidFill>
                <a:latin typeface="Codec Pro Bold"/>
                <a:ea typeface="Codec Pro Bold"/>
                <a:cs typeface="Codec Pro Bold"/>
                <a:sym typeface="Codec Pro Bold"/>
              </a:rPr>
              <a:t>Problem 1</a:t>
            </a:r>
          </a:p>
        </p:txBody>
      </p:sp>
      <p:grpSp>
        <p:nvGrpSpPr>
          <p:cNvPr id="11" name="Group 11"/>
          <p:cNvGrpSpPr/>
          <p:nvPr/>
        </p:nvGrpSpPr>
        <p:grpSpPr>
          <a:xfrm>
            <a:off x="6602334" y="4411534"/>
            <a:ext cx="5083332" cy="3194353"/>
            <a:chOff x="0" y="0"/>
            <a:chExt cx="1866428" cy="1172859"/>
          </a:xfrm>
        </p:grpSpPr>
        <p:sp>
          <p:nvSpPr>
            <p:cNvPr id="12" name="Freeform 12"/>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13" name="TextBox 13"/>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2334" y="3599579"/>
            <a:ext cx="5083332" cy="651236"/>
            <a:chOff x="0" y="0"/>
            <a:chExt cx="1866428" cy="239112"/>
          </a:xfrm>
        </p:grpSpPr>
        <p:sp>
          <p:nvSpPr>
            <p:cNvPr id="15" name="Freeform 15"/>
            <p:cNvSpPr/>
            <p:nvPr/>
          </p:nvSpPr>
          <p:spPr>
            <a:xfrm>
              <a:off x="0" y="0"/>
              <a:ext cx="1866428" cy="239112"/>
            </a:xfrm>
            <a:custGeom>
              <a:avLst/>
              <a:gdLst/>
              <a:ahLst/>
              <a:cxnLst/>
              <a:rect l="l" t="t" r="r" b="b"/>
              <a:pathLst>
                <a:path w="1866428" h="239112">
                  <a:moveTo>
                    <a:pt x="16753" y="0"/>
                  </a:moveTo>
                  <a:lnTo>
                    <a:pt x="1849675" y="0"/>
                  </a:lnTo>
                  <a:cubicBezTo>
                    <a:pt x="1858928" y="0"/>
                    <a:pt x="1866428" y="7501"/>
                    <a:pt x="1866428" y="16753"/>
                  </a:cubicBezTo>
                  <a:lnTo>
                    <a:pt x="1866428" y="222359"/>
                  </a:lnTo>
                  <a:cubicBezTo>
                    <a:pt x="1866428" y="231611"/>
                    <a:pt x="1858928" y="239112"/>
                    <a:pt x="1849675" y="239112"/>
                  </a:cubicBezTo>
                  <a:lnTo>
                    <a:pt x="16753" y="239112"/>
                  </a:lnTo>
                  <a:cubicBezTo>
                    <a:pt x="7501" y="239112"/>
                    <a:pt x="0" y="231611"/>
                    <a:pt x="0" y="222359"/>
                  </a:cubicBezTo>
                  <a:lnTo>
                    <a:pt x="0" y="16753"/>
                  </a:lnTo>
                  <a:cubicBezTo>
                    <a:pt x="0" y="7501"/>
                    <a:pt x="7501" y="0"/>
                    <a:pt x="16753" y="0"/>
                  </a:cubicBezTo>
                  <a:close/>
                </a:path>
              </a:pathLst>
            </a:custGeom>
            <a:solidFill>
              <a:srgbClr val="104772"/>
            </a:solidFill>
            <a:ln cap="sq">
              <a:noFill/>
              <a:prstDash val="solid"/>
              <a:miter/>
            </a:ln>
          </p:spPr>
          <p:txBody>
            <a:bodyPr/>
            <a:lstStyle/>
            <a:p>
              <a:endParaRPr lang="en-IL"/>
            </a:p>
          </p:txBody>
        </p:sp>
        <p:sp>
          <p:nvSpPr>
            <p:cNvPr id="16" name="TextBox 16"/>
            <p:cNvSpPr txBox="1"/>
            <p:nvPr/>
          </p:nvSpPr>
          <p:spPr>
            <a:xfrm>
              <a:off x="0" y="-66675"/>
              <a:ext cx="1866428" cy="305787"/>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7095612" y="3655309"/>
            <a:ext cx="4096776" cy="444480"/>
          </a:xfrm>
          <a:prstGeom prst="rect">
            <a:avLst/>
          </a:prstGeom>
        </p:spPr>
        <p:txBody>
          <a:bodyPr lIns="0" tIns="0" rIns="0" bIns="0" rtlCol="0" anchor="t">
            <a:spAutoFit/>
          </a:bodyPr>
          <a:lstStyle/>
          <a:p>
            <a:pPr algn="ctr">
              <a:lnSpc>
                <a:spcPts val="3213"/>
              </a:lnSpc>
            </a:pPr>
            <a:r>
              <a:rPr lang="en-US" sz="2295" b="1">
                <a:solidFill>
                  <a:srgbClr val="FFFFFF"/>
                </a:solidFill>
                <a:latin typeface="Codec Pro Bold"/>
                <a:ea typeface="Codec Pro Bold"/>
                <a:cs typeface="Codec Pro Bold"/>
                <a:sym typeface="Codec Pro Bold"/>
              </a:rPr>
              <a:t>Problem 2</a:t>
            </a:r>
          </a:p>
        </p:txBody>
      </p:sp>
      <p:grpSp>
        <p:nvGrpSpPr>
          <p:cNvPr id="18" name="Group 18"/>
          <p:cNvGrpSpPr/>
          <p:nvPr/>
        </p:nvGrpSpPr>
        <p:grpSpPr>
          <a:xfrm>
            <a:off x="12175968" y="4411534"/>
            <a:ext cx="5083332" cy="3194353"/>
            <a:chOff x="0" y="0"/>
            <a:chExt cx="1866428" cy="1172859"/>
          </a:xfrm>
        </p:grpSpPr>
        <p:sp>
          <p:nvSpPr>
            <p:cNvPr id="19" name="Freeform 19"/>
            <p:cNvSpPr/>
            <p:nvPr/>
          </p:nvSpPr>
          <p:spPr>
            <a:xfrm>
              <a:off x="0" y="0"/>
              <a:ext cx="1866428" cy="1172859"/>
            </a:xfrm>
            <a:custGeom>
              <a:avLst/>
              <a:gdLst/>
              <a:ahLst/>
              <a:cxnLst/>
              <a:rect l="l" t="t" r="r" b="b"/>
              <a:pathLst>
                <a:path w="1866428" h="1172859">
                  <a:moveTo>
                    <a:pt x="16753" y="0"/>
                  </a:moveTo>
                  <a:lnTo>
                    <a:pt x="1849675" y="0"/>
                  </a:lnTo>
                  <a:cubicBezTo>
                    <a:pt x="1858928" y="0"/>
                    <a:pt x="1866428" y="7501"/>
                    <a:pt x="1866428" y="16753"/>
                  </a:cubicBezTo>
                  <a:lnTo>
                    <a:pt x="1866428" y="1156106"/>
                  </a:lnTo>
                  <a:cubicBezTo>
                    <a:pt x="1866428" y="1165358"/>
                    <a:pt x="1858928" y="1172859"/>
                    <a:pt x="1849675" y="1172859"/>
                  </a:cubicBezTo>
                  <a:lnTo>
                    <a:pt x="16753" y="1172859"/>
                  </a:lnTo>
                  <a:cubicBezTo>
                    <a:pt x="7501" y="1172859"/>
                    <a:pt x="0" y="1165358"/>
                    <a:pt x="0" y="1156106"/>
                  </a:cubicBezTo>
                  <a:lnTo>
                    <a:pt x="0" y="16753"/>
                  </a:lnTo>
                  <a:cubicBezTo>
                    <a:pt x="0" y="7501"/>
                    <a:pt x="7501" y="0"/>
                    <a:pt x="16753" y="0"/>
                  </a:cubicBezTo>
                  <a:close/>
                </a:path>
              </a:pathLst>
            </a:custGeom>
            <a:solidFill>
              <a:srgbClr val="104772"/>
            </a:solidFill>
          </p:spPr>
          <p:txBody>
            <a:bodyPr/>
            <a:lstStyle/>
            <a:p>
              <a:endParaRPr lang="en-IL"/>
            </a:p>
          </p:txBody>
        </p:sp>
        <p:sp>
          <p:nvSpPr>
            <p:cNvPr id="20" name="TextBox 20"/>
            <p:cNvSpPr txBox="1"/>
            <p:nvPr/>
          </p:nvSpPr>
          <p:spPr>
            <a:xfrm>
              <a:off x="0" y="-66675"/>
              <a:ext cx="1866428" cy="1239534"/>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7095612" y="4695559"/>
            <a:ext cx="4096776" cy="2037197"/>
          </a:xfrm>
          <a:prstGeom prst="rect">
            <a:avLst/>
          </a:prstGeom>
        </p:spPr>
        <p:txBody>
          <a:bodyPr lIns="0" tIns="0" rIns="0" bIns="0" rtlCol="0" anchor="t">
            <a:spAutoFit/>
          </a:bodyPr>
          <a:lstStyle/>
          <a:p>
            <a:pPr algn="l">
              <a:lnSpc>
                <a:spcPts val="3213"/>
              </a:lnSpc>
            </a:pPr>
            <a:r>
              <a:rPr lang="en-US" sz="2295">
                <a:solidFill>
                  <a:srgbClr val="FFFFFF"/>
                </a:solidFill>
                <a:latin typeface="Codec Pro"/>
                <a:ea typeface="Codec Pro"/>
                <a:cs typeface="Codec Pro"/>
                <a:sym typeface="Codec Pro"/>
              </a:rPr>
              <a:t>Existing datasets used in encrypted traffic classification are often limited and lack real-world diversity.</a:t>
            </a:r>
          </a:p>
        </p:txBody>
      </p:sp>
      <p:grpSp>
        <p:nvGrpSpPr>
          <p:cNvPr id="22" name="Group 22"/>
          <p:cNvGrpSpPr/>
          <p:nvPr/>
        </p:nvGrpSpPr>
        <p:grpSpPr>
          <a:xfrm>
            <a:off x="12175968" y="3599579"/>
            <a:ext cx="5083332" cy="651236"/>
            <a:chOff x="0" y="0"/>
            <a:chExt cx="1866428" cy="239112"/>
          </a:xfrm>
        </p:grpSpPr>
        <p:sp>
          <p:nvSpPr>
            <p:cNvPr id="23" name="Freeform 23"/>
            <p:cNvSpPr/>
            <p:nvPr/>
          </p:nvSpPr>
          <p:spPr>
            <a:xfrm>
              <a:off x="0" y="0"/>
              <a:ext cx="1866428" cy="239112"/>
            </a:xfrm>
            <a:custGeom>
              <a:avLst/>
              <a:gdLst/>
              <a:ahLst/>
              <a:cxnLst/>
              <a:rect l="l" t="t" r="r" b="b"/>
              <a:pathLst>
                <a:path w="1866428" h="239112">
                  <a:moveTo>
                    <a:pt x="16753" y="0"/>
                  </a:moveTo>
                  <a:lnTo>
                    <a:pt x="1849675" y="0"/>
                  </a:lnTo>
                  <a:cubicBezTo>
                    <a:pt x="1858928" y="0"/>
                    <a:pt x="1866428" y="7501"/>
                    <a:pt x="1866428" y="16753"/>
                  </a:cubicBezTo>
                  <a:lnTo>
                    <a:pt x="1866428" y="222359"/>
                  </a:lnTo>
                  <a:cubicBezTo>
                    <a:pt x="1866428" y="231611"/>
                    <a:pt x="1858928" y="239112"/>
                    <a:pt x="1849675" y="239112"/>
                  </a:cubicBezTo>
                  <a:lnTo>
                    <a:pt x="16753" y="239112"/>
                  </a:lnTo>
                  <a:cubicBezTo>
                    <a:pt x="7501" y="239112"/>
                    <a:pt x="0" y="231611"/>
                    <a:pt x="0" y="222359"/>
                  </a:cubicBezTo>
                  <a:lnTo>
                    <a:pt x="0" y="16753"/>
                  </a:lnTo>
                  <a:cubicBezTo>
                    <a:pt x="0" y="7501"/>
                    <a:pt x="7501" y="0"/>
                    <a:pt x="16753" y="0"/>
                  </a:cubicBezTo>
                  <a:close/>
                </a:path>
              </a:pathLst>
            </a:custGeom>
            <a:solidFill>
              <a:srgbClr val="104772"/>
            </a:solidFill>
            <a:ln cap="sq">
              <a:noFill/>
              <a:prstDash val="solid"/>
              <a:miter/>
            </a:ln>
          </p:spPr>
          <p:txBody>
            <a:bodyPr/>
            <a:lstStyle/>
            <a:p>
              <a:endParaRPr lang="en-IL"/>
            </a:p>
          </p:txBody>
        </p:sp>
        <p:sp>
          <p:nvSpPr>
            <p:cNvPr id="24" name="TextBox 24"/>
            <p:cNvSpPr txBox="1"/>
            <p:nvPr/>
          </p:nvSpPr>
          <p:spPr>
            <a:xfrm>
              <a:off x="0" y="-66675"/>
              <a:ext cx="1866428" cy="305787"/>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2669246" y="3655309"/>
            <a:ext cx="4096776" cy="444480"/>
          </a:xfrm>
          <a:prstGeom prst="rect">
            <a:avLst/>
          </a:prstGeom>
        </p:spPr>
        <p:txBody>
          <a:bodyPr lIns="0" tIns="0" rIns="0" bIns="0" rtlCol="0" anchor="t">
            <a:spAutoFit/>
          </a:bodyPr>
          <a:lstStyle/>
          <a:p>
            <a:pPr algn="ctr">
              <a:lnSpc>
                <a:spcPts val="3213"/>
              </a:lnSpc>
            </a:pPr>
            <a:r>
              <a:rPr lang="en-US" sz="2295" b="1">
                <a:solidFill>
                  <a:srgbClr val="FFFFFF"/>
                </a:solidFill>
                <a:latin typeface="Codec Pro Bold"/>
                <a:ea typeface="Codec Pro Bold"/>
                <a:cs typeface="Codec Pro Bold"/>
                <a:sym typeface="Codec Pro Bold"/>
              </a:rPr>
              <a:t>Solution</a:t>
            </a:r>
          </a:p>
        </p:txBody>
      </p:sp>
      <p:sp>
        <p:nvSpPr>
          <p:cNvPr id="26" name="TextBox 26"/>
          <p:cNvSpPr txBox="1"/>
          <p:nvPr/>
        </p:nvSpPr>
        <p:spPr>
          <a:xfrm>
            <a:off x="12666741" y="4695559"/>
            <a:ext cx="4096776" cy="2037197"/>
          </a:xfrm>
          <a:prstGeom prst="rect">
            <a:avLst/>
          </a:prstGeom>
        </p:spPr>
        <p:txBody>
          <a:bodyPr lIns="0" tIns="0" rIns="0" bIns="0" rtlCol="0" anchor="t">
            <a:spAutoFit/>
          </a:bodyPr>
          <a:lstStyle/>
          <a:p>
            <a:pPr algn="l">
              <a:lnSpc>
                <a:spcPts val="3213"/>
              </a:lnSpc>
            </a:pPr>
            <a:r>
              <a:rPr lang="en-US" sz="2295">
                <a:solidFill>
                  <a:srgbClr val="FFFFFF"/>
                </a:solidFill>
                <a:latin typeface="Codec Pro"/>
                <a:ea typeface="Codec Pro"/>
                <a:cs typeface="Codec Pro"/>
                <a:sym typeface="Codec Pro"/>
              </a:rPr>
              <a:t>Our project addresses these gaps by building a comprehensive dataset and using machine learning for traffic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1477669"/>
            <a:ext cx="9985391"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Project Objectives</a:t>
            </a:r>
          </a:p>
        </p:txBody>
      </p:sp>
      <p:sp>
        <p:nvSpPr>
          <p:cNvPr id="4" name="TextBox 4"/>
          <p:cNvSpPr txBox="1"/>
          <p:nvPr/>
        </p:nvSpPr>
        <p:spPr>
          <a:xfrm>
            <a:off x="1028700" y="3049149"/>
            <a:ext cx="16230600" cy="6003002"/>
          </a:xfrm>
          <a:prstGeom prst="rect">
            <a:avLst/>
          </a:prstGeom>
        </p:spPr>
        <p:txBody>
          <a:bodyPr lIns="0" tIns="0" rIns="0" bIns="0" rtlCol="0" anchor="t">
            <a:spAutoFit/>
          </a:bodyPr>
          <a:lstStyle/>
          <a:p>
            <a:pPr marL="691633" lvl="1" indent="-345817" algn="l">
              <a:lnSpc>
                <a:spcPts val="5926"/>
              </a:lnSpc>
              <a:buFont typeface="Arial"/>
              <a:buChar char="•"/>
            </a:pPr>
            <a:r>
              <a:rPr lang="en-US" sz="3203">
                <a:solidFill>
                  <a:srgbClr val="104772"/>
                </a:solidFill>
                <a:latin typeface="Codec Pro"/>
                <a:ea typeface="Codec Pro"/>
                <a:cs typeface="Codec Pro"/>
                <a:sym typeface="Codec Pro"/>
              </a:rPr>
              <a:t>Data Generation: Create a large, representative dataset that includes encrypted traffic from diverse applications and network behaviors.</a:t>
            </a:r>
          </a:p>
          <a:p>
            <a:pPr algn="l">
              <a:lnSpc>
                <a:spcPts val="5926"/>
              </a:lnSpc>
            </a:pPr>
            <a:r>
              <a:rPr lang="en-US" sz="3203">
                <a:solidFill>
                  <a:srgbClr val="104772"/>
                </a:solidFill>
                <a:latin typeface="Codec Pro"/>
                <a:ea typeface="Codec Pro"/>
                <a:cs typeface="Codec Pro"/>
                <a:sym typeface="Codec Pro"/>
              </a:rPr>
              <a:t>--------------------------------------------------------------------------------------------</a:t>
            </a:r>
          </a:p>
          <a:p>
            <a:pPr marL="691633" lvl="1" indent="-345817" algn="l">
              <a:lnSpc>
                <a:spcPts val="5926"/>
              </a:lnSpc>
              <a:buFont typeface="Arial"/>
              <a:buChar char="•"/>
            </a:pPr>
            <a:r>
              <a:rPr lang="en-US" sz="3203">
                <a:solidFill>
                  <a:srgbClr val="104772"/>
                </a:solidFill>
                <a:latin typeface="Codec Pro"/>
                <a:ea typeface="Codec Pro"/>
                <a:cs typeface="Codec Pro"/>
                <a:sym typeface="Codec Pro"/>
              </a:rPr>
              <a:t>Real-World Scenarios: Simulate realistic network conditions such as packet loss and delays using Clumsy.</a:t>
            </a:r>
          </a:p>
          <a:p>
            <a:pPr algn="l">
              <a:lnSpc>
                <a:spcPts val="5926"/>
              </a:lnSpc>
            </a:pPr>
            <a:r>
              <a:rPr lang="en-US" sz="3203">
                <a:solidFill>
                  <a:srgbClr val="104772"/>
                </a:solidFill>
                <a:latin typeface="Codec Pro"/>
                <a:ea typeface="Codec Pro"/>
                <a:cs typeface="Codec Pro"/>
                <a:sym typeface="Codec Pro"/>
              </a:rPr>
              <a:t>--------------------------------------------------------------------------------------------</a:t>
            </a:r>
          </a:p>
          <a:p>
            <a:pPr marL="691633" lvl="1" indent="-345817" algn="l">
              <a:lnSpc>
                <a:spcPts val="5926"/>
              </a:lnSpc>
              <a:buFont typeface="Arial"/>
              <a:buChar char="•"/>
            </a:pPr>
            <a:r>
              <a:rPr lang="en-US" sz="3203">
                <a:solidFill>
                  <a:srgbClr val="104772"/>
                </a:solidFill>
                <a:latin typeface="Codec Pro"/>
                <a:ea typeface="Codec Pro"/>
                <a:cs typeface="Codec Pro"/>
                <a:sym typeface="Codec Pro"/>
              </a:rPr>
              <a:t>Traffic Classification: Extract features and apply machine learning techniques for classification.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162050" y="1315744"/>
            <a:ext cx="9985391" cy="949912"/>
          </a:xfrm>
          <a:prstGeom prst="rect">
            <a:avLst/>
          </a:prstGeom>
        </p:spPr>
        <p:txBody>
          <a:bodyPr lIns="0" tIns="0" rIns="0" bIns="0" rtlCol="0" anchor="t">
            <a:spAutoFit/>
          </a:bodyPr>
          <a:lstStyle/>
          <a:p>
            <a:pPr algn="l">
              <a:lnSpc>
                <a:spcPts val="6956"/>
              </a:lnSpc>
            </a:pPr>
            <a:r>
              <a:rPr lang="en-US" sz="7905">
                <a:solidFill>
                  <a:srgbClr val="104772"/>
                </a:solidFill>
                <a:latin typeface="Abril Fatface"/>
                <a:ea typeface="Abril Fatface"/>
                <a:cs typeface="Abril Fatface"/>
                <a:sym typeface="Abril Fatface"/>
              </a:rPr>
              <a:t>Related Work</a:t>
            </a:r>
          </a:p>
        </p:txBody>
      </p:sp>
      <p:sp>
        <p:nvSpPr>
          <p:cNvPr id="4" name="TextBox 4"/>
          <p:cNvSpPr txBox="1"/>
          <p:nvPr/>
        </p:nvSpPr>
        <p:spPr>
          <a:xfrm>
            <a:off x="1028700" y="2627606"/>
            <a:ext cx="16230600" cy="6620259"/>
          </a:xfrm>
          <a:prstGeom prst="rect">
            <a:avLst/>
          </a:prstGeom>
        </p:spPr>
        <p:txBody>
          <a:bodyPr lIns="0" tIns="0" rIns="0" bIns="0" rtlCol="0" anchor="t">
            <a:spAutoFit/>
          </a:bodyPr>
          <a:lstStyle/>
          <a:p>
            <a:pPr marL="691633" lvl="1" indent="-345817" algn="l">
              <a:lnSpc>
                <a:spcPts val="4741"/>
              </a:lnSpc>
              <a:buFont typeface="Arial"/>
              <a:buChar char="•"/>
            </a:pPr>
            <a:r>
              <a:rPr lang="en-US" sz="3203">
                <a:solidFill>
                  <a:srgbClr val="104772"/>
                </a:solidFill>
                <a:latin typeface="Codec Pro"/>
                <a:ea typeface="Codec Pro"/>
                <a:cs typeface="Codec Pro"/>
                <a:sym typeface="Codec Pro"/>
              </a:rPr>
              <a:t>Several studies have explored machine learning and deep learning techniques for encrypted traffic classification.</a:t>
            </a:r>
          </a:p>
          <a:p>
            <a:pPr algn="l">
              <a:lnSpc>
                <a:spcPts val="4741"/>
              </a:lnSpc>
            </a:pPr>
            <a:endParaRPr lang="en-US" sz="3203">
              <a:solidFill>
                <a:srgbClr val="104772"/>
              </a:solidFill>
              <a:latin typeface="Codec Pro"/>
              <a:ea typeface="Codec Pro"/>
              <a:cs typeface="Codec Pro"/>
              <a:sym typeface="Codec Pro"/>
            </a:endParaRPr>
          </a:p>
          <a:p>
            <a:pPr marL="691633" lvl="1" indent="-345817" algn="l">
              <a:lnSpc>
                <a:spcPts val="4741"/>
              </a:lnSpc>
              <a:buFont typeface="Arial"/>
              <a:buChar char="•"/>
            </a:pPr>
            <a:r>
              <a:rPr lang="en-US" sz="3203">
                <a:solidFill>
                  <a:srgbClr val="104772"/>
                </a:solidFill>
                <a:latin typeface="Codec Pro"/>
                <a:ea typeface="Codec Pro"/>
                <a:cs typeface="Codec Pro"/>
                <a:sym typeface="Codec Pro"/>
              </a:rPr>
              <a:t>Most work has focused on statistical features such as packet size and inter-arrival times.</a:t>
            </a:r>
          </a:p>
          <a:p>
            <a:pPr algn="l">
              <a:lnSpc>
                <a:spcPts val="4741"/>
              </a:lnSpc>
            </a:pPr>
            <a:endParaRPr lang="en-US" sz="3203">
              <a:solidFill>
                <a:srgbClr val="104772"/>
              </a:solidFill>
              <a:latin typeface="Codec Pro"/>
              <a:ea typeface="Codec Pro"/>
              <a:cs typeface="Codec Pro"/>
              <a:sym typeface="Codec Pro"/>
            </a:endParaRPr>
          </a:p>
          <a:p>
            <a:pPr marL="691633" lvl="1" indent="-345817" algn="l">
              <a:lnSpc>
                <a:spcPts val="4741"/>
              </a:lnSpc>
              <a:buFont typeface="Arial"/>
              <a:buChar char="•"/>
            </a:pPr>
            <a:r>
              <a:rPr lang="en-US" sz="3203">
                <a:solidFill>
                  <a:srgbClr val="104772"/>
                </a:solidFill>
                <a:latin typeface="Codec Pro"/>
                <a:ea typeface="Codec Pro"/>
                <a:cs typeface="Codec Pro"/>
                <a:sym typeface="Codec Pro"/>
              </a:rPr>
              <a:t>Deep learning models like ECNet have been successful in detecting malicious traffic but lack generalization for broader types of encrypted traffic.</a:t>
            </a:r>
          </a:p>
          <a:p>
            <a:pPr algn="l">
              <a:lnSpc>
                <a:spcPts val="4741"/>
              </a:lnSpc>
            </a:pPr>
            <a:endParaRPr lang="en-US" sz="3203">
              <a:solidFill>
                <a:srgbClr val="104772"/>
              </a:solidFill>
              <a:latin typeface="Codec Pro"/>
              <a:ea typeface="Codec Pro"/>
              <a:cs typeface="Codec Pro"/>
              <a:sym typeface="Codec Pro"/>
            </a:endParaRPr>
          </a:p>
          <a:p>
            <a:pPr marL="691633" lvl="1" indent="-345817" algn="l">
              <a:lnSpc>
                <a:spcPts val="4741"/>
              </a:lnSpc>
              <a:buFont typeface="Arial"/>
              <a:buChar char="•"/>
            </a:pPr>
            <a:r>
              <a:rPr lang="en-US" sz="3203">
                <a:solidFill>
                  <a:srgbClr val="104772"/>
                </a:solidFill>
                <a:latin typeface="Codec Pro"/>
                <a:ea typeface="Codec Pro"/>
                <a:cs typeface="Codec Pro"/>
                <a:sym typeface="Codec Pro"/>
              </a:rPr>
              <a:t>Our work builds on these methods by focusing on a more comprehensive and diverse range of traffic types beyond just malicious traffic.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866414"/>
            <a:ext cx="8115300" cy="193922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Crawler Development</a:t>
            </a:r>
          </a:p>
        </p:txBody>
      </p:sp>
      <p:sp>
        <p:nvSpPr>
          <p:cNvPr id="4" name="TextBox 4"/>
          <p:cNvSpPr txBox="1"/>
          <p:nvPr/>
        </p:nvSpPr>
        <p:spPr>
          <a:xfrm>
            <a:off x="1028700" y="3587234"/>
            <a:ext cx="7649992" cy="5747266"/>
          </a:xfrm>
          <a:prstGeom prst="rect">
            <a:avLst/>
          </a:prstGeom>
        </p:spPr>
        <p:txBody>
          <a:bodyPr lIns="0" tIns="0" rIns="0" bIns="0" rtlCol="0" anchor="t">
            <a:spAutoFit/>
          </a:bodyPr>
          <a:lstStyle/>
          <a:p>
            <a:pPr marL="697293" lvl="1" indent="-348646" algn="l">
              <a:lnSpc>
                <a:spcPts val="4521"/>
              </a:lnSpc>
              <a:buFont typeface="Arial"/>
              <a:buChar char="•"/>
            </a:pPr>
            <a:r>
              <a:rPr lang="en-US" sz="3229" b="1">
                <a:solidFill>
                  <a:srgbClr val="104772"/>
                </a:solidFill>
                <a:latin typeface="Codec Pro Bold"/>
                <a:ea typeface="Codec Pro Bold"/>
                <a:cs typeface="Codec Pro Bold"/>
                <a:sym typeface="Codec Pro Bold"/>
              </a:rPr>
              <a:t>Custom WebCrawler:</a:t>
            </a:r>
            <a:r>
              <a:rPr lang="en-US" sz="3229">
                <a:solidFill>
                  <a:srgbClr val="104772"/>
                </a:solidFill>
                <a:latin typeface="Codec Pro"/>
                <a:ea typeface="Codec Pro"/>
                <a:cs typeface="Codec Pro"/>
                <a:sym typeface="Codec Pro"/>
              </a:rPr>
              <a:t> Developed using Python and Selenium WebDriver.</a:t>
            </a:r>
          </a:p>
          <a:p>
            <a:pPr algn="l">
              <a:lnSpc>
                <a:spcPts val="4521"/>
              </a:lnSpc>
            </a:pPr>
            <a:endParaRPr lang="en-US" sz="3229">
              <a:solidFill>
                <a:srgbClr val="104772"/>
              </a:solidFill>
              <a:latin typeface="Codec Pro"/>
              <a:ea typeface="Codec Pro"/>
              <a:cs typeface="Codec Pro"/>
              <a:sym typeface="Codec Pro"/>
            </a:endParaRP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b="1">
                <a:solidFill>
                  <a:srgbClr val="104772"/>
                </a:solidFill>
                <a:latin typeface="Codec Pro Bold"/>
                <a:ea typeface="Codec Pro Bold"/>
                <a:cs typeface="Codec Pro Bold"/>
                <a:sym typeface="Codec Pro Bold"/>
              </a:rPr>
              <a:t>Automated Interactions: </a:t>
            </a:r>
            <a:r>
              <a:rPr lang="en-US" sz="3229">
                <a:solidFill>
                  <a:srgbClr val="104772"/>
                </a:solidFill>
                <a:latin typeface="Codec Pro"/>
                <a:ea typeface="Codec Pro"/>
                <a:cs typeface="Codec Pro"/>
                <a:sym typeface="Codec Pro"/>
              </a:rPr>
              <a:t>Browsing, video streaming, file uploads, file downloads, and participation in Google Meet sessions.</a:t>
            </a:r>
          </a:p>
          <a:p>
            <a:pPr algn="just">
              <a:lnSpc>
                <a:spcPts val="4521"/>
              </a:lnSpc>
            </a:pPr>
            <a:endParaRPr lang="en-US" sz="3229">
              <a:solidFill>
                <a:srgbClr val="104772"/>
              </a:solidFill>
              <a:latin typeface="Codec Pro"/>
              <a:ea typeface="Codec Pro"/>
              <a:cs typeface="Codec Pro"/>
              <a:sym typeface="Codec Pro"/>
            </a:endParaRPr>
          </a:p>
        </p:txBody>
      </p:sp>
      <p:sp>
        <p:nvSpPr>
          <p:cNvPr id="5" name="TextBox 5"/>
          <p:cNvSpPr txBox="1"/>
          <p:nvPr/>
        </p:nvSpPr>
        <p:spPr>
          <a:xfrm>
            <a:off x="9609308" y="3539609"/>
            <a:ext cx="7649992" cy="5747266"/>
          </a:xfrm>
          <a:prstGeom prst="rect">
            <a:avLst/>
          </a:prstGeom>
        </p:spPr>
        <p:txBody>
          <a:bodyPr lIns="0" tIns="0" rIns="0" bIns="0" rtlCol="0" anchor="t">
            <a:spAutoFit/>
          </a:bodyPr>
          <a:lstStyle/>
          <a:p>
            <a:pPr marL="697293" lvl="1" indent="-348646" algn="l">
              <a:lnSpc>
                <a:spcPts val="4521"/>
              </a:lnSpc>
              <a:buFont typeface="Arial"/>
              <a:buChar char="•"/>
            </a:pPr>
            <a:r>
              <a:rPr lang="en-US" sz="3229" b="1">
                <a:solidFill>
                  <a:srgbClr val="104772"/>
                </a:solidFill>
                <a:latin typeface="Codec Pro Bold"/>
                <a:ea typeface="Codec Pro Bold"/>
                <a:cs typeface="Codec Pro Bold"/>
                <a:sym typeface="Codec Pro Bold"/>
              </a:rPr>
              <a:t>Traffic Capture:</a:t>
            </a:r>
            <a:r>
              <a:rPr lang="en-US" sz="3229">
                <a:solidFill>
                  <a:srgbClr val="104772"/>
                </a:solidFill>
                <a:latin typeface="Codec Pro"/>
                <a:ea typeface="Codec Pro"/>
                <a:cs typeface="Codec Pro"/>
                <a:sym typeface="Codec Pro"/>
              </a:rPr>
              <a:t> Using Scapy and AsyncSniffer for real-time traffic capture, stored in PCAP files for analysis.</a:t>
            </a: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b="1">
                <a:solidFill>
                  <a:srgbClr val="104772"/>
                </a:solidFill>
                <a:latin typeface="Codec Pro Bold"/>
                <a:ea typeface="Codec Pro Bold"/>
                <a:cs typeface="Codec Pro Bold"/>
                <a:sym typeface="Codec Pro Bold"/>
              </a:rPr>
              <a:t>Network Condition Simulation:</a:t>
            </a:r>
            <a:r>
              <a:rPr lang="en-US" sz="3229">
                <a:solidFill>
                  <a:srgbClr val="104772"/>
                </a:solidFill>
                <a:latin typeface="Codec Pro"/>
                <a:ea typeface="Codec Pro"/>
                <a:cs typeface="Codec Pro"/>
                <a:sym typeface="Codec Pro"/>
              </a:rPr>
              <a:t> Using Clumsy to simulate real-world conditions like packet loss, latency, and bandwidth throttling.</a:t>
            </a:r>
          </a:p>
          <a:p>
            <a:pPr algn="l">
              <a:lnSpc>
                <a:spcPts val="4521"/>
              </a:lnSpc>
            </a:pPr>
            <a:endParaRPr lang="en-US" sz="3229">
              <a:solidFill>
                <a:srgbClr val="104772"/>
              </a:solidFill>
              <a:latin typeface="Codec Pro"/>
              <a:ea typeface="Codec Pro"/>
              <a:cs typeface="Codec Pro"/>
              <a:sym typeface="Codec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499491"/>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209675" y="1199789"/>
            <a:ext cx="7649992" cy="193922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Dataset Overview</a:t>
            </a:r>
          </a:p>
        </p:txBody>
      </p:sp>
      <p:sp>
        <p:nvSpPr>
          <p:cNvPr id="4" name="TextBox 4"/>
          <p:cNvSpPr txBox="1"/>
          <p:nvPr/>
        </p:nvSpPr>
        <p:spPr>
          <a:xfrm>
            <a:off x="1028700" y="3692009"/>
            <a:ext cx="7649992" cy="5747266"/>
          </a:xfrm>
          <a:prstGeom prst="rect">
            <a:avLst/>
          </a:prstGeom>
        </p:spPr>
        <p:txBody>
          <a:bodyPr lIns="0" tIns="0" rIns="0" bIns="0" rtlCol="0" anchor="t">
            <a:spAutoFit/>
          </a:bodyPr>
          <a:lstStyle/>
          <a:p>
            <a:pPr marL="697293" lvl="1" indent="-348646" algn="l">
              <a:lnSpc>
                <a:spcPts val="4521"/>
              </a:lnSpc>
              <a:buFont typeface="Arial"/>
              <a:buChar char="•"/>
            </a:pPr>
            <a:r>
              <a:rPr lang="en-US" sz="3229">
                <a:solidFill>
                  <a:srgbClr val="104772"/>
                </a:solidFill>
                <a:latin typeface="Codec Pro"/>
                <a:ea typeface="Codec Pro"/>
                <a:cs typeface="Codec Pro"/>
                <a:sym typeface="Codec Pro"/>
              </a:rPr>
              <a:t>The dataset contains 7,222 PCAP files across a range of applications and interaction types.</a:t>
            </a:r>
          </a:p>
          <a:p>
            <a:pPr algn="l">
              <a:lnSpc>
                <a:spcPts val="4521"/>
              </a:lnSpc>
            </a:pPr>
            <a:endParaRPr lang="en-US" sz="3229">
              <a:solidFill>
                <a:srgbClr val="104772"/>
              </a:solidFill>
              <a:latin typeface="Codec Pro"/>
              <a:ea typeface="Codec Pro"/>
              <a:cs typeface="Codec Pro"/>
              <a:sym typeface="Codec Pro"/>
            </a:endParaRPr>
          </a:p>
          <a:p>
            <a:pPr algn="l">
              <a:lnSpc>
                <a:spcPts val="4521"/>
              </a:lnSpc>
            </a:pPr>
            <a:endParaRPr lang="en-US" sz="3229">
              <a:solidFill>
                <a:srgbClr val="104772"/>
              </a:solidFill>
              <a:latin typeface="Codec Pro"/>
              <a:ea typeface="Codec Pro"/>
              <a:cs typeface="Codec Pro"/>
              <a:sym typeface="Codec Pro"/>
            </a:endParaRP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a:solidFill>
                  <a:srgbClr val="104772"/>
                </a:solidFill>
                <a:latin typeface="Codec Pro"/>
                <a:ea typeface="Codec Pro"/>
                <a:cs typeface="Codec Pro"/>
                <a:sym typeface="Codec Pro"/>
              </a:rPr>
              <a:t>Categories include browsing, file downloads, file uploads, real-time audio, messaging, and video.</a:t>
            </a:r>
          </a:p>
          <a:p>
            <a:pPr algn="l">
              <a:lnSpc>
                <a:spcPts val="4521"/>
              </a:lnSpc>
            </a:pPr>
            <a:endParaRPr lang="en-US" sz="3229">
              <a:solidFill>
                <a:srgbClr val="104772"/>
              </a:solidFill>
              <a:latin typeface="Codec Pro"/>
              <a:ea typeface="Codec Pro"/>
              <a:cs typeface="Codec Pro"/>
              <a:sym typeface="Codec Pro"/>
            </a:endParaRPr>
          </a:p>
        </p:txBody>
      </p:sp>
      <p:sp>
        <p:nvSpPr>
          <p:cNvPr id="5" name="TextBox 5"/>
          <p:cNvSpPr txBox="1"/>
          <p:nvPr/>
        </p:nvSpPr>
        <p:spPr>
          <a:xfrm>
            <a:off x="9609308" y="3539609"/>
            <a:ext cx="7649992" cy="6318766"/>
          </a:xfrm>
          <a:prstGeom prst="rect">
            <a:avLst/>
          </a:prstGeom>
        </p:spPr>
        <p:txBody>
          <a:bodyPr lIns="0" tIns="0" rIns="0" bIns="0" rtlCol="0" anchor="t">
            <a:spAutoFit/>
          </a:bodyPr>
          <a:lstStyle/>
          <a:p>
            <a:pPr marL="697293" lvl="1" indent="-348646" algn="l">
              <a:lnSpc>
                <a:spcPts val="4521"/>
              </a:lnSpc>
              <a:buFont typeface="Arial"/>
              <a:buChar char="•"/>
            </a:pPr>
            <a:r>
              <a:rPr lang="en-US" sz="3229">
                <a:solidFill>
                  <a:srgbClr val="104772"/>
                </a:solidFill>
                <a:latin typeface="Codec Pro"/>
                <a:ea typeface="Codec Pro"/>
                <a:cs typeface="Codec Pro"/>
                <a:sym typeface="Codec Pro"/>
              </a:rPr>
              <a:t>Traffic generated from 338 different websites and applications, making it highly diverse and representative of modern network traffic.</a:t>
            </a:r>
          </a:p>
          <a:p>
            <a:pPr algn="l">
              <a:lnSpc>
                <a:spcPts val="4521"/>
              </a:lnSpc>
            </a:pPr>
            <a:endParaRPr lang="en-US" sz="3229">
              <a:solidFill>
                <a:srgbClr val="104772"/>
              </a:solidFill>
              <a:latin typeface="Codec Pro"/>
              <a:ea typeface="Codec Pro"/>
              <a:cs typeface="Codec Pro"/>
              <a:sym typeface="Codec Pro"/>
            </a:endParaRPr>
          </a:p>
          <a:p>
            <a:pPr marL="697293" lvl="1" indent="-348646" algn="l">
              <a:lnSpc>
                <a:spcPts val="4521"/>
              </a:lnSpc>
              <a:buFont typeface="Arial"/>
              <a:buChar char="•"/>
            </a:pPr>
            <a:r>
              <a:rPr lang="en-US" sz="3229">
                <a:solidFill>
                  <a:srgbClr val="104772"/>
                </a:solidFill>
                <a:latin typeface="Codec Pro"/>
                <a:ea typeface="Codec Pro"/>
                <a:cs typeface="Codec Pro"/>
                <a:sym typeface="Codec Pro"/>
              </a:rPr>
              <a:t>Each session is labeled with metadata like application type, timestamp, and network conditions for precise analysis.</a:t>
            </a:r>
          </a:p>
          <a:p>
            <a:pPr algn="l">
              <a:lnSpc>
                <a:spcPts val="4521"/>
              </a:lnSpc>
            </a:pPr>
            <a:endParaRPr lang="en-US" sz="3229">
              <a:solidFill>
                <a:srgbClr val="104772"/>
              </a:solidFill>
              <a:latin typeface="Codec Pro"/>
              <a:ea typeface="Codec Pro"/>
              <a:cs typeface="Codec Pro"/>
              <a:sym typeface="Codec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Freeform 3"/>
          <p:cNvSpPr/>
          <p:nvPr/>
        </p:nvSpPr>
        <p:spPr>
          <a:xfrm>
            <a:off x="9144000" y="1028700"/>
            <a:ext cx="7382264" cy="3339673"/>
          </a:xfrm>
          <a:custGeom>
            <a:avLst/>
            <a:gdLst/>
            <a:ahLst/>
            <a:cxnLst/>
            <a:rect l="l" t="t" r="r" b="b"/>
            <a:pathLst>
              <a:path w="7382264" h="3339673">
                <a:moveTo>
                  <a:pt x="0" y="0"/>
                </a:moveTo>
                <a:lnTo>
                  <a:pt x="7382264" y="0"/>
                </a:lnTo>
                <a:lnTo>
                  <a:pt x="7382264" y="3339673"/>
                </a:lnTo>
                <a:lnTo>
                  <a:pt x="0" y="3339673"/>
                </a:lnTo>
                <a:lnTo>
                  <a:pt x="0" y="0"/>
                </a:lnTo>
                <a:close/>
              </a:path>
            </a:pathLst>
          </a:custGeom>
          <a:blipFill>
            <a:blip r:embed="rId3"/>
            <a:stretch>
              <a:fillRect t="-14698" b="-137433"/>
            </a:stretch>
          </a:blipFill>
        </p:spPr>
        <p:txBody>
          <a:bodyPr/>
          <a:lstStyle/>
          <a:p>
            <a:endParaRPr lang="en-IL"/>
          </a:p>
        </p:txBody>
      </p:sp>
      <p:sp>
        <p:nvSpPr>
          <p:cNvPr id="4" name="TextBox 4"/>
          <p:cNvSpPr txBox="1"/>
          <p:nvPr/>
        </p:nvSpPr>
        <p:spPr>
          <a:xfrm>
            <a:off x="1529115" y="1276350"/>
            <a:ext cx="8933507" cy="193922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Dataset Comparison</a:t>
            </a:r>
          </a:p>
        </p:txBody>
      </p:sp>
      <p:sp>
        <p:nvSpPr>
          <p:cNvPr id="5" name="Freeform 5"/>
          <p:cNvSpPr/>
          <p:nvPr/>
        </p:nvSpPr>
        <p:spPr>
          <a:xfrm>
            <a:off x="9134475" y="4635734"/>
            <a:ext cx="7528101" cy="4632091"/>
          </a:xfrm>
          <a:custGeom>
            <a:avLst/>
            <a:gdLst/>
            <a:ahLst/>
            <a:cxnLst/>
            <a:rect l="l" t="t" r="r" b="b"/>
            <a:pathLst>
              <a:path w="7528101" h="4632091">
                <a:moveTo>
                  <a:pt x="0" y="0"/>
                </a:moveTo>
                <a:lnTo>
                  <a:pt x="7528101" y="0"/>
                </a:lnTo>
                <a:lnTo>
                  <a:pt x="7528101" y="4632091"/>
                </a:lnTo>
                <a:lnTo>
                  <a:pt x="0" y="4632091"/>
                </a:lnTo>
                <a:lnTo>
                  <a:pt x="0" y="0"/>
                </a:lnTo>
                <a:close/>
              </a:path>
            </a:pathLst>
          </a:custGeom>
          <a:blipFill>
            <a:blip r:embed="rId3"/>
            <a:stretch>
              <a:fillRect t="-85375"/>
            </a:stretch>
          </a:blipFill>
        </p:spPr>
        <p:txBody>
          <a:bodyPr/>
          <a:lstStyle/>
          <a:p>
            <a:endParaRPr lang="en-IL"/>
          </a:p>
        </p:txBody>
      </p:sp>
      <p:sp>
        <p:nvSpPr>
          <p:cNvPr id="6" name="TextBox 6"/>
          <p:cNvSpPr txBox="1"/>
          <p:nvPr/>
        </p:nvSpPr>
        <p:spPr>
          <a:xfrm>
            <a:off x="1529115" y="4021680"/>
            <a:ext cx="6029926" cy="4584427"/>
          </a:xfrm>
          <a:prstGeom prst="rect">
            <a:avLst/>
          </a:prstGeom>
        </p:spPr>
        <p:txBody>
          <a:bodyPr lIns="0" tIns="0" rIns="0" bIns="0" rtlCol="0" anchor="t">
            <a:spAutoFit/>
          </a:bodyPr>
          <a:lstStyle/>
          <a:p>
            <a:pPr algn="l">
              <a:lnSpc>
                <a:spcPts val="4040"/>
              </a:lnSpc>
            </a:pPr>
            <a:r>
              <a:rPr lang="en-US" sz="2885">
                <a:solidFill>
                  <a:srgbClr val="104772"/>
                </a:solidFill>
                <a:latin typeface="Codec Pro"/>
                <a:ea typeface="Codec Pro"/>
                <a:cs typeface="Codec Pro"/>
                <a:sym typeface="Codec Pro"/>
              </a:rPr>
              <a:t>A comparison of key datasets for network traffic analysis, highlighting traffic types, sizes, and labeling. 'Our Data' is the most comprehensive, with advanced manipulations like delays and packet loss, and significantly more labeled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62013" y="-4542276"/>
            <a:ext cx="9639356" cy="8229600"/>
          </a:xfrm>
          <a:custGeom>
            <a:avLst/>
            <a:gdLst/>
            <a:ahLst/>
            <a:cxnLst/>
            <a:rect l="l" t="t" r="r" b="b"/>
            <a:pathLst>
              <a:path w="9639356" h="8229600">
                <a:moveTo>
                  <a:pt x="0" y="0"/>
                </a:moveTo>
                <a:lnTo>
                  <a:pt x="9639356" y="0"/>
                </a:lnTo>
                <a:lnTo>
                  <a:pt x="9639356" y="8229600"/>
                </a:lnTo>
                <a:lnTo>
                  <a:pt x="0" y="8229600"/>
                </a:lnTo>
                <a:lnTo>
                  <a:pt x="0" y="0"/>
                </a:lnTo>
                <a:close/>
              </a:path>
            </a:pathLst>
          </a:custGeom>
          <a:blipFill>
            <a:blip r:embed="rId2"/>
            <a:stretch>
              <a:fillRect/>
            </a:stretch>
          </a:blipFill>
        </p:spPr>
        <p:txBody>
          <a:bodyPr/>
          <a:lstStyle/>
          <a:p>
            <a:endParaRPr lang="en-IL"/>
          </a:p>
        </p:txBody>
      </p:sp>
      <p:sp>
        <p:nvSpPr>
          <p:cNvPr id="3" name="TextBox 3"/>
          <p:cNvSpPr txBox="1"/>
          <p:nvPr/>
        </p:nvSpPr>
        <p:spPr>
          <a:xfrm>
            <a:off x="1028700" y="951937"/>
            <a:ext cx="9985391" cy="1014545"/>
          </a:xfrm>
          <a:prstGeom prst="rect">
            <a:avLst/>
          </a:prstGeom>
        </p:spPr>
        <p:txBody>
          <a:bodyPr lIns="0" tIns="0" rIns="0" bIns="0" rtlCol="0" anchor="t">
            <a:spAutoFit/>
          </a:bodyPr>
          <a:lstStyle/>
          <a:p>
            <a:pPr algn="l">
              <a:lnSpc>
                <a:spcPts val="7308"/>
              </a:lnSpc>
            </a:pPr>
            <a:r>
              <a:rPr lang="en-US" sz="8304">
                <a:solidFill>
                  <a:srgbClr val="104772"/>
                </a:solidFill>
                <a:latin typeface="Abril Fatface"/>
                <a:ea typeface="Abril Fatface"/>
                <a:cs typeface="Abril Fatface"/>
                <a:sym typeface="Abril Fatface"/>
              </a:rPr>
              <a:t>Feature Extraction</a:t>
            </a:r>
          </a:p>
        </p:txBody>
      </p:sp>
      <p:sp>
        <p:nvSpPr>
          <p:cNvPr id="4" name="TextBox 4"/>
          <p:cNvSpPr txBox="1"/>
          <p:nvPr/>
        </p:nvSpPr>
        <p:spPr>
          <a:xfrm>
            <a:off x="1028700" y="2274223"/>
            <a:ext cx="16230600" cy="7421127"/>
          </a:xfrm>
          <a:prstGeom prst="rect">
            <a:avLst/>
          </a:prstGeom>
        </p:spPr>
        <p:txBody>
          <a:bodyPr lIns="0" tIns="0" rIns="0" bIns="0" rtlCol="0" anchor="t">
            <a:spAutoFit/>
          </a:bodyPr>
          <a:lstStyle/>
          <a:p>
            <a:pPr marL="691633" lvl="1" indent="-345817" algn="l">
              <a:lnSpc>
                <a:spcPts val="6535"/>
              </a:lnSpc>
              <a:buFont typeface="Arial"/>
              <a:buChar char="•"/>
            </a:pPr>
            <a:r>
              <a:rPr lang="en-US" sz="3203" b="1" spc="-80">
                <a:solidFill>
                  <a:srgbClr val="104772"/>
                </a:solidFill>
                <a:latin typeface="Codec Pro Bold"/>
                <a:ea typeface="Codec Pro Bold"/>
                <a:cs typeface="Codec Pro Bold"/>
                <a:sym typeface="Codec Pro Bold"/>
              </a:rPr>
              <a:t>Packet Size Features: </a:t>
            </a:r>
            <a:r>
              <a:rPr lang="en-US" sz="3203" spc="-80">
                <a:solidFill>
                  <a:srgbClr val="104772"/>
                </a:solidFill>
                <a:latin typeface="Codec Pro"/>
                <a:ea typeface="Codec Pro"/>
                <a:cs typeface="Codec Pro"/>
                <a:sym typeface="Codec Pro"/>
              </a:rPr>
              <a:t>Minimum, maximum, mean packet sizes, small packet ratio.</a:t>
            </a:r>
          </a:p>
          <a:p>
            <a:pPr marL="691633" lvl="1" indent="-345817" algn="l">
              <a:lnSpc>
                <a:spcPts val="6535"/>
              </a:lnSpc>
              <a:buFont typeface="Arial"/>
              <a:buChar char="•"/>
            </a:pPr>
            <a:r>
              <a:rPr lang="en-US" sz="3203" b="1" spc="-80">
                <a:solidFill>
                  <a:srgbClr val="104772"/>
                </a:solidFill>
                <a:latin typeface="Codec Pro Bold"/>
                <a:ea typeface="Codec Pro Bold"/>
                <a:cs typeface="Codec Pro Bold"/>
                <a:sym typeface="Codec Pro Bold"/>
              </a:rPr>
              <a:t>TLS Record Features</a:t>
            </a:r>
            <a:r>
              <a:rPr lang="en-US" sz="3203" spc="-80">
                <a:solidFill>
                  <a:srgbClr val="104772"/>
                </a:solidFill>
                <a:latin typeface="Codec Pro"/>
                <a:ea typeface="Codec Pro"/>
                <a:cs typeface="Codec Pro"/>
                <a:sym typeface="Codec Pro"/>
              </a:rPr>
              <a:t>: Minimum, maximum, and mean TLS record sizes, as well as outgoing and incoming TLS counts.</a:t>
            </a:r>
          </a:p>
          <a:p>
            <a:pPr marL="691633" lvl="1" indent="-345817" algn="l">
              <a:lnSpc>
                <a:spcPts val="6535"/>
              </a:lnSpc>
              <a:buFont typeface="Arial"/>
              <a:buChar char="•"/>
            </a:pPr>
            <a:r>
              <a:rPr lang="en-US" sz="3203" b="1" spc="-80">
                <a:solidFill>
                  <a:srgbClr val="104772"/>
                </a:solidFill>
                <a:latin typeface="Codec Pro Bold"/>
                <a:ea typeface="Codec Pro Bold"/>
                <a:cs typeface="Codec Pro Bold"/>
                <a:sym typeface="Codec Pro Bold"/>
              </a:rPr>
              <a:t>Temporal Features:</a:t>
            </a:r>
            <a:r>
              <a:rPr lang="en-US" sz="3203" spc="-80">
                <a:solidFill>
                  <a:srgbClr val="104772"/>
                </a:solidFill>
                <a:latin typeface="Codec Pro"/>
                <a:ea typeface="Codec Pro"/>
                <a:cs typeface="Codec Pro"/>
                <a:sym typeface="Codec Pro"/>
              </a:rPr>
              <a:t> Inter-arrival times (min, max, mean) and TCP window size.</a:t>
            </a:r>
          </a:p>
          <a:p>
            <a:pPr marL="691633" lvl="1" indent="-345817" algn="l">
              <a:lnSpc>
                <a:spcPts val="6535"/>
              </a:lnSpc>
              <a:buFont typeface="Arial"/>
              <a:buChar char="•"/>
            </a:pPr>
            <a:r>
              <a:rPr lang="en-US" sz="3203" b="1" spc="-80">
                <a:solidFill>
                  <a:srgbClr val="104772"/>
                </a:solidFill>
                <a:latin typeface="Codec Pro Bold"/>
                <a:ea typeface="Codec Pro Bold"/>
                <a:cs typeface="Codec Pro Bold"/>
                <a:sym typeface="Codec Pro Bold"/>
              </a:rPr>
              <a:t>Flow Aggregation:</a:t>
            </a:r>
            <a:r>
              <a:rPr lang="en-US" sz="3203" spc="-80">
                <a:solidFill>
                  <a:srgbClr val="104772"/>
                </a:solidFill>
                <a:latin typeface="Codec Pro"/>
                <a:ea typeface="Codec Pro"/>
                <a:cs typeface="Codec Pro"/>
                <a:sym typeface="Codec Pro"/>
              </a:rPr>
              <a:t> Features like clump length and size, which help capture high-level traffic patterns.</a:t>
            </a:r>
          </a:p>
          <a:p>
            <a:pPr marL="691633" lvl="1" indent="-345817" algn="l">
              <a:lnSpc>
                <a:spcPts val="6535"/>
              </a:lnSpc>
              <a:buFont typeface="Arial"/>
              <a:buChar char="•"/>
            </a:pPr>
            <a:r>
              <a:rPr lang="en-US" sz="3203" b="1" spc="-80">
                <a:solidFill>
                  <a:srgbClr val="104772"/>
                </a:solidFill>
                <a:latin typeface="Codec Pro Bold"/>
                <a:ea typeface="Codec Pro Bold"/>
                <a:cs typeface="Codec Pro Bold"/>
                <a:sym typeface="Codec Pro Bold"/>
              </a:rPr>
              <a:t>DNS and IP Features:</a:t>
            </a:r>
            <a:r>
              <a:rPr lang="en-US" sz="3203" spc="-80">
                <a:solidFill>
                  <a:srgbClr val="104772"/>
                </a:solidFill>
                <a:latin typeface="Codec Pro"/>
                <a:ea typeface="Codec Pro"/>
                <a:cs typeface="Codec Pro"/>
                <a:sym typeface="Codec Pro"/>
              </a:rPr>
              <a:t> Information such as DNS query results, TTL values, and ASN metadata to provide additional insights into traffic behavior.</a:t>
            </a:r>
          </a:p>
          <a:p>
            <a:pPr algn="l">
              <a:lnSpc>
                <a:spcPts val="6535"/>
              </a:lnSpc>
            </a:pPr>
            <a:endParaRPr lang="en-US" sz="3203" spc="-80">
              <a:solidFill>
                <a:srgbClr val="104772"/>
              </a:solidFill>
              <a:latin typeface="Codec Pro"/>
              <a:ea typeface="Codec Pro"/>
              <a:cs typeface="Codec Pro"/>
              <a:sym typeface="Codec Pr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941</Words>
  <Application>Microsoft Office PowerPoint</Application>
  <PresentationFormat>מותאם אישית</PresentationFormat>
  <Paragraphs>114</Paragraphs>
  <Slides>16</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16</vt:i4>
      </vt:variant>
    </vt:vector>
  </HeadingPairs>
  <TitlesOfParts>
    <vt:vector size="23" baseType="lpstr">
      <vt:lpstr>Codec Pro</vt:lpstr>
      <vt:lpstr>Codec Pro Bold</vt:lpstr>
      <vt:lpstr>Arial</vt:lpstr>
      <vt:lpstr>Calibri</vt:lpstr>
      <vt:lpstr>Aptos</vt:lpstr>
      <vt:lpstr>Abril Fatface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Realistic Encrypted network traffic classification based on Large Dataset</dc:title>
  <cp:lastModifiedBy>Tamar Revazishvili</cp:lastModifiedBy>
  <cp:revision>6</cp:revision>
  <dcterms:created xsi:type="dcterms:W3CDTF">2006-08-16T00:00:00Z</dcterms:created>
  <dcterms:modified xsi:type="dcterms:W3CDTF">2024-11-06T06:37:32Z</dcterms:modified>
  <dc:identifier>DAGTNJjSskc</dc:identifier>
</cp:coreProperties>
</file>